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B1A8F3"/>
    <a:srgbClr val="A7ADCD"/>
    <a:srgbClr val="FFFFFF"/>
    <a:srgbClr val="2E333C"/>
    <a:srgbClr val="7F7F7F"/>
    <a:srgbClr val="CC4E3F"/>
    <a:srgbClr val="E40D08"/>
    <a:srgbClr val="C0000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5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image" Target="../media/image2.jpeg"/><Relationship Id="rId7" Type="http://schemas.openxmlformats.org/officeDocument/2006/relationships/image" Target="../media/image1.jpe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0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17" Type="http://schemas.openxmlformats.org/officeDocument/2006/relationships/image" Target="../media/image11.png"/><Relationship Id="rId16" Type="http://schemas.openxmlformats.org/officeDocument/2006/relationships/image" Target="../media/image10.png"/><Relationship Id="rId15" Type="http://schemas.openxmlformats.org/officeDocument/2006/relationships/image" Target="../media/image9.png"/><Relationship Id="rId14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1" Type="http://schemas.openxmlformats.org/officeDocument/2006/relationships/image" Target="../media/image22.sv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17" Type="http://schemas.openxmlformats.org/officeDocument/2006/relationships/image" Target="../media/image11.png"/><Relationship Id="rId16" Type="http://schemas.openxmlformats.org/officeDocument/2006/relationships/image" Target="../media/image10.png"/><Relationship Id="rId15" Type="http://schemas.openxmlformats.org/officeDocument/2006/relationships/image" Target="../media/image9.png"/><Relationship Id="rId14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1" Type="http://schemas.openxmlformats.org/officeDocument/2006/relationships/image" Target="../media/image22.sv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11" Type="http://schemas.openxmlformats.org/officeDocument/2006/relationships/image" Target="../media/image22.sv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03225" y="1628775"/>
            <a:ext cx="11386185" cy="4637405"/>
          </a:xfrm>
          <a:prstGeom prst="roundRect">
            <a:avLst>
              <a:gd name="adj" fmla="val 4737"/>
            </a:avLst>
          </a:prstGeom>
          <a:gradFill>
            <a:gsLst>
              <a:gs pos="99000">
                <a:srgbClr val="E3E3E3"/>
              </a:gs>
              <a:gs pos="0">
                <a:srgbClr val="444444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6464300" y="-3422015"/>
            <a:ext cx="1479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bg-BG" altLang="en-US" sz="14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Улвие Мустафа</a:t>
            </a:r>
            <a:endParaRPr lang="bg-BG" altLang="en-US" sz="14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955165" y="-583565"/>
            <a:ext cx="1188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bg-BG" altLang="en-US" sz="14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Шениз Али</a:t>
            </a:r>
            <a:endParaRPr lang="bg-BG" altLang="en-US" sz="14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8790940" y="-4890770"/>
            <a:ext cx="1561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bg-BG" altLang="en-US" sz="14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Мартин Димаров</a:t>
            </a:r>
            <a:endParaRPr lang="bg-BG" altLang="en-US" sz="14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6464300" y="-3246755"/>
            <a:ext cx="1479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 sz="10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Scrum trainer</a:t>
            </a:r>
            <a:endParaRPr lang="en-US" altLang="bg-BG" sz="10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1840865" y="-421640"/>
            <a:ext cx="1479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 sz="10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Backend Developer</a:t>
            </a:r>
            <a:endParaRPr lang="en-US" altLang="bg-BG" sz="10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8856980" y="-4705985"/>
            <a:ext cx="1479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 sz="10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Frontend developer</a:t>
            </a:r>
            <a:endParaRPr lang="en-US" altLang="bg-BG" sz="10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4202430" y="-1928495"/>
            <a:ext cx="1479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 sz="10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Designer</a:t>
            </a:r>
            <a:endParaRPr lang="en-US" altLang="bg-BG" sz="10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pic>
        <p:nvPicPr>
          <p:cNvPr id="45" name="Picture 44" descr="494833159_1056033776465096_6156640117580592268_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201160" y="-3512820"/>
            <a:ext cx="1414780" cy="1414780"/>
          </a:xfrm>
          <a:prstGeom prst="roundRect">
            <a:avLst>
              <a:gd name="adj" fmla="val 6956"/>
            </a:avLst>
          </a:prstGeom>
        </p:spPr>
      </p:pic>
      <p:pic>
        <p:nvPicPr>
          <p:cNvPr id="46" name="Picture 45" descr="500954416_1433300881002985_1528916721222301837_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73250" y="-2005965"/>
            <a:ext cx="1414780" cy="1414780"/>
          </a:xfrm>
          <a:prstGeom prst="roundRect">
            <a:avLst>
              <a:gd name="adj" fmla="val 10637"/>
            </a:avLst>
          </a:prstGeom>
        </p:spPr>
      </p:pic>
      <p:pic>
        <p:nvPicPr>
          <p:cNvPr id="49" name="Picture 48" descr="_MGK1796 copy"/>
          <p:cNvPicPr>
            <a:picLocks noChangeAspect="1"/>
          </p:cNvPicPr>
          <p:nvPr/>
        </p:nvPicPr>
        <p:blipFill>
          <a:blip r:embed="rId3"/>
          <a:srcRect l="-106" t="5827" r="106" b="16435"/>
          <a:stretch>
            <a:fillRect/>
          </a:stretch>
        </p:blipFill>
        <p:spPr>
          <a:xfrm>
            <a:off x="6496685" y="-4866640"/>
            <a:ext cx="1414780" cy="1414780"/>
          </a:xfrm>
          <a:prstGeom prst="roundRect">
            <a:avLst>
              <a:gd name="adj" fmla="val 7226"/>
            </a:avLst>
          </a:prstGeom>
        </p:spPr>
      </p:pic>
      <p:pic>
        <p:nvPicPr>
          <p:cNvPr id="50" name="Picture 49" descr="Mart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980" y="-6291580"/>
            <a:ext cx="1414780" cy="1414780"/>
          </a:xfrm>
          <a:prstGeom prst="roundRect">
            <a:avLst>
              <a:gd name="adj" fmla="val 5520"/>
            </a:avLst>
          </a:prstGeom>
        </p:spPr>
      </p:pic>
      <p:sp>
        <p:nvSpPr>
          <p:cNvPr id="51" name="Text Box 50"/>
          <p:cNvSpPr txBox="1"/>
          <p:nvPr/>
        </p:nvSpPr>
        <p:spPr>
          <a:xfrm>
            <a:off x="4048125" y="-2090420"/>
            <a:ext cx="1788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bg-BG" altLang="bg-BG" sz="14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Георги Лицановски</a:t>
            </a:r>
            <a:endParaRPr lang="bg-BG" altLang="bg-BG" sz="14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911860" y="2498090"/>
            <a:ext cx="1036828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15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Troya</a:t>
            </a:r>
            <a:r>
              <a:rPr lang="en-US" altLang="en-US" sz="11500">
                <a:solidFill>
                  <a:srgbClr val="C00000"/>
                </a:solidFill>
                <a:latin typeface="Century Gothic" panose="020B0502020202020204" charset="0"/>
                <a:cs typeface="Century Gothic" panose="020B0502020202020204" charset="0"/>
              </a:rPr>
              <a:t>OnFire</a:t>
            </a:r>
            <a:endParaRPr lang="en-US" altLang="en-US" sz="11500">
              <a:solidFill>
                <a:srgbClr val="C00000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3027045" y="4415790"/>
            <a:ext cx="6184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Stay Safe, Stay Connected</a:t>
            </a:r>
            <a:endParaRPr lang="en-US" altLang="en-US" sz="240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0" y="6257290"/>
            <a:ext cx="12192000" cy="6007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03225" y="402590"/>
            <a:ext cx="11386185" cy="805815"/>
          </a:xfrm>
          <a:prstGeom prst="roundRect">
            <a:avLst>
              <a:gd name="adj" fmla="val 1223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Text Box 60"/>
          <p:cNvSpPr txBox="1"/>
          <p:nvPr/>
        </p:nvSpPr>
        <p:spPr>
          <a:xfrm>
            <a:off x="9151620" y="608013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Team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7881620" y="604520"/>
            <a:ext cx="127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Realization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6519545" y="604203"/>
            <a:ext cx="1361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Our Site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5137150" y="604203"/>
            <a:ext cx="1382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Technologies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4270375" y="604203"/>
            <a:ext cx="86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Project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10425430" y="1015365"/>
            <a:ext cx="588010" cy="8890"/>
          </a:xfrm>
          <a:prstGeom prst="line">
            <a:avLst/>
          </a:prstGeom>
          <a:ln w="19050">
            <a:solidFill>
              <a:srgbClr val="C0716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Rectangles 46"/>
          <p:cNvSpPr/>
          <p:nvPr/>
        </p:nvSpPr>
        <p:spPr>
          <a:xfrm>
            <a:off x="0" y="1208405"/>
            <a:ext cx="12192000" cy="4330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196830" y="604203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Home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0" y="-10160"/>
            <a:ext cx="12191365" cy="412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0" y="58420"/>
            <a:ext cx="1761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By Troya studios</a:t>
            </a:r>
            <a:endParaRPr lang="en-US" sz="1200">
              <a:solidFill>
                <a:schemeClr val="bg2">
                  <a:lumMod val="50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6" name="Picture 5" descr="teamLogo"/>
          <p:cNvPicPr>
            <a:picLocks noChangeAspect="1"/>
          </p:cNvPicPr>
          <p:nvPr/>
        </p:nvPicPr>
        <p:blipFill>
          <a:blip r:embed="rId5"/>
          <a:srcRect l="32709" t="22987" r="29728" b="20662"/>
          <a:stretch>
            <a:fillRect/>
          </a:stretch>
        </p:blipFill>
        <p:spPr>
          <a:xfrm>
            <a:off x="654050" y="510858"/>
            <a:ext cx="522605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57613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85" y="1628775"/>
            <a:ext cx="11386185" cy="4637405"/>
          </a:xfrm>
          <a:prstGeom prst="roundRect">
            <a:avLst>
              <a:gd name="adj" fmla="val 4737"/>
            </a:avLst>
          </a:prstGeom>
          <a:gradFill>
            <a:gsLst>
              <a:gs pos="99000">
                <a:srgbClr val="E3E3E3"/>
              </a:gs>
              <a:gs pos="0">
                <a:srgbClr val="444444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Google Shape;809;p61"/>
          <p:cNvSpPr/>
          <p:nvPr/>
        </p:nvSpPr>
        <p:spPr>
          <a:xfrm>
            <a:off x="1869440" y="-4654550"/>
            <a:ext cx="1659255" cy="7493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1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4" name="Google Shape;810;p61"/>
          <p:cNvSpPr/>
          <p:nvPr/>
        </p:nvSpPr>
        <p:spPr>
          <a:xfrm>
            <a:off x="5217795" y="-4654550"/>
            <a:ext cx="1659255" cy="7493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2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5" name="Google Shape;811;p61"/>
          <p:cNvSpPr/>
          <p:nvPr/>
        </p:nvSpPr>
        <p:spPr>
          <a:xfrm>
            <a:off x="8350885" y="-4654550"/>
            <a:ext cx="1659255" cy="7493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3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57" name="Google Shape;813;p61"/>
          <p:cNvCxnSpPr>
            <a:stCxn id="53" idx="3"/>
            <a:endCxn id="54" idx="1"/>
          </p:cNvCxnSpPr>
          <p:nvPr/>
        </p:nvCxnSpPr>
        <p:spPr>
          <a:xfrm>
            <a:off x="3528695" y="-4279900"/>
            <a:ext cx="1689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814;p61"/>
          <p:cNvCxnSpPr>
            <a:stCxn id="54" idx="3"/>
            <a:endCxn id="55" idx="1"/>
          </p:cNvCxnSpPr>
          <p:nvPr/>
        </p:nvCxnSpPr>
        <p:spPr>
          <a:xfrm>
            <a:off x="6877050" y="-4279900"/>
            <a:ext cx="147383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816;p61"/>
          <p:cNvSpPr txBox="1"/>
          <p:nvPr/>
        </p:nvSpPr>
        <p:spPr>
          <a:xfrm>
            <a:off x="1713865" y="-974725"/>
            <a:ext cx="1975485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en-US" sz="1600" b="0">
                <a:solidFill>
                  <a:schemeClr val="bg1"/>
                </a:solidFill>
                <a:latin typeface="Century Gothic" panose="020B0502020202020204" charset="0"/>
                <a:ea typeface="Cambria" panose="02040503050406030204" pitchFamily="18" charset="0"/>
                <a:cs typeface="Century Gothic" panose="020B0502020202020204" charset="0"/>
              </a:rPr>
              <a:t>Create design</a:t>
            </a:r>
            <a:endParaRPr lang="en-US" sz="1600" b="0" dirty="0">
              <a:solidFill>
                <a:schemeClr val="bg1"/>
              </a:solidFill>
              <a:latin typeface="Century Gothic" panose="020B0502020202020204" charset="0"/>
              <a:ea typeface="Cambria" panose="02040503050406030204" pitchFamily="18" charset="0"/>
              <a:cs typeface="Century Gothic" panose="020B0502020202020204" charset="0"/>
            </a:endParaRPr>
          </a:p>
        </p:txBody>
      </p:sp>
      <p:sp>
        <p:nvSpPr>
          <p:cNvPr id="60" name="Google Shape;817;p61"/>
          <p:cNvSpPr txBox="1"/>
          <p:nvPr/>
        </p:nvSpPr>
        <p:spPr>
          <a:xfrm>
            <a:off x="5217795" y="-2307590"/>
            <a:ext cx="173101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en-US" sz="1600" b="0" dirty="0">
                <a:solidFill>
                  <a:schemeClr val="bg1"/>
                </a:solidFill>
                <a:latin typeface="Century Gothic" panose="020B0502020202020204" charset="0"/>
                <a:ea typeface="Cambria" panose="02040503050406030204" pitchFamily="18" charset="0"/>
                <a:cs typeface="Century Gothic" panose="020B0502020202020204" charset="0"/>
              </a:rPr>
              <a:t>Create frontend  </a:t>
            </a:r>
            <a:endParaRPr lang="en-US" sz="1600" b="0" dirty="0">
              <a:solidFill>
                <a:schemeClr val="bg1"/>
              </a:solidFill>
              <a:latin typeface="Century Gothic" panose="020B0502020202020204" charset="0"/>
              <a:ea typeface="Cambria" panose="02040503050406030204" pitchFamily="18" charset="0"/>
              <a:cs typeface="Century Gothic" panose="020B0502020202020204" charset="0"/>
            </a:endParaRPr>
          </a:p>
        </p:txBody>
      </p:sp>
      <p:sp>
        <p:nvSpPr>
          <p:cNvPr id="62" name="Google Shape;819;p61"/>
          <p:cNvSpPr txBox="1"/>
          <p:nvPr/>
        </p:nvSpPr>
        <p:spPr>
          <a:xfrm>
            <a:off x="8221345" y="-3737610"/>
            <a:ext cx="2091055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en-US" sz="1600" b="0">
                <a:solidFill>
                  <a:schemeClr val="bg1"/>
                </a:solidFill>
                <a:latin typeface="Century Gothic" panose="020B0502020202020204" charset="0"/>
                <a:ea typeface="Cambria" panose="02040503050406030204" pitchFamily="18" charset="0"/>
                <a:cs typeface="Century Gothic" panose="020B0502020202020204" charset="0"/>
              </a:rPr>
              <a:t>Add backend</a:t>
            </a:r>
            <a:endParaRPr lang="en-US" sz="1600" b="0">
              <a:solidFill>
                <a:schemeClr val="bg1"/>
              </a:solidFill>
              <a:latin typeface="Century Gothic" panose="020B0502020202020204" charset="0"/>
              <a:ea typeface="Cambria" panose="02040503050406030204" pitchFamily="18" charset="0"/>
              <a:cs typeface="Century Gothic" panose="020B0502020202020204" charset="0"/>
            </a:endParaRPr>
          </a:p>
          <a:p>
            <a:pPr algn="ctr"/>
            <a:r>
              <a:rPr lang="en-US" sz="1600" b="0" dirty="0">
                <a:solidFill>
                  <a:schemeClr val="bg1"/>
                </a:solidFill>
                <a:latin typeface="Century Gothic" panose="020B0502020202020204" charset="0"/>
                <a:ea typeface="Cambria" panose="02040503050406030204" pitchFamily="18" charset="0"/>
                <a:cs typeface="Century Gothic" panose="020B0502020202020204" charset="0"/>
              </a:rPr>
              <a:t>Make the documentation</a:t>
            </a:r>
            <a:endParaRPr lang="en-US" sz="1600" b="0" dirty="0">
              <a:solidFill>
                <a:schemeClr val="bg1"/>
              </a:solidFill>
              <a:latin typeface="Century Gothic" panose="020B0502020202020204" charset="0"/>
              <a:ea typeface="Cambria" panose="02040503050406030204" pitchFamily="18" charset="0"/>
              <a:cs typeface="Century Gothic" panose="020B0502020202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390525" y="2189480"/>
            <a:ext cx="2366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Stay Safe, Stay Connected</a:t>
            </a:r>
            <a:endParaRPr lang="en-US" altLang="en-US" sz="120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608330" y="1889125"/>
            <a:ext cx="1930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charset="0"/>
                <a:cs typeface="Century Gothic" panose="020B0502020202020204" charset="0"/>
              </a:rPr>
              <a:t>Troya</a:t>
            </a:r>
            <a:r>
              <a:rPr lang="en-US" altLang="en-US" sz="2000">
                <a:solidFill>
                  <a:srgbClr val="CC4E3F"/>
                </a:solidFill>
                <a:latin typeface="Century Gothic" panose="020B0502020202020204" charset="0"/>
                <a:cs typeface="Century Gothic" panose="020B0502020202020204" charset="0"/>
              </a:rPr>
              <a:t>OnFire</a:t>
            </a:r>
            <a:endParaRPr lang="en-US" altLang="en-US" sz="2000">
              <a:solidFill>
                <a:srgbClr val="CC4E3F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492954" y="4319905"/>
            <a:ext cx="1479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bg-BG" altLang="en-US" sz="14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Улвие Мустафа</a:t>
            </a:r>
            <a:endParaRPr lang="bg-BG" altLang="en-US" sz="14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951355" y="4318000"/>
            <a:ext cx="1188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bg-BG" altLang="en-US" sz="14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Шениз Али</a:t>
            </a:r>
            <a:endParaRPr lang="bg-BG" altLang="en-US" sz="14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787130" y="4310380"/>
            <a:ext cx="1561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bg-BG" altLang="en-US" sz="14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Мартин Димаров</a:t>
            </a:r>
            <a:endParaRPr lang="bg-BG" altLang="en-US" sz="14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492954" y="4495165"/>
            <a:ext cx="1479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 sz="10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Scrum trainer</a:t>
            </a:r>
            <a:endParaRPr lang="en-US" altLang="bg-BG" sz="10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837134" y="4479925"/>
            <a:ext cx="1479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 sz="10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Backend Developer</a:t>
            </a:r>
            <a:endParaRPr lang="en-US" altLang="bg-BG" sz="10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853249" y="4495165"/>
            <a:ext cx="1479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 sz="10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Frontend developer</a:t>
            </a:r>
            <a:endParaRPr lang="en-US" altLang="bg-BG" sz="10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198699" y="4479925"/>
            <a:ext cx="1479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 sz="10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Designer</a:t>
            </a:r>
            <a:endParaRPr lang="en-US" altLang="bg-BG" sz="10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pic>
        <p:nvPicPr>
          <p:cNvPr id="21" name="Picture 20" descr="494833159_1056033776465096_6156640117580592268_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197350" y="2895759"/>
            <a:ext cx="1414780" cy="1414780"/>
          </a:xfrm>
          <a:prstGeom prst="roundRect">
            <a:avLst>
              <a:gd name="adj" fmla="val 6956"/>
            </a:avLst>
          </a:prstGeom>
        </p:spPr>
      </p:pic>
      <p:pic>
        <p:nvPicPr>
          <p:cNvPr id="22" name="Picture 21" descr="500954416_1433300881002985_1528916721222301837_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69440" y="2895759"/>
            <a:ext cx="1414780" cy="1414780"/>
          </a:xfrm>
          <a:prstGeom prst="roundRect">
            <a:avLst>
              <a:gd name="adj" fmla="val 10637"/>
            </a:avLst>
          </a:prstGeom>
        </p:spPr>
      </p:pic>
      <p:pic>
        <p:nvPicPr>
          <p:cNvPr id="23" name="Picture 22" descr="_MGK1796 copy"/>
          <p:cNvPicPr>
            <a:picLocks noChangeAspect="1"/>
          </p:cNvPicPr>
          <p:nvPr/>
        </p:nvPicPr>
        <p:blipFill>
          <a:blip r:embed="rId3"/>
          <a:srcRect l="-106" t="5827" r="106" b="16435"/>
          <a:stretch>
            <a:fillRect/>
          </a:stretch>
        </p:blipFill>
        <p:spPr>
          <a:xfrm>
            <a:off x="6525339" y="2875439"/>
            <a:ext cx="1414780" cy="1414780"/>
          </a:xfrm>
          <a:prstGeom prst="roundRect">
            <a:avLst>
              <a:gd name="adj" fmla="val 7226"/>
            </a:avLst>
          </a:prstGeom>
        </p:spPr>
      </p:pic>
      <p:pic>
        <p:nvPicPr>
          <p:cNvPr id="24" name="Picture 23" descr="Mart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170" y="2909729"/>
            <a:ext cx="1414780" cy="1414780"/>
          </a:xfrm>
          <a:prstGeom prst="roundRect">
            <a:avLst>
              <a:gd name="adj" fmla="val 5520"/>
            </a:avLst>
          </a:prstGeom>
        </p:spPr>
      </p:pic>
      <p:sp>
        <p:nvSpPr>
          <p:cNvPr id="25" name="Text Box 24"/>
          <p:cNvSpPr txBox="1"/>
          <p:nvPr/>
        </p:nvSpPr>
        <p:spPr>
          <a:xfrm>
            <a:off x="4044315" y="4318000"/>
            <a:ext cx="1788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bg-BG" altLang="bg-BG" sz="14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Георги Лицановски</a:t>
            </a:r>
            <a:endParaRPr lang="bg-BG" altLang="bg-BG" sz="14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0" y="6257290"/>
            <a:ext cx="12192000" cy="6007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03225" y="402590"/>
            <a:ext cx="11386185" cy="805815"/>
          </a:xfrm>
          <a:prstGeom prst="roundRect">
            <a:avLst>
              <a:gd name="adj" fmla="val 1223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Text Box 60"/>
          <p:cNvSpPr txBox="1"/>
          <p:nvPr/>
        </p:nvSpPr>
        <p:spPr>
          <a:xfrm>
            <a:off x="9151620" y="608013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Team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7881620" y="604520"/>
            <a:ext cx="127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Realization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6519545" y="604203"/>
            <a:ext cx="1361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Our Site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5137150" y="604203"/>
            <a:ext cx="1382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Technologies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4270375" y="604203"/>
            <a:ext cx="86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Project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9418320" y="1010285"/>
            <a:ext cx="583565" cy="5715"/>
          </a:xfrm>
          <a:prstGeom prst="line">
            <a:avLst/>
          </a:prstGeom>
          <a:ln w="19050">
            <a:solidFill>
              <a:srgbClr val="C0716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Rectangles 46"/>
          <p:cNvSpPr/>
          <p:nvPr/>
        </p:nvSpPr>
        <p:spPr>
          <a:xfrm>
            <a:off x="0" y="1208405"/>
            <a:ext cx="12192000" cy="4330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196830" y="604203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Home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635" y="0"/>
            <a:ext cx="12191365" cy="412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0" y="58420"/>
            <a:ext cx="1761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By Troya studios</a:t>
            </a:r>
            <a:endParaRPr lang="en-US" sz="1200">
              <a:solidFill>
                <a:schemeClr val="bg2">
                  <a:lumMod val="50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6" name="Picture 5" descr="teamLogo"/>
          <p:cNvPicPr>
            <a:picLocks noChangeAspect="1"/>
          </p:cNvPicPr>
          <p:nvPr/>
        </p:nvPicPr>
        <p:blipFill>
          <a:blip r:embed="rId5"/>
          <a:srcRect l="32709" t="22987" r="29728" b="20662"/>
          <a:stretch>
            <a:fillRect/>
          </a:stretch>
        </p:blipFill>
        <p:spPr>
          <a:xfrm>
            <a:off x="654050" y="510858"/>
            <a:ext cx="522605" cy="58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426085" y="1628775"/>
            <a:ext cx="11386185" cy="4637405"/>
          </a:xfrm>
          <a:prstGeom prst="roundRect">
            <a:avLst>
              <a:gd name="adj" fmla="val 4737"/>
            </a:avLst>
          </a:prstGeom>
          <a:gradFill>
            <a:gsLst>
              <a:gs pos="99000">
                <a:srgbClr val="E3E3E3"/>
              </a:gs>
              <a:gs pos="0">
                <a:srgbClr val="444444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Google Shape;809;p61"/>
          <p:cNvSpPr/>
          <p:nvPr/>
        </p:nvSpPr>
        <p:spPr>
          <a:xfrm>
            <a:off x="1917065" y="3150235"/>
            <a:ext cx="1659255" cy="7493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1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9" name="Google Shape;810;p61"/>
          <p:cNvSpPr/>
          <p:nvPr/>
        </p:nvSpPr>
        <p:spPr>
          <a:xfrm>
            <a:off x="5265420" y="3150235"/>
            <a:ext cx="1659255" cy="7493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2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2" name="Google Shape;811;p61"/>
          <p:cNvSpPr/>
          <p:nvPr/>
        </p:nvSpPr>
        <p:spPr>
          <a:xfrm>
            <a:off x="8398510" y="3150235"/>
            <a:ext cx="1659255" cy="7493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3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18" name="Google Shape;813;p61"/>
          <p:cNvCxnSpPr>
            <a:stCxn id="8" idx="3"/>
            <a:endCxn id="9" idx="1"/>
          </p:cNvCxnSpPr>
          <p:nvPr/>
        </p:nvCxnSpPr>
        <p:spPr>
          <a:xfrm>
            <a:off x="3576320" y="3524885"/>
            <a:ext cx="1689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814;p61"/>
          <p:cNvCxnSpPr>
            <a:stCxn id="9" idx="3"/>
            <a:endCxn id="2" idx="1"/>
          </p:cNvCxnSpPr>
          <p:nvPr/>
        </p:nvCxnSpPr>
        <p:spPr>
          <a:xfrm>
            <a:off x="6924675" y="3524885"/>
            <a:ext cx="147383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816;p61"/>
          <p:cNvSpPr txBox="1"/>
          <p:nvPr/>
        </p:nvSpPr>
        <p:spPr>
          <a:xfrm>
            <a:off x="1761490" y="4128135"/>
            <a:ext cx="1975485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en-US" sz="1600" b="0">
                <a:solidFill>
                  <a:schemeClr val="bg1"/>
                </a:solidFill>
                <a:latin typeface="Century Gothic" panose="020B0502020202020204" charset="0"/>
                <a:ea typeface="Cambria" panose="02040503050406030204" pitchFamily="18" charset="0"/>
                <a:cs typeface="Century Gothic" panose="020B0502020202020204" charset="0"/>
              </a:rPr>
              <a:t>Create design</a:t>
            </a:r>
            <a:endParaRPr lang="en-US" sz="1600" b="0" dirty="0">
              <a:solidFill>
                <a:schemeClr val="bg1"/>
              </a:solidFill>
              <a:latin typeface="Century Gothic" panose="020B0502020202020204" charset="0"/>
              <a:ea typeface="Cambria" panose="02040503050406030204" pitchFamily="18" charset="0"/>
              <a:cs typeface="Century Gothic" panose="020B0502020202020204" charset="0"/>
            </a:endParaRPr>
          </a:p>
        </p:txBody>
      </p:sp>
      <p:sp>
        <p:nvSpPr>
          <p:cNvPr id="13" name="Google Shape;817;p61"/>
          <p:cNvSpPr txBox="1"/>
          <p:nvPr/>
        </p:nvSpPr>
        <p:spPr>
          <a:xfrm>
            <a:off x="5265420" y="4136390"/>
            <a:ext cx="173101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en-US" sz="1600" b="0" dirty="0">
                <a:solidFill>
                  <a:schemeClr val="bg1"/>
                </a:solidFill>
                <a:latin typeface="Century Gothic" panose="020B0502020202020204" charset="0"/>
                <a:ea typeface="Cambria" panose="02040503050406030204" pitchFamily="18" charset="0"/>
                <a:cs typeface="Century Gothic" panose="020B0502020202020204" charset="0"/>
              </a:rPr>
              <a:t>Create frontend  </a:t>
            </a:r>
            <a:endParaRPr lang="en-US" sz="1600" b="0" dirty="0">
              <a:solidFill>
                <a:schemeClr val="bg1"/>
              </a:solidFill>
              <a:latin typeface="Century Gothic" panose="020B0502020202020204" charset="0"/>
              <a:ea typeface="Cambria" panose="02040503050406030204" pitchFamily="18" charset="0"/>
              <a:cs typeface="Century Gothic" panose="020B0502020202020204" charset="0"/>
            </a:endParaRPr>
          </a:p>
        </p:txBody>
      </p:sp>
      <p:sp>
        <p:nvSpPr>
          <p:cNvPr id="28" name="Google Shape;819;p61"/>
          <p:cNvSpPr txBox="1"/>
          <p:nvPr/>
        </p:nvSpPr>
        <p:spPr>
          <a:xfrm>
            <a:off x="8268970" y="4067175"/>
            <a:ext cx="2091055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en-US" sz="1600" b="0">
                <a:solidFill>
                  <a:schemeClr val="bg1"/>
                </a:solidFill>
                <a:latin typeface="Century Gothic" panose="020B0502020202020204" charset="0"/>
                <a:ea typeface="Cambria" panose="02040503050406030204" pitchFamily="18" charset="0"/>
                <a:cs typeface="Century Gothic" panose="020B0502020202020204" charset="0"/>
              </a:rPr>
              <a:t>Add backend</a:t>
            </a:r>
            <a:endParaRPr lang="en-US" sz="1600" b="0">
              <a:solidFill>
                <a:schemeClr val="bg1"/>
              </a:solidFill>
              <a:latin typeface="Century Gothic" panose="020B0502020202020204" charset="0"/>
              <a:ea typeface="Cambria" panose="02040503050406030204" pitchFamily="18" charset="0"/>
              <a:cs typeface="Century Gothic" panose="020B0502020202020204" charset="0"/>
            </a:endParaRPr>
          </a:p>
          <a:p>
            <a:pPr algn="ctr"/>
            <a:r>
              <a:rPr lang="en-US" sz="1600" b="0" dirty="0">
                <a:solidFill>
                  <a:schemeClr val="bg1"/>
                </a:solidFill>
                <a:latin typeface="Century Gothic" panose="020B0502020202020204" charset="0"/>
                <a:ea typeface="Cambria" panose="02040503050406030204" pitchFamily="18" charset="0"/>
                <a:cs typeface="Century Gothic" panose="020B0502020202020204" charset="0"/>
              </a:rPr>
              <a:t>Make the documentation</a:t>
            </a:r>
            <a:endParaRPr lang="en-US" sz="1600" b="0" dirty="0">
              <a:solidFill>
                <a:schemeClr val="bg1"/>
              </a:solidFill>
              <a:latin typeface="Century Gothic" panose="020B0502020202020204" charset="0"/>
              <a:ea typeface="Cambria" panose="02040503050406030204" pitchFamily="18" charset="0"/>
              <a:cs typeface="Century Gothic" panose="020B0502020202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390525" y="2189480"/>
            <a:ext cx="2366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Stay Safe, Stay Connected</a:t>
            </a:r>
            <a:endParaRPr lang="en-US" altLang="en-US" sz="120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608330" y="1889125"/>
            <a:ext cx="1930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charset="0"/>
                <a:cs typeface="Century Gothic" panose="020B0502020202020204" charset="0"/>
              </a:rPr>
              <a:t>Troya</a:t>
            </a:r>
            <a:r>
              <a:rPr lang="en-US" altLang="en-US" sz="2000">
                <a:solidFill>
                  <a:srgbClr val="CC4E3F"/>
                </a:solidFill>
                <a:latin typeface="Century Gothic" panose="020B0502020202020204" charset="0"/>
                <a:cs typeface="Century Gothic" panose="020B0502020202020204" charset="0"/>
              </a:rPr>
              <a:t>OnFire</a:t>
            </a:r>
            <a:endParaRPr lang="en-US" altLang="en-US" sz="2000">
              <a:solidFill>
                <a:srgbClr val="CC4E3F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454219" y="11723370"/>
            <a:ext cx="1479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bg-BG" altLang="en-US" sz="14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Улвие Мустафа</a:t>
            </a:r>
            <a:endParaRPr lang="bg-BG" altLang="en-US" sz="14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880235" y="8694420"/>
            <a:ext cx="1188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bg-BG" altLang="en-US" sz="14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Шениз Али</a:t>
            </a:r>
            <a:endParaRPr lang="bg-BG" altLang="en-US" sz="14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714740" y="13124180"/>
            <a:ext cx="1561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bg-BG" altLang="en-US" sz="14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Мартин Димаров</a:t>
            </a:r>
            <a:endParaRPr lang="bg-BG" altLang="en-US" sz="14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454219" y="11898630"/>
            <a:ext cx="1479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 sz="10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Scrum trainer</a:t>
            </a:r>
            <a:endParaRPr lang="en-US" altLang="bg-BG" sz="10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766014" y="8856345"/>
            <a:ext cx="1479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 sz="10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Backend Developer</a:t>
            </a:r>
            <a:endParaRPr lang="en-US" altLang="bg-BG" sz="10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2964180" y="-9170035"/>
            <a:ext cx="61874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Corbel" panose="020B0503020204020204" charset="0"/>
              </a:rPr>
              <a:t>Our platform brings together firefighters, safety experts, and community members to create a safer environment for everyone.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Corbel" panose="020B0503020204020204" charset="0"/>
            </a:endParaRPr>
          </a:p>
          <a:p>
            <a:pPr algn="ctr"/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Corbel" panose="020B050302020402020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798320" y="-8779510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019040" y="-7140575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8200390" y="-7966075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550035" y="-5959792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980940" y="-3885882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944370" y="-8604250"/>
            <a:ext cx="365760" cy="365760"/>
            <a:chOff x="2926" y="4739"/>
            <a:chExt cx="576" cy="576"/>
          </a:xfrm>
        </p:grpSpPr>
        <p:sp>
          <p:nvSpPr>
            <p:cNvPr id="40" name="Rounded Rectangle 39"/>
            <p:cNvSpPr/>
            <p:nvPr/>
          </p:nvSpPr>
          <p:spPr>
            <a:xfrm>
              <a:off x="2926" y="4739"/>
              <a:ext cx="576" cy="576"/>
            </a:xfrm>
            <a:prstGeom prst="roundRect">
              <a:avLst/>
            </a:prstGeom>
            <a:solidFill>
              <a:srgbClr val="CC4E3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04" y="4817"/>
              <a:ext cx="419" cy="419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8200390" y="-5103812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1847850" y="-8241665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Interactive Fire Map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855470" y="-7980680"/>
            <a:ext cx="230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Real-time fire incident reporting and tracking with community-driven updates.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157470" y="-6965315"/>
            <a:ext cx="365760" cy="365760"/>
            <a:chOff x="7946" y="4739"/>
            <a:chExt cx="576" cy="576"/>
          </a:xfrm>
        </p:grpSpPr>
        <p:sp>
          <p:nvSpPr>
            <p:cNvPr id="45" name="Rounded Rectangle 44"/>
            <p:cNvSpPr/>
            <p:nvPr/>
          </p:nvSpPr>
          <p:spPr>
            <a:xfrm>
              <a:off x="7946" y="4739"/>
              <a:ext cx="576" cy="57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A7ADCD"/>
                </a:solidFill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0" y="4823"/>
              <a:ext cx="409" cy="409"/>
            </a:xfrm>
            <a:prstGeom prst="rect">
              <a:avLst/>
            </a:prstGeom>
          </p:spPr>
        </p:pic>
      </p:grpSp>
      <p:sp>
        <p:nvSpPr>
          <p:cNvPr id="49" name="Text Box 48"/>
          <p:cNvSpPr txBox="1"/>
          <p:nvPr/>
        </p:nvSpPr>
        <p:spPr>
          <a:xfrm>
            <a:off x="5092700" y="-6599555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Community Posts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092700" y="-6348095"/>
            <a:ext cx="2426970" cy="532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Share safety tips, event announcements, and success stories with your local community.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8281670" y="-7428230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Emergency Alerts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8281670" y="-7167245"/>
            <a:ext cx="2341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Receive instant notifications about fire incidents and safety warnings in your area.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8366760" y="-7790815"/>
            <a:ext cx="365760" cy="365760"/>
            <a:chOff x="13022" y="4739"/>
            <a:chExt cx="576" cy="576"/>
          </a:xfrm>
        </p:grpSpPr>
        <p:sp>
          <p:nvSpPr>
            <p:cNvPr id="53" name="Rounded Rectangle 52"/>
            <p:cNvSpPr/>
            <p:nvPr/>
          </p:nvSpPr>
          <p:spPr>
            <a:xfrm>
              <a:off x="13022" y="4739"/>
              <a:ext cx="576" cy="57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A7ADCD"/>
                </a:solidFill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22" y="4842"/>
              <a:ext cx="377" cy="371"/>
            </a:xfrm>
            <a:prstGeom prst="rect">
              <a:avLst/>
            </a:prstGeom>
          </p:spPr>
        </p:pic>
      </p:grpSp>
      <p:sp>
        <p:nvSpPr>
          <p:cNvPr id="57" name="Text Box 56"/>
          <p:cNvSpPr txBox="1"/>
          <p:nvPr/>
        </p:nvSpPr>
        <p:spPr>
          <a:xfrm>
            <a:off x="1647825" y="-5443855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Safety Resources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1626870" y="-5169535"/>
            <a:ext cx="2346325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Share safety tips, event announcements, and success stories with your local community.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744345" y="-5809615"/>
            <a:ext cx="365760" cy="365760"/>
            <a:chOff x="2926" y="7505"/>
            <a:chExt cx="576" cy="576"/>
          </a:xfrm>
        </p:grpSpPr>
        <p:sp>
          <p:nvSpPr>
            <p:cNvPr id="55" name="Rounded Rectangle 54"/>
            <p:cNvSpPr/>
            <p:nvPr/>
          </p:nvSpPr>
          <p:spPr>
            <a:xfrm>
              <a:off x="2926" y="7505"/>
              <a:ext cx="576" cy="57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A7ADCD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4" y="7613"/>
              <a:ext cx="361" cy="361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5128260" y="-3735705"/>
            <a:ext cx="365760" cy="365760"/>
            <a:chOff x="7922" y="7397"/>
            <a:chExt cx="576" cy="576"/>
          </a:xfrm>
        </p:grpSpPr>
        <p:sp>
          <p:nvSpPr>
            <p:cNvPr id="75" name="Rounded Rectangle 74"/>
            <p:cNvSpPr/>
            <p:nvPr/>
          </p:nvSpPr>
          <p:spPr>
            <a:xfrm>
              <a:off x="7922" y="7397"/>
              <a:ext cx="576" cy="576"/>
            </a:xfrm>
            <a:prstGeom prst="roundRect">
              <a:avLst/>
            </a:prstGeom>
            <a:solidFill>
              <a:srgbClr val="B1A8F3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A7ADCD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4" y="7489"/>
              <a:ext cx="392" cy="392"/>
            </a:xfrm>
            <a:prstGeom prst="rect">
              <a:avLst/>
            </a:prstGeom>
          </p:spPr>
        </p:pic>
      </p:grpSp>
      <p:sp>
        <p:nvSpPr>
          <p:cNvPr id="79" name="Text Box 78"/>
          <p:cNvSpPr txBox="1"/>
          <p:nvPr/>
        </p:nvSpPr>
        <p:spPr>
          <a:xfrm>
            <a:off x="5019040" y="-3369945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Expert Network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80" name="Text Box 79"/>
          <p:cNvSpPr txBox="1"/>
          <p:nvPr/>
        </p:nvSpPr>
        <p:spPr>
          <a:xfrm>
            <a:off x="5019040" y="-3095625"/>
            <a:ext cx="2346325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Connect with certified firefighters and safety professionals in your region.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371840" y="-4963160"/>
            <a:ext cx="365760" cy="365760"/>
            <a:chOff x="13030" y="7382"/>
            <a:chExt cx="576" cy="576"/>
          </a:xfrm>
        </p:grpSpPr>
        <p:sp>
          <p:nvSpPr>
            <p:cNvPr id="82" name="Rounded Rectangle 81"/>
            <p:cNvSpPr/>
            <p:nvPr/>
          </p:nvSpPr>
          <p:spPr>
            <a:xfrm>
              <a:off x="13030" y="7382"/>
              <a:ext cx="576" cy="576"/>
            </a:xfrm>
            <a:prstGeom prst="round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A7ADCD"/>
                </a:solidFill>
              </a:endParaRP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79" y="7431"/>
              <a:ext cx="478" cy="478"/>
            </a:xfrm>
            <a:prstGeom prst="rect">
              <a:avLst/>
            </a:prstGeom>
          </p:spPr>
        </p:pic>
      </p:grpSp>
      <p:sp>
        <p:nvSpPr>
          <p:cNvPr id="88" name="Text Box 87"/>
          <p:cNvSpPr txBox="1"/>
          <p:nvPr/>
        </p:nvSpPr>
        <p:spPr>
          <a:xfrm>
            <a:off x="8281670" y="-4587875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Regional Focus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8281670" y="-4369435"/>
            <a:ext cx="2346325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Get location-specific information and connect with your local fire department.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sp>
        <p:nvSpPr>
          <p:cNvPr id="117" name="Text Box 116"/>
          <p:cNvSpPr txBox="1"/>
          <p:nvPr/>
        </p:nvSpPr>
        <p:spPr>
          <a:xfrm>
            <a:off x="3197860" y="-9630410"/>
            <a:ext cx="5471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Corbel" panose="020B0503020204020204" charset="0"/>
              </a:rPr>
              <a:t>Everything You Need for Fire Safety</a:t>
            </a:r>
            <a:endParaRPr lang="en-US" altLang="en-US" sz="240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Corbel" panose="020B050302020402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80859" y="13308965"/>
            <a:ext cx="1479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 sz="10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Frontend developer</a:t>
            </a:r>
            <a:endParaRPr lang="en-US" altLang="bg-BG" sz="10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127579" y="10440670"/>
            <a:ext cx="1479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 sz="10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Designer</a:t>
            </a:r>
            <a:endParaRPr lang="en-US" altLang="bg-BG" sz="10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pic>
        <p:nvPicPr>
          <p:cNvPr id="21" name="Picture 20" descr="494833159_1056033776465096_6156640117580592268_n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126230" y="8856504"/>
            <a:ext cx="1414780" cy="1414780"/>
          </a:xfrm>
          <a:prstGeom prst="roundRect">
            <a:avLst>
              <a:gd name="adj" fmla="val 6956"/>
            </a:avLst>
          </a:prstGeom>
        </p:spPr>
      </p:pic>
      <p:pic>
        <p:nvPicPr>
          <p:cNvPr id="22" name="Picture 21" descr="500954416_1433300881002985_1528916721222301837_n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798320" y="7272179"/>
            <a:ext cx="1414780" cy="1414780"/>
          </a:xfrm>
          <a:prstGeom prst="roundRect">
            <a:avLst>
              <a:gd name="adj" fmla="val 10637"/>
            </a:avLst>
          </a:prstGeom>
        </p:spPr>
      </p:pic>
      <p:pic>
        <p:nvPicPr>
          <p:cNvPr id="23" name="Picture 22" descr="_MGK1796 copy"/>
          <p:cNvPicPr>
            <a:picLocks noChangeAspect="1"/>
          </p:cNvPicPr>
          <p:nvPr/>
        </p:nvPicPr>
        <p:blipFill>
          <a:blip r:embed="rId9"/>
          <a:srcRect l="-106" t="5827" r="106" b="16435"/>
          <a:stretch>
            <a:fillRect/>
          </a:stretch>
        </p:blipFill>
        <p:spPr>
          <a:xfrm>
            <a:off x="6486604" y="10278904"/>
            <a:ext cx="1414780" cy="1414780"/>
          </a:xfrm>
          <a:prstGeom prst="roundRect">
            <a:avLst>
              <a:gd name="adj" fmla="val 7226"/>
            </a:avLst>
          </a:prstGeom>
        </p:spPr>
      </p:pic>
      <p:pic>
        <p:nvPicPr>
          <p:cNvPr id="24" name="Picture 23" descr="Martin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0780" y="11723529"/>
            <a:ext cx="1414780" cy="1414780"/>
          </a:xfrm>
          <a:prstGeom prst="roundRect">
            <a:avLst>
              <a:gd name="adj" fmla="val 5520"/>
            </a:avLst>
          </a:prstGeom>
        </p:spPr>
      </p:pic>
      <p:sp>
        <p:nvSpPr>
          <p:cNvPr id="25" name="Text Box 24"/>
          <p:cNvSpPr txBox="1"/>
          <p:nvPr/>
        </p:nvSpPr>
        <p:spPr>
          <a:xfrm>
            <a:off x="3973195" y="10278745"/>
            <a:ext cx="1788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bg-BG" altLang="bg-BG" sz="1400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Георги Лицановски</a:t>
            </a:r>
            <a:endParaRPr lang="bg-BG" altLang="bg-BG" sz="1400">
              <a:solidFill>
                <a:schemeClr val="bg1"/>
              </a:solidFill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0" y="6257290"/>
            <a:ext cx="12192000" cy="6007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03225" y="402590"/>
            <a:ext cx="11386185" cy="805815"/>
          </a:xfrm>
          <a:prstGeom prst="roundRect">
            <a:avLst>
              <a:gd name="adj" fmla="val 1223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Text Box 60"/>
          <p:cNvSpPr txBox="1"/>
          <p:nvPr/>
        </p:nvSpPr>
        <p:spPr>
          <a:xfrm>
            <a:off x="9151620" y="608013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Team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7881620" y="604520"/>
            <a:ext cx="127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Realization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6519545" y="604203"/>
            <a:ext cx="1361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Our Site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5137150" y="604203"/>
            <a:ext cx="1382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Technologies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4270375" y="604203"/>
            <a:ext cx="86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Project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8205470" y="960120"/>
            <a:ext cx="622300" cy="635"/>
          </a:xfrm>
          <a:prstGeom prst="line">
            <a:avLst/>
          </a:prstGeom>
          <a:ln w="19050">
            <a:solidFill>
              <a:srgbClr val="C0716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Rectangles 46"/>
          <p:cNvSpPr/>
          <p:nvPr/>
        </p:nvSpPr>
        <p:spPr>
          <a:xfrm>
            <a:off x="0" y="1208405"/>
            <a:ext cx="12192000" cy="4330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196830" y="604203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Home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635" y="0"/>
            <a:ext cx="12191365" cy="412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0" y="58420"/>
            <a:ext cx="1761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By Troya studios</a:t>
            </a:r>
            <a:endParaRPr lang="en-US" sz="1200">
              <a:solidFill>
                <a:schemeClr val="bg2">
                  <a:lumMod val="50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6" name="Picture 5" descr="teamLogo"/>
          <p:cNvPicPr>
            <a:picLocks noChangeAspect="1"/>
          </p:cNvPicPr>
          <p:nvPr/>
        </p:nvPicPr>
        <p:blipFill>
          <a:blip r:embed="rId11"/>
          <a:srcRect l="32709" t="22987" r="29728" b="20662"/>
          <a:stretch>
            <a:fillRect/>
          </a:stretch>
        </p:blipFill>
        <p:spPr>
          <a:xfrm>
            <a:off x="654050" y="510858"/>
            <a:ext cx="522605" cy="58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426085" y="1641475"/>
            <a:ext cx="11386185" cy="4637405"/>
          </a:xfrm>
          <a:prstGeom prst="roundRect">
            <a:avLst>
              <a:gd name="adj" fmla="val 4737"/>
            </a:avLst>
          </a:prstGeom>
          <a:gradFill>
            <a:gsLst>
              <a:gs pos="99000">
                <a:srgbClr val="E3E3E3"/>
              </a:gs>
              <a:gs pos="0">
                <a:srgbClr val="444444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1">
            <a:lum bright="6000" contrast="12000"/>
          </a:blip>
          <a:stretch>
            <a:fillRect/>
          </a:stretch>
        </p:blipFill>
        <p:spPr>
          <a:xfrm>
            <a:off x="2647315" y="-2902585"/>
            <a:ext cx="1371600" cy="384048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2"/>
          <a:stretch>
            <a:fillRect/>
          </a:stretch>
        </p:blipFill>
        <p:spPr>
          <a:xfrm>
            <a:off x="2813685" y="-5261610"/>
            <a:ext cx="1005205" cy="91440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5873115" y="-4347210"/>
            <a:ext cx="914400" cy="914400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4392930" y="-3432810"/>
            <a:ext cx="914400" cy="91440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5"/>
          <a:stretch>
            <a:fillRect/>
          </a:stretch>
        </p:blipFill>
        <p:spPr>
          <a:xfrm>
            <a:off x="7404418" y="-4886325"/>
            <a:ext cx="1005205" cy="1005840"/>
          </a:xfrm>
          <a:prstGeom prst="rect">
            <a:avLst/>
          </a:prstGeom>
        </p:spPr>
      </p:pic>
      <p:pic>
        <p:nvPicPr>
          <p:cNvPr id="39" name="Picture 38"/>
          <p:cNvPicPr/>
          <p:nvPr/>
        </p:nvPicPr>
        <p:blipFill>
          <a:blip r:embed="rId6"/>
          <a:srcRect l="30938" r="31007"/>
          <a:stretch>
            <a:fillRect/>
          </a:stretch>
        </p:blipFill>
        <p:spPr>
          <a:xfrm>
            <a:off x="8933815" y="-5800725"/>
            <a:ext cx="695960" cy="914400"/>
          </a:xfrm>
          <a:prstGeom prst="rect">
            <a:avLst/>
          </a:prstGeom>
        </p:spPr>
      </p:pic>
      <p:pic>
        <p:nvPicPr>
          <p:cNvPr id="41" name="Picture 40"/>
          <p:cNvPicPr/>
          <p:nvPr/>
        </p:nvPicPr>
        <p:blipFill>
          <a:blip r:embed="rId7"/>
          <a:stretch>
            <a:fillRect/>
          </a:stretch>
        </p:blipFill>
        <p:spPr>
          <a:xfrm>
            <a:off x="5909945" y="-1606550"/>
            <a:ext cx="914400" cy="914400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>
          <a:blip r:embed="rId8"/>
          <a:stretch>
            <a:fillRect/>
          </a:stretch>
        </p:blipFill>
        <p:spPr>
          <a:xfrm>
            <a:off x="4270375" y="-1744980"/>
            <a:ext cx="1280160" cy="914400"/>
          </a:xfrm>
          <a:prstGeom prst="rect">
            <a:avLst/>
          </a:prstGeom>
        </p:spPr>
      </p:pic>
      <p:pic>
        <p:nvPicPr>
          <p:cNvPr id="71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3755" y="-2990850"/>
            <a:ext cx="1446530" cy="1005840"/>
          </a:xfrm>
          <a:prstGeom prst="rect">
            <a:avLst/>
          </a:prstGeom>
        </p:spPr>
      </p:pic>
      <p:pic>
        <p:nvPicPr>
          <p:cNvPr id="72" name="Picture 71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89695" y="-1606550"/>
            <a:ext cx="640080" cy="9144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358515" y="1842770"/>
            <a:ext cx="5471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Corbel" panose="020B0503020204020204" charset="0"/>
              </a:rPr>
              <a:t>Everything You Need for Fire Safety</a:t>
            </a:r>
            <a:endParaRPr lang="en-US" altLang="en-US" sz="240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Corbel" panose="020B05030202040202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001010" y="2189480"/>
            <a:ext cx="61874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Corbel" panose="020B0503020204020204" charset="0"/>
              </a:rPr>
              <a:t>Our platform brings together firefighters, safety experts, and community members to create a safer environment for everyone.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Corbel" panose="020B0503020204020204" charset="0"/>
            </a:endParaRPr>
          </a:p>
          <a:p>
            <a:pPr algn="ctr"/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Corbel" panose="020B050302020402020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11960" y="2834005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907280" y="2834005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102600" y="2834005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663700" y="4546918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883150" y="4546918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858010" y="3009265"/>
            <a:ext cx="365760" cy="365760"/>
            <a:chOff x="2926" y="4739"/>
            <a:chExt cx="576" cy="576"/>
          </a:xfrm>
        </p:grpSpPr>
        <p:sp>
          <p:nvSpPr>
            <p:cNvPr id="40" name="Rounded Rectangle 39"/>
            <p:cNvSpPr/>
            <p:nvPr/>
          </p:nvSpPr>
          <p:spPr>
            <a:xfrm>
              <a:off x="2926" y="4739"/>
              <a:ext cx="576" cy="576"/>
            </a:xfrm>
            <a:prstGeom prst="roundRect">
              <a:avLst/>
            </a:prstGeom>
            <a:solidFill>
              <a:srgbClr val="CC4E3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04" y="4817"/>
              <a:ext cx="419" cy="419"/>
            </a:xfrm>
            <a:prstGeom prst="rect">
              <a:avLst/>
            </a:prstGeom>
          </p:spPr>
        </p:pic>
      </p:grpSp>
      <p:sp>
        <p:nvSpPr>
          <p:cNvPr id="34" name="Rounded Rectangle 33"/>
          <p:cNvSpPr/>
          <p:nvPr/>
        </p:nvSpPr>
        <p:spPr>
          <a:xfrm>
            <a:off x="8102600" y="4546918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1761490" y="3371850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Interactive Fire Map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769110" y="3632835"/>
            <a:ext cx="230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Real-time fire incident reporting and tracking with community-driven updates.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045710" y="3009265"/>
            <a:ext cx="365760" cy="365760"/>
            <a:chOff x="7946" y="4739"/>
            <a:chExt cx="576" cy="576"/>
          </a:xfrm>
        </p:grpSpPr>
        <p:sp>
          <p:nvSpPr>
            <p:cNvPr id="45" name="Rounded Rectangle 44"/>
            <p:cNvSpPr/>
            <p:nvPr/>
          </p:nvSpPr>
          <p:spPr>
            <a:xfrm>
              <a:off x="7946" y="4739"/>
              <a:ext cx="576" cy="57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A7ADCD"/>
                </a:solidFill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30" y="4823"/>
              <a:ext cx="409" cy="409"/>
            </a:xfrm>
            <a:prstGeom prst="rect">
              <a:avLst/>
            </a:prstGeom>
          </p:spPr>
        </p:pic>
      </p:grpSp>
      <p:sp>
        <p:nvSpPr>
          <p:cNvPr id="49" name="Text Box 48"/>
          <p:cNvSpPr txBox="1"/>
          <p:nvPr/>
        </p:nvSpPr>
        <p:spPr>
          <a:xfrm>
            <a:off x="4980940" y="3375025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Community Posts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980940" y="3626485"/>
            <a:ext cx="2426970" cy="532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Share safety tips, event announcements, and success stories with your local community.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8183880" y="3371850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Emergency Alerts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8183880" y="3632835"/>
            <a:ext cx="2341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Receive instant notifications about fire incidents and safety warnings in your area.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8268970" y="3009265"/>
            <a:ext cx="365760" cy="365760"/>
            <a:chOff x="13022" y="4739"/>
            <a:chExt cx="576" cy="576"/>
          </a:xfrm>
        </p:grpSpPr>
        <p:sp>
          <p:nvSpPr>
            <p:cNvPr id="53" name="Rounded Rectangle 52"/>
            <p:cNvSpPr/>
            <p:nvPr/>
          </p:nvSpPr>
          <p:spPr>
            <a:xfrm>
              <a:off x="13022" y="4739"/>
              <a:ext cx="576" cy="57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A7ADCD"/>
                </a:solidFill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122" y="4842"/>
              <a:ext cx="377" cy="371"/>
            </a:xfrm>
            <a:prstGeom prst="rect">
              <a:avLst/>
            </a:prstGeom>
          </p:spPr>
        </p:pic>
      </p:grpSp>
      <p:sp>
        <p:nvSpPr>
          <p:cNvPr id="57" name="Text Box 56"/>
          <p:cNvSpPr txBox="1"/>
          <p:nvPr/>
        </p:nvSpPr>
        <p:spPr>
          <a:xfrm>
            <a:off x="1761490" y="5062855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Safety Resources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1740535" y="5337175"/>
            <a:ext cx="2346325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Share safety tips, event announcements, and success stories with your local community.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858010" y="4697095"/>
            <a:ext cx="365760" cy="365760"/>
            <a:chOff x="2926" y="7505"/>
            <a:chExt cx="576" cy="576"/>
          </a:xfrm>
        </p:grpSpPr>
        <p:sp>
          <p:nvSpPr>
            <p:cNvPr id="55" name="Rounded Rectangle 54"/>
            <p:cNvSpPr/>
            <p:nvPr/>
          </p:nvSpPr>
          <p:spPr>
            <a:xfrm>
              <a:off x="2926" y="7505"/>
              <a:ext cx="576" cy="57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A7ADCD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34" y="7613"/>
              <a:ext cx="361" cy="361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5030470" y="4697095"/>
            <a:ext cx="365760" cy="365760"/>
            <a:chOff x="7922" y="7397"/>
            <a:chExt cx="576" cy="576"/>
          </a:xfrm>
        </p:grpSpPr>
        <p:sp>
          <p:nvSpPr>
            <p:cNvPr id="75" name="Rounded Rectangle 74"/>
            <p:cNvSpPr/>
            <p:nvPr/>
          </p:nvSpPr>
          <p:spPr>
            <a:xfrm>
              <a:off x="7922" y="7397"/>
              <a:ext cx="576" cy="576"/>
            </a:xfrm>
            <a:prstGeom prst="roundRect">
              <a:avLst/>
            </a:prstGeom>
            <a:solidFill>
              <a:srgbClr val="B1A8F3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A7ADCD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014" y="7489"/>
              <a:ext cx="392" cy="392"/>
            </a:xfrm>
            <a:prstGeom prst="rect">
              <a:avLst/>
            </a:prstGeom>
          </p:spPr>
        </p:pic>
      </p:grpSp>
      <p:sp>
        <p:nvSpPr>
          <p:cNvPr id="79" name="Text Box 78"/>
          <p:cNvSpPr txBox="1"/>
          <p:nvPr/>
        </p:nvSpPr>
        <p:spPr>
          <a:xfrm>
            <a:off x="4921250" y="5062855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Expert Network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80" name="Text Box 79"/>
          <p:cNvSpPr txBox="1"/>
          <p:nvPr/>
        </p:nvSpPr>
        <p:spPr>
          <a:xfrm>
            <a:off x="4921250" y="5337175"/>
            <a:ext cx="2346325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Connect with certified firefighters and safety professionals in your region.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274050" y="4687570"/>
            <a:ext cx="365760" cy="365760"/>
            <a:chOff x="13030" y="7382"/>
            <a:chExt cx="576" cy="576"/>
          </a:xfrm>
        </p:grpSpPr>
        <p:sp>
          <p:nvSpPr>
            <p:cNvPr id="82" name="Rounded Rectangle 81"/>
            <p:cNvSpPr/>
            <p:nvPr/>
          </p:nvSpPr>
          <p:spPr>
            <a:xfrm>
              <a:off x="13030" y="7382"/>
              <a:ext cx="576" cy="576"/>
            </a:xfrm>
            <a:prstGeom prst="round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A7ADCD"/>
                </a:solidFill>
              </a:endParaRP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3079" y="7431"/>
              <a:ext cx="478" cy="478"/>
            </a:xfrm>
            <a:prstGeom prst="rect">
              <a:avLst/>
            </a:prstGeom>
          </p:spPr>
        </p:pic>
      </p:grpSp>
      <p:sp>
        <p:nvSpPr>
          <p:cNvPr id="88" name="Text Box 87"/>
          <p:cNvSpPr txBox="1"/>
          <p:nvPr/>
        </p:nvSpPr>
        <p:spPr>
          <a:xfrm>
            <a:off x="8183880" y="5062855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Regional Focus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8183880" y="5281295"/>
            <a:ext cx="2346325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Get location-specific information and connect with your local fire department.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sp>
        <p:nvSpPr>
          <p:cNvPr id="8" name="Google Shape;809;p61"/>
          <p:cNvSpPr/>
          <p:nvPr/>
        </p:nvSpPr>
        <p:spPr>
          <a:xfrm>
            <a:off x="1917065" y="7242175"/>
            <a:ext cx="1659255" cy="7493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1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9" name="Google Shape;810;p61"/>
          <p:cNvSpPr/>
          <p:nvPr/>
        </p:nvSpPr>
        <p:spPr>
          <a:xfrm>
            <a:off x="5265420" y="7242175"/>
            <a:ext cx="1659255" cy="7493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2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2" name="Google Shape;811;p61"/>
          <p:cNvSpPr/>
          <p:nvPr/>
        </p:nvSpPr>
        <p:spPr>
          <a:xfrm>
            <a:off x="8398510" y="7242175"/>
            <a:ext cx="1659255" cy="7493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3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18" name="Google Shape;813;p61"/>
          <p:cNvCxnSpPr>
            <a:stCxn id="8" idx="3"/>
            <a:endCxn id="9" idx="1"/>
          </p:cNvCxnSpPr>
          <p:nvPr/>
        </p:nvCxnSpPr>
        <p:spPr>
          <a:xfrm>
            <a:off x="3576320" y="7616825"/>
            <a:ext cx="1689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814;p61"/>
          <p:cNvCxnSpPr>
            <a:stCxn id="9" idx="3"/>
            <a:endCxn id="2" idx="1"/>
          </p:cNvCxnSpPr>
          <p:nvPr/>
        </p:nvCxnSpPr>
        <p:spPr>
          <a:xfrm>
            <a:off x="6924675" y="7616825"/>
            <a:ext cx="147383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816;p61"/>
          <p:cNvSpPr txBox="1"/>
          <p:nvPr/>
        </p:nvSpPr>
        <p:spPr>
          <a:xfrm>
            <a:off x="1761490" y="8220075"/>
            <a:ext cx="1975485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en-US" sz="1600" b="0">
                <a:solidFill>
                  <a:schemeClr val="bg1"/>
                </a:solidFill>
                <a:latin typeface="Century Gothic" panose="020B0502020202020204" charset="0"/>
                <a:ea typeface="Cambria" panose="02040503050406030204" pitchFamily="18" charset="0"/>
                <a:cs typeface="Century Gothic" panose="020B0502020202020204" charset="0"/>
              </a:rPr>
              <a:t>Create design</a:t>
            </a:r>
            <a:endParaRPr lang="en-US" sz="1600" b="0" dirty="0">
              <a:solidFill>
                <a:schemeClr val="bg1"/>
              </a:solidFill>
              <a:latin typeface="Century Gothic" panose="020B0502020202020204" charset="0"/>
              <a:ea typeface="Cambria" panose="02040503050406030204" pitchFamily="18" charset="0"/>
              <a:cs typeface="Century Gothic" panose="020B0502020202020204" charset="0"/>
            </a:endParaRPr>
          </a:p>
        </p:txBody>
      </p:sp>
      <p:sp>
        <p:nvSpPr>
          <p:cNvPr id="13" name="Google Shape;817;p61"/>
          <p:cNvSpPr txBox="1"/>
          <p:nvPr/>
        </p:nvSpPr>
        <p:spPr>
          <a:xfrm>
            <a:off x="5265420" y="9782810"/>
            <a:ext cx="173101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en-US" sz="1600" b="0" dirty="0">
                <a:solidFill>
                  <a:schemeClr val="bg1"/>
                </a:solidFill>
                <a:latin typeface="Century Gothic" panose="020B0502020202020204" charset="0"/>
                <a:ea typeface="Cambria" panose="02040503050406030204" pitchFamily="18" charset="0"/>
                <a:cs typeface="Century Gothic" panose="020B0502020202020204" charset="0"/>
              </a:rPr>
              <a:t>Create frontend  </a:t>
            </a:r>
            <a:endParaRPr lang="en-US" sz="1600" b="0" dirty="0">
              <a:solidFill>
                <a:schemeClr val="bg1"/>
              </a:solidFill>
              <a:latin typeface="Century Gothic" panose="020B0502020202020204" charset="0"/>
              <a:ea typeface="Cambria" panose="02040503050406030204" pitchFamily="18" charset="0"/>
              <a:cs typeface="Century Gothic" panose="020B0502020202020204" charset="0"/>
            </a:endParaRPr>
          </a:p>
        </p:txBody>
      </p:sp>
      <p:sp>
        <p:nvSpPr>
          <p:cNvPr id="28" name="Google Shape;819;p61"/>
          <p:cNvSpPr txBox="1"/>
          <p:nvPr/>
        </p:nvSpPr>
        <p:spPr>
          <a:xfrm>
            <a:off x="8268970" y="11252835"/>
            <a:ext cx="2091055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en-US" sz="1600" b="0">
                <a:solidFill>
                  <a:schemeClr val="bg1"/>
                </a:solidFill>
                <a:latin typeface="Century Gothic" panose="020B0502020202020204" charset="0"/>
                <a:ea typeface="Cambria" panose="02040503050406030204" pitchFamily="18" charset="0"/>
                <a:cs typeface="Century Gothic" panose="020B0502020202020204" charset="0"/>
              </a:rPr>
              <a:t>Add backend</a:t>
            </a:r>
            <a:endParaRPr lang="en-US" sz="1600" b="0">
              <a:solidFill>
                <a:schemeClr val="bg1"/>
              </a:solidFill>
              <a:latin typeface="Century Gothic" panose="020B0502020202020204" charset="0"/>
              <a:ea typeface="Cambria" panose="02040503050406030204" pitchFamily="18" charset="0"/>
              <a:cs typeface="Century Gothic" panose="020B0502020202020204" charset="0"/>
            </a:endParaRPr>
          </a:p>
          <a:p>
            <a:pPr algn="ctr"/>
            <a:r>
              <a:rPr lang="en-US" sz="1600" b="0" dirty="0">
                <a:solidFill>
                  <a:schemeClr val="bg1"/>
                </a:solidFill>
                <a:latin typeface="Century Gothic" panose="020B0502020202020204" charset="0"/>
                <a:ea typeface="Cambria" panose="02040503050406030204" pitchFamily="18" charset="0"/>
                <a:cs typeface="Century Gothic" panose="020B0502020202020204" charset="0"/>
              </a:rPr>
              <a:t>Make the documentation</a:t>
            </a:r>
            <a:endParaRPr lang="en-US" sz="1600" b="0" dirty="0">
              <a:solidFill>
                <a:schemeClr val="bg1"/>
              </a:solidFill>
              <a:latin typeface="Century Gothic" panose="020B0502020202020204" charset="0"/>
              <a:ea typeface="Cambria" panose="02040503050406030204" pitchFamily="18" charset="0"/>
              <a:cs typeface="Century Gothic" panose="020B0502020202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390525" y="2189480"/>
            <a:ext cx="2366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Stay Safe, Stay Connected</a:t>
            </a:r>
            <a:endParaRPr lang="en-US" altLang="en-US" sz="120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608330" y="1889125"/>
            <a:ext cx="1930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charset="0"/>
                <a:cs typeface="Century Gothic" panose="020B0502020202020204" charset="0"/>
              </a:rPr>
              <a:t>Troya</a:t>
            </a:r>
            <a:r>
              <a:rPr lang="en-US" altLang="en-US" sz="2000">
                <a:solidFill>
                  <a:srgbClr val="CC4E3F"/>
                </a:solidFill>
                <a:latin typeface="Century Gothic" panose="020B0502020202020204" charset="0"/>
                <a:cs typeface="Century Gothic" panose="020B0502020202020204" charset="0"/>
              </a:rPr>
              <a:t>OnFire</a:t>
            </a:r>
            <a:endParaRPr lang="en-US" altLang="en-US" sz="2000">
              <a:solidFill>
                <a:srgbClr val="CC4E3F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0" y="6257290"/>
            <a:ext cx="12192000" cy="6007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03225" y="402590"/>
            <a:ext cx="11386185" cy="805815"/>
          </a:xfrm>
          <a:prstGeom prst="roundRect">
            <a:avLst>
              <a:gd name="adj" fmla="val 1223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Text Box 60"/>
          <p:cNvSpPr txBox="1"/>
          <p:nvPr/>
        </p:nvSpPr>
        <p:spPr>
          <a:xfrm>
            <a:off x="9151620" y="608013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Team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7881620" y="604520"/>
            <a:ext cx="127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Realization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6519545" y="604203"/>
            <a:ext cx="1361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Our Site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5137150" y="604203"/>
            <a:ext cx="1382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Technologies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4270375" y="604203"/>
            <a:ext cx="86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Project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889750" y="960120"/>
            <a:ext cx="622300" cy="635"/>
          </a:xfrm>
          <a:prstGeom prst="line">
            <a:avLst/>
          </a:prstGeom>
          <a:ln w="19050">
            <a:solidFill>
              <a:srgbClr val="C0716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Rectangles 46"/>
          <p:cNvSpPr/>
          <p:nvPr/>
        </p:nvSpPr>
        <p:spPr>
          <a:xfrm>
            <a:off x="0" y="1208405"/>
            <a:ext cx="12192000" cy="4330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196830" y="604203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Home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635" y="0"/>
            <a:ext cx="12191365" cy="412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0" y="58420"/>
            <a:ext cx="1761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By Troya studios</a:t>
            </a:r>
            <a:endParaRPr lang="en-US" sz="1200">
              <a:solidFill>
                <a:schemeClr val="bg2">
                  <a:lumMod val="50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6" name="Picture 5" descr="teamLogo"/>
          <p:cNvPicPr>
            <a:picLocks noChangeAspect="1"/>
          </p:cNvPicPr>
          <p:nvPr/>
        </p:nvPicPr>
        <p:blipFill>
          <a:blip r:embed="rId18"/>
          <a:srcRect l="32709" t="22987" r="29728" b="20662"/>
          <a:stretch>
            <a:fillRect/>
          </a:stretch>
        </p:blipFill>
        <p:spPr>
          <a:xfrm>
            <a:off x="654050" y="510858"/>
            <a:ext cx="522605" cy="58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426085" y="1641475"/>
            <a:ext cx="11386185" cy="4637405"/>
          </a:xfrm>
          <a:prstGeom prst="roundRect">
            <a:avLst>
              <a:gd name="adj" fmla="val 4737"/>
            </a:avLst>
          </a:prstGeom>
          <a:gradFill>
            <a:gsLst>
              <a:gs pos="99000">
                <a:srgbClr val="E3E3E3"/>
              </a:gs>
              <a:gs pos="0">
                <a:srgbClr val="444444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1">
            <a:lum bright="6000" contrast="12000"/>
          </a:blip>
          <a:stretch>
            <a:fillRect/>
          </a:stretch>
        </p:blipFill>
        <p:spPr>
          <a:xfrm>
            <a:off x="2647315" y="4745990"/>
            <a:ext cx="1371600" cy="384048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2"/>
          <a:stretch>
            <a:fillRect/>
          </a:stretch>
        </p:blipFill>
        <p:spPr>
          <a:xfrm>
            <a:off x="2647315" y="2902585"/>
            <a:ext cx="1005205" cy="91440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5712460" y="2880995"/>
            <a:ext cx="914400" cy="914400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4225290" y="2891790"/>
            <a:ext cx="914400" cy="91440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5"/>
          <a:stretch>
            <a:fillRect/>
          </a:stretch>
        </p:blipFill>
        <p:spPr>
          <a:xfrm>
            <a:off x="7199630" y="2821940"/>
            <a:ext cx="1005205" cy="1005840"/>
          </a:xfrm>
          <a:prstGeom prst="rect">
            <a:avLst/>
          </a:prstGeom>
        </p:spPr>
      </p:pic>
      <p:pic>
        <p:nvPicPr>
          <p:cNvPr id="39" name="Picture 38"/>
          <p:cNvPicPr/>
          <p:nvPr/>
        </p:nvPicPr>
        <p:blipFill>
          <a:blip r:embed="rId6"/>
          <a:srcRect l="30938" r="31007"/>
          <a:stretch>
            <a:fillRect/>
          </a:stretch>
        </p:blipFill>
        <p:spPr>
          <a:xfrm>
            <a:off x="8777605" y="2870200"/>
            <a:ext cx="695960" cy="914400"/>
          </a:xfrm>
          <a:prstGeom prst="rect">
            <a:avLst/>
          </a:prstGeom>
        </p:spPr>
      </p:pic>
      <p:pic>
        <p:nvPicPr>
          <p:cNvPr id="41" name="Picture 40"/>
          <p:cNvPicPr/>
          <p:nvPr/>
        </p:nvPicPr>
        <p:blipFill>
          <a:blip r:embed="rId7"/>
          <a:stretch>
            <a:fillRect/>
          </a:stretch>
        </p:blipFill>
        <p:spPr>
          <a:xfrm>
            <a:off x="5748655" y="4481195"/>
            <a:ext cx="914400" cy="914400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>
          <a:blip r:embed="rId8"/>
          <a:stretch>
            <a:fillRect/>
          </a:stretch>
        </p:blipFill>
        <p:spPr>
          <a:xfrm>
            <a:off x="4120515" y="4481195"/>
            <a:ext cx="1280160" cy="914400"/>
          </a:xfrm>
          <a:prstGeom prst="rect">
            <a:avLst/>
          </a:prstGeom>
        </p:spPr>
      </p:pic>
      <p:pic>
        <p:nvPicPr>
          <p:cNvPr id="71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1035" y="4435475"/>
            <a:ext cx="1446530" cy="1005840"/>
          </a:xfrm>
          <a:prstGeom prst="rect">
            <a:avLst/>
          </a:prstGeom>
        </p:spPr>
      </p:pic>
      <p:pic>
        <p:nvPicPr>
          <p:cNvPr id="72" name="Picture 71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05545" y="4481195"/>
            <a:ext cx="640080" cy="914400"/>
          </a:xfrm>
          <a:prstGeom prst="rect">
            <a:avLst/>
          </a:prstGeom>
        </p:spPr>
      </p:pic>
      <p:sp>
        <p:nvSpPr>
          <p:cNvPr id="101" name="Text Box 100"/>
          <p:cNvSpPr txBox="1"/>
          <p:nvPr/>
        </p:nvSpPr>
        <p:spPr>
          <a:xfrm>
            <a:off x="3358515" y="7207250"/>
            <a:ext cx="5471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Corbel" panose="020B0503020204020204" charset="0"/>
              </a:rPr>
              <a:t>Everything You Need for Fire Safety</a:t>
            </a:r>
            <a:endParaRPr lang="en-US" altLang="en-US" sz="240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Corbel" panose="020B0503020204020204" charset="0"/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3001010" y="7553960"/>
            <a:ext cx="61874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Corbel" panose="020B0503020204020204" charset="0"/>
              </a:rPr>
              <a:t>Our platform brings together firefighters, safety experts, and community members to create a safer environment for everyone.</a:t>
            </a:r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Corbel" panose="020B0503020204020204" charset="0"/>
            </a:endParaRPr>
          </a:p>
          <a:p>
            <a:pPr algn="ctr"/>
            <a:endParaRPr lang="en-US" altLang="en-US" sz="140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Corbel" panose="020B050302020402020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711960" y="8198485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4907280" y="8198485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8102600" y="8198485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1663700" y="9911398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4883150" y="9911398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1858010" y="8373745"/>
            <a:ext cx="365760" cy="365760"/>
            <a:chOff x="2926" y="4739"/>
            <a:chExt cx="576" cy="576"/>
          </a:xfrm>
        </p:grpSpPr>
        <p:sp>
          <p:nvSpPr>
            <p:cNvPr id="109" name="Rounded Rectangle 108"/>
            <p:cNvSpPr/>
            <p:nvPr/>
          </p:nvSpPr>
          <p:spPr>
            <a:xfrm>
              <a:off x="2926" y="4739"/>
              <a:ext cx="576" cy="576"/>
            </a:xfrm>
            <a:prstGeom prst="roundRect">
              <a:avLst/>
            </a:prstGeom>
            <a:solidFill>
              <a:srgbClr val="CC4E3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04" y="4817"/>
              <a:ext cx="419" cy="419"/>
            </a:xfrm>
            <a:prstGeom prst="rect">
              <a:avLst/>
            </a:prstGeom>
          </p:spPr>
        </p:pic>
      </p:grpSp>
      <p:sp>
        <p:nvSpPr>
          <p:cNvPr id="111" name="Rounded Rectangle 110"/>
          <p:cNvSpPr/>
          <p:nvPr/>
        </p:nvSpPr>
        <p:spPr>
          <a:xfrm>
            <a:off x="8102600" y="9911398"/>
            <a:ext cx="2423160" cy="1371600"/>
          </a:xfrm>
          <a:prstGeom prst="roundRect">
            <a:avLst/>
          </a:prstGeom>
          <a:solidFill>
            <a:srgbClr val="2E33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Text Box 111"/>
          <p:cNvSpPr txBox="1"/>
          <p:nvPr/>
        </p:nvSpPr>
        <p:spPr>
          <a:xfrm>
            <a:off x="1761490" y="8736330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Interactive Fire Map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13" name="Text Box 112"/>
          <p:cNvSpPr txBox="1"/>
          <p:nvPr/>
        </p:nvSpPr>
        <p:spPr>
          <a:xfrm>
            <a:off x="1769110" y="8997315"/>
            <a:ext cx="230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Real-time fire incident reporting and tracking with community-driven updates.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5045710" y="8373745"/>
            <a:ext cx="365760" cy="365760"/>
            <a:chOff x="7946" y="4739"/>
            <a:chExt cx="576" cy="576"/>
          </a:xfrm>
        </p:grpSpPr>
        <p:sp>
          <p:nvSpPr>
            <p:cNvPr id="115" name="Rounded Rectangle 114"/>
            <p:cNvSpPr/>
            <p:nvPr/>
          </p:nvSpPr>
          <p:spPr>
            <a:xfrm>
              <a:off x="7946" y="4739"/>
              <a:ext cx="576" cy="57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A7ADCD"/>
                </a:solidFill>
              </a:endParaRPr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30" y="4823"/>
              <a:ext cx="409" cy="409"/>
            </a:xfrm>
            <a:prstGeom prst="rect">
              <a:avLst/>
            </a:prstGeom>
          </p:spPr>
        </p:pic>
      </p:grpSp>
      <p:sp>
        <p:nvSpPr>
          <p:cNvPr id="118" name="Text Box 117"/>
          <p:cNvSpPr txBox="1"/>
          <p:nvPr/>
        </p:nvSpPr>
        <p:spPr>
          <a:xfrm>
            <a:off x="4980940" y="8739505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Community Posts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19" name="Text Box 118"/>
          <p:cNvSpPr txBox="1"/>
          <p:nvPr/>
        </p:nvSpPr>
        <p:spPr>
          <a:xfrm>
            <a:off x="4980940" y="8990965"/>
            <a:ext cx="2426970" cy="532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Share safety tips, event announcements, and success stories with your local community.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sp>
        <p:nvSpPr>
          <p:cNvPr id="120" name="Text Box 119"/>
          <p:cNvSpPr txBox="1"/>
          <p:nvPr/>
        </p:nvSpPr>
        <p:spPr>
          <a:xfrm>
            <a:off x="8183880" y="8736330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Emergency Alerts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21" name="Text Box 120"/>
          <p:cNvSpPr txBox="1"/>
          <p:nvPr/>
        </p:nvSpPr>
        <p:spPr>
          <a:xfrm>
            <a:off x="8183880" y="8997315"/>
            <a:ext cx="2341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Receive instant notifications about fire incidents and safety warnings in your area.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8268970" y="8373745"/>
            <a:ext cx="365760" cy="365760"/>
            <a:chOff x="13022" y="4739"/>
            <a:chExt cx="576" cy="576"/>
          </a:xfrm>
        </p:grpSpPr>
        <p:sp>
          <p:nvSpPr>
            <p:cNvPr id="123" name="Rounded Rectangle 122"/>
            <p:cNvSpPr/>
            <p:nvPr/>
          </p:nvSpPr>
          <p:spPr>
            <a:xfrm>
              <a:off x="13022" y="4739"/>
              <a:ext cx="576" cy="57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A7ADCD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122" y="4842"/>
              <a:ext cx="377" cy="371"/>
            </a:xfrm>
            <a:prstGeom prst="rect">
              <a:avLst/>
            </a:prstGeom>
          </p:spPr>
        </p:pic>
      </p:grpSp>
      <p:sp>
        <p:nvSpPr>
          <p:cNvPr id="125" name="Text Box 124"/>
          <p:cNvSpPr txBox="1"/>
          <p:nvPr/>
        </p:nvSpPr>
        <p:spPr>
          <a:xfrm>
            <a:off x="1761490" y="10427335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Safety Resources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26" name="Text Box 125"/>
          <p:cNvSpPr txBox="1"/>
          <p:nvPr/>
        </p:nvSpPr>
        <p:spPr>
          <a:xfrm>
            <a:off x="1740535" y="10701655"/>
            <a:ext cx="2346325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Share safety tips, event announcements, and success stories with your local community.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1858010" y="10061575"/>
            <a:ext cx="365760" cy="365760"/>
            <a:chOff x="2926" y="7505"/>
            <a:chExt cx="576" cy="576"/>
          </a:xfrm>
        </p:grpSpPr>
        <p:sp>
          <p:nvSpPr>
            <p:cNvPr id="128" name="Rounded Rectangle 127"/>
            <p:cNvSpPr/>
            <p:nvPr/>
          </p:nvSpPr>
          <p:spPr>
            <a:xfrm>
              <a:off x="2926" y="7505"/>
              <a:ext cx="576" cy="57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A7ADCD"/>
                </a:solidFill>
              </a:endParaRPr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34" y="7613"/>
              <a:ext cx="361" cy="361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5030470" y="10061575"/>
            <a:ext cx="365760" cy="365760"/>
            <a:chOff x="7922" y="7397"/>
            <a:chExt cx="576" cy="576"/>
          </a:xfrm>
        </p:grpSpPr>
        <p:sp>
          <p:nvSpPr>
            <p:cNvPr id="131" name="Rounded Rectangle 130"/>
            <p:cNvSpPr/>
            <p:nvPr/>
          </p:nvSpPr>
          <p:spPr>
            <a:xfrm>
              <a:off x="7922" y="7397"/>
              <a:ext cx="576" cy="576"/>
            </a:xfrm>
            <a:prstGeom prst="roundRect">
              <a:avLst/>
            </a:prstGeom>
            <a:solidFill>
              <a:srgbClr val="B1A8F3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A7ADCD"/>
                </a:solidFill>
              </a:endParaRPr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014" y="7489"/>
              <a:ext cx="392" cy="392"/>
            </a:xfrm>
            <a:prstGeom prst="rect">
              <a:avLst/>
            </a:prstGeom>
          </p:spPr>
        </p:pic>
      </p:grpSp>
      <p:sp>
        <p:nvSpPr>
          <p:cNvPr id="133" name="Text Box 132"/>
          <p:cNvSpPr txBox="1"/>
          <p:nvPr/>
        </p:nvSpPr>
        <p:spPr>
          <a:xfrm>
            <a:off x="4921250" y="10427335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Expert Network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34" name="Text Box 133"/>
          <p:cNvSpPr txBox="1"/>
          <p:nvPr/>
        </p:nvSpPr>
        <p:spPr>
          <a:xfrm>
            <a:off x="4921250" y="10701655"/>
            <a:ext cx="2346325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Connect with certified firefighters and safety professionals in your region.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  <a:p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8274050" y="10052050"/>
            <a:ext cx="365760" cy="365760"/>
            <a:chOff x="13030" y="7382"/>
            <a:chExt cx="576" cy="576"/>
          </a:xfrm>
        </p:grpSpPr>
        <p:sp>
          <p:nvSpPr>
            <p:cNvPr id="136" name="Rounded Rectangle 135"/>
            <p:cNvSpPr/>
            <p:nvPr/>
          </p:nvSpPr>
          <p:spPr>
            <a:xfrm>
              <a:off x="13030" y="7382"/>
              <a:ext cx="576" cy="576"/>
            </a:xfrm>
            <a:prstGeom prst="round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A7ADCD"/>
                </a:solidFill>
              </a:endParaRPr>
            </a:p>
          </p:txBody>
        </p:sp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3079" y="7431"/>
              <a:ext cx="478" cy="478"/>
            </a:xfrm>
            <a:prstGeom prst="rect">
              <a:avLst/>
            </a:prstGeom>
          </p:spPr>
        </p:pic>
      </p:grpSp>
      <p:sp>
        <p:nvSpPr>
          <p:cNvPr id="138" name="Text Box 137"/>
          <p:cNvSpPr txBox="1"/>
          <p:nvPr/>
        </p:nvSpPr>
        <p:spPr>
          <a:xfrm>
            <a:off x="8183880" y="10427335"/>
            <a:ext cx="1786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Regional Focus</a:t>
            </a:r>
            <a:endParaRPr lang="en-US" altLang="en-US" sz="12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39" name="Text Box 138"/>
          <p:cNvSpPr txBox="1"/>
          <p:nvPr/>
        </p:nvSpPr>
        <p:spPr>
          <a:xfrm>
            <a:off x="8183880" y="10645775"/>
            <a:ext cx="2346325" cy="483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900">
                <a:solidFill>
                  <a:schemeClr val="bg1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Segoe UI Semibold" panose="020B0702040204020203" charset="0"/>
              </a:rPr>
              <a:t>Get location-specific information and connect with your local fire department.</a:t>
            </a:r>
            <a:endParaRPr lang="en-US" altLang="en-US" sz="900">
              <a:solidFill>
                <a:schemeClr val="bg1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cs typeface="Segoe UI Semibold" panose="020B0702040204020203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390525" y="2189480"/>
            <a:ext cx="2366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Stay Safe, Stay Connected</a:t>
            </a:r>
            <a:endParaRPr lang="en-US" altLang="en-US" sz="120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608330" y="1889125"/>
            <a:ext cx="1930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charset="0"/>
                <a:cs typeface="Century Gothic" panose="020B0502020202020204" charset="0"/>
              </a:rPr>
              <a:t>Troya</a:t>
            </a:r>
            <a:r>
              <a:rPr lang="en-US" altLang="en-US" sz="2000">
                <a:solidFill>
                  <a:srgbClr val="CC4E3F"/>
                </a:solidFill>
                <a:latin typeface="Century Gothic" panose="020B0502020202020204" charset="0"/>
                <a:cs typeface="Century Gothic" panose="020B0502020202020204" charset="0"/>
              </a:rPr>
              <a:t>OnFire</a:t>
            </a:r>
            <a:endParaRPr lang="en-US" altLang="en-US" sz="2000">
              <a:solidFill>
                <a:srgbClr val="CC4E3F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0" y="6257290"/>
            <a:ext cx="12192000" cy="6007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03225" y="402590"/>
            <a:ext cx="11386185" cy="805815"/>
          </a:xfrm>
          <a:prstGeom prst="roundRect">
            <a:avLst>
              <a:gd name="adj" fmla="val 1223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Text Box 60"/>
          <p:cNvSpPr txBox="1"/>
          <p:nvPr/>
        </p:nvSpPr>
        <p:spPr>
          <a:xfrm>
            <a:off x="9151620" y="608013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Team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7881620" y="604520"/>
            <a:ext cx="127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Realization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6519545" y="604203"/>
            <a:ext cx="1361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Our Site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5137150" y="604203"/>
            <a:ext cx="1382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Technologies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4270375" y="604203"/>
            <a:ext cx="86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Project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562600" y="976630"/>
            <a:ext cx="622300" cy="635"/>
          </a:xfrm>
          <a:prstGeom prst="line">
            <a:avLst/>
          </a:prstGeom>
          <a:ln w="19050">
            <a:solidFill>
              <a:srgbClr val="C0716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Rectangles 46"/>
          <p:cNvSpPr/>
          <p:nvPr/>
        </p:nvSpPr>
        <p:spPr>
          <a:xfrm>
            <a:off x="0" y="1208405"/>
            <a:ext cx="12192000" cy="4330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196830" y="604203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Home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635" y="0"/>
            <a:ext cx="12191365" cy="412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0" y="58420"/>
            <a:ext cx="1761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By Troya studios</a:t>
            </a:r>
            <a:endParaRPr lang="en-US" sz="1200">
              <a:solidFill>
                <a:schemeClr val="bg2">
                  <a:lumMod val="50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6" name="Picture 5" descr="teamLogo"/>
          <p:cNvPicPr>
            <a:picLocks noChangeAspect="1"/>
          </p:cNvPicPr>
          <p:nvPr/>
        </p:nvPicPr>
        <p:blipFill>
          <a:blip r:embed="rId18"/>
          <a:srcRect l="32709" t="22987" r="29728" b="20662"/>
          <a:stretch>
            <a:fillRect/>
          </a:stretch>
        </p:blipFill>
        <p:spPr>
          <a:xfrm>
            <a:off x="654050" y="510858"/>
            <a:ext cx="522605" cy="58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426085" y="1641475"/>
            <a:ext cx="11386185" cy="4637405"/>
          </a:xfrm>
          <a:prstGeom prst="roundRect">
            <a:avLst>
              <a:gd name="adj" fmla="val 4737"/>
            </a:avLst>
          </a:prstGeom>
          <a:gradFill>
            <a:gsLst>
              <a:gs pos="99000">
                <a:srgbClr val="E3E3E3"/>
              </a:gs>
              <a:gs pos="0">
                <a:srgbClr val="444444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1">
            <a:lum bright="6000" contrast="12000"/>
          </a:blip>
          <a:stretch>
            <a:fillRect/>
          </a:stretch>
        </p:blipFill>
        <p:spPr>
          <a:xfrm>
            <a:off x="2647315" y="10883900"/>
            <a:ext cx="1371600" cy="384048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2"/>
          <a:stretch>
            <a:fillRect/>
          </a:stretch>
        </p:blipFill>
        <p:spPr>
          <a:xfrm>
            <a:off x="2830830" y="8585200"/>
            <a:ext cx="1005205" cy="91440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6203950" y="9499600"/>
            <a:ext cx="914400" cy="914400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4723765" y="10414000"/>
            <a:ext cx="914400" cy="91440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5"/>
          <a:stretch>
            <a:fillRect/>
          </a:stretch>
        </p:blipFill>
        <p:spPr>
          <a:xfrm>
            <a:off x="7735253" y="8960485"/>
            <a:ext cx="1005205" cy="1005840"/>
          </a:xfrm>
          <a:prstGeom prst="rect">
            <a:avLst/>
          </a:prstGeom>
        </p:spPr>
      </p:pic>
      <p:pic>
        <p:nvPicPr>
          <p:cNvPr id="39" name="Picture 38"/>
          <p:cNvPicPr/>
          <p:nvPr/>
        </p:nvPicPr>
        <p:blipFill>
          <a:blip r:embed="rId6"/>
          <a:srcRect l="30938" r="31007"/>
          <a:stretch>
            <a:fillRect/>
          </a:stretch>
        </p:blipFill>
        <p:spPr>
          <a:xfrm>
            <a:off x="9264650" y="8046085"/>
            <a:ext cx="695960" cy="914400"/>
          </a:xfrm>
          <a:prstGeom prst="rect">
            <a:avLst/>
          </a:prstGeom>
        </p:spPr>
      </p:pic>
      <p:pic>
        <p:nvPicPr>
          <p:cNvPr id="41" name="Picture 40"/>
          <p:cNvPicPr/>
          <p:nvPr/>
        </p:nvPicPr>
        <p:blipFill>
          <a:blip r:embed="rId7"/>
          <a:stretch>
            <a:fillRect/>
          </a:stretch>
        </p:blipFill>
        <p:spPr>
          <a:xfrm>
            <a:off x="6240780" y="12240260"/>
            <a:ext cx="914400" cy="914400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>
          <a:blip r:embed="rId8"/>
          <a:stretch>
            <a:fillRect/>
          </a:stretch>
        </p:blipFill>
        <p:spPr>
          <a:xfrm>
            <a:off x="4601210" y="12101830"/>
            <a:ext cx="1280160" cy="914400"/>
          </a:xfrm>
          <a:prstGeom prst="rect">
            <a:avLst/>
          </a:prstGeom>
        </p:spPr>
      </p:pic>
      <p:pic>
        <p:nvPicPr>
          <p:cNvPr id="71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4590" y="10855960"/>
            <a:ext cx="1446530" cy="1005840"/>
          </a:xfrm>
          <a:prstGeom prst="rect">
            <a:avLst/>
          </a:prstGeom>
        </p:spPr>
      </p:pic>
      <p:pic>
        <p:nvPicPr>
          <p:cNvPr id="72" name="Picture 71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20530" y="12240260"/>
            <a:ext cx="640080" cy="914400"/>
          </a:xfrm>
          <a:prstGeom prst="rect">
            <a:avLst/>
          </a:prstGeom>
        </p:spPr>
      </p:pic>
      <p:sp>
        <p:nvSpPr>
          <p:cNvPr id="37" name="Text Box 36"/>
          <p:cNvSpPr txBox="1"/>
          <p:nvPr/>
        </p:nvSpPr>
        <p:spPr>
          <a:xfrm>
            <a:off x="390525" y="2189480"/>
            <a:ext cx="2366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Stay Safe, Stay Connected</a:t>
            </a:r>
            <a:endParaRPr lang="en-US" altLang="en-US" sz="120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608330" y="1889125"/>
            <a:ext cx="1930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charset="0"/>
                <a:cs typeface="Century Gothic" panose="020B0502020202020204" charset="0"/>
              </a:rPr>
              <a:t>Troya</a:t>
            </a:r>
            <a:r>
              <a:rPr lang="en-US" altLang="en-US" sz="2000">
                <a:solidFill>
                  <a:srgbClr val="CC4E3F"/>
                </a:solidFill>
                <a:latin typeface="Century Gothic" panose="020B0502020202020204" charset="0"/>
                <a:cs typeface="Century Gothic" panose="020B0502020202020204" charset="0"/>
              </a:rPr>
              <a:t>OnFire</a:t>
            </a:r>
            <a:endParaRPr lang="en-US" altLang="en-US" sz="2000">
              <a:solidFill>
                <a:srgbClr val="CC4E3F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0" y="6257290"/>
            <a:ext cx="12192000" cy="6007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03225" y="402590"/>
            <a:ext cx="11386185" cy="805815"/>
          </a:xfrm>
          <a:prstGeom prst="roundRect">
            <a:avLst>
              <a:gd name="adj" fmla="val 1223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Text Box 60"/>
          <p:cNvSpPr txBox="1"/>
          <p:nvPr/>
        </p:nvSpPr>
        <p:spPr>
          <a:xfrm>
            <a:off x="9151620" y="608013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Team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7881620" y="604520"/>
            <a:ext cx="127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Realization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6519545" y="604203"/>
            <a:ext cx="1361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Our Site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5137150" y="604203"/>
            <a:ext cx="1382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Technologies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4270375" y="604203"/>
            <a:ext cx="86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Project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392930" y="976630"/>
            <a:ext cx="622300" cy="635"/>
          </a:xfrm>
          <a:prstGeom prst="line">
            <a:avLst/>
          </a:prstGeom>
          <a:ln w="19050">
            <a:solidFill>
              <a:srgbClr val="C0716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Rectangles 46"/>
          <p:cNvSpPr/>
          <p:nvPr/>
        </p:nvSpPr>
        <p:spPr>
          <a:xfrm>
            <a:off x="0" y="1208405"/>
            <a:ext cx="12192000" cy="4330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196830" y="604203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bg-BG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charset="0"/>
                <a:cs typeface="Calibri Light" panose="020F0302020204030204" charset="0"/>
              </a:rPr>
              <a:t>Home</a:t>
            </a:r>
            <a:endParaRPr lang="en-US" altLang="bg-BG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-635" y="0"/>
            <a:ext cx="12191365" cy="412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0" y="58420"/>
            <a:ext cx="1761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By Troya studios</a:t>
            </a:r>
            <a:endParaRPr lang="en-US" sz="1200">
              <a:solidFill>
                <a:schemeClr val="bg2">
                  <a:lumMod val="50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6" name="Picture 5" descr="teamLogo"/>
          <p:cNvPicPr>
            <a:picLocks noChangeAspect="1"/>
          </p:cNvPicPr>
          <p:nvPr/>
        </p:nvPicPr>
        <p:blipFill>
          <a:blip r:embed="rId12"/>
          <a:srcRect l="32709" t="22987" r="29728" b="20662"/>
          <a:stretch>
            <a:fillRect/>
          </a:stretch>
        </p:blipFill>
        <p:spPr>
          <a:xfrm>
            <a:off x="654050" y="510858"/>
            <a:ext cx="522605" cy="5892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11860" y="2498090"/>
            <a:ext cx="103682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96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Let’s review our project</a:t>
            </a:r>
            <a:endParaRPr lang="en-US" altLang="en-US" sz="96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3414</Words>
  <Application>WPS Presentation</Application>
  <PresentationFormat>Widescreen</PresentationFormat>
  <Paragraphs>302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SimSun</vt:lpstr>
      <vt:lpstr>Wingdings</vt:lpstr>
      <vt:lpstr>Candara Light</vt:lpstr>
      <vt:lpstr>Century Gothic</vt:lpstr>
      <vt:lpstr>Bahnschrift Light</vt:lpstr>
      <vt:lpstr>Calibri Light</vt:lpstr>
      <vt:lpstr>Times New Roman</vt:lpstr>
      <vt:lpstr>Comfortaa</vt:lpstr>
      <vt:lpstr>Segoe Print</vt:lpstr>
      <vt:lpstr>Bebas Neue</vt:lpstr>
      <vt:lpstr>Cambria</vt:lpstr>
      <vt:lpstr>Malgun Gothic</vt:lpstr>
      <vt:lpstr>Corbel</vt:lpstr>
      <vt:lpstr>Segoe UI Semibold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Ulvie Mustafa</cp:lastModifiedBy>
  <cp:revision>3</cp:revision>
  <dcterms:created xsi:type="dcterms:W3CDTF">2025-06-09T19:09:00Z</dcterms:created>
  <dcterms:modified xsi:type="dcterms:W3CDTF">2025-06-10T17:49:00Z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D8CCD805D0514AACAF79D54191B5D674_11</vt:lpwstr>
  </property>
  <property fmtid="{D5CDD505-2E9C-101B-9397-08002B2CF9AE}" pid="3" name="KSOProductBuildVer">
    <vt:lpwstr>1033-12.2.0.21546</vt:lpwstr>
  </property>
</Properties>
</file>