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" userDrawn="1">
          <p15:clr>
            <a:srgbClr val="A4A3A4"/>
          </p15:clr>
        </p15:guide>
        <p15:guide id="3" pos="765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FDA8A-D311-6518-C663-48A3582EA05D}" v="113" dt="2024-02-25T14:36:46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382" y="912"/>
      </p:cViewPr>
      <p:guideLst>
        <p:guide pos="7"/>
        <p:guide pos="7650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31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06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6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5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6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25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5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3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8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61AF-35EE-40D4-B6EC-D7C1F54400A0}" type="datetimeFigureOut">
              <a:rPr lang="bg-BG" smtClean="0"/>
              <a:t>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578-12A2-4BDB-ACDC-97D395B67B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5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3800" y="0"/>
            <a:ext cx="11436350" cy="6858000"/>
            <a:chOff x="0" y="0"/>
            <a:chExt cx="11436350" cy="6858000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5467350 h 6858000"/>
                <a:gd name="connsiteX3" fmla="*/ 11283947 w 11436350"/>
                <a:gd name="connsiteY3" fmla="*/ 5467350 h 6858000"/>
                <a:gd name="connsiteX4" fmla="*/ 11436350 w 11436350"/>
                <a:gd name="connsiteY4" fmla="*/ 5619753 h 6858000"/>
                <a:gd name="connsiteX5" fmla="*/ 11436350 w 11436350"/>
                <a:gd name="connsiteY5" fmla="*/ 6229347 h 6858000"/>
                <a:gd name="connsiteX6" fmla="*/ 11283947 w 11436350"/>
                <a:gd name="connsiteY6" fmla="*/ 6381750 h 6858000"/>
                <a:gd name="connsiteX7" fmla="*/ 10617200 w 11436350"/>
                <a:gd name="connsiteY7" fmla="*/ 63817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5467350"/>
                  </a:lnTo>
                  <a:lnTo>
                    <a:pt x="11283947" y="5467350"/>
                  </a:lnTo>
                  <a:cubicBezTo>
                    <a:pt x="11368117" y="5467350"/>
                    <a:pt x="11436350" y="5535583"/>
                    <a:pt x="11436350" y="5619753"/>
                  </a:cubicBezTo>
                  <a:lnTo>
                    <a:pt x="11436350" y="6229347"/>
                  </a:lnTo>
                  <a:cubicBezTo>
                    <a:pt x="11436350" y="6313517"/>
                    <a:pt x="11368117" y="6381750"/>
                    <a:pt x="11283947" y="6381750"/>
                  </a:cubicBezTo>
                  <a:lnTo>
                    <a:pt x="10617200" y="63817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615" y="556928"/>
              <a:ext cx="363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anklin Gothic Medium" panose="020B0603020102020204" pitchFamily="34" charset="0"/>
                </a:rPr>
                <a:t>Team members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8615" y="1412301"/>
              <a:ext cx="1590085" cy="15590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7" t="-8035" r="-5156" b="-801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0014" y="1412301"/>
              <a:ext cx="1605971" cy="15746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7806" y="2986936"/>
              <a:ext cx="203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Ivaylo Gyurov 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6823" y="3293077"/>
              <a:ext cx="2037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Scrum Trainer 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0014" y="2986935"/>
              <a:ext cx="2482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Kaloyan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91227" y="3293077"/>
              <a:ext cx="2595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7360" y="3906995"/>
              <a:ext cx="1621340" cy="15897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7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Alexander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8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ranklin Gothic Medium" panose="020B0603020102020204" pitchFamily="34" charset="0"/>
                </a:rPr>
                <a:t>Ivan-Michael </a:t>
              </a:r>
              <a:r>
                <a:rPr lang="en-US" sz="1600" dirty="0">
                  <a:latin typeface="Franklin Gothic Medium" panose="020B0603020102020204" pitchFamily="34" charset="0"/>
                </a:rPr>
                <a:t>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3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050" name="Picture 2" descr="View IIIvanov22's full-sized avata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227" y="3865144"/>
              <a:ext cx="1668246" cy="166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39695" y="55127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8380204" y="17965"/>
            <a:ext cx="11436350" cy="6858000"/>
            <a:chOff x="0" y="0"/>
            <a:chExt cx="11436350" cy="6858000"/>
          </a:xfrm>
        </p:grpSpPr>
        <p:sp>
          <p:nvSpPr>
            <p:cNvPr id="21" name="Freeform 20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4165600 h 6858000"/>
                <a:gd name="connsiteX3" fmla="*/ 11283947 w 11436350"/>
                <a:gd name="connsiteY3" fmla="*/ 4165600 h 6858000"/>
                <a:gd name="connsiteX4" fmla="*/ 11436350 w 11436350"/>
                <a:gd name="connsiteY4" fmla="*/ 4318003 h 6858000"/>
                <a:gd name="connsiteX5" fmla="*/ 11436350 w 11436350"/>
                <a:gd name="connsiteY5" fmla="*/ 4927597 h 6858000"/>
                <a:gd name="connsiteX6" fmla="*/ 11283947 w 11436350"/>
                <a:gd name="connsiteY6" fmla="*/ 5080000 h 6858000"/>
                <a:gd name="connsiteX7" fmla="*/ 10617200 w 11436350"/>
                <a:gd name="connsiteY7" fmla="*/ 50800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4165600"/>
                  </a:lnTo>
                  <a:lnTo>
                    <a:pt x="11283947" y="4165600"/>
                  </a:lnTo>
                  <a:cubicBezTo>
                    <a:pt x="11368117" y="4165600"/>
                    <a:pt x="11436350" y="4233833"/>
                    <a:pt x="11436350" y="4318003"/>
                  </a:cubicBezTo>
                  <a:lnTo>
                    <a:pt x="11436350" y="4927597"/>
                  </a:lnTo>
                  <a:cubicBezTo>
                    <a:pt x="11436350" y="5011767"/>
                    <a:pt x="11368117" y="5080000"/>
                    <a:pt x="11283947" y="5080000"/>
                  </a:cubicBezTo>
                  <a:lnTo>
                    <a:pt x="10617200" y="50800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7683" y="1455658"/>
              <a:ext cx="3434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Franklin Gothic Medium" panose="020B0603020102020204" pitchFamily="34" charset="0"/>
                </a:rPr>
                <a:t>Main objective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6792" y="2696944"/>
              <a:ext cx="407670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Franklin Gothic Medium" panose="020B06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CryptoFi’s primary goal is to facilitate secure and efficient financial transactions while offering users a convenient way to manage their financial activities. From transferring funds and paying bills to tracking expenses and setting financial goals</a:t>
              </a:r>
              <a:endParaRPr lang="bg-BG" sz="1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42900" y="42046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9213403" y="8983"/>
            <a:ext cx="11436350" cy="6858000"/>
            <a:chOff x="0" y="0"/>
            <a:chExt cx="11436350" cy="68580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2825750 h 6858000"/>
                <a:gd name="connsiteX3" fmla="*/ 11283947 w 11436350"/>
                <a:gd name="connsiteY3" fmla="*/ 2825750 h 6858000"/>
                <a:gd name="connsiteX4" fmla="*/ 11436350 w 11436350"/>
                <a:gd name="connsiteY4" fmla="*/ 2978153 h 6858000"/>
                <a:gd name="connsiteX5" fmla="*/ 11436350 w 11436350"/>
                <a:gd name="connsiteY5" fmla="*/ 3587747 h 6858000"/>
                <a:gd name="connsiteX6" fmla="*/ 11283947 w 11436350"/>
                <a:gd name="connsiteY6" fmla="*/ 3740150 h 6858000"/>
                <a:gd name="connsiteX7" fmla="*/ 10617200 w 11436350"/>
                <a:gd name="connsiteY7" fmla="*/ 37401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2825750"/>
                  </a:lnTo>
                  <a:lnTo>
                    <a:pt x="11283947" y="2825750"/>
                  </a:lnTo>
                  <a:cubicBezTo>
                    <a:pt x="11368117" y="2825750"/>
                    <a:pt x="11436350" y="2893983"/>
                    <a:pt x="11436350" y="2978153"/>
                  </a:cubicBezTo>
                  <a:lnTo>
                    <a:pt x="11436350" y="3587747"/>
                  </a:lnTo>
                  <a:cubicBezTo>
                    <a:pt x="11436350" y="3671917"/>
                    <a:pt x="11368117" y="3740150"/>
                    <a:pt x="11283947" y="3740150"/>
                  </a:cubicBezTo>
                  <a:lnTo>
                    <a:pt x="10617200" y="37401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64148" y="716619"/>
              <a:ext cx="36677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Used technologies and languages </a:t>
              </a:r>
              <a:endParaRPr lang="bg-BG" sz="32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8" name="Picture 27" descr="Microsoft PowerPoint -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2127729"/>
              <a:ext cx="1263088" cy="117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Microsoft Teams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23" y="2127729"/>
              <a:ext cx="1267448" cy="11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C++ - Wikipe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742" y="2006095"/>
              <a:ext cx="1260972" cy="141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icrosoft Word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3480016"/>
              <a:ext cx="1105195" cy="102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What is GitHub?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645" y="3361797"/>
              <a:ext cx="2058205" cy="126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raylib - Wikipedi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880" y="3526143"/>
              <a:ext cx="1194696" cy="109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l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48" y="4744284"/>
              <a:ext cx="1344993" cy="134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mak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78" y="4779340"/>
              <a:ext cx="1327793" cy="13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739695" y="2886507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049807" y="8983"/>
            <a:ext cx="11436350" cy="6858000"/>
            <a:chOff x="0" y="0"/>
            <a:chExt cx="11436350" cy="6858000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1485900 h 6858000"/>
                <a:gd name="connsiteX3" fmla="*/ 11283947 w 11436350"/>
                <a:gd name="connsiteY3" fmla="*/ 1485900 h 6858000"/>
                <a:gd name="connsiteX4" fmla="*/ 11436350 w 11436350"/>
                <a:gd name="connsiteY4" fmla="*/ 1638303 h 6858000"/>
                <a:gd name="connsiteX5" fmla="*/ 11436350 w 11436350"/>
                <a:gd name="connsiteY5" fmla="*/ 2247897 h 6858000"/>
                <a:gd name="connsiteX6" fmla="*/ 11283947 w 11436350"/>
                <a:gd name="connsiteY6" fmla="*/ 2400300 h 6858000"/>
                <a:gd name="connsiteX7" fmla="*/ 10617200 w 11436350"/>
                <a:gd name="connsiteY7" fmla="*/ 24003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1485900"/>
                  </a:lnTo>
                  <a:lnTo>
                    <a:pt x="11283947" y="1485900"/>
                  </a:lnTo>
                  <a:cubicBezTo>
                    <a:pt x="11368117" y="1485900"/>
                    <a:pt x="11436350" y="1554133"/>
                    <a:pt x="11436350" y="1638303"/>
                  </a:cubicBezTo>
                  <a:lnTo>
                    <a:pt x="11436350" y="2247897"/>
                  </a:lnTo>
                  <a:cubicBezTo>
                    <a:pt x="11436350" y="2332067"/>
                    <a:pt x="11368117" y="2400300"/>
                    <a:pt x="11283947" y="2400300"/>
                  </a:cubicBezTo>
                  <a:lnTo>
                    <a:pt x="10617200" y="24003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2679" y="2705725"/>
              <a:ext cx="39186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Franklin Gothic Medium" panose="020B0603020102020204" pitchFamily="34" charset="0"/>
                </a:rPr>
                <a:t>Now lets move to the 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app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!</a:t>
              </a:r>
              <a:endParaRPr lang="bg-BG" sz="4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9695" y="15503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4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793591" y="1024673"/>
            <a:ext cx="37766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8000" dirty="0">
                <a:latin typeface="Franklin Gothic Medium" panose="020B0603020102020204" pitchFamily="34" charset="0"/>
              </a:rPr>
              <a:t>CryptoFi</a:t>
            </a:r>
          </a:p>
        </p:txBody>
      </p:sp>
      <p:pic>
        <p:nvPicPr>
          <p:cNvPr id="43" name="Picture 2" descr="https://cdn.discordapp.com/attachments/1297951179707519058/1300497094112706651/image-2.png?ex=6726fc8d&amp;is=6725ab0d&amp;hm=d89609c8c3a08aa9b34321206d2b6d61ec37c8eded54c2b74eef5ef504ef013b&amp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92" y="2348112"/>
            <a:ext cx="2381250" cy="24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3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44504" y="0"/>
            <a:ext cx="11436350" cy="6858000"/>
            <a:chOff x="0" y="0"/>
            <a:chExt cx="11436350" cy="6858000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5467350 h 6858000"/>
                <a:gd name="connsiteX3" fmla="*/ 11283947 w 11436350"/>
                <a:gd name="connsiteY3" fmla="*/ 5467350 h 6858000"/>
                <a:gd name="connsiteX4" fmla="*/ 11436350 w 11436350"/>
                <a:gd name="connsiteY4" fmla="*/ 5619753 h 6858000"/>
                <a:gd name="connsiteX5" fmla="*/ 11436350 w 11436350"/>
                <a:gd name="connsiteY5" fmla="*/ 6229347 h 6858000"/>
                <a:gd name="connsiteX6" fmla="*/ 11283947 w 11436350"/>
                <a:gd name="connsiteY6" fmla="*/ 6381750 h 6858000"/>
                <a:gd name="connsiteX7" fmla="*/ 10617200 w 11436350"/>
                <a:gd name="connsiteY7" fmla="*/ 63817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5467350"/>
                  </a:lnTo>
                  <a:lnTo>
                    <a:pt x="11283947" y="5467350"/>
                  </a:lnTo>
                  <a:cubicBezTo>
                    <a:pt x="11368117" y="5467350"/>
                    <a:pt x="11436350" y="5535583"/>
                    <a:pt x="11436350" y="5619753"/>
                  </a:cubicBezTo>
                  <a:lnTo>
                    <a:pt x="11436350" y="6229347"/>
                  </a:lnTo>
                  <a:cubicBezTo>
                    <a:pt x="11436350" y="6313517"/>
                    <a:pt x="11368117" y="6381750"/>
                    <a:pt x="11283947" y="6381750"/>
                  </a:cubicBezTo>
                  <a:lnTo>
                    <a:pt x="10617200" y="63817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615" y="556928"/>
              <a:ext cx="363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anklin Gothic Medium" panose="020B0603020102020204" pitchFamily="34" charset="0"/>
                </a:rPr>
                <a:t>Team members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8615" y="1412301"/>
              <a:ext cx="1590085" cy="15590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7" t="-8035" r="-5156" b="-801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0014" y="1412301"/>
              <a:ext cx="1605971" cy="15746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7806" y="2986936"/>
              <a:ext cx="203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Ivaylo Gyurov 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6823" y="3293077"/>
              <a:ext cx="2037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Scrum Trainer 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0014" y="2986935"/>
              <a:ext cx="2482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Kaloyan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91227" y="3293077"/>
              <a:ext cx="2595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7360" y="3906995"/>
              <a:ext cx="1621340" cy="15897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7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Alexander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8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ranklin Gothic Medium" panose="020B0603020102020204" pitchFamily="34" charset="0"/>
                </a:rPr>
                <a:t>Ivan-Michael </a:t>
              </a:r>
              <a:r>
                <a:rPr lang="en-US" sz="1600" dirty="0">
                  <a:latin typeface="Franklin Gothic Medium" panose="020B0603020102020204" pitchFamily="34" charset="0"/>
                </a:rPr>
                <a:t>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3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050" name="Picture 2" descr="View IIIvanov22's full-sized avata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227" y="3865144"/>
              <a:ext cx="1668246" cy="166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39695" y="55127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8380204" y="17965"/>
            <a:ext cx="11436350" cy="6858000"/>
            <a:chOff x="0" y="0"/>
            <a:chExt cx="11436350" cy="6858000"/>
          </a:xfrm>
        </p:grpSpPr>
        <p:sp>
          <p:nvSpPr>
            <p:cNvPr id="21" name="Freeform 20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4165600 h 6858000"/>
                <a:gd name="connsiteX3" fmla="*/ 11283947 w 11436350"/>
                <a:gd name="connsiteY3" fmla="*/ 4165600 h 6858000"/>
                <a:gd name="connsiteX4" fmla="*/ 11436350 w 11436350"/>
                <a:gd name="connsiteY4" fmla="*/ 4318003 h 6858000"/>
                <a:gd name="connsiteX5" fmla="*/ 11436350 w 11436350"/>
                <a:gd name="connsiteY5" fmla="*/ 4927597 h 6858000"/>
                <a:gd name="connsiteX6" fmla="*/ 11283947 w 11436350"/>
                <a:gd name="connsiteY6" fmla="*/ 5080000 h 6858000"/>
                <a:gd name="connsiteX7" fmla="*/ 10617200 w 11436350"/>
                <a:gd name="connsiteY7" fmla="*/ 50800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4165600"/>
                  </a:lnTo>
                  <a:lnTo>
                    <a:pt x="11283947" y="4165600"/>
                  </a:lnTo>
                  <a:cubicBezTo>
                    <a:pt x="11368117" y="4165600"/>
                    <a:pt x="11436350" y="4233833"/>
                    <a:pt x="11436350" y="4318003"/>
                  </a:cubicBezTo>
                  <a:lnTo>
                    <a:pt x="11436350" y="4927597"/>
                  </a:lnTo>
                  <a:cubicBezTo>
                    <a:pt x="11436350" y="5011767"/>
                    <a:pt x="11368117" y="5080000"/>
                    <a:pt x="11283947" y="5080000"/>
                  </a:cubicBezTo>
                  <a:lnTo>
                    <a:pt x="10617200" y="50800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7683" y="1455658"/>
              <a:ext cx="3434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Franklin Gothic Medium" panose="020B0603020102020204" pitchFamily="34" charset="0"/>
                </a:rPr>
                <a:t>Main objective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6792" y="2696944"/>
              <a:ext cx="407670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Franklin Gothic Medium" panose="020B06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CryptoFi’s primary goal is to facilitate secure and efficient financial transactions while offering users a convenient way to manage their financial activities. From transferring funds and paying bills to tracking expenses and setting financial goals</a:t>
              </a:r>
              <a:endParaRPr lang="bg-BG" sz="1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42900" y="42046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9213403" y="8983"/>
            <a:ext cx="11436350" cy="6858000"/>
            <a:chOff x="0" y="0"/>
            <a:chExt cx="11436350" cy="68580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2825750 h 6858000"/>
                <a:gd name="connsiteX3" fmla="*/ 11283947 w 11436350"/>
                <a:gd name="connsiteY3" fmla="*/ 2825750 h 6858000"/>
                <a:gd name="connsiteX4" fmla="*/ 11436350 w 11436350"/>
                <a:gd name="connsiteY4" fmla="*/ 2978153 h 6858000"/>
                <a:gd name="connsiteX5" fmla="*/ 11436350 w 11436350"/>
                <a:gd name="connsiteY5" fmla="*/ 3587747 h 6858000"/>
                <a:gd name="connsiteX6" fmla="*/ 11283947 w 11436350"/>
                <a:gd name="connsiteY6" fmla="*/ 3740150 h 6858000"/>
                <a:gd name="connsiteX7" fmla="*/ 10617200 w 11436350"/>
                <a:gd name="connsiteY7" fmla="*/ 37401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2825750"/>
                  </a:lnTo>
                  <a:lnTo>
                    <a:pt x="11283947" y="2825750"/>
                  </a:lnTo>
                  <a:cubicBezTo>
                    <a:pt x="11368117" y="2825750"/>
                    <a:pt x="11436350" y="2893983"/>
                    <a:pt x="11436350" y="2978153"/>
                  </a:cubicBezTo>
                  <a:lnTo>
                    <a:pt x="11436350" y="3587747"/>
                  </a:lnTo>
                  <a:cubicBezTo>
                    <a:pt x="11436350" y="3671917"/>
                    <a:pt x="11368117" y="3740150"/>
                    <a:pt x="11283947" y="3740150"/>
                  </a:cubicBezTo>
                  <a:lnTo>
                    <a:pt x="10617200" y="37401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64148" y="716619"/>
              <a:ext cx="36677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Used technologies and languages </a:t>
              </a:r>
              <a:endParaRPr lang="bg-BG" sz="32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8" name="Picture 27" descr="Microsoft PowerPoint -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2127729"/>
              <a:ext cx="1263088" cy="117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Microsoft Teams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23" y="2127729"/>
              <a:ext cx="1267448" cy="11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C++ - Wikipe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742" y="2006095"/>
              <a:ext cx="1260972" cy="141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icrosoft Word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3480016"/>
              <a:ext cx="1105195" cy="102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What is GitHub?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645" y="3361797"/>
              <a:ext cx="2058205" cy="126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raylib - Wikipedi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880" y="3526143"/>
              <a:ext cx="1194696" cy="109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l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48" y="4744284"/>
              <a:ext cx="1344993" cy="134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mak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78" y="4779340"/>
              <a:ext cx="1327793" cy="13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739695" y="2886507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049807" y="8983"/>
            <a:ext cx="11436350" cy="6858000"/>
            <a:chOff x="0" y="0"/>
            <a:chExt cx="11436350" cy="6858000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1485900 h 6858000"/>
                <a:gd name="connsiteX3" fmla="*/ 11283947 w 11436350"/>
                <a:gd name="connsiteY3" fmla="*/ 1485900 h 6858000"/>
                <a:gd name="connsiteX4" fmla="*/ 11436350 w 11436350"/>
                <a:gd name="connsiteY4" fmla="*/ 1638303 h 6858000"/>
                <a:gd name="connsiteX5" fmla="*/ 11436350 w 11436350"/>
                <a:gd name="connsiteY5" fmla="*/ 2247897 h 6858000"/>
                <a:gd name="connsiteX6" fmla="*/ 11283947 w 11436350"/>
                <a:gd name="connsiteY6" fmla="*/ 2400300 h 6858000"/>
                <a:gd name="connsiteX7" fmla="*/ 10617200 w 11436350"/>
                <a:gd name="connsiteY7" fmla="*/ 24003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1485900"/>
                  </a:lnTo>
                  <a:lnTo>
                    <a:pt x="11283947" y="1485900"/>
                  </a:lnTo>
                  <a:cubicBezTo>
                    <a:pt x="11368117" y="1485900"/>
                    <a:pt x="11436350" y="1554133"/>
                    <a:pt x="11436350" y="1638303"/>
                  </a:cubicBezTo>
                  <a:lnTo>
                    <a:pt x="11436350" y="2247897"/>
                  </a:lnTo>
                  <a:cubicBezTo>
                    <a:pt x="11436350" y="2332067"/>
                    <a:pt x="11368117" y="2400300"/>
                    <a:pt x="11283947" y="2400300"/>
                  </a:cubicBezTo>
                  <a:lnTo>
                    <a:pt x="10617200" y="24003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2679" y="2705725"/>
              <a:ext cx="39186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Franklin Gothic Medium" panose="020B0603020102020204" pitchFamily="34" charset="0"/>
                </a:rPr>
                <a:t>Now lets move to the 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app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!</a:t>
              </a:r>
              <a:endParaRPr lang="bg-BG" sz="4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9695" y="15503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4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8792938" y="1802820"/>
            <a:ext cx="3157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>
                <a:latin typeface="Franklin Gothic Medium" panose="020B0603020102020204" pitchFamily="34" charset="0"/>
              </a:rPr>
              <a:t>CryptoFi</a:t>
            </a:r>
            <a:endParaRPr lang="bg-BG" sz="8000" dirty="0">
              <a:latin typeface="Franklin Gothic Medium" panose="020B0603020102020204" pitchFamily="34" charset="0"/>
            </a:endParaRPr>
          </a:p>
        </p:txBody>
      </p:sp>
      <p:pic>
        <p:nvPicPr>
          <p:cNvPr id="60" name="Picture 2" descr="https://cdn.discordapp.com/attachments/1297951179707519058/1300497094112706651/image-2.png?ex=6726fc8d&amp;is=6725ab0d&amp;hm=d89609c8c3a08aa9b34321206d2b6d61ec37c8eded54c2b74eef5ef504ef013b&amp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62" y="2736017"/>
            <a:ext cx="1991597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62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44504" y="0"/>
            <a:ext cx="11436350" cy="6858000"/>
            <a:chOff x="0" y="0"/>
            <a:chExt cx="11436350" cy="6858000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5467350 h 6858000"/>
                <a:gd name="connsiteX3" fmla="*/ 11283947 w 11436350"/>
                <a:gd name="connsiteY3" fmla="*/ 5467350 h 6858000"/>
                <a:gd name="connsiteX4" fmla="*/ 11436350 w 11436350"/>
                <a:gd name="connsiteY4" fmla="*/ 5619753 h 6858000"/>
                <a:gd name="connsiteX5" fmla="*/ 11436350 w 11436350"/>
                <a:gd name="connsiteY5" fmla="*/ 6229347 h 6858000"/>
                <a:gd name="connsiteX6" fmla="*/ 11283947 w 11436350"/>
                <a:gd name="connsiteY6" fmla="*/ 6381750 h 6858000"/>
                <a:gd name="connsiteX7" fmla="*/ 10617200 w 11436350"/>
                <a:gd name="connsiteY7" fmla="*/ 63817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5467350"/>
                  </a:lnTo>
                  <a:lnTo>
                    <a:pt x="11283947" y="5467350"/>
                  </a:lnTo>
                  <a:cubicBezTo>
                    <a:pt x="11368117" y="5467350"/>
                    <a:pt x="11436350" y="5535583"/>
                    <a:pt x="11436350" y="5619753"/>
                  </a:cubicBezTo>
                  <a:lnTo>
                    <a:pt x="11436350" y="6229347"/>
                  </a:lnTo>
                  <a:cubicBezTo>
                    <a:pt x="11436350" y="6313517"/>
                    <a:pt x="11368117" y="6381750"/>
                    <a:pt x="11283947" y="6381750"/>
                  </a:cubicBezTo>
                  <a:lnTo>
                    <a:pt x="10617200" y="63817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615" y="556928"/>
              <a:ext cx="363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anklin Gothic Medium" panose="020B0603020102020204" pitchFamily="34" charset="0"/>
                </a:rPr>
                <a:t>Team members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8615" y="1412301"/>
              <a:ext cx="1590085" cy="15590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7" t="-8035" r="-5156" b="-801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0014" y="1412301"/>
              <a:ext cx="1605971" cy="15746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7806" y="2986936"/>
              <a:ext cx="203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Ivaylo Gyurov 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6823" y="3293077"/>
              <a:ext cx="2037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Scrum Trainer 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0014" y="2986935"/>
              <a:ext cx="2482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Kaloyan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91227" y="3293077"/>
              <a:ext cx="2595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7360" y="3906995"/>
              <a:ext cx="1621340" cy="15897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7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Alexander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8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ranklin Gothic Medium" panose="020B0603020102020204" pitchFamily="34" charset="0"/>
                </a:rPr>
                <a:t>Ivan-Michael </a:t>
              </a:r>
              <a:r>
                <a:rPr lang="en-US" sz="1600" dirty="0">
                  <a:latin typeface="Franklin Gothic Medium" panose="020B0603020102020204" pitchFamily="34" charset="0"/>
                </a:rPr>
                <a:t>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3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050" name="Picture 2" descr="View IIIvanov22's full-sized avata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227" y="3865144"/>
              <a:ext cx="1668246" cy="166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39695" y="55127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2944054" y="17965"/>
            <a:ext cx="11436350" cy="6858000"/>
            <a:chOff x="0" y="0"/>
            <a:chExt cx="11436350" cy="6858000"/>
          </a:xfrm>
        </p:grpSpPr>
        <p:sp>
          <p:nvSpPr>
            <p:cNvPr id="21" name="Freeform 20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4165600 h 6858000"/>
                <a:gd name="connsiteX3" fmla="*/ 11283947 w 11436350"/>
                <a:gd name="connsiteY3" fmla="*/ 4165600 h 6858000"/>
                <a:gd name="connsiteX4" fmla="*/ 11436350 w 11436350"/>
                <a:gd name="connsiteY4" fmla="*/ 4318003 h 6858000"/>
                <a:gd name="connsiteX5" fmla="*/ 11436350 w 11436350"/>
                <a:gd name="connsiteY5" fmla="*/ 4927597 h 6858000"/>
                <a:gd name="connsiteX6" fmla="*/ 11283947 w 11436350"/>
                <a:gd name="connsiteY6" fmla="*/ 5080000 h 6858000"/>
                <a:gd name="connsiteX7" fmla="*/ 10617200 w 11436350"/>
                <a:gd name="connsiteY7" fmla="*/ 50800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4165600"/>
                  </a:lnTo>
                  <a:lnTo>
                    <a:pt x="11283947" y="4165600"/>
                  </a:lnTo>
                  <a:cubicBezTo>
                    <a:pt x="11368117" y="4165600"/>
                    <a:pt x="11436350" y="4233833"/>
                    <a:pt x="11436350" y="4318003"/>
                  </a:cubicBezTo>
                  <a:lnTo>
                    <a:pt x="11436350" y="4927597"/>
                  </a:lnTo>
                  <a:cubicBezTo>
                    <a:pt x="11436350" y="5011767"/>
                    <a:pt x="11368117" y="5080000"/>
                    <a:pt x="11283947" y="5080000"/>
                  </a:cubicBezTo>
                  <a:lnTo>
                    <a:pt x="10617200" y="50800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7683" y="1455658"/>
              <a:ext cx="3434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Franklin Gothic Medium" panose="020B0603020102020204" pitchFamily="34" charset="0"/>
                </a:rPr>
                <a:t>Main objective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6792" y="2696944"/>
              <a:ext cx="407670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Franklin Gothic Medium" panose="020B06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CryptoFi’s primary goal is to facilitate secure and efficient financial transactions while offering users a convenient way to manage their financial activities. From transferring funds and paying bills to tracking expenses and setting financial goals</a:t>
              </a:r>
              <a:endParaRPr lang="bg-BG" sz="1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42900" y="42046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9213403" y="8983"/>
            <a:ext cx="11436350" cy="6858000"/>
            <a:chOff x="0" y="0"/>
            <a:chExt cx="11436350" cy="68580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2825750 h 6858000"/>
                <a:gd name="connsiteX3" fmla="*/ 11283947 w 11436350"/>
                <a:gd name="connsiteY3" fmla="*/ 2825750 h 6858000"/>
                <a:gd name="connsiteX4" fmla="*/ 11436350 w 11436350"/>
                <a:gd name="connsiteY4" fmla="*/ 2978153 h 6858000"/>
                <a:gd name="connsiteX5" fmla="*/ 11436350 w 11436350"/>
                <a:gd name="connsiteY5" fmla="*/ 3587747 h 6858000"/>
                <a:gd name="connsiteX6" fmla="*/ 11283947 w 11436350"/>
                <a:gd name="connsiteY6" fmla="*/ 3740150 h 6858000"/>
                <a:gd name="connsiteX7" fmla="*/ 10617200 w 11436350"/>
                <a:gd name="connsiteY7" fmla="*/ 37401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2825750"/>
                  </a:lnTo>
                  <a:lnTo>
                    <a:pt x="11283947" y="2825750"/>
                  </a:lnTo>
                  <a:cubicBezTo>
                    <a:pt x="11368117" y="2825750"/>
                    <a:pt x="11436350" y="2893983"/>
                    <a:pt x="11436350" y="2978153"/>
                  </a:cubicBezTo>
                  <a:lnTo>
                    <a:pt x="11436350" y="3587747"/>
                  </a:lnTo>
                  <a:cubicBezTo>
                    <a:pt x="11436350" y="3671917"/>
                    <a:pt x="11368117" y="3740150"/>
                    <a:pt x="11283947" y="3740150"/>
                  </a:cubicBezTo>
                  <a:lnTo>
                    <a:pt x="10617200" y="37401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64148" y="716619"/>
              <a:ext cx="36677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Used technologies and languages </a:t>
              </a:r>
              <a:endParaRPr lang="bg-BG" sz="32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8" name="Picture 27" descr="Microsoft PowerPoint -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2127729"/>
              <a:ext cx="1263088" cy="117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Microsoft Teams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23" y="2127729"/>
              <a:ext cx="1267448" cy="11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C++ - Wikipe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742" y="2006095"/>
              <a:ext cx="1260972" cy="141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icrosoft Word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3480016"/>
              <a:ext cx="1105195" cy="102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What is GitHub?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645" y="3361797"/>
              <a:ext cx="2058205" cy="126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raylib - Wikipedi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880" y="3526143"/>
              <a:ext cx="1194696" cy="109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l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48" y="4744284"/>
              <a:ext cx="1344993" cy="134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mak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78" y="4779340"/>
              <a:ext cx="1327793" cy="13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739695" y="2886507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049807" y="8983"/>
            <a:ext cx="11436350" cy="6858000"/>
            <a:chOff x="0" y="0"/>
            <a:chExt cx="11436350" cy="6858000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1485900 h 6858000"/>
                <a:gd name="connsiteX3" fmla="*/ 11283947 w 11436350"/>
                <a:gd name="connsiteY3" fmla="*/ 1485900 h 6858000"/>
                <a:gd name="connsiteX4" fmla="*/ 11436350 w 11436350"/>
                <a:gd name="connsiteY4" fmla="*/ 1638303 h 6858000"/>
                <a:gd name="connsiteX5" fmla="*/ 11436350 w 11436350"/>
                <a:gd name="connsiteY5" fmla="*/ 2247897 h 6858000"/>
                <a:gd name="connsiteX6" fmla="*/ 11283947 w 11436350"/>
                <a:gd name="connsiteY6" fmla="*/ 2400300 h 6858000"/>
                <a:gd name="connsiteX7" fmla="*/ 10617200 w 11436350"/>
                <a:gd name="connsiteY7" fmla="*/ 24003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1485900"/>
                  </a:lnTo>
                  <a:lnTo>
                    <a:pt x="11283947" y="1485900"/>
                  </a:lnTo>
                  <a:cubicBezTo>
                    <a:pt x="11368117" y="1485900"/>
                    <a:pt x="11436350" y="1554133"/>
                    <a:pt x="11436350" y="1638303"/>
                  </a:cubicBezTo>
                  <a:lnTo>
                    <a:pt x="11436350" y="2247897"/>
                  </a:lnTo>
                  <a:cubicBezTo>
                    <a:pt x="11436350" y="2332067"/>
                    <a:pt x="11368117" y="2400300"/>
                    <a:pt x="11283947" y="2400300"/>
                  </a:cubicBezTo>
                  <a:lnTo>
                    <a:pt x="10617200" y="24003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2679" y="2705725"/>
              <a:ext cx="39186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Franklin Gothic Medium" panose="020B0603020102020204" pitchFamily="34" charset="0"/>
                </a:rPr>
                <a:t>Now lets move to the 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app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!</a:t>
              </a:r>
              <a:endParaRPr lang="bg-BG" sz="4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9695" y="15503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4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792938" y="1802820"/>
            <a:ext cx="3157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>
                <a:latin typeface="Franklin Gothic Medium" panose="020B0603020102020204" pitchFamily="34" charset="0"/>
              </a:rPr>
              <a:t>CryptoFi</a:t>
            </a:r>
            <a:endParaRPr lang="bg-BG" sz="8000" dirty="0">
              <a:latin typeface="Franklin Gothic Medium" panose="020B0603020102020204" pitchFamily="34" charset="0"/>
            </a:endParaRPr>
          </a:p>
        </p:txBody>
      </p:sp>
      <p:pic>
        <p:nvPicPr>
          <p:cNvPr id="43" name="Picture 2" descr="https://cdn.discordapp.com/attachments/1297951179707519058/1300497094112706651/image-2.png?ex=6726fc8d&amp;is=6725ab0d&amp;hm=d89609c8c3a08aa9b34321206d2b6d61ec37c8eded54c2b74eef5ef504ef013b&amp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62" y="2736017"/>
            <a:ext cx="1991597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44504" y="0"/>
            <a:ext cx="11436350" cy="6858000"/>
            <a:chOff x="0" y="0"/>
            <a:chExt cx="11436350" cy="6858000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5467350 h 6858000"/>
                <a:gd name="connsiteX3" fmla="*/ 11283947 w 11436350"/>
                <a:gd name="connsiteY3" fmla="*/ 5467350 h 6858000"/>
                <a:gd name="connsiteX4" fmla="*/ 11436350 w 11436350"/>
                <a:gd name="connsiteY4" fmla="*/ 5619753 h 6858000"/>
                <a:gd name="connsiteX5" fmla="*/ 11436350 w 11436350"/>
                <a:gd name="connsiteY5" fmla="*/ 6229347 h 6858000"/>
                <a:gd name="connsiteX6" fmla="*/ 11283947 w 11436350"/>
                <a:gd name="connsiteY6" fmla="*/ 6381750 h 6858000"/>
                <a:gd name="connsiteX7" fmla="*/ 10617200 w 11436350"/>
                <a:gd name="connsiteY7" fmla="*/ 63817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5467350"/>
                  </a:lnTo>
                  <a:lnTo>
                    <a:pt x="11283947" y="5467350"/>
                  </a:lnTo>
                  <a:cubicBezTo>
                    <a:pt x="11368117" y="5467350"/>
                    <a:pt x="11436350" y="5535583"/>
                    <a:pt x="11436350" y="5619753"/>
                  </a:cubicBezTo>
                  <a:lnTo>
                    <a:pt x="11436350" y="6229347"/>
                  </a:lnTo>
                  <a:cubicBezTo>
                    <a:pt x="11436350" y="6313517"/>
                    <a:pt x="11368117" y="6381750"/>
                    <a:pt x="11283947" y="6381750"/>
                  </a:cubicBezTo>
                  <a:lnTo>
                    <a:pt x="10617200" y="63817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615" y="556928"/>
              <a:ext cx="363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anklin Gothic Medium" panose="020B0603020102020204" pitchFamily="34" charset="0"/>
                </a:rPr>
                <a:t>Team members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8615" y="1412301"/>
              <a:ext cx="1590085" cy="15590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7" t="-8035" r="-5156" b="-801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0014" y="1412301"/>
              <a:ext cx="1605971" cy="15746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7806" y="2986936"/>
              <a:ext cx="203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Ivaylo Gyurov 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6823" y="3293077"/>
              <a:ext cx="2037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Scrum Trainer 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0014" y="2986935"/>
              <a:ext cx="2482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Kaloyan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91227" y="3293077"/>
              <a:ext cx="2595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7360" y="3906995"/>
              <a:ext cx="1621340" cy="15897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7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Alexander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8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ranklin Gothic Medium" panose="020B0603020102020204" pitchFamily="34" charset="0"/>
                </a:rPr>
                <a:t>Ivan-Michael </a:t>
              </a:r>
              <a:r>
                <a:rPr lang="en-US" sz="1600" dirty="0">
                  <a:latin typeface="Franklin Gothic Medium" panose="020B0603020102020204" pitchFamily="34" charset="0"/>
                </a:rPr>
                <a:t>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3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050" name="Picture 2" descr="View IIIvanov22's full-sized avata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227" y="3865144"/>
              <a:ext cx="1668246" cy="166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39695" y="55127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2944054" y="17965"/>
            <a:ext cx="11436350" cy="6858000"/>
            <a:chOff x="0" y="0"/>
            <a:chExt cx="11436350" cy="6858000"/>
          </a:xfrm>
        </p:grpSpPr>
        <p:sp>
          <p:nvSpPr>
            <p:cNvPr id="21" name="Freeform 20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4165600 h 6858000"/>
                <a:gd name="connsiteX3" fmla="*/ 11283947 w 11436350"/>
                <a:gd name="connsiteY3" fmla="*/ 4165600 h 6858000"/>
                <a:gd name="connsiteX4" fmla="*/ 11436350 w 11436350"/>
                <a:gd name="connsiteY4" fmla="*/ 4318003 h 6858000"/>
                <a:gd name="connsiteX5" fmla="*/ 11436350 w 11436350"/>
                <a:gd name="connsiteY5" fmla="*/ 4927597 h 6858000"/>
                <a:gd name="connsiteX6" fmla="*/ 11283947 w 11436350"/>
                <a:gd name="connsiteY6" fmla="*/ 5080000 h 6858000"/>
                <a:gd name="connsiteX7" fmla="*/ 10617200 w 11436350"/>
                <a:gd name="connsiteY7" fmla="*/ 50800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4165600"/>
                  </a:lnTo>
                  <a:lnTo>
                    <a:pt x="11283947" y="4165600"/>
                  </a:lnTo>
                  <a:cubicBezTo>
                    <a:pt x="11368117" y="4165600"/>
                    <a:pt x="11436350" y="4233833"/>
                    <a:pt x="11436350" y="4318003"/>
                  </a:cubicBezTo>
                  <a:lnTo>
                    <a:pt x="11436350" y="4927597"/>
                  </a:lnTo>
                  <a:cubicBezTo>
                    <a:pt x="11436350" y="5011767"/>
                    <a:pt x="11368117" y="5080000"/>
                    <a:pt x="11283947" y="5080000"/>
                  </a:cubicBezTo>
                  <a:lnTo>
                    <a:pt x="10617200" y="50800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7683" y="1455658"/>
              <a:ext cx="3434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Franklin Gothic Medium" panose="020B0603020102020204" pitchFamily="34" charset="0"/>
                </a:rPr>
                <a:t>Main objective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6792" y="2696944"/>
              <a:ext cx="407670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Franklin Gothic Medium" panose="020B06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CryptoFi’s primary goal is to facilitate secure and efficient financial transactions while offering users a convenient way to manage their financial activities. From transferring funds and paying bills to tracking expenses and setting financial goals</a:t>
              </a:r>
              <a:endParaRPr lang="bg-BG" sz="1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42900" y="42046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3753195" y="8983"/>
            <a:ext cx="11436350" cy="6858000"/>
            <a:chOff x="0" y="0"/>
            <a:chExt cx="11436350" cy="68580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2825750 h 6858000"/>
                <a:gd name="connsiteX3" fmla="*/ 11283947 w 11436350"/>
                <a:gd name="connsiteY3" fmla="*/ 2825750 h 6858000"/>
                <a:gd name="connsiteX4" fmla="*/ 11436350 w 11436350"/>
                <a:gd name="connsiteY4" fmla="*/ 2978153 h 6858000"/>
                <a:gd name="connsiteX5" fmla="*/ 11436350 w 11436350"/>
                <a:gd name="connsiteY5" fmla="*/ 3587747 h 6858000"/>
                <a:gd name="connsiteX6" fmla="*/ 11283947 w 11436350"/>
                <a:gd name="connsiteY6" fmla="*/ 3740150 h 6858000"/>
                <a:gd name="connsiteX7" fmla="*/ 10617200 w 11436350"/>
                <a:gd name="connsiteY7" fmla="*/ 37401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2825750"/>
                  </a:lnTo>
                  <a:lnTo>
                    <a:pt x="11283947" y="2825750"/>
                  </a:lnTo>
                  <a:cubicBezTo>
                    <a:pt x="11368117" y="2825750"/>
                    <a:pt x="11436350" y="2893983"/>
                    <a:pt x="11436350" y="2978153"/>
                  </a:cubicBezTo>
                  <a:lnTo>
                    <a:pt x="11436350" y="3587747"/>
                  </a:lnTo>
                  <a:cubicBezTo>
                    <a:pt x="11436350" y="3671917"/>
                    <a:pt x="11368117" y="3740150"/>
                    <a:pt x="11283947" y="3740150"/>
                  </a:cubicBezTo>
                  <a:lnTo>
                    <a:pt x="10617200" y="37401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64148" y="716619"/>
              <a:ext cx="36677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Used technologies and languages </a:t>
              </a:r>
              <a:endParaRPr lang="bg-BG" sz="32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8" name="Picture 27" descr="Microsoft PowerPoint -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2127729"/>
              <a:ext cx="1263088" cy="117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Microsoft Teams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23" y="2127729"/>
              <a:ext cx="1267448" cy="11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C++ - Wikipe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742" y="2006095"/>
              <a:ext cx="1260972" cy="141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icrosoft Word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3480016"/>
              <a:ext cx="1105195" cy="102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What is GitHub?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645" y="3361797"/>
              <a:ext cx="2058205" cy="126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raylib - Wikipedi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880" y="3526143"/>
              <a:ext cx="1194696" cy="109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l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48" y="4744284"/>
              <a:ext cx="1344993" cy="134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mak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78" y="4779340"/>
              <a:ext cx="1327793" cy="13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739695" y="2886507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049807" y="8983"/>
            <a:ext cx="11436350" cy="6858000"/>
            <a:chOff x="0" y="0"/>
            <a:chExt cx="11436350" cy="6858000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1485900 h 6858000"/>
                <a:gd name="connsiteX3" fmla="*/ 11283947 w 11436350"/>
                <a:gd name="connsiteY3" fmla="*/ 1485900 h 6858000"/>
                <a:gd name="connsiteX4" fmla="*/ 11436350 w 11436350"/>
                <a:gd name="connsiteY4" fmla="*/ 1638303 h 6858000"/>
                <a:gd name="connsiteX5" fmla="*/ 11436350 w 11436350"/>
                <a:gd name="connsiteY5" fmla="*/ 2247897 h 6858000"/>
                <a:gd name="connsiteX6" fmla="*/ 11283947 w 11436350"/>
                <a:gd name="connsiteY6" fmla="*/ 2400300 h 6858000"/>
                <a:gd name="connsiteX7" fmla="*/ 10617200 w 11436350"/>
                <a:gd name="connsiteY7" fmla="*/ 24003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1485900"/>
                  </a:lnTo>
                  <a:lnTo>
                    <a:pt x="11283947" y="1485900"/>
                  </a:lnTo>
                  <a:cubicBezTo>
                    <a:pt x="11368117" y="1485900"/>
                    <a:pt x="11436350" y="1554133"/>
                    <a:pt x="11436350" y="1638303"/>
                  </a:cubicBezTo>
                  <a:lnTo>
                    <a:pt x="11436350" y="2247897"/>
                  </a:lnTo>
                  <a:cubicBezTo>
                    <a:pt x="11436350" y="2332067"/>
                    <a:pt x="11368117" y="2400300"/>
                    <a:pt x="11283947" y="2400300"/>
                  </a:cubicBezTo>
                  <a:lnTo>
                    <a:pt x="10617200" y="24003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2679" y="2705725"/>
              <a:ext cx="39186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Franklin Gothic Medium" panose="020B0603020102020204" pitchFamily="34" charset="0"/>
                </a:rPr>
                <a:t>Now lets move to the 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app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!</a:t>
              </a:r>
              <a:endParaRPr lang="bg-BG" sz="4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9695" y="15503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4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8792938" y="1802820"/>
            <a:ext cx="3157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>
                <a:latin typeface="Franklin Gothic Medium" panose="020B0603020102020204" pitchFamily="34" charset="0"/>
              </a:rPr>
              <a:t>CryptoFi</a:t>
            </a:r>
            <a:endParaRPr lang="bg-BG" sz="8000" dirty="0">
              <a:latin typeface="Franklin Gothic Medium" panose="020B0603020102020204" pitchFamily="34" charset="0"/>
            </a:endParaRPr>
          </a:p>
        </p:txBody>
      </p:sp>
      <p:pic>
        <p:nvPicPr>
          <p:cNvPr id="42" name="Picture 2" descr="https://cdn.discordapp.com/attachments/1297951179707519058/1300497094112706651/image-2.png?ex=6726fc8d&amp;is=6725ab0d&amp;hm=d89609c8c3a08aa9b34321206d2b6d61ec37c8eded54c2b74eef5ef504ef013b&amp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62" y="2736017"/>
            <a:ext cx="1991597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44504" y="0"/>
            <a:ext cx="11436350" cy="6858000"/>
            <a:chOff x="0" y="0"/>
            <a:chExt cx="11436350" cy="6858000"/>
          </a:xfrm>
        </p:grpSpPr>
        <p:sp>
          <p:nvSpPr>
            <p:cNvPr id="14" name="Freeform 13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5467350 h 6858000"/>
                <a:gd name="connsiteX3" fmla="*/ 11283947 w 11436350"/>
                <a:gd name="connsiteY3" fmla="*/ 5467350 h 6858000"/>
                <a:gd name="connsiteX4" fmla="*/ 11436350 w 11436350"/>
                <a:gd name="connsiteY4" fmla="*/ 5619753 h 6858000"/>
                <a:gd name="connsiteX5" fmla="*/ 11436350 w 11436350"/>
                <a:gd name="connsiteY5" fmla="*/ 6229347 h 6858000"/>
                <a:gd name="connsiteX6" fmla="*/ 11283947 w 11436350"/>
                <a:gd name="connsiteY6" fmla="*/ 6381750 h 6858000"/>
                <a:gd name="connsiteX7" fmla="*/ 10617200 w 11436350"/>
                <a:gd name="connsiteY7" fmla="*/ 63817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5467350"/>
                  </a:lnTo>
                  <a:lnTo>
                    <a:pt x="11283947" y="5467350"/>
                  </a:lnTo>
                  <a:cubicBezTo>
                    <a:pt x="11368117" y="5467350"/>
                    <a:pt x="11436350" y="5535583"/>
                    <a:pt x="11436350" y="5619753"/>
                  </a:cubicBezTo>
                  <a:lnTo>
                    <a:pt x="11436350" y="6229347"/>
                  </a:lnTo>
                  <a:cubicBezTo>
                    <a:pt x="11436350" y="6313517"/>
                    <a:pt x="11368117" y="6381750"/>
                    <a:pt x="11283947" y="6381750"/>
                  </a:cubicBezTo>
                  <a:lnTo>
                    <a:pt x="10617200" y="63817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88615" y="556928"/>
              <a:ext cx="363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anklin Gothic Medium" panose="020B0603020102020204" pitchFamily="34" charset="0"/>
                </a:rPr>
                <a:t>Team members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8615" y="1412301"/>
              <a:ext cx="1590085" cy="15590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7" t="-8035" r="-5156" b="-8016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0014" y="1412301"/>
              <a:ext cx="1605971" cy="15746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7806" y="2986936"/>
              <a:ext cx="2037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Ivaylo Gyurov 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6823" y="3293077"/>
              <a:ext cx="2037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Scrum Trainer 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0014" y="2986935"/>
              <a:ext cx="2482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Kaloyan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91227" y="3293077"/>
              <a:ext cx="2595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7360" y="3906995"/>
              <a:ext cx="1621340" cy="15897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7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ranklin Gothic Medium" panose="020B0603020102020204" pitchFamily="34" charset="0"/>
                </a:rPr>
                <a:t>Alexander 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8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360" y="5589679"/>
              <a:ext cx="2482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ranklin Gothic Medium" panose="020B0603020102020204" pitchFamily="34" charset="0"/>
                </a:rPr>
                <a:t>Ivan-Michael </a:t>
              </a:r>
              <a:r>
                <a:rPr lang="en-US" sz="1600" dirty="0">
                  <a:latin typeface="Franklin Gothic Medium" panose="020B0603020102020204" pitchFamily="34" charset="0"/>
                </a:rPr>
                <a:t>Ivanov</a:t>
              </a:r>
              <a:endParaRPr lang="bg-BG" sz="16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3615" y="5935258"/>
              <a:ext cx="25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Medium" panose="020B0603020102020204" pitchFamily="34" charset="0"/>
                </a:rPr>
                <a:t>Back-end developer</a:t>
              </a:r>
              <a:endParaRPr lang="bg-BG" sz="14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050" name="Picture 2" descr="View IIIvanov22's full-sized avata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227" y="3865144"/>
              <a:ext cx="1668246" cy="166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39695" y="55127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2944054" y="17965"/>
            <a:ext cx="11436350" cy="6858000"/>
            <a:chOff x="0" y="0"/>
            <a:chExt cx="11436350" cy="6858000"/>
          </a:xfrm>
        </p:grpSpPr>
        <p:sp>
          <p:nvSpPr>
            <p:cNvPr id="21" name="Freeform 20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4165600 h 6858000"/>
                <a:gd name="connsiteX3" fmla="*/ 11283947 w 11436350"/>
                <a:gd name="connsiteY3" fmla="*/ 4165600 h 6858000"/>
                <a:gd name="connsiteX4" fmla="*/ 11436350 w 11436350"/>
                <a:gd name="connsiteY4" fmla="*/ 4318003 h 6858000"/>
                <a:gd name="connsiteX5" fmla="*/ 11436350 w 11436350"/>
                <a:gd name="connsiteY5" fmla="*/ 4927597 h 6858000"/>
                <a:gd name="connsiteX6" fmla="*/ 11283947 w 11436350"/>
                <a:gd name="connsiteY6" fmla="*/ 5080000 h 6858000"/>
                <a:gd name="connsiteX7" fmla="*/ 10617200 w 11436350"/>
                <a:gd name="connsiteY7" fmla="*/ 50800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4165600"/>
                  </a:lnTo>
                  <a:lnTo>
                    <a:pt x="11283947" y="4165600"/>
                  </a:lnTo>
                  <a:cubicBezTo>
                    <a:pt x="11368117" y="4165600"/>
                    <a:pt x="11436350" y="4233833"/>
                    <a:pt x="11436350" y="4318003"/>
                  </a:cubicBezTo>
                  <a:lnTo>
                    <a:pt x="11436350" y="4927597"/>
                  </a:lnTo>
                  <a:cubicBezTo>
                    <a:pt x="11436350" y="5011767"/>
                    <a:pt x="11368117" y="5080000"/>
                    <a:pt x="11283947" y="5080000"/>
                  </a:cubicBezTo>
                  <a:lnTo>
                    <a:pt x="10617200" y="50800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7683" y="1455658"/>
              <a:ext cx="3434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Franklin Gothic Medium" panose="020B0603020102020204" pitchFamily="34" charset="0"/>
                </a:rPr>
                <a:t>Main objective</a:t>
              </a:r>
              <a:endParaRPr lang="bg-BG" sz="4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6792" y="2696944"/>
              <a:ext cx="407670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Franklin Gothic Medium" panose="020B0603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CryptoFi’s primary goal is to facilitate secure and efficient financial transactions while offering users a convenient way to manage their financial activities. From transferring funds and paying bills to tracking expenses and setting financial goals</a:t>
              </a:r>
              <a:endParaRPr lang="bg-BG" sz="16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42900" y="42046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3753195" y="8983"/>
            <a:ext cx="11436350" cy="6858000"/>
            <a:chOff x="0" y="0"/>
            <a:chExt cx="11436350" cy="68580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2825750 h 6858000"/>
                <a:gd name="connsiteX3" fmla="*/ 11283947 w 11436350"/>
                <a:gd name="connsiteY3" fmla="*/ 2825750 h 6858000"/>
                <a:gd name="connsiteX4" fmla="*/ 11436350 w 11436350"/>
                <a:gd name="connsiteY4" fmla="*/ 2978153 h 6858000"/>
                <a:gd name="connsiteX5" fmla="*/ 11436350 w 11436350"/>
                <a:gd name="connsiteY5" fmla="*/ 3587747 h 6858000"/>
                <a:gd name="connsiteX6" fmla="*/ 11283947 w 11436350"/>
                <a:gd name="connsiteY6" fmla="*/ 3740150 h 6858000"/>
                <a:gd name="connsiteX7" fmla="*/ 10617200 w 11436350"/>
                <a:gd name="connsiteY7" fmla="*/ 374015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2825750"/>
                  </a:lnTo>
                  <a:lnTo>
                    <a:pt x="11283947" y="2825750"/>
                  </a:lnTo>
                  <a:cubicBezTo>
                    <a:pt x="11368117" y="2825750"/>
                    <a:pt x="11436350" y="2893983"/>
                    <a:pt x="11436350" y="2978153"/>
                  </a:cubicBezTo>
                  <a:lnTo>
                    <a:pt x="11436350" y="3587747"/>
                  </a:lnTo>
                  <a:cubicBezTo>
                    <a:pt x="11436350" y="3671917"/>
                    <a:pt x="11368117" y="3740150"/>
                    <a:pt x="11283947" y="3740150"/>
                  </a:cubicBezTo>
                  <a:lnTo>
                    <a:pt x="10617200" y="374015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64148" y="716619"/>
              <a:ext cx="36677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Used technologies and languages </a:t>
              </a:r>
              <a:endParaRPr lang="bg-BG" sz="3200" dirty="0">
                <a:latin typeface="Franklin Gothic Medium" panose="020B0603020102020204" pitchFamily="34" charset="0"/>
              </a:endParaRPr>
            </a:p>
          </p:txBody>
        </p:sp>
        <p:pic>
          <p:nvPicPr>
            <p:cNvPr id="28" name="Picture 27" descr="Microsoft PowerPoint -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2127729"/>
              <a:ext cx="1263088" cy="117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Microsoft Teams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023" y="2127729"/>
              <a:ext cx="1267448" cy="117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C++ - Wikipedi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742" y="2006095"/>
              <a:ext cx="1260972" cy="141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Microsoft Word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64" y="3480016"/>
              <a:ext cx="1105195" cy="102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What is GitHub?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645" y="3361797"/>
              <a:ext cx="2058205" cy="126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0" descr="raylib - Wikipedia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880" y="3526143"/>
              <a:ext cx="1194696" cy="109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li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48" y="4744284"/>
              <a:ext cx="1344993" cy="134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Cmak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178" y="4779340"/>
              <a:ext cx="1327793" cy="13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739695" y="2886507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4590004" y="8983"/>
            <a:ext cx="11436350" cy="6858000"/>
            <a:chOff x="0" y="0"/>
            <a:chExt cx="11436350" cy="6858000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1436350" cy="6858000"/>
            </a:xfrm>
            <a:custGeom>
              <a:avLst/>
              <a:gdLst>
                <a:gd name="connsiteX0" fmla="*/ 0 w 11436350"/>
                <a:gd name="connsiteY0" fmla="*/ 0 h 6858000"/>
                <a:gd name="connsiteX1" fmla="*/ 10617200 w 11436350"/>
                <a:gd name="connsiteY1" fmla="*/ 0 h 6858000"/>
                <a:gd name="connsiteX2" fmla="*/ 10617200 w 11436350"/>
                <a:gd name="connsiteY2" fmla="*/ 1485900 h 6858000"/>
                <a:gd name="connsiteX3" fmla="*/ 11283947 w 11436350"/>
                <a:gd name="connsiteY3" fmla="*/ 1485900 h 6858000"/>
                <a:gd name="connsiteX4" fmla="*/ 11436350 w 11436350"/>
                <a:gd name="connsiteY4" fmla="*/ 1638303 h 6858000"/>
                <a:gd name="connsiteX5" fmla="*/ 11436350 w 11436350"/>
                <a:gd name="connsiteY5" fmla="*/ 2247897 h 6858000"/>
                <a:gd name="connsiteX6" fmla="*/ 11283947 w 11436350"/>
                <a:gd name="connsiteY6" fmla="*/ 2400300 h 6858000"/>
                <a:gd name="connsiteX7" fmla="*/ 10617200 w 11436350"/>
                <a:gd name="connsiteY7" fmla="*/ 2400300 h 6858000"/>
                <a:gd name="connsiteX8" fmla="*/ 10617200 w 11436350"/>
                <a:gd name="connsiteY8" fmla="*/ 6858000 h 6858000"/>
                <a:gd name="connsiteX9" fmla="*/ 0 w 11436350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6350" h="6858000">
                  <a:moveTo>
                    <a:pt x="0" y="0"/>
                  </a:moveTo>
                  <a:lnTo>
                    <a:pt x="10617200" y="0"/>
                  </a:lnTo>
                  <a:lnTo>
                    <a:pt x="10617200" y="1485900"/>
                  </a:lnTo>
                  <a:lnTo>
                    <a:pt x="11283947" y="1485900"/>
                  </a:lnTo>
                  <a:cubicBezTo>
                    <a:pt x="11368117" y="1485900"/>
                    <a:pt x="11436350" y="1554133"/>
                    <a:pt x="11436350" y="1638303"/>
                  </a:cubicBezTo>
                  <a:lnTo>
                    <a:pt x="11436350" y="2247897"/>
                  </a:lnTo>
                  <a:cubicBezTo>
                    <a:pt x="11436350" y="2332067"/>
                    <a:pt x="11368117" y="2400300"/>
                    <a:pt x="11283947" y="2400300"/>
                  </a:cubicBezTo>
                  <a:lnTo>
                    <a:pt x="10617200" y="2400300"/>
                  </a:lnTo>
                  <a:lnTo>
                    <a:pt x="10617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2679" y="2705725"/>
              <a:ext cx="39186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Franklin Gothic Medium" panose="020B0603020102020204" pitchFamily="34" charset="0"/>
                </a:rPr>
                <a:t>Now lets move to the 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app</a:t>
              </a:r>
              <a:r>
                <a:rPr lang="en-US" sz="4400" dirty="0" smtClean="0">
                  <a:latin typeface="Franklin Gothic Medium" panose="020B0603020102020204" pitchFamily="34" charset="0"/>
                </a:rPr>
                <a:t>!</a:t>
              </a:r>
              <a:endParaRPr lang="bg-BG" sz="44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9695" y="1550334"/>
              <a:ext cx="504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tx1">
                      <a:alpha val="55000"/>
                    </a:schemeClr>
                  </a:solidFill>
                  <a:latin typeface="Arial Rounded MT Bold" panose="020F0704030504030204" pitchFamily="34" charset="0"/>
                </a:rPr>
                <a:t>4</a:t>
              </a:r>
              <a:endParaRPr lang="bg-BG" sz="4800" dirty="0">
                <a:solidFill>
                  <a:schemeClr val="tx1">
                    <a:alpha val="5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8792938" y="1802820"/>
            <a:ext cx="3157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000" dirty="0">
                <a:latin typeface="Franklin Gothic Medium" panose="020B0603020102020204" pitchFamily="34" charset="0"/>
              </a:rPr>
              <a:t>CryptoFi</a:t>
            </a:r>
            <a:endParaRPr lang="bg-BG" sz="8000" dirty="0">
              <a:latin typeface="Franklin Gothic Medium" panose="020B0603020102020204" pitchFamily="34" charset="0"/>
            </a:endParaRPr>
          </a:p>
        </p:txBody>
      </p:sp>
      <p:pic>
        <p:nvPicPr>
          <p:cNvPr id="42" name="Picture 2" descr="https://cdn.discordapp.com/attachments/1297951179707519058/1300497094112706651/image-2.png?ex=6726fc8d&amp;is=6725ab0d&amp;hm=d89609c8c3a08aa9b34321206d2b6d61ec37c8eded54c2b74eef5ef504ef013b&amp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62" y="2736017"/>
            <a:ext cx="1991597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360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Franklin Gothic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</cp:lastModifiedBy>
  <cp:revision>71</cp:revision>
  <dcterms:created xsi:type="dcterms:W3CDTF">2024-02-25T14:24:26Z</dcterms:created>
  <dcterms:modified xsi:type="dcterms:W3CDTF">2024-11-02T19:56:51Z</dcterms:modified>
</cp:coreProperties>
</file>