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319" r:id="rId3"/>
    <p:sldId id="263" r:id="rId4"/>
    <p:sldId id="289" r:id="rId5"/>
    <p:sldId id="276" r:id="rId6"/>
    <p:sldId id="30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151"/>
    <a:srgbClr val="E8F539"/>
    <a:srgbClr val="941C94"/>
    <a:srgbClr val="EF3731"/>
    <a:srgbClr val="F03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661F83-473A-4419-BDD4-7AD41EE4AA85}">
  <a:tblStyle styleId="{73661F83-473A-4419-BDD4-7AD41EE4A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Стил с тема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Среден стил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494" autoAdjust="0"/>
  </p:normalViewPr>
  <p:slideViewPr>
    <p:cSldViewPr snapToGrid="0">
      <p:cViewPr varScale="1">
        <p:scale>
          <a:sx n="118" d="100"/>
          <a:sy n="118" d="100"/>
        </p:scale>
        <p:origin x="13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863ae5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863ae5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863ae5e8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863ae5e8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39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c8cfa50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cc8cfa50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cc8cfa50e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cc8cfa50e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/>
              <a:t>Първи</a:t>
            </a:r>
            <a:r>
              <a:rPr lang="ru-RU" b="1" dirty="0"/>
              <a:t> спринт</a:t>
            </a:r>
            <a:r>
              <a:rPr lang="ru-RU" dirty="0"/>
              <a:t> – </a:t>
            </a:r>
            <a:r>
              <a:rPr lang="ru-RU" dirty="0" err="1"/>
              <a:t>Обсъждане</a:t>
            </a:r>
            <a:r>
              <a:rPr lang="ru-RU" dirty="0"/>
              <a:t> на идеи и </a:t>
            </a:r>
            <a:r>
              <a:rPr lang="ru-RU" dirty="0" err="1"/>
              <a:t>създаване</a:t>
            </a:r>
            <a:r>
              <a:rPr lang="ru-RU" dirty="0"/>
              <a:t> на лого след </a:t>
            </a:r>
            <a:r>
              <a:rPr lang="ru-RU" dirty="0" err="1"/>
              <a:t>избор</a:t>
            </a:r>
            <a:r>
              <a:rPr lang="ru-RU" dirty="0"/>
              <a:t> на идея.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/>
              <a:t>Втори</a:t>
            </a:r>
            <a:r>
              <a:rPr lang="ru-RU" b="1" dirty="0"/>
              <a:t> спринт</a:t>
            </a:r>
            <a:r>
              <a:rPr lang="ru-RU" dirty="0"/>
              <a:t> – Разработка на дизайн за </a:t>
            </a:r>
            <a:r>
              <a:rPr lang="ru-RU" dirty="0" err="1"/>
              <a:t>приложението</a:t>
            </a:r>
            <a:r>
              <a:rPr lang="ru-RU" dirty="0"/>
              <a:t> и </a:t>
            </a:r>
            <a:r>
              <a:rPr lang="ru-RU" dirty="0" err="1"/>
              <a:t>основните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 </a:t>
            </a:r>
            <a:r>
              <a:rPr lang="ru-RU" dirty="0" err="1"/>
              <a:t>страници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Трети спринт</a:t>
            </a:r>
            <a:r>
              <a:rPr lang="ru-RU" dirty="0"/>
              <a:t> – </a:t>
            </a:r>
            <a:r>
              <a:rPr lang="ru-RU" dirty="0" err="1"/>
              <a:t>Свързване</a:t>
            </a:r>
            <a:r>
              <a:rPr lang="ru-RU" dirty="0"/>
              <a:t> на </a:t>
            </a:r>
            <a:r>
              <a:rPr lang="ru-RU" dirty="0" err="1"/>
              <a:t>функционалността</a:t>
            </a:r>
            <a:r>
              <a:rPr lang="ru-RU" dirty="0"/>
              <a:t> с дизайна на </a:t>
            </a:r>
            <a:r>
              <a:rPr lang="ru-RU" dirty="0" err="1"/>
              <a:t>приложението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/>
              <a:t>Четвърти</a:t>
            </a:r>
            <a:r>
              <a:rPr lang="ru-RU" b="1" dirty="0"/>
              <a:t> спринт</a:t>
            </a:r>
            <a:r>
              <a:rPr lang="ru-RU" dirty="0"/>
              <a:t> – </a:t>
            </a:r>
            <a:r>
              <a:rPr lang="ru-RU" dirty="0" err="1"/>
              <a:t>Изготвяне</a:t>
            </a:r>
            <a:r>
              <a:rPr lang="ru-RU" dirty="0"/>
              <a:t> на презентация и документация за проекта.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cbec6d0839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cbec6d0839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 err="1"/>
              <a:t>Трислойната</a:t>
            </a:r>
            <a:r>
              <a:rPr lang="ru-RU" dirty="0"/>
              <a:t> архитектура на </a:t>
            </a:r>
            <a:r>
              <a:rPr lang="en-US" b="1" dirty="0"/>
              <a:t>Jobber</a:t>
            </a:r>
            <a:r>
              <a:rPr lang="ru-RU" dirty="0"/>
              <a:t> </a:t>
            </a:r>
            <a:r>
              <a:rPr lang="ru-RU" dirty="0" err="1"/>
              <a:t>осигурява</a:t>
            </a:r>
            <a:r>
              <a:rPr lang="ru-RU" dirty="0"/>
              <a:t> </a:t>
            </a:r>
            <a:r>
              <a:rPr lang="ru-RU" dirty="0" err="1"/>
              <a:t>висока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и </a:t>
            </a:r>
            <a:r>
              <a:rPr lang="ru-RU" dirty="0" err="1"/>
              <a:t>мащабируемост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разделя </a:t>
            </a:r>
            <a:r>
              <a:rPr lang="ru-RU" dirty="0" err="1"/>
              <a:t>логиката</a:t>
            </a:r>
            <a:r>
              <a:rPr lang="ru-RU" dirty="0"/>
              <a:t> на слоя за </a:t>
            </a:r>
            <a:r>
              <a:rPr lang="ru-RU" dirty="0" err="1"/>
              <a:t>представяне</a:t>
            </a:r>
            <a:r>
              <a:rPr lang="ru-RU" dirty="0"/>
              <a:t> (PL), бизнес </a:t>
            </a:r>
            <a:r>
              <a:rPr lang="ru-RU" dirty="0" err="1"/>
              <a:t>логиката</a:t>
            </a:r>
            <a:r>
              <a:rPr lang="ru-RU" dirty="0"/>
              <a:t> (BLL) и </a:t>
            </a:r>
            <a:r>
              <a:rPr lang="ru-RU" dirty="0" err="1"/>
              <a:t>достъпа</a:t>
            </a:r>
            <a:r>
              <a:rPr lang="ru-RU" dirty="0"/>
              <a:t> до </a:t>
            </a:r>
            <a:r>
              <a:rPr lang="ru-RU" dirty="0" err="1"/>
              <a:t>данни</a:t>
            </a:r>
            <a:r>
              <a:rPr lang="ru-RU" dirty="0"/>
              <a:t> (DAL). </a:t>
            </a:r>
            <a:r>
              <a:rPr lang="ru-RU" dirty="0" err="1"/>
              <a:t>Това</a:t>
            </a:r>
            <a:r>
              <a:rPr lang="ru-RU" dirty="0"/>
              <a:t> </a:t>
            </a:r>
            <a:r>
              <a:rPr lang="ru-RU" dirty="0" err="1"/>
              <a:t>намалява</a:t>
            </a:r>
            <a:r>
              <a:rPr lang="ru-RU" dirty="0"/>
              <a:t> риска от </a:t>
            </a:r>
            <a:r>
              <a:rPr lang="ru-RU" dirty="0" err="1"/>
              <a:t>директен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базата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заявки </a:t>
            </a:r>
            <a:r>
              <a:rPr lang="ru-RU" dirty="0" err="1"/>
              <a:t>преминават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строго </a:t>
            </a:r>
            <a:r>
              <a:rPr lang="ru-RU" dirty="0" err="1"/>
              <a:t>дефинирани</a:t>
            </a:r>
            <a:r>
              <a:rPr lang="ru-RU" dirty="0"/>
              <a:t> услуги и </a:t>
            </a:r>
            <a:r>
              <a:rPr lang="ru-RU" dirty="0" err="1"/>
              <a:t>интерфейси</a:t>
            </a:r>
            <a:r>
              <a:rPr lang="ru-RU" dirty="0"/>
              <a:t>. </a:t>
            </a:r>
            <a:r>
              <a:rPr lang="ru-RU" dirty="0" err="1"/>
              <a:t>Освен</a:t>
            </a:r>
            <a:r>
              <a:rPr lang="ru-RU" dirty="0"/>
              <a:t> </a:t>
            </a:r>
            <a:r>
              <a:rPr lang="ru-RU" dirty="0" err="1"/>
              <a:t>това</a:t>
            </a:r>
            <a:r>
              <a:rPr lang="ru-RU" dirty="0"/>
              <a:t>, </a:t>
            </a:r>
            <a:r>
              <a:rPr lang="ru-RU" b="1" dirty="0"/>
              <a:t>BLL </a:t>
            </a:r>
            <a:r>
              <a:rPr lang="ru-RU" b="1" dirty="0" err="1"/>
              <a:t>осигурява</a:t>
            </a:r>
            <a:r>
              <a:rPr lang="ru-RU" b="1" dirty="0"/>
              <a:t> контрол </a:t>
            </a:r>
            <a:r>
              <a:rPr lang="ru-RU" b="1" dirty="0" err="1"/>
              <a:t>върху</a:t>
            </a:r>
            <a:r>
              <a:rPr lang="ru-RU" b="1" dirty="0"/>
              <a:t> </a:t>
            </a:r>
            <a:r>
              <a:rPr lang="ru-RU" b="1" dirty="0" err="1"/>
              <a:t>валидирането</a:t>
            </a:r>
            <a:r>
              <a:rPr lang="ru-RU" b="1" dirty="0"/>
              <a:t> и </a:t>
            </a:r>
            <a:r>
              <a:rPr lang="ru-RU" b="1" dirty="0" err="1"/>
              <a:t>сигурността</a:t>
            </a:r>
            <a:r>
              <a:rPr lang="ru-RU" dirty="0"/>
              <a:t>, </a:t>
            </a:r>
            <a:r>
              <a:rPr lang="ru-RU" dirty="0" err="1"/>
              <a:t>докато</a:t>
            </a:r>
            <a:r>
              <a:rPr lang="ru-RU" dirty="0"/>
              <a:t> </a:t>
            </a:r>
            <a:r>
              <a:rPr lang="ru-RU" b="1" dirty="0"/>
              <a:t>DAL </a:t>
            </a:r>
            <a:r>
              <a:rPr lang="ru-RU" b="1" dirty="0" err="1"/>
              <a:t>капсулира</a:t>
            </a:r>
            <a:r>
              <a:rPr lang="ru-RU" b="1" dirty="0"/>
              <a:t> </a:t>
            </a:r>
            <a:r>
              <a:rPr lang="ru-RU" b="1" dirty="0" err="1"/>
              <a:t>данните</a:t>
            </a:r>
            <a:r>
              <a:rPr lang="ru-RU" dirty="0"/>
              <a:t>, </a:t>
            </a:r>
            <a:r>
              <a:rPr lang="ru-RU" dirty="0" err="1"/>
              <a:t>предотвратявайки</a:t>
            </a:r>
            <a:r>
              <a:rPr lang="ru-RU" dirty="0"/>
              <a:t> </a:t>
            </a:r>
            <a:r>
              <a:rPr lang="ru-RU" dirty="0" err="1"/>
              <a:t>директен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чувствителна</a:t>
            </a:r>
            <a:r>
              <a:rPr lang="ru-RU" dirty="0"/>
              <a:t> информация от </a:t>
            </a:r>
            <a:r>
              <a:rPr lang="ru-RU" dirty="0" err="1"/>
              <a:t>потребителския</a:t>
            </a:r>
            <a:r>
              <a:rPr lang="ru-RU" dirty="0"/>
              <a:t> интерфейс.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cc8cfa50e2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cc8cfa50e2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870513" y="3869150"/>
            <a:ext cx="2765700" cy="276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8108649" y="4107286"/>
            <a:ext cx="2289300" cy="2289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8505753" y="4503562"/>
            <a:ext cx="1495500" cy="1496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1581150" y="-1580275"/>
            <a:ext cx="2943600" cy="294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-1327411" y="-1326536"/>
            <a:ext cx="2436300" cy="24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-904778" y="-905027"/>
            <a:ext cx="1591500" cy="1592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932450" y="4444400"/>
            <a:ext cx="1615200" cy="161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1071728" y="4583678"/>
            <a:ext cx="1336800" cy="1336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03703" y="4815037"/>
            <a:ext cx="873300" cy="87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6536525" y="-1117475"/>
            <a:ext cx="1829700" cy="182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>
            <a:off x="6693914" y="-960086"/>
            <a:ext cx="1514700" cy="1514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6957099" y="-697754"/>
            <a:ext cx="989100" cy="990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746350" y="1570885"/>
            <a:ext cx="5697900" cy="14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750925" y="3178413"/>
            <a:ext cx="5697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2814625" y="3456974"/>
            <a:ext cx="3514800" cy="351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3117408" y="3759757"/>
            <a:ext cx="2909400" cy="2909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3621526" y="4263785"/>
            <a:ext cx="1900200" cy="1901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7675850" y="-1265623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98185" y="-1043288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268362" y="-673178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-1436500" y="-1265623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-1214165" y="-1043288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-843988" y="-673178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1357325" y="3018975"/>
            <a:ext cx="25707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2"/>
          </p:nvPr>
        </p:nvSpPr>
        <p:spPr>
          <a:xfrm>
            <a:off x="1449425" y="2648163"/>
            <a:ext cx="2386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5216100" y="3145650"/>
            <a:ext cx="25707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4"/>
          </p:nvPr>
        </p:nvSpPr>
        <p:spPr>
          <a:xfrm>
            <a:off x="5308175" y="2648163"/>
            <a:ext cx="2386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rot="5400000">
            <a:off x="-1514950" y="-1668275"/>
            <a:ext cx="2926500" cy="2926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5400000">
            <a:off x="-1262461" y="-1416164"/>
            <a:ext cx="2421900" cy="242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 rot="5400000">
            <a:off x="-843038" y="-997011"/>
            <a:ext cx="1582200" cy="1583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rot="5400000">
            <a:off x="7797550" y="-1454625"/>
            <a:ext cx="2499300" cy="2499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5400000">
            <a:off x="8013061" y="-1239336"/>
            <a:ext cx="2068500" cy="2068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400000">
            <a:off x="8371381" y="-881492"/>
            <a:ext cx="1351200" cy="1352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5400000">
            <a:off x="3617850" y="4559650"/>
            <a:ext cx="1908300" cy="1908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5400000">
            <a:off x="3782574" y="4724026"/>
            <a:ext cx="1579200" cy="157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5400000">
            <a:off x="4055996" y="4997253"/>
            <a:ext cx="1031700" cy="1032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/>
          <p:nvPr/>
        </p:nvSpPr>
        <p:spPr>
          <a:xfrm>
            <a:off x="-803475" y="-804800"/>
            <a:ext cx="1993800" cy="199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-631724" y="-633049"/>
            <a:ext cx="1650300" cy="165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-345767" y="-347143"/>
            <a:ext cx="1077900" cy="1078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953925" y="-804800"/>
            <a:ext cx="1993800" cy="199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8125676" y="-633049"/>
            <a:ext cx="1650300" cy="165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8411633" y="-347143"/>
            <a:ext cx="1077900" cy="1078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5591875" y="1926312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5591875" y="1505088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1600575" y="1796347"/>
            <a:ext cx="25332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4" hasCustomPrompt="1"/>
          </p:nvPr>
        </p:nvSpPr>
        <p:spPr>
          <a:xfrm>
            <a:off x="630900" y="1741750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title" idx="5" hasCustomPrompt="1"/>
          </p:nvPr>
        </p:nvSpPr>
        <p:spPr>
          <a:xfrm>
            <a:off x="630704" y="3394278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64" name="Google Shape;164;p15"/>
          <p:cNvSpPr txBox="1">
            <a:spLocks noGrp="1"/>
          </p:cNvSpPr>
          <p:nvPr>
            <p:ph type="title" idx="6" hasCustomPrompt="1"/>
          </p:nvPr>
        </p:nvSpPr>
        <p:spPr>
          <a:xfrm>
            <a:off x="4700571" y="1735600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7"/>
          </p:nvPr>
        </p:nvSpPr>
        <p:spPr>
          <a:xfrm>
            <a:off x="1600641" y="3584998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8"/>
          </p:nvPr>
        </p:nvSpPr>
        <p:spPr>
          <a:xfrm>
            <a:off x="1600641" y="3163774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9"/>
          </p:nvPr>
        </p:nvSpPr>
        <p:spPr>
          <a:xfrm>
            <a:off x="5591875" y="3584998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3"/>
          </p:nvPr>
        </p:nvSpPr>
        <p:spPr>
          <a:xfrm>
            <a:off x="5591875" y="3163774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4"/>
          </p:nvPr>
        </p:nvSpPr>
        <p:spPr>
          <a:xfrm>
            <a:off x="1600575" y="1461579"/>
            <a:ext cx="25332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15" hasCustomPrompt="1"/>
          </p:nvPr>
        </p:nvSpPr>
        <p:spPr>
          <a:xfrm>
            <a:off x="4700571" y="3394275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/>
          <p:nvPr/>
        </p:nvSpPr>
        <p:spPr>
          <a:xfrm rot="5400000">
            <a:off x="-815175" y="-992725"/>
            <a:ext cx="2254200" cy="2254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 rot="5400000">
            <a:off x="-620862" y="-798538"/>
            <a:ext cx="1865700" cy="1865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 rot="5400000">
            <a:off x="-297615" y="-475827"/>
            <a:ext cx="1218600" cy="1219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 rot="5400000">
            <a:off x="6619050" y="4234625"/>
            <a:ext cx="1886100" cy="1886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 rot="5400000">
            <a:off x="6781769" y="4397106"/>
            <a:ext cx="1560900" cy="1560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 rot="5400000">
            <a:off x="7052044" y="4667180"/>
            <a:ext cx="1019700" cy="1020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/>
          <p:nvPr/>
        </p:nvSpPr>
        <p:spPr>
          <a:xfrm rot="5400000">
            <a:off x="-2228489" y="327425"/>
            <a:ext cx="4412100" cy="4412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/>
          <p:nvPr/>
        </p:nvSpPr>
        <p:spPr>
          <a:xfrm rot="5400000">
            <a:off x="-1848100" y="707536"/>
            <a:ext cx="3651600" cy="3651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"/>
          <p:cNvSpPr/>
          <p:nvPr/>
        </p:nvSpPr>
        <p:spPr>
          <a:xfrm rot="5400000">
            <a:off x="-1216051" y="1338900"/>
            <a:ext cx="2385300" cy="238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2"/>
          <p:cNvSpPr/>
          <p:nvPr/>
        </p:nvSpPr>
        <p:spPr>
          <a:xfrm rot="5400000">
            <a:off x="6960389" y="327425"/>
            <a:ext cx="4412100" cy="4412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"/>
          <p:cNvSpPr/>
          <p:nvPr/>
        </p:nvSpPr>
        <p:spPr>
          <a:xfrm rot="5400000">
            <a:off x="7340778" y="707536"/>
            <a:ext cx="3651600" cy="3651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"/>
          <p:cNvSpPr/>
          <p:nvPr/>
        </p:nvSpPr>
        <p:spPr>
          <a:xfrm rot="5400000">
            <a:off x="7972827" y="1338900"/>
            <a:ext cx="2385300" cy="238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/>
          <p:nvPr/>
        </p:nvSpPr>
        <p:spPr>
          <a:xfrm rot="5400000">
            <a:off x="-2287450" y="2537575"/>
            <a:ext cx="4859400" cy="4859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 rot="5400000">
            <a:off x="-1868503" y="2956227"/>
            <a:ext cx="4021800" cy="402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 rot="5400000">
            <a:off x="-1172362" y="3651612"/>
            <a:ext cx="2627100" cy="2630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3"/>
          <p:cNvSpPr/>
          <p:nvPr/>
        </p:nvSpPr>
        <p:spPr>
          <a:xfrm rot="5400000">
            <a:off x="6572050" y="-2447325"/>
            <a:ext cx="4859400" cy="4859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3"/>
          <p:cNvSpPr/>
          <p:nvPr/>
        </p:nvSpPr>
        <p:spPr>
          <a:xfrm rot="5400000">
            <a:off x="6990997" y="-2028673"/>
            <a:ext cx="4021800" cy="402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3"/>
          <p:cNvSpPr/>
          <p:nvPr/>
        </p:nvSpPr>
        <p:spPr>
          <a:xfrm rot="5400000">
            <a:off x="7687138" y="-1333288"/>
            <a:ext cx="2627100" cy="2630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 rot="5400000">
            <a:off x="-1667450" y="-1557425"/>
            <a:ext cx="2668500" cy="2668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 rot="5400000">
            <a:off x="-1437431" y="-1327543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 rot="5400000">
            <a:off x="-1054803" y="-945403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 rot="5400000">
            <a:off x="8257600" y="1692825"/>
            <a:ext cx="2668500" cy="2668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 rot="5400000">
            <a:off x="8487619" y="1922707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 rot="5400000">
            <a:off x="8870247" y="2304847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 rot="5400000">
            <a:off x="3668400" y="4451775"/>
            <a:ext cx="1807800" cy="1807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 rot="5400000">
            <a:off x="3824369" y="4607506"/>
            <a:ext cx="1496100" cy="1496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 rot="5400000">
            <a:off x="4083381" y="4866340"/>
            <a:ext cx="977400" cy="97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88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BECF0">
            <a:alpha val="480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61" r:id="rId5"/>
    <p:sldLayoutId id="2147483662" r:id="rId6"/>
    <p:sldLayoutId id="2147483678" r:id="rId7"/>
    <p:sldLayoutId id="2147483679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88;p56">
            <a:extLst>
              <a:ext uri="{FF2B5EF4-FFF2-40B4-BE49-F238E27FC236}">
                <a16:creationId xmlns:a16="http://schemas.microsoft.com/office/drawing/2014/main" id="{5C3B3161-CA8B-AB88-7A10-597BB66DEB5C}"/>
              </a:ext>
            </a:extLst>
          </p:cNvPr>
          <p:cNvSpPr/>
          <p:nvPr/>
        </p:nvSpPr>
        <p:spPr>
          <a:xfrm>
            <a:off x="2656551" y="734371"/>
            <a:ext cx="3498394" cy="3498394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89;p56">
            <a:extLst>
              <a:ext uri="{FF2B5EF4-FFF2-40B4-BE49-F238E27FC236}">
                <a16:creationId xmlns:a16="http://schemas.microsoft.com/office/drawing/2014/main" id="{CD8D101D-03B1-343F-61E3-EA289D4B5007}"/>
              </a:ext>
            </a:extLst>
          </p:cNvPr>
          <p:cNvSpPr/>
          <p:nvPr/>
        </p:nvSpPr>
        <p:spPr>
          <a:xfrm>
            <a:off x="2830036" y="907856"/>
            <a:ext cx="3151424" cy="31514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Картина 2" descr="Картина, която съдържа тъмнина, черен, нощ, място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6F26FF9E-30EB-5CDA-49C9-94A071173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40" y="734371"/>
            <a:ext cx="4594415" cy="3674758"/>
          </a:xfrm>
          <a:prstGeom prst="rect">
            <a:avLst/>
          </a:prstGeom>
        </p:spPr>
      </p:pic>
      <p:sp>
        <p:nvSpPr>
          <p:cNvPr id="10" name="Google Shape;460;p39">
            <a:extLst>
              <a:ext uri="{FF2B5EF4-FFF2-40B4-BE49-F238E27FC236}">
                <a16:creationId xmlns:a16="http://schemas.microsoft.com/office/drawing/2014/main" id="{74D6CE0F-DBD5-C465-74F0-93E2C3E4BECD}"/>
              </a:ext>
            </a:extLst>
          </p:cNvPr>
          <p:cNvSpPr txBox="1">
            <a:spLocks/>
          </p:cNvSpPr>
          <p:nvPr/>
        </p:nvSpPr>
        <p:spPr>
          <a:xfrm>
            <a:off x="2566747" y="4406250"/>
            <a:ext cx="6829425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Work Sans"/>
              <a:buNone/>
              <a:defRPr sz="6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bg-BG" sz="1600" dirty="0">
                <a:solidFill>
                  <a:schemeClr val="bg2">
                    <a:lumMod val="10000"/>
                  </a:schemeClr>
                </a:solidFill>
              </a:rPr>
              <a:t>Изготвил: Александър Попов, 11 </a:t>
            </a:r>
            <a:r>
              <a:rPr lang="bg-BG" sz="1600" baseline="30000" dirty="0">
                <a:solidFill>
                  <a:schemeClr val="bg2">
                    <a:lumMod val="10000"/>
                  </a:schemeClr>
                </a:solidFill>
              </a:rPr>
              <a:t>„в“ </a:t>
            </a:r>
            <a:r>
              <a:rPr lang="bg-BG" sz="1600" dirty="0">
                <a:solidFill>
                  <a:schemeClr val="bg2">
                    <a:lumMod val="10000"/>
                  </a:schemeClr>
                </a:solidFill>
              </a:rPr>
              <a:t>клас</a:t>
            </a:r>
            <a:endParaRPr lang="bg-BG" sz="1600" baseline="30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/>
          <p:nvPr/>
        </p:nvSpPr>
        <p:spPr>
          <a:xfrm rot="10800000">
            <a:off x="4873407" y="3017011"/>
            <a:ext cx="3640518" cy="1423170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28" name="Google Shape;428;p38"/>
          <p:cNvSpPr/>
          <p:nvPr/>
        </p:nvSpPr>
        <p:spPr>
          <a:xfrm rot="10800000">
            <a:off x="4953957" y="3097556"/>
            <a:ext cx="3478518" cy="1266732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4662000" y="3295556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4740015" y="3373570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8"/>
          <p:cNvSpPr txBox="1">
            <a:spLocks noGrp="1"/>
          </p:cNvSpPr>
          <p:nvPr>
            <p:ph type="title" idx="15"/>
          </p:nvPr>
        </p:nvSpPr>
        <p:spPr>
          <a:xfrm>
            <a:off x="4700571" y="3462643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5</a:t>
            </a:r>
            <a:endParaRPr dirty="0"/>
          </a:p>
        </p:txBody>
      </p:sp>
      <p:sp>
        <p:nvSpPr>
          <p:cNvPr id="432" name="Google Shape;432;p38"/>
          <p:cNvSpPr/>
          <p:nvPr/>
        </p:nvSpPr>
        <p:spPr>
          <a:xfrm rot="10800000">
            <a:off x="845524" y="2323775"/>
            <a:ext cx="3640518" cy="1106128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 rot="10800000">
            <a:off x="926074" y="2378682"/>
            <a:ext cx="3478518" cy="984540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8"/>
          <p:cNvSpPr/>
          <p:nvPr/>
        </p:nvSpPr>
        <p:spPr>
          <a:xfrm rot="10800000">
            <a:off x="841483" y="3608868"/>
            <a:ext cx="3640518" cy="1106130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5" name="Google Shape;435;p38"/>
          <p:cNvSpPr/>
          <p:nvPr/>
        </p:nvSpPr>
        <p:spPr>
          <a:xfrm rot="10800000">
            <a:off x="922033" y="3672321"/>
            <a:ext cx="3478518" cy="984542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8"/>
          <p:cNvSpPr/>
          <p:nvPr/>
        </p:nvSpPr>
        <p:spPr>
          <a:xfrm rot="10800000">
            <a:off x="846153" y="1025048"/>
            <a:ext cx="3640518" cy="1106127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7" name="Google Shape;437;p38"/>
          <p:cNvSpPr/>
          <p:nvPr/>
        </p:nvSpPr>
        <p:spPr>
          <a:xfrm rot="10800000">
            <a:off x="934494" y="1088322"/>
            <a:ext cx="3478518" cy="984539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8"/>
          <p:cNvSpPr/>
          <p:nvPr/>
        </p:nvSpPr>
        <p:spPr>
          <a:xfrm>
            <a:off x="630076" y="3738464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708091" y="3816478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8"/>
          <p:cNvSpPr/>
          <p:nvPr/>
        </p:nvSpPr>
        <p:spPr>
          <a:xfrm>
            <a:off x="630346" y="2438592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8"/>
          <p:cNvSpPr/>
          <p:nvPr/>
        </p:nvSpPr>
        <p:spPr>
          <a:xfrm>
            <a:off x="708361" y="2516607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8"/>
          <p:cNvSpPr/>
          <p:nvPr/>
        </p:nvSpPr>
        <p:spPr>
          <a:xfrm>
            <a:off x="630975" y="1129013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8"/>
          <p:cNvSpPr/>
          <p:nvPr/>
        </p:nvSpPr>
        <p:spPr>
          <a:xfrm>
            <a:off x="708990" y="1207027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8"/>
          <p:cNvSpPr txBox="1">
            <a:spLocks noGrp="1"/>
          </p:cNvSpPr>
          <p:nvPr>
            <p:ph type="subTitle" idx="14"/>
          </p:nvPr>
        </p:nvSpPr>
        <p:spPr>
          <a:xfrm>
            <a:off x="1586900" y="1280921"/>
            <a:ext cx="25332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sz="2400" dirty="0"/>
              <a:t>Нашият отбор</a:t>
            </a:r>
          </a:p>
        </p:txBody>
      </p:sp>
      <p:sp>
        <p:nvSpPr>
          <p:cNvPr id="447" name="Google Shape;447;p38"/>
          <p:cNvSpPr txBox="1">
            <a:spLocks noGrp="1"/>
          </p:cNvSpPr>
          <p:nvPr>
            <p:ph type="subTitle" idx="2"/>
          </p:nvPr>
        </p:nvSpPr>
        <p:spPr>
          <a:xfrm>
            <a:off x="1559791" y="3700006"/>
            <a:ext cx="2533200" cy="849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sz="2400" dirty="0"/>
              <a:t>Предимства на приложението</a:t>
            </a: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/>
          </p:nvPr>
        </p:nvSpPr>
        <p:spPr>
          <a:xfrm>
            <a:off x="714675" y="336992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449" name="Google Shape;449;p38"/>
          <p:cNvSpPr txBox="1">
            <a:spLocks noGrp="1"/>
          </p:cNvSpPr>
          <p:nvPr>
            <p:ph type="title" idx="5"/>
          </p:nvPr>
        </p:nvSpPr>
        <p:spPr>
          <a:xfrm>
            <a:off x="630075" y="2598495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0" name="Google Shape;450;p38"/>
          <p:cNvSpPr txBox="1">
            <a:spLocks noGrp="1"/>
          </p:cNvSpPr>
          <p:nvPr>
            <p:ph type="title" idx="6"/>
          </p:nvPr>
        </p:nvSpPr>
        <p:spPr>
          <a:xfrm>
            <a:off x="668647" y="3892126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52" name="Google Shape;452;p38"/>
          <p:cNvSpPr txBox="1">
            <a:spLocks noGrp="1"/>
          </p:cNvSpPr>
          <p:nvPr>
            <p:ph type="subTitle" idx="8"/>
          </p:nvPr>
        </p:nvSpPr>
        <p:spPr>
          <a:xfrm>
            <a:off x="1586271" y="2409067"/>
            <a:ext cx="2533200" cy="836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sz="2400" dirty="0"/>
              <a:t>Стъпки на разработка</a:t>
            </a:r>
          </a:p>
        </p:txBody>
      </p:sp>
      <p:sp>
        <p:nvSpPr>
          <p:cNvPr id="454" name="Google Shape;454;p38"/>
          <p:cNvSpPr txBox="1">
            <a:spLocks noGrp="1"/>
          </p:cNvSpPr>
          <p:nvPr>
            <p:ph type="subTitle" idx="13"/>
          </p:nvPr>
        </p:nvSpPr>
        <p:spPr>
          <a:xfrm>
            <a:off x="5607963" y="3302856"/>
            <a:ext cx="2533200" cy="836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sz="2400" dirty="0"/>
              <a:t>Използвани технологии</a:t>
            </a:r>
          </a:p>
        </p:txBody>
      </p:sp>
      <p:sp>
        <p:nvSpPr>
          <p:cNvPr id="455" name="Google Shape;455;p38"/>
          <p:cNvSpPr txBox="1">
            <a:spLocks noGrp="1"/>
          </p:cNvSpPr>
          <p:nvPr>
            <p:ph type="title" idx="4"/>
          </p:nvPr>
        </p:nvSpPr>
        <p:spPr>
          <a:xfrm>
            <a:off x="630900" y="1288825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" name="Google Shape;434;p38">
            <a:extLst>
              <a:ext uri="{FF2B5EF4-FFF2-40B4-BE49-F238E27FC236}">
                <a16:creationId xmlns:a16="http://schemas.microsoft.com/office/drawing/2014/main" id="{6A9553F6-A768-D830-217D-D6FD14D1C509}"/>
              </a:ext>
            </a:extLst>
          </p:cNvPr>
          <p:cNvSpPr/>
          <p:nvPr/>
        </p:nvSpPr>
        <p:spPr>
          <a:xfrm rot="10800000">
            <a:off x="4873407" y="1319586"/>
            <a:ext cx="3640518" cy="1423170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" name="Google Shape;435;p38">
            <a:extLst>
              <a:ext uri="{FF2B5EF4-FFF2-40B4-BE49-F238E27FC236}">
                <a16:creationId xmlns:a16="http://schemas.microsoft.com/office/drawing/2014/main" id="{4F32CB5B-19FC-6B0C-7174-6804CA8DDB5E}"/>
              </a:ext>
            </a:extLst>
          </p:cNvPr>
          <p:cNvSpPr/>
          <p:nvPr/>
        </p:nvSpPr>
        <p:spPr>
          <a:xfrm rot="10800000">
            <a:off x="4953957" y="1400131"/>
            <a:ext cx="3478518" cy="1266732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8;p38">
            <a:extLst>
              <a:ext uri="{FF2B5EF4-FFF2-40B4-BE49-F238E27FC236}">
                <a16:creationId xmlns:a16="http://schemas.microsoft.com/office/drawing/2014/main" id="{4C7FB949-58AA-BEA1-3EA8-3B5C39230491}"/>
              </a:ext>
            </a:extLst>
          </p:cNvPr>
          <p:cNvSpPr/>
          <p:nvPr/>
        </p:nvSpPr>
        <p:spPr>
          <a:xfrm>
            <a:off x="4662000" y="1611556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9;p38">
            <a:extLst>
              <a:ext uri="{FF2B5EF4-FFF2-40B4-BE49-F238E27FC236}">
                <a16:creationId xmlns:a16="http://schemas.microsoft.com/office/drawing/2014/main" id="{23FA1459-D398-D1BF-9E97-67C1FD4245C1}"/>
              </a:ext>
            </a:extLst>
          </p:cNvPr>
          <p:cNvSpPr/>
          <p:nvPr/>
        </p:nvSpPr>
        <p:spPr>
          <a:xfrm>
            <a:off x="4740015" y="1689570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7;p38">
            <a:extLst>
              <a:ext uri="{FF2B5EF4-FFF2-40B4-BE49-F238E27FC236}">
                <a16:creationId xmlns:a16="http://schemas.microsoft.com/office/drawing/2014/main" id="{659FCAAA-50A7-3D3A-C00A-FFD4A0D76DFE}"/>
              </a:ext>
            </a:extLst>
          </p:cNvPr>
          <p:cNvSpPr txBox="1">
            <a:spLocks/>
          </p:cNvSpPr>
          <p:nvPr/>
        </p:nvSpPr>
        <p:spPr>
          <a:xfrm>
            <a:off x="5607963" y="1578728"/>
            <a:ext cx="2533200" cy="849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None/>
              <a:defRPr sz="18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bg-BG" sz="2400" dirty="0"/>
              <a:t>Архитектура на приложението</a:t>
            </a:r>
          </a:p>
        </p:txBody>
      </p:sp>
      <p:sp>
        <p:nvSpPr>
          <p:cNvPr id="11" name="Google Shape;450;p38">
            <a:extLst>
              <a:ext uri="{FF2B5EF4-FFF2-40B4-BE49-F238E27FC236}">
                <a16:creationId xmlns:a16="http://schemas.microsoft.com/office/drawing/2014/main" id="{5F64B802-2303-7786-AA76-7E9A2E2A5F39}"/>
              </a:ext>
            </a:extLst>
          </p:cNvPr>
          <p:cNvSpPr txBox="1">
            <a:spLocks/>
          </p:cNvSpPr>
          <p:nvPr/>
        </p:nvSpPr>
        <p:spPr>
          <a:xfrm>
            <a:off x="4700571" y="1765218"/>
            <a:ext cx="7740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ork Sans"/>
              <a:buNone/>
              <a:defRPr sz="24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dirty="0"/>
              <a:t>04</a:t>
            </a:r>
            <a:endParaRPr lang="en" dirty="0"/>
          </a:p>
        </p:txBody>
      </p:sp>
      <p:sp>
        <p:nvSpPr>
          <p:cNvPr id="13" name="Правоъгълник: със заоблени ъгли 12">
            <a:hlinkClick r:id="rId3" action="ppaction://hlinksldjump"/>
            <a:extLst>
              <a:ext uri="{FF2B5EF4-FFF2-40B4-BE49-F238E27FC236}">
                <a16:creationId xmlns:a16="http://schemas.microsoft.com/office/drawing/2014/main" id="{66A99E41-0EE1-41DD-4393-C25C278B5735}"/>
              </a:ext>
            </a:extLst>
          </p:cNvPr>
          <p:cNvSpPr/>
          <p:nvPr/>
        </p:nvSpPr>
        <p:spPr>
          <a:xfrm>
            <a:off x="630075" y="1025047"/>
            <a:ext cx="3851926" cy="11061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6" name="Правоъгълник: със заоблени ъгли 15">
            <a:hlinkClick r:id="rId4" action="ppaction://hlinksldjump"/>
            <a:extLst>
              <a:ext uri="{FF2B5EF4-FFF2-40B4-BE49-F238E27FC236}">
                <a16:creationId xmlns:a16="http://schemas.microsoft.com/office/drawing/2014/main" id="{4923766B-C2BA-7A0F-A2BA-282E4A39A04B}"/>
              </a:ext>
            </a:extLst>
          </p:cNvPr>
          <p:cNvSpPr/>
          <p:nvPr/>
        </p:nvSpPr>
        <p:spPr>
          <a:xfrm>
            <a:off x="630075" y="2317644"/>
            <a:ext cx="3851926" cy="11114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Правоъгълник: със заоблени ъгли 16">
            <a:hlinkClick r:id="" action="ppaction://noaction"/>
            <a:extLst>
              <a:ext uri="{FF2B5EF4-FFF2-40B4-BE49-F238E27FC236}">
                <a16:creationId xmlns:a16="http://schemas.microsoft.com/office/drawing/2014/main" id="{629399AA-918C-CDCD-0E58-8ACEA4B9B72A}"/>
              </a:ext>
            </a:extLst>
          </p:cNvPr>
          <p:cNvSpPr/>
          <p:nvPr/>
        </p:nvSpPr>
        <p:spPr>
          <a:xfrm>
            <a:off x="630075" y="3602737"/>
            <a:ext cx="3851926" cy="110612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Правоъгълник: със заоблени ъгли 17">
            <a:hlinkClick r:id="rId5" action="ppaction://hlinksldjump"/>
            <a:extLst>
              <a:ext uri="{FF2B5EF4-FFF2-40B4-BE49-F238E27FC236}">
                <a16:creationId xmlns:a16="http://schemas.microsoft.com/office/drawing/2014/main" id="{D96AC1BF-9872-A106-36D8-4E7D9B6669B8}"/>
              </a:ext>
            </a:extLst>
          </p:cNvPr>
          <p:cNvSpPr/>
          <p:nvPr/>
        </p:nvSpPr>
        <p:spPr>
          <a:xfrm>
            <a:off x="4661099" y="1324653"/>
            <a:ext cx="3851926" cy="1418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Правоъгълник: със заоблени ъгли 18">
            <a:hlinkClick r:id="rId6" action="ppaction://hlinksldjump"/>
            <a:extLst>
              <a:ext uri="{FF2B5EF4-FFF2-40B4-BE49-F238E27FC236}">
                <a16:creationId xmlns:a16="http://schemas.microsoft.com/office/drawing/2014/main" id="{0D228C39-ACC1-B172-526B-BC453DDA0A7B}"/>
              </a:ext>
            </a:extLst>
          </p:cNvPr>
          <p:cNvSpPr/>
          <p:nvPr/>
        </p:nvSpPr>
        <p:spPr>
          <a:xfrm>
            <a:off x="4661099" y="3017011"/>
            <a:ext cx="3851926" cy="14181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695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/>
          <p:nvPr/>
        </p:nvSpPr>
        <p:spPr>
          <a:xfrm>
            <a:off x="2958300" y="1850945"/>
            <a:ext cx="3227400" cy="235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3"/>
          <p:cNvSpPr/>
          <p:nvPr/>
        </p:nvSpPr>
        <p:spPr>
          <a:xfrm>
            <a:off x="3086850" y="1985345"/>
            <a:ext cx="2970300" cy="2082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3"/>
          <p:cNvSpPr/>
          <p:nvPr/>
        </p:nvSpPr>
        <p:spPr>
          <a:xfrm>
            <a:off x="3942746" y="1285597"/>
            <a:ext cx="1265905" cy="1276471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3"/>
          <p:cNvSpPr txBox="1">
            <a:spLocks noGrp="1"/>
          </p:cNvSpPr>
          <p:nvPr>
            <p:ph type="title"/>
          </p:nvPr>
        </p:nvSpPr>
        <p:spPr>
          <a:xfrm>
            <a:off x="713099" y="42151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Нашият отбор</a:t>
            </a:r>
          </a:p>
        </p:txBody>
      </p:sp>
      <p:sp>
        <p:nvSpPr>
          <p:cNvPr id="498" name="Google Shape;498;p43"/>
          <p:cNvSpPr txBox="1">
            <a:spLocks noGrp="1"/>
          </p:cNvSpPr>
          <p:nvPr>
            <p:ph type="subTitle" idx="1"/>
          </p:nvPr>
        </p:nvSpPr>
        <p:spPr>
          <a:xfrm>
            <a:off x="3295425" y="3342719"/>
            <a:ext cx="2570700" cy="7095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508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Trainer, Full-stack developer, </a:t>
            </a:r>
            <a:r>
              <a:rPr lang="en-US" dirty="0"/>
              <a:t>Database Engineer</a:t>
            </a:r>
            <a:r>
              <a:rPr lang="bg-BG" dirty="0"/>
              <a:t>, </a:t>
            </a:r>
            <a:r>
              <a:rPr lang="en" dirty="0"/>
              <a:t>Designer</a:t>
            </a:r>
            <a:endParaRPr dirty="0"/>
          </a:p>
        </p:txBody>
      </p:sp>
      <p:sp>
        <p:nvSpPr>
          <p:cNvPr id="499" name="Google Shape;499;p43"/>
          <p:cNvSpPr txBox="1">
            <a:spLocks noGrp="1"/>
          </p:cNvSpPr>
          <p:nvPr>
            <p:ph type="subTitle" idx="2"/>
          </p:nvPr>
        </p:nvSpPr>
        <p:spPr>
          <a:xfrm>
            <a:off x="3354500" y="2833404"/>
            <a:ext cx="2434999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Александър Тодоров Попов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9"/>
          <p:cNvSpPr/>
          <p:nvPr/>
        </p:nvSpPr>
        <p:spPr>
          <a:xfrm>
            <a:off x="0" y="2946313"/>
            <a:ext cx="9144000" cy="1365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700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69"/>
          <p:cNvSpPr/>
          <p:nvPr/>
        </p:nvSpPr>
        <p:spPr>
          <a:xfrm>
            <a:off x="-240425" y="2946325"/>
            <a:ext cx="5570400" cy="136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69"/>
          <p:cNvSpPr/>
          <p:nvPr/>
        </p:nvSpPr>
        <p:spPr>
          <a:xfrm rot="10800000">
            <a:off x="2046843" y="3416977"/>
            <a:ext cx="3172986" cy="1154898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0" name="Google Shape;1100;p69"/>
          <p:cNvSpPr/>
          <p:nvPr/>
        </p:nvSpPr>
        <p:spPr>
          <a:xfrm rot="10800000">
            <a:off x="2126465" y="3495650"/>
            <a:ext cx="3013740" cy="997596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69"/>
          <p:cNvSpPr/>
          <p:nvPr/>
        </p:nvSpPr>
        <p:spPr>
          <a:xfrm rot="10800000">
            <a:off x="3899965" y="1471002"/>
            <a:ext cx="3172986" cy="1154898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2" name="Google Shape;1102;p69"/>
          <p:cNvSpPr/>
          <p:nvPr/>
        </p:nvSpPr>
        <p:spPr>
          <a:xfrm rot="10800000">
            <a:off x="3979587" y="1549675"/>
            <a:ext cx="3013740" cy="997596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69"/>
          <p:cNvSpPr/>
          <p:nvPr/>
        </p:nvSpPr>
        <p:spPr>
          <a:xfrm rot="10800000">
            <a:off x="412977" y="1471002"/>
            <a:ext cx="3172986" cy="1154898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4" name="Google Shape;1104;p69"/>
          <p:cNvSpPr/>
          <p:nvPr/>
        </p:nvSpPr>
        <p:spPr>
          <a:xfrm rot="10800000">
            <a:off x="492599" y="1549675"/>
            <a:ext cx="3013740" cy="997596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6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Стъпки на разработка</a:t>
            </a:r>
            <a:endParaRPr dirty="0"/>
          </a:p>
        </p:txBody>
      </p:sp>
      <p:sp>
        <p:nvSpPr>
          <p:cNvPr id="1106" name="Google Shape;1106;p69"/>
          <p:cNvSpPr txBox="1"/>
          <p:nvPr/>
        </p:nvSpPr>
        <p:spPr>
          <a:xfrm>
            <a:off x="492561" y="1844095"/>
            <a:ext cx="3013740" cy="70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508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Разсъждаване върху различни идеи и създаване на лого</a:t>
            </a:r>
            <a:endParaRPr sz="1600" dirty="0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7" name="Google Shape;1107;p69"/>
          <p:cNvSpPr txBox="1"/>
          <p:nvPr/>
        </p:nvSpPr>
        <p:spPr>
          <a:xfrm>
            <a:off x="713225" y="1497679"/>
            <a:ext cx="2572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Първи спринт</a:t>
            </a:r>
            <a:endParaRPr sz="2000" b="1" dirty="0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8" name="Google Shape;1108;p69"/>
          <p:cNvSpPr txBox="1"/>
          <p:nvPr/>
        </p:nvSpPr>
        <p:spPr>
          <a:xfrm>
            <a:off x="2046842" y="3778051"/>
            <a:ext cx="3093363" cy="73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-1270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Създаване на дизайн на приложението и основните страници</a:t>
            </a:r>
            <a:endParaRPr sz="1600" dirty="0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09" name="Google Shape;1109;p69"/>
          <p:cNvSpPr txBox="1"/>
          <p:nvPr/>
        </p:nvSpPr>
        <p:spPr>
          <a:xfrm>
            <a:off x="2346991" y="3446882"/>
            <a:ext cx="2572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Втори спринт</a:t>
            </a:r>
          </a:p>
        </p:txBody>
      </p:sp>
      <p:sp>
        <p:nvSpPr>
          <p:cNvPr id="1110" name="Google Shape;1110;p69"/>
          <p:cNvSpPr txBox="1"/>
          <p:nvPr/>
        </p:nvSpPr>
        <p:spPr>
          <a:xfrm>
            <a:off x="4027567" y="1790089"/>
            <a:ext cx="2952360" cy="73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254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Създаване на връзката между функционалността и дизайна на приложението</a:t>
            </a:r>
            <a:endParaRPr sz="1600" dirty="0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11" name="Google Shape;1111;p69"/>
          <p:cNvSpPr txBox="1"/>
          <p:nvPr/>
        </p:nvSpPr>
        <p:spPr>
          <a:xfrm>
            <a:off x="4200163" y="1478772"/>
            <a:ext cx="2572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Трети спринт</a:t>
            </a:r>
          </a:p>
        </p:txBody>
      </p:sp>
      <p:sp>
        <p:nvSpPr>
          <p:cNvPr id="1112" name="Google Shape;1112;p69"/>
          <p:cNvSpPr/>
          <p:nvPr/>
        </p:nvSpPr>
        <p:spPr>
          <a:xfrm>
            <a:off x="1646210" y="2790011"/>
            <a:ext cx="435300" cy="435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9"/>
          <p:cNvSpPr/>
          <p:nvPr/>
        </p:nvSpPr>
        <p:spPr>
          <a:xfrm>
            <a:off x="1729946" y="2873778"/>
            <a:ext cx="267900" cy="268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9"/>
          <p:cNvSpPr/>
          <p:nvPr/>
        </p:nvSpPr>
        <p:spPr>
          <a:xfrm>
            <a:off x="3415576" y="2790011"/>
            <a:ext cx="435300" cy="435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69"/>
          <p:cNvSpPr/>
          <p:nvPr/>
        </p:nvSpPr>
        <p:spPr>
          <a:xfrm>
            <a:off x="3499312" y="2873778"/>
            <a:ext cx="267900" cy="268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69"/>
          <p:cNvSpPr/>
          <p:nvPr/>
        </p:nvSpPr>
        <p:spPr>
          <a:xfrm>
            <a:off x="5268773" y="2790011"/>
            <a:ext cx="435300" cy="435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69"/>
          <p:cNvSpPr/>
          <p:nvPr/>
        </p:nvSpPr>
        <p:spPr>
          <a:xfrm>
            <a:off x="5352509" y="2873778"/>
            <a:ext cx="267900" cy="268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99;p69">
            <a:extLst>
              <a:ext uri="{FF2B5EF4-FFF2-40B4-BE49-F238E27FC236}">
                <a16:creationId xmlns:a16="http://schemas.microsoft.com/office/drawing/2014/main" id="{87A86255-AFF1-15CF-C823-D2502AEE8776}"/>
              </a:ext>
            </a:extLst>
          </p:cNvPr>
          <p:cNvSpPr/>
          <p:nvPr/>
        </p:nvSpPr>
        <p:spPr>
          <a:xfrm rot="10800000">
            <a:off x="5714416" y="3417878"/>
            <a:ext cx="3172986" cy="1154898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" name="Google Shape;1100;p69">
            <a:extLst>
              <a:ext uri="{FF2B5EF4-FFF2-40B4-BE49-F238E27FC236}">
                <a16:creationId xmlns:a16="http://schemas.microsoft.com/office/drawing/2014/main" id="{7AF6E896-8914-6070-BA37-AA82D0F54668}"/>
              </a:ext>
            </a:extLst>
          </p:cNvPr>
          <p:cNvSpPr/>
          <p:nvPr/>
        </p:nvSpPr>
        <p:spPr>
          <a:xfrm rot="10800000">
            <a:off x="5794038" y="3472167"/>
            <a:ext cx="3013740" cy="997596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08;p69">
            <a:extLst>
              <a:ext uri="{FF2B5EF4-FFF2-40B4-BE49-F238E27FC236}">
                <a16:creationId xmlns:a16="http://schemas.microsoft.com/office/drawing/2014/main" id="{E0DD0FDD-7B29-D15F-CB8D-6D155B8F1BA8}"/>
              </a:ext>
            </a:extLst>
          </p:cNvPr>
          <p:cNvSpPr txBox="1"/>
          <p:nvPr/>
        </p:nvSpPr>
        <p:spPr>
          <a:xfrm>
            <a:off x="5714415" y="3778952"/>
            <a:ext cx="3093363" cy="73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lvl="0" indent="-1270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Изготвяне на презентация и документация на проекта</a:t>
            </a:r>
            <a:endParaRPr sz="1600" dirty="0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Google Shape;1109;p69">
            <a:extLst>
              <a:ext uri="{FF2B5EF4-FFF2-40B4-BE49-F238E27FC236}">
                <a16:creationId xmlns:a16="http://schemas.microsoft.com/office/drawing/2014/main" id="{353943E9-3AD0-8B51-8983-06BD0E09A549}"/>
              </a:ext>
            </a:extLst>
          </p:cNvPr>
          <p:cNvSpPr txBox="1"/>
          <p:nvPr/>
        </p:nvSpPr>
        <p:spPr>
          <a:xfrm>
            <a:off x="6014564" y="3447783"/>
            <a:ext cx="2572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rgbClr val="595F6B"/>
                </a:solidFill>
                <a:latin typeface="Nunito"/>
                <a:ea typeface="Nunito"/>
                <a:cs typeface="Nunito"/>
                <a:sym typeface="Nunito"/>
              </a:rPr>
              <a:t>Четвърти спринт</a:t>
            </a:r>
          </a:p>
        </p:txBody>
      </p:sp>
      <p:sp>
        <p:nvSpPr>
          <p:cNvPr id="6" name="Google Shape;1114;p69">
            <a:extLst>
              <a:ext uri="{FF2B5EF4-FFF2-40B4-BE49-F238E27FC236}">
                <a16:creationId xmlns:a16="http://schemas.microsoft.com/office/drawing/2014/main" id="{C5777A1E-059B-1E87-8E94-26CD6ED58AED}"/>
              </a:ext>
            </a:extLst>
          </p:cNvPr>
          <p:cNvSpPr/>
          <p:nvPr/>
        </p:nvSpPr>
        <p:spPr>
          <a:xfrm>
            <a:off x="7083149" y="2790912"/>
            <a:ext cx="435300" cy="435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5;p69">
            <a:extLst>
              <a:ext uri="{FF2B5EF4-FFF2-40B4-BE49-F238E27FC236}">
                <a16:creationId xmlns:a16="http://schemas.microsoft.com/office/drawing/2014/main" id="{98AC12B6-53C5-2598-DAFD-F4819E4C850D}"/>
              </a:ext>
            </a:extLst>
          </p:cNvPr>
          <p:cNvSpPr/>
          <p:nvPr/>
        </p:nvSpPr>
        <p:spPr>
          <a:xfrm>
            <a:off x="7166885" y="2874679"/>
            <a:ext cx="267900" cy="268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84;p56">
            <a:extLst>
              <a:ext uri="{FF2B5EF4-FFF2-40B4-BE49-F238E27FC236}">
                <a16:creationId xmlns:a16="http://schemas.microsoft.com/office/drawing/2014/main" id="{EA85CC8E-98CF-D0EB-E301-E759205CECC7}"/>
              </a:ext>
            </a:extLst>
          </p:cNvPr>
          <p:cNvSpPr/>
          <p:nvPr/>
        </p:nvSpPr>
        <p:spPr>
          <a:xfrm>
            <a:off x="5864274" y="0"/>
            <a:ext cx="2566500" cy="514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786;p56">
            <a:extLst>
              <a:ext uri="{FF2B5EF4-FFF2-40B4-BE49-F238E27FC236}">
                <a16:creationId xmlns:a16="http://schemas.microsoft.com/office/drawing/2014/main" id="{B7650E83-1EB9-2AA1-CFC2-BBCB9BFC00FA}"/>
              </a:ext>
            </a:extLst>
          </p:cNvPr>
          <p:cNvSpPr/>
          <p:nvPr/>
        </p:nvSpPr>
        <p:spPr>
          <a:xfrm>
            <a:off x="713226" y="1620038"/>
            <a:ext cx="4638900" cy="2615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6"/>
          <p:cNvSpPr/>
          <p:nvPr/>
        </p:nvSpPr>
        <p:spPr>
          <a:xfrm>
            <a:off x="5864400" y="0"/>
            <a:ext cx="2566500" cy="514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5" name="Google Shape;785;p56"/>
          <p:cNvSpPr/>
          <p:nvPr/>
        </p:nvSpPr>
        <p:spPr>
          <a:xfrm>
            <a:off x="6003750" y="106680"/>
            <a:ext cx="2295300" cy="49530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6"/>
          <p:cNvSpPr/>
          <p:nvPr/>
        </p:nvSpPr>
        <p:spPr>
          <a:xfrm>
            <a:off x="713226" y="1620038"/>
            <a:ext cx="4638900" cy="2615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6"/>
          <p:cNvSpPr/>
          <p:nvPr/>
        </p:nvSpPr>
        <p:spPr>
          <a:xfrm>
            <a:off x="884420" y="1784330"/>
            <a:ext cx="4301700" cy="227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87;p56">
            <a:extLst>
              <a:ext uri="{FF2B5EF4-FFF2-40B4-BE49-F238E27FC236}">
                <a16:creationId xmlns:a16="http://schemas.microsoft.com/office/drawing/2014/main" id="{8BE07228-CF5C-1E3A-5440-3F45900C708F}"/>
              </a:ext>
            </a:extLst>
          </p:cNvPr>
          <p:cNvSpPr/>
          <p:nvPr/>
        </p:nvSpPr>
        <p:spPr>
          <a:xfrm>
            <a:off x="884420" y="1784330"/>
            <a:ext cx="4301700" cy="227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6"/>
          <p:cNvSpPr/>
          <p:nvPr/>
        </p:nvSpPr>
        <p:spPr>
          <a:xfrm>
            <a:off x="2637625" y="1273714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6"/>
          <p:cNvSpPr/>
          <p:nvPr/>
        </p:nvSpPr>
        <p:spPr>
          <a:xfrm>
            <a:off x="2710478" y="134658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56"/>
          <p:cNvSpPr txBox="1">
            <a:spLocks noGrp="1"/>
          </p:cNvSpPr>
          <p:nvPr>
            <p:ph type="title"/>
          </p:nvPr>
        </p:nvSpPr>
        <p:spPr>
          <a:xfrm>
            <a:off x="668465" y="41637"/>
            <a:ext cx="5151174" cy="1054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Архитектура на приложението</a:t>
            </a:r>
            <a:endParaRPr dirty="0"/>
          </a:p>
        </p:txBody>
      </p:sp>
      <p:sp>
        <p:nvSpPr>
          <p:cNvPr id="792" name="Google Shape;792;p56"/>
          <p:cNvSpPr txBox="1"/>
          <p:nvPr/>
        </p:nvSpPr>
        <p:spPr>
          <a:xfrm>
            <a:off x="1083500" y="2350750"/>
            <a:ext cx="3942300" cy="151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Трислойната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архитектура на </a:t>
            </a:r>
            <a:r>
              <a:rPr lang="en-US" sz="16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Jobber</a:t>
            </a:r>
            <a:r>
              <a:rPr lang="ru-RU" sz="16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подобрява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сигурността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като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ограничава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директния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достъп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до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данните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и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осигурява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централизирано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валидиране</a:t>
            </a:r>
            <a:r>
              <a:rPr lang="ru-RU" sz="16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и контрол.</a:t>
            </a:r>
            <a:endParaRPr sz="16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92EC7D70-CD28-5B21-D405-FCB9FA8FE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276" y="1485780"/>
            <a:ext cx="370800" cy="370800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B692A71-E1B9-8A07-4ABE-5DDBCE3B19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81643" y="151476"/>
            <a:ext cx="1931138" cy="4885344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BF6FCBC-412F-69D0-7639-70F9AB0E3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223" y="4682993"/>
            <a:ext cx="279065" cy="279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016393" y="3559811"/>
            <a:ext cx="2913217" cy="982321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800333" y="2290489"/>
            <a:ext cx="2042406" cy="1189194"/>
          </a:xfrm>
          <a:prstGeom prst="roundRect">
            <a:avLst/>
          </a:prstGeom>
          <a:solidFill>
            <a:srgbClr val="DD5151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133228" y="2284775"/>
            <a:ext cx="2500611" cy="118919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667618" y="2290489"/>
            <a:ext cx="1285905" cy="1189194"/>
          </a:xfrm>
          <a:prstGeom prst="round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00550" y="811524"/>
            <a:ext cx="2913217" cy="1439307"/>
          </a:xfrm>
          <a:prstGeom prst="round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618904" y="888710"/>
            <a:ext cx="2423935" cy="1285905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147976" y="894385"/>
            <a:ext cx="2423935" cy="1285905"/>
          </a:xfrm>
          <a:prstGeom prst="round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Google Shape;1356;p80"/>
          <p:cNvSpPr txBox="1">
            <a:spLocks noGrp="1"/>
          </p:cNvSpPr>
          <p:nvPr>
            <p:ph type="title"/>
          </p:nvPr>
        </p:nvSpPr>
        <p:spPr>
          <a:xfrm>
            <a:off x="713100" y="26802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pic>
        <p:nvPicPr>
          <p:cNvPr id="2" name="Picture 2" descr="JetBrains Rider Logo">
            <a:extLst>
              <a:ext uri="{FF2B5EF4-FFF2-40B4-BE49-F238E27FC236}">
                <a16:creationId xmlns:a16="http://schemas.microsoft.com/office/drawing/2014/main" id="{68A95ABC-8E14-1FBB-EA6C-113194E34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6" y="847323"/>
            <a:ext cx="1285905" cy="128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GitHub Logo">
            <a:extLst>
              <a:ext uri="{FF2B5EF4-FFF2-40B4-BE49-F238E27FC236}">
                <a16:creationId xmlns:a16="http://schemas.microsoft.com/office/drawing/2014/main" id="{4F625811-0AB6-3B5F-39BB-D8E29C34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74" y="2399999"/>
            <a:ext cx="968797" cy="96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Krita logo">
            <a:extLst>
              <a:ext uri="{FF2B5EF4-FFF2-40B4-BE49-F238E27FC236}">
                <a16:creationId xmlns:a16="http://schemas.microsoft.com/office/drawing/2014/main" id="{8D75DA16-0B88-E982-345B-3BEE9D6B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515" y="971536"/>
            <a:ext cx="1096021" cy="109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Figma logo">
            <a:extLst>
              <a:ext uri="{FF2B5EF4-FFF2-40B4-BE49-F238E27FC236}">
                <a16:creationId xmlns:a16="http://schemas.microsoft.com/office/drawing/2014/main" id="{B742A9FD-E571-5D00-A7F4-C2B510752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52" y="1002474"/>
            <a:ext cx="694574" cy="10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MS Word Logo">
            <a:extLst>
              <a:ext uri="{FF2B5EF4-FFF2-40B4-BE49-F238E27FC236}">
                <a16:creationId xmlns:a16="http://schemas.microsoft.com/office/drawing/2014/main" id="{AE76CFB0-5878-EC1B-8385-D51727024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029" y="3727732"/>
            <a:ext cx="6667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MS Excel Logo">
            <a:extLst>
              <a:ext uri="{FF2B5EF4-FFF2-40B4-BE49-F238E27FC236}">
                <a16:creationId xmlns:a16="http://schemas.microsoft.com/office/drawing/2014/main" id="{FDAD3B9C-6BC0-7A46-4226-E88D7DC91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941" y="3731496"/>
            <a:ext cx="6667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MS PowerPoint Logo">
            <a:extLst>
              <a:ext uri="{FF2B5EF4-FFF2-40B4-BE49-F238E27FC236}">
                <a16:creationId xmlns:a16="http://schemas.microsoft.com/office/drawing/2014/main" id="{8247BA65-E53C-2063-28C6-2FA1895DB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853" y="3707684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0" descr="MS Visual Studio 2022 Logo">
            <a:extLst>
              <a:ext uri="{FF2B5EF4-FFF2-40B4-BE49-F238E27FC236}">
                <a16:creationId xmlns:a16="http://schemas.microsoft.com/office/drawing/2014/main" id="{98CCD6CD-B724-BC0C-E1FB-811A42C7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374" y="962387"/>
            <a:ext cx="2039198" cy="113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4" descr="SSMS 20 Logo">
            <a:extLst>
              <a:ext uri="{FF2B5EF4-FFF2-40B4-BE49-F238E27FC236}">
                <a16:creationId xmlns:a16="http://schemas.microsoft.com/office/drawing/2014/main" id="{8837C738-E7BA-B0BE-B991-FE1A10404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228" y="2400000"/>
            <a:ext cx="916429" cy="96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6" descr="SQL Logo">
            <a:extLst>
              <a:ext uri="{FF2B5EF4-FFF2-40B4-BE49-F238E27FC236}">
                <a16:creationId xmlns:a16="http://schemas.microsoft.com/office/drawing/2014/main" id="{54520892-58D6-D996-46CD-7386FE13A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91" y="2536772"/>
            <a:ext cx="1526369" cy="70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8" descr="C# Logo">
            <a:extLst>
              <a:ext uri="{FF2B5EF4-FFF2-40B4-BE49-F238E27FC236}">
                <a16:creationId xmlns:a16="http://schemas.microsoft.com/office/drawing/2014/main" id="{AB0F3B36-007C-1D1D-C87D-10BDAD379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32" y="2469074"/>
            <a:ext cx="832024" cy="8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4">
            <a:extLst>
              <a:ext uri="{FF2B5EF4-FFF2-40B4-BE49-F238E27FC236}">
                <a16:creationId xmlns:a16="http://schemas.microsoft.com/office/drawing/2014/main" id="{7E916516-D6DF-0D24-30F7-1C8E38C8F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826" y="2469074"/>
            <a:ext cx="832024" cy="8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gular logo in vector formats EPS, SVG - Brandlogos.net">
            <a:extLst>
              <a:ext uri="{FF2B5EF4-FFF2-40B4-BE49-F238E27FC236}">
                <a16:creationId xmlns:a16="http://schemas.microsoft.com/office/drawing/2014/main" id="{E6975CB5-0AF0-F998-B6DA-890B0D9D7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371" y="1302675"/>
            <a:ext cx="2002845" cy="4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siness Model Canvas by Slidesgo">
  <a:themeElements>
    <a:clrScheme name="Simple Light">
      <a:dk1>
        <a:srgbClr val="595F6B"/>
      </a:dk1>
      <a:lt1>
        <a:srgbClr val="FFFFFF"/>
      </a:lt1>
      <a:dk2>
        <a:srgbClr val="EBECF0"/>
      </a:dk2>
      <a:lt2>
        <a:srgbClr val="1658F1"/>
      </a:lt2>
      <a:accent1>
        <a:srgbClr val="36DBE0"/>
      </a:accent1>
      <a:accent2>
        <a:srgbClr val="595F6B"/>
      </a:accent2>
      <a:accent3>
        <a:srgbClr val="FFFFFF"/>
      </a:accent3>
      <a:accent4>
        <a:srgbClr val="EBECF0"/>
      </a:accent4>
      <a:accent5>
        <a:srgbClr val="1658F1"/>
      </a:accent5>
      <a:accent6>
        <a:srgbClr val="36DBE0"/>
      </a:accent6>
      <a:hlink>
        <a:srgbClr val="595F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251</Words>
  <Application>Microsoft Office PowerPoint</Application>
  <PresentationFormat>Презентация на цял екран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0" baseType="lpstr">
      <vt:lpstr>Arial</vt:lpstr>
      <vt:lpstr>Nunito</vt:lpstr>
      <vt:lpstr>Work Sans</vt:lpstr>
      <vt:lpstr>Business Model Canvas by Slidesgo</vt:lpstr>
      <vt:lpstr>Презентация на PowerPoint</vt:lpstr>
      <vt:lpstr>05</vt:lpstr>
      <vt:lpstr>Нашият отбор</vt:lpstr>
      <vt:lpstr>Стъпки на разработка</vt:lpstr>
      <vt:lpstr>Архитектура на приложението</vt:lpstr>
      <vt:lpstr>Използвани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Александър Т. Попов</cp:lastModifiedBy>
  <cp:revision>59</cp:revision>
  <dcterms:modified xsi:type="dcterms:W3CDTF">2025-07-02T04:21:53Z</dcterms:modified>
</cp:coreProperties>
</file>