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FF"/>
    <a:srgbClr val="050A30"/>
    <a:srgbClr val="071636"/>
    <a:srgbClr val="114A63"/>
    <a:srgbClr val="004070"/>
    <a:srgbClr val="0B30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25A79-670A-4128-997A-BAFC71EDBD19}" v="18" dt="2025-04-08T21:07:15.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86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32758-4296-42DF-9034-D0A21B9F8CDF}"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04A73-7E9B-4D0F-89F0-C38B566C696D}" type="slidenum">
              <a:rPr lang="en-US" smtClean="0"/>
              <a:t>‹#›</a:t>
            </a:fld>
            <a:endParaRPr lang="en-US"/>
          </a:p>
        </p:txBody>
      </p:sp>
    </p:spTree>
    <p:extLst>
      <p:ext uri="{BB962C8B-B14F-4D97-AF65-F5344CB8AC3E}">
        <p14:creationId xmlns:p14="http://schemas.microsoft.com/office/powerpoint/2010/main" val="58668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B04A73-7E9B-4D0F-89F0-C38B566C696D}" type="slidenum">
              <a:rPr lang="en-US" smtClean="0"/>
              <a:t>2</a:t>
            </a:fld>
            <a:endParaRPr lang="en-US"/>
          </a:p>
        </p:txBody>
      </p:sp>
    </p:spTree>
    <p:extLst>
      <p:ext uri="{BB962C8B-B14F-4D97-AF65-F5344CB8AC3E}">
        <p14:creationId xmlns:p14="http://schemas.microsoft.com/office/powerpoint/2010/main" val="120734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07D-1561-1F59-D1DA-E73664E35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9EB4F-A49C-B5A6-076B-6A56806D4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191EDC-3C59-444D-3564-B0597049AD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795746-B042-44E4-E1E1-6DF36F6220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B04A73-7E9B-4D0F-89F0-C38B566C696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0386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7A54-948F-0A98-BFAA-1B07D72386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AA3E84-499F-C097-1BFE-103EEE1C83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7CC0C-E3F0-0E02-59F2-A9058F43F8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FAA711-BED3-B4AB-2E09-094A1BE6F52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B04A73-7E9B-4D0F-89F0-C38B566C696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31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CB0DD-D574-A9AA-F632-707A4C89F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96889-BCEC-3A7E-8EE5-F140CF120C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A79A2-674D-7065-51F0-C9AC74A9DE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B7B47-BBD3-46C8-A094-7E8FD43C8B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B04A73-7E9B-4D0F-89F0-C38B566C696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715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A1B99-2FB9-6C77-0F9D-F30A9CA6BD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DD44E-9782-D225-25DA-E74F76848C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E72EEB-6BB5-CDEF-6186-EE0009F39E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402D61-AAEB-6266-64F1-07F01EFABF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B04A73-7E9B-4D0F-89F0-C38B566C696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80483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DBF7-32BA-E1AB-E2DA-125BDD78EF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F8F01A-0E74-78A8-EA57-0047C7C9B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447EBF-67E0-4023-0E47-1D90E8546566}"/>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36397FED-D899-880B-9369-14BC5DADD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C832-B204-AE8D-E4D2-89EEDB77571C}"/>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1586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68F1-8D6B-8911-60BF-1BAE309078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5DF110-9C30-F755-9D5E-D93E9CFDE0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7FA203-97A9-CDA0-18AE-D6365D6A6B2E}"/>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44C9A844-94B2-C9CB-5FE8-E7AD0724D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D3976-824B-8F62-7482-444B009B6249}"/>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42774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493FC-1AA8-873E-A6AA-7D345B6C19A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A3B5EF-8ED4-DDFC-F921-9F6A4FB9AB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0EC0A2-E857-1AE2-3FF9-066803DF0855}"/>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43429E3C-D268-7C6C-A1F4-5CB78BD19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059E1-F69D-D6B4-4F8C-14D1CE7CF70B}"/>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235214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249C-503D-5C5A-6F3A-3FA0295DB8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6E9688-B29F-D799-8922-564B2A087B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0ACF00-ED1F-36BF-930B-635B33EBA8E1}"/>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9E589C75-3D54-1155-3098-723EAC3B2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B91E1-FFB7-2904-39B7-DB565249368D}"/>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417226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4AFD-73D6-76F7-6DFD-80CE6BBD6D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40B65AE-606B-93BE-4E94-ADE5A3874D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C3AB6F-A3CE-AA01-3244-6512D1760CC9}"/>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ACD5E669-E068-EFD8-CA19-856F93ABD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0C3BE-1C0C-6603-7FBE-F2E1C23E73CE}"/>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244934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53D-35D6-4772-F176-A5DA7C740C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B65803-7C5A-6FAB-23A5-29CEC35AAEC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3AE1BD-D2F6-EED4-6791-6D4375CC9C0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2E09F9F-23A4-29D9-92C2-C1656F7B2EFD}"/>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6" name="Footer Placeholder 5">
            <a:extLst>
              <a:ext uri="{FF2B5EF4-FFF2-40B4-BE49-F238E27FC236}">
                <a16:creationId xmlns:a16="http://schemas.microsoft.com/office/drawing/2014/main" id="{4C8A2CFA-BB3B-B0C7-F657-D93693C30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10FED-3567-930C-ABE8-78181DE0B0C7}"/>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195588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0E1D-C678-22E4-447F-A8FAF0E17E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240886-B1C9-0BBC-F117-DE9E0B42D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1983C87-4868-B770-FDEE-A4B875FEEA6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C1DD5E9-B5F4-6E3C-66A0-52B22830C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4EB068-D06F-678C-3CD4-78892D8E12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4139C0-46BD-0C3A-BAD7-89B230B10669}"/>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8" name="Footer Placeholder 7">
            <a:extLst>
              <a:ext uri="{FF2B5EF4-FFF2-40B4-BE49-F238E27FC236}">
                <a16:creationId xmlns:a16="http://schemas.microsoft.com/office/drawing/2014/main" id="{8B185421-8353-BEC8-7F4B-451212C2DB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7A7FDF-4ADD-40DA-29A3-64E1E9AFC18B}"/>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316344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91D2-E599-D659-1E21-343C5D3ABF1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8DBFCC-77CF-240B-DAF0-27D9D9DF6360}"/>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4" name="Footer Placeholder 3">
            <a:extLst>
              <a:ext uri="{FF2B5EF4-FFF2-40B4-BE49-F238E27FC236}">
                <a16:creationId xmlns:a16="http://schemas.microsoft.com/office/drawing/2014/main" id="{CB545144-C674-ECC2-C852-87EC20C479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F314C-5065-0E47-CB70-3C7DD5F50407}"/>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1142082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7A4A2-9753-CC1A-4096-E80A48E5F8C5}"/>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3" name="Footer Placeholder 2">
            <a:extLst>
              <a:ext uri="{FF2B5EF4-FFF2-40B4-BE49-F238E27FC236}">
                <a16:creationId xmlns:a16="http://schemas.microsoft.com/office/drawing/2014/main" id="{47D8739E-41CE-3C97-8127-5FFECE37AA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2D4CA-C821-24CF-31A5-99AD3F28FA95}"/>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121303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CC40-D8FB-2967-C6D2-5F33A2ED3A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ACA39A-A5B3-EECF-A847-E3944073B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55FA5C-5C39-CFE3-AD4E-58F7E5009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0A7AD9-C9E5-88F4-0EC8-74A8DFBAA45A}"/>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6" name="Footer Placeholder 5">
            <a:extLst>
              <a:ext uri="{FF2B5EF4-FFF2-40B4-BE49-F238E27FC236}">
                <a16:creationId xmlns:a16="http://schemas.microsoft.com/office/drawing/2014/main" id="{783ECCBC-0214-046B-F418-CF8001AAB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82CA6-7806-29A5-A220-7D5AB9C4F39F}"/>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361752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1C54-A68B-3D08-50B1-0DB652E87B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76DFD59-5BA3-2B7A-8A31-7921FDDF7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B3B24E-9460-FEE6-190B-526B2DDC4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40834A-D96E-4FBE-F2CE-BA612E19F6A6}"/>
              </a:ext>
            </a:extLst>
          </p:cNvPr>
          <p:cNvSpPr>
            <a:spLocks noGrp="1"/>
          </p:cNvSpPr>
          <p:nvPr>
            <p:ph type="dt" sz="half" idx="10"/>
          </p:nvPr>
        </p:nvSpPr>
        <p:spPr/>
        <p:txBody>
          <a:bodyPr/>
          <a:lstStyle/>
          <a:p>
            <a:fld id="{CF22E83C-D2A8-4CD1-96E2-77E3D03D9042}" type="datetimeFigureOut">
              <a:rPr lang="en-US" smtClean="0"/>
              <a:t>4/9/2025</a:t>
            </a:fld>
            <a:endParaRPr lang="en-US"/>
          </a:p>
        </p:txBody>
      </p:sp>
      <p:sp>
        <p:nvSpPr>
          <p:cNvPr id="6" name="Footer Placeholder 5">
            <a:extLst>
              <a:ext uri="{FF2B5EF4-FFF2-40B4-BE49-F238E27FC236}">
                <a16:creationId xmlns:a16="http://schemas.microsoft.com/office/drawing/2014/main" id="{01775EC8-0979-588B-4E89-BC2B78D69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AE0FA-E5E8-728F-2E5C-2CDC314EFDEC}"/>
              </a:ext>
            </a:extLst>
          </p:cNvPr>
          <p:cNvSpPr>
            <a:spLocks noGrp="1"/>
          </p:cNvSpPr>
          <p:nvPr>
            <p:ph type="sldNum" sz="quarter" idx="12"/>
          </p:nvPr>
        </p:nvSpPr>
        <p:spPr/>
        <p:txBody>
          <a:bodyPr/>
          <a:lstStyle/>
          <a:p>
            <a:fld id="{1AAA8D9D-A444-49C9-A6E3-FDD6B11E2459}" type="slidenum">
              <a:rPr lang="en-US" smtClean="0"/>
              <a:t>‹#›</a:t>
            </a:fld>
            <a:endParaRPr lang="en-US"/>
          </a:p>
        </p:txBody>
      </p:sp>
    </p:spTree>
    <p:extLst>
      <p:ext uri="{BB962C8B-B14F-4D97-AF65-F5344CB8AC3E}">
        <p14:creationId xmlns:p14="http://schemas.microsoft.com/office/powerpoint/2010/main" val="93764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100000">
              <a:srgbClr val="114A63"/>
            </a:gs>
            <a:gs pos="77000">
              <a:srgbClr val="050A30"/>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D13CB-38CA-48C5-2575-5E58BC51A1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5CB953-A6CA-7C2E-7AB9-10B08347E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FAAC6D-8473-C88E-CEBA-98ED05F54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22E83C-D2A8-4CD1-96E2-77E3D03D9042}" type="datetimeFigureOut">
              <a:rPr lang="en-US" smtClean="0"/>
              <a:t>4/9/2025</a:t>
            </a:fld>
            <a:endParaRPr lang="en-US"/>
          </a:p>
        </p:txBody>
      </p:sp>
      <p:sp>
        <p:nvSpPr>
          <p:cNvPr id="5" name="Footer Placeholder 4">
            <a:extLst>
              <a:ext uri="{FF2B5EF4-FFF2-40B4-BE49-F238E27FC236}">
                <a16:creationId xmlns:a16="http://schemas.microsoft.com/office/drawing/2014/main" id="{3211B569-8795-4A16-AD27-693009696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9F55D6-AAA9-54D5-EFC5-D4D32685B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AA8D9D-A444-49C9-A6E3-FDD6B11E2459}" type="slidenum">
              <a:rPr lang="en-US" smtClean="0"/>
              <a:t>‹#›</a:t>
            </a:fld>
            <a:endParaRPr lang="en-US"/>
          </a:p>
        </p:txBody>
      </p:sp>
    </p:spTree>
    <p:extLst>
      <p:ext uri="{BB962C8B-B14F-4D97-AF65-F5344CB8AC3E}">
        <p14:creationId xmlns:p14="http://schemas.microsoft.com/office/powerpoint/2010/main" val="333602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100000">
              <a:srgbClr val="114A63"/>
            </a:gs>
            <a:gs pos="91000">
              <a:srgbClr val="050A30"/>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C5718C-DD21-913A-BB97-EE8B078A7185}"/>
              </a:ext>
            </a:extLst>
          </p:cNvPr>
          <p:cNvPicPr>
            <a:picLocks noChangeAspect="1"/>
          </p:cNvPicPr>
          <p:nvPr/>
        </p:nvPicPr>
        <p:blipFill>
          <a:blip r:embed="rId2"/>
          <a:stretch>
            <a:fillRect/>
          </a:stretch>
        </p:blipFill>
        <p:spPr>
          <a:xfrm>
            <a:off x="2966649" y="706313"/>
            <a:ext cx="6258701" cy="5620669"/>
          </a:xfrm>
          <a:prstGeom prst="rect">
            <a:avLst/>
          </a:prstGeom>
          <a:ln>
            <a:solidFill>
              <a:srgbClr val="050A30"/>
            </a:solidFill>
          </a:ln>
          <a:effectLst>
            <a:softEdge rad="112500"/>
          </a:effectLst>
        </p:spPr>
      </p:pic>
    </p:spTree>
    <p:extLst>
      <p:ext uri="{BB962C8B-B14F-4D97-AF65-F5344CB8AC3E}">
        <p14:creationId xmlns:p14="http://schemas.microsoft.com/office/powerpoint/2010/main" val="423482010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7691-D35A-1157-5DF7-76AAB8B6AA21}"/>
              </a:ext>
            </a:extLst>
          </p:cNvPr>
          <p:cNvSpPr>
            <a:spLocks noGrp="1"/>
          </p:cNvSpPr>
          <p:nvPr>
            <p:ph type="title"/>
          </p:nvPr>
        </p:nvSpPr>
        <p:spPr/>
        <p:txBody>
          <a:bodyPr>
            <a:normAutofit fontScale="90000"/>
          </a:bodyPr>
          <a:lstStyle/>
          <a:p>
            <a:pPr marL="0" marR="0" lvl="0" indent="0" algn="ctr" defTabSz="914400" rtl="0" eaLnBrk="1" fontAlgn="auto" latinLnBrk="0" hangingPunct="1">
              <a:lnSpc>
                <a:spcPct val="100000"/>
              </a:lnSpc>
              <a:spcBef>
                <a:spcPts val="0"/>
              </a:spcBef>
              <a:spcAft>
                <a:spcPts val="0"/>
              </a:spcAft>
              <a:tabLst>
                <a:tab pos="573088" algn="l"/>
              </a:tabLst>
              <a:defRPr/>
            </a:pPr>
            <a:r>
              <a:rPr kumimoji="0" lang="en-US" sz="660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OUR TEAM</a:t>
            </a:r>
            <a:br>
              <a:rPr kumimoji="0" lang="en-US" sz="6600" b="0" i="0" u="none" strike="noStrike" kern="1200" cap="none" spc="0" normalizeH="0" baseline="0" noProof="0" dirty="0">
                <a:ln>
                  <a:noFill/>
                </a:ln>
                <a:solidFill>
                  <a:srgbClr val="523338"/>
                </a:solidFill>
                <a:effectLst>
                  <a:outerShdw blurRad="38100" dist="38100" dir="2700000" algn="tl">
                    <a:srgbClr val="000000">
                      <a:alpha val="43137"/>
                    </a:srgbClr>
                  </a:outerShdw>
                </a:effectLst>
                <a:uLnTx/>
                <a:uFillTx/>
                <a:latin typeface="Book Antiqua" panose="02040602050305030304" pitchFamily="18" charset="0"/>
                <a:ea typeface="+mn-ea"/>
                <a:cs typeface="+mn-cs"/>
              </a:rPr>
            </a:br>
            <a:endParaRPr lang="en-US" dirty="0"/>
          </a:p>
        </p:txBody>
      </p:sp>
      <p:pic>
        <p:nvPicPr>
          <p:cNvPr id="16" name="Picture 15" descr="A logo of a book&#10;&#10;AI-generated content may be incorrect.">
            <a:extLst>
              <a:ext uri="{FF2B5EF4-FFF2-40B4-BE49-F238E27FC236}">
                <a16:creationId xmlns:a16="http://schemas.microsoft.com/office/drawing/2014/main" id="{A36DBEC0-C4BA-BC09-E283-05BC8F0CE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5" y="4664948"/>
            <a:ext cx="3080658" cy="2953807"/>
          </a:xfrm>
          <a:prstGeom prst="rect">
            <a:avLst/>
          </a:prstGeom>
        </p:spPr>
      </p:pic>
      <p:sp>
        <p:nvSpPr>
          <p:cNvPr id="18" name="Free-form: Shape 17">
            <a:extLst>
              <a:ext uri="{FF2B5EF4-FFF2-40B4-BE49-F238E27FC236}">
                <a16:creationId xmlns:a16="http://schemas.microsoft.com/office/drawing/2014/main" id="{3F2CCFB3-CF34-F354-68F9-87EEA73EBE8D}"/>
              </a:ext>
            </a:extLst>
          </p:cNvPr>
          <p:cNvSpPr/>
          <p:nvPr/>
        </p:nvSpPr>
        <p:spPr>
          <a:xfrm>
            <a:off x="6836184" y="1155217"/>
            <a:ext cx="1828800" cy="138021"/>
          </a:xfrm>
          <a:custGeom>
            <a:avLst/>
            <a:gdLst>
              <a:gd name="connsiteX0" fmla="*/ 0 w 1828800"/>
              <a:gd name="connsiteY0" fmla="*/ 11137 h 138021"/>
              <a:gd name="connsiteX1" fmla="*/ 1099595 w 1828800"/>
              <a:gd name="connsiteY1" fmla="*/ 11137 h 138021"/>
              <a:gd name="connsiteX2" fmla="*/ 833378 w 1828800"/>
              <a:gd name="connsiteY2" fmla="*/ 126884 h 138021"/>
              <a:gd name="connsiteX3" fmla="*/ 1828800 w 1828800"/>
              <a:gd name="connsiteY3" fmla="*/ 126884 h 138021"/>
            </a:gdLst>
            <a:ahLst/>
            <a:cxnLst>
              <a:cxn ang="0">
                <a:pos x="connsiteX0" y="connsiteY0"/>
              </a:cxn>
              <a:cxn ang="0">
                <a:pos x="connsiteX1" y="connsiteY1"/>
              </a:cxn>
              <a:cxn ang="0">
                <a:pos x="connsiteX2" y="connsiteY2"/>
              </a:cxn>
              <a:cxn ang="0">
                <a:pos x="connsiteX3" y="connsiteY3"/>
              </a:cxn>
            </a:cxnLst>
            <a:rect l="l" t="t" r="r" b="b"/>
            <a:pathLst>
              <a:path w="1828800" h="138021">
                <a:moveTo>
                  <a:pt x="0" y="11137"/>
                </a:moveTo>
                <a:cubicBezTo>
                  <a:pt x="480349" y="1491"/>
                  <a:pt x="960699" y="-8154"/>
                  <a:pt x="1099595" y="11137"/>
                </a:cubicBezTo>
                <a:cubicBezTo>
                  <a:pt x="1238491" y="30428"/>
                  <a:pt x="711844" y="107593"/>
                  <a:pt x="833378" y="126884"/>
                </a:cubicBezTo>
                <a:cubicBezTo>
                  <a:pt x="954912" y="146175"/>
                  <a:pt x="1391856" y="136529"/>
                  <a:pt x="1828800" y="126884"/>
                </a:cubicBezTo>
              </a:path>
            </a:pathLst>
          </a:custGeom>
          <a:noFill/>
          <a:ln>
            <a:solidFill>
              <a:srgbClr val="CAE8FF"/>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0"/>
              <a:solidFill>
                <a:schemeClr val="tx1"/>
              </a:solidFill>
              <a:effectLst>
                <a:outerShdw blurRad="38100" dist="19050" dir="2700000" algn="tl" rotWithShape="0">
                  <a:schemeClr val="dk1">
                    <a:alpha val="40000"/>
                  </a:schemeClr>
                </a:outerShdw>
              </a:effectLst>
            </a:endParaRPr>
          </a:p>
        </p:txBody>
      </p:sp>
      <p:pic>
        <p:nvPicPr>
          <p:cNvPr id="19" name="Picture 2">
            <a:extLst>
              <a:ext uri="{FF2B5EF4-FFF2-40B4-BE49-F238E27FC236}">
                <a16:creationId xmlns:a16="http://schemas.microsoft.com/office/drawing/2014/main" id="{342C35E4-E907-E8C2-85D3-9B9166A4F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99" y="1879137"/>
            <a:ext cx="2334775" cy="2334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B2BEB65C-A545-225B-FA4A-BB1CEA95B926}"/>
              </a:ext>
            </a:extLst>
          </p:cNvPr>
          <p:cNvPicPr>
            <a:picLocks noChangeAspect="1"/>
          </p:cNvPicPr>
          <p:nvPr/>
        </p:nvPicPr>
        <p:blipFill>
          <a:blip r:embed="rId5"/>
          <a:stretch>
            <a:fillRect/>
          </a:stretch>
        </p:blipFill>
        <p:spPr>
          <a:xfrm>
            <a:off x="3486228" y="1879136"/>
            <a:ext cx="2334776" cy="2334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AutoShape 4">
            <a:extLst>
              <a:ext uri="{FF2B5EF4-FFF2-40B4-BE49-F238E27FC236}">
                <a16:creationId xmlns:a16="http://schemas.microsoft.com/office/drawing/2014/main" id="{09FDF1C2-AB67-A1B5-6DDA-BE4BD7BA61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6" descr="Габриела Веселинова Енчева">
            <a:extLst>
              <a:ext uri="{FF2B5EF4-FFF2-40B4-BE49-F238E27FC236}">
                <a16:creationId xmlns:a16="http://schemas.microsoft.com/office/drawing/2014/main" id="{BD199F74-93B2-E8AA-7F8C-D725677968D0}"/>
              </a:ext>
            </a:extLst>
          </p:cNvPr>
          <p:cNvSpPr>
            <a:spLocks noChangeAspect="1" noChangeArrowheads="1"/>
          </p:cNvSpPr>
          <p:nvPr/>
        </p:nvSpPr>
        <p:spPr bwMode="auto">
          <a:xfrm>
            <a:off x="6531384"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View GVEncheva22's full-sized avatar">
            <a:extLst>
              <a:ext uri="{FF2B5EF4-FFF2-40B4-BE49-F238E27FC236}">
                <a16:creationId xmlns:a16="http://schemas.microsoft.com/office/drawing/2014/main" id="{D92E7809-378C-08FD-96FF-09CBB8C6CC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996" y="1879024"/>
            <a:ext cx="2334888" cy="233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8" name="Picture 14" descr="View LGGospodinov22's full-sized avatar">
            <a:extLst>
              <a:ext uri="{FF2B5EF4-FFF2-40B4-BE49-F238E27FC236}">
                <a16:creationId xmlns:a16="http://schemas.microsoft.com/office/drawing/2014/main" id="{53B9C39F-CFF7-6FA3-387A-4B52F1DBD3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9426" y="1879024"/>
            <a:ext cx="2334889" cy="2334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TextBox 28">
            <a:extLst>
              <a:ext uri="{FF2B5EF4-FFF2-40B4-BE49-F238E27FC236}">
                <a16:creationId xmlns:a16="http://schemas.microsoft.com/office/drawing/2014/main" id="{D006505F-95B1-D77B-EDA4-206ED68BF450}"/>
              </a:ext>
            </a:extLst>
          </p:cNvPr>
          <p:cNvSpPr txBox="1"/>
          <p:nvPr/>
        </p:nvSpPr>
        <p:spPr>
          <a:xfrm>
            <a:off x="493659" y="4217893"/>
            <a:ext cx="2536478" cy="1015663"/>
          </a:xfrm>
          <a:prstGeom prst="rect">
            <a:avLst/>
          </a:prstGeom>
          <a:solidFill>
            <a:srgbClr val="050A3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cs typeface="Aharoni" panose="02010803020104030203" pitchFamily="2" charset="-79"/>
              </a:rPr>
              <a:t>Veselina Varadeva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cs typeface="Aharoni" panose="02010803020104030203" pitchFamily="2" charset="-79"/>
              </a:rPr>
              <a:t>SCRUM Trainer</a:t>
            </a:r>
          </a:p>
        </p:txBody>
      </p:sp>
      <p:sp>
        <p:nvSpPr>
          <p:cNvPr id="33" name="TextBox 32">
            <a:extLst>
              <a:ext uri="{FF2B5EF4-FFF2-40B4-BE49-F238E27FC236}">
                <a16:creationId xmlns:a16="http://schemas.microsoft.com/office/drawing/2014/main" id="{ADE24D9F-1A0A-5729-0D4F-B02240018BA6}"/>
              </a:ext>
            </a:extLst>
          </p:cNvPr>
          <p:cNvSpPr txBox="1"/>
          <p:nvPr/>
        </p:nvSpPr>
        <p:spPr>
          <a:xfrm>
            <a:off x="3374616" y="4217928"/>
            <a:ext cx="2721384" cy="1015663"/>
          </a:xfrm>
          <a:prstGeom prst="rect">
            <a:avLst/>
          </a:prstGeom>
          <a:solidFill>
            <a:srgbClr val="050A3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Jaklin Yankova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Front-end developer</a:t>
            </a:r>
          </a:p>
        </p:txBody>
      </p:sp>
      <p:sp>
        <p:nvSpPr>
          <p:cNvPr id="35" name="TextBox 34">
            <a:extLst>
              <a:ext uri="{FF2B5EF4-FFF2-40B4-BE49-F238E27FC236}">
                <a16:creationId xmlns:a16="http://schemas.microsoft.com/office/drawing/2014/main" id="{1982B42A-DB6E-367C-D4B2-4D7F11522620}"/>
              </a:ext>
            </a:extLst>
          </p:cNvPr>
          <p:cNvSpPr txBox="1"/>
          <p:nvPr/>
        </p:nvSpPr>
        <p:spPr>
          <a:xfrm>
            <a:off x="6234884" y="4213912"/>
            <a:ext cx="2721383" cy="984885"/>
          </a:xfrm>
          <a:prstGeom prst="rect">
            <a:avLst/>
          </a:prstGeom>
          <a:solidFill>
            <a:srgbClr val="050A3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CAE8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CAE8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Gabriela Encheva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CAE8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Back-end developer</a:t>
            </a:r>
          </a:p>
        </p:txBody>
      </p:sp>
      <p:sp>
        <p:nvSpPr>
          <p:cNvPr id="39" name="TextBox 38">
            <a:extLst>
              <a:ext uri="{FF2B5EF4-FFF2-40B4-BE49-F238E27FC236}">
                <a16:creationId xmlns:a16="http://schemas.microsoft.com/office/drawing/2014/main" id="{22090614-EB72-3CAD-7FD2-BEDC5E2CD5A6}"/>
              </a:ext>
            </a:extLst>
          </p:cNvPr>
          <p:cNvSpPr txBox="1"/>
          <p:nvPr/>
        </p:nvSpPr>
        <p:spPr>
          <a:xfrm>
            <a:off x="9092379" y="4217893"/>
            <a:ext cx="2980217" cy="1015663"/>
          </a:xfrm>
          <a:prstGeom prst="rect">
            <a:avLst/>
          </a:prstGeom>
          <a:solidFill>
            <a:srgbClr val="050A3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Lachezar Gospodinov</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CAE8FF"/>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QA</a:t>
            </a:r>
            <a:endParaRPr kumimoji="0" lang="en-US" sz="2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6772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0B74E-5E31-2366-BAAE-34E5D3CA3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AC679-9655-D873-9615-8F01F9A5D587}"/>
              </a:ext>
            </a:extLst>
          </p:cNvPr>
          <p:cNvSpPr>
            <a:spLocks noGrp="1"/>
          </p:cNvSpPr>
          <p:nvPr>
            <p:ph type="title"/>
          </p:nvPr>
        </p:nvSpPr>
        <p:spPr/>
        <p:txBody>
          <a:bodyPr>
            <a:normAutofit fontScale="90000"/>
          </a:bodyPr>
          <a:lstStyle/>
          <a:p>
            <a:pPr marL="0" marR="0" lvl="0" indent="0" algn="ctr" defTabSz="914400" rtl="0" eaLnBrk="1" fontAlgn="auto" latinLnBrk="0" hangingPunct="1">
              <a:lnSpc>
                <a:spcPct val="100000"/>
              </a:lnSpc>
              <a:spcBef>
                <a:spcPts val="0"/>
              </a:spcBef>
              <a:spcAft>
                <a:spcPts val="0"/>
              </a:spcAft>
              <a:tabLst/>
              <a:defRPr/>
            </a:pPr>
            <a:r>
              <a:rPr lang="en-US" sz="6600" dirty="0">
                <a:solidFill>
                  <a:srgbClr val="CAE8FF"/>
                </a:solidFill>
                <a:effectLst>
                  <a:outerShdw blurRad="38100" dist="38100" dir="2700000" algn="tl">
                    <a:srgbClr val="000000">
                      <a:alpha val="43137"/>
                    </a:srgbClr>
                  </a:outerShdw>
                </a:effectLst>
                <a:latin typeface="Aharoni" panose="02010803020104030203" pitchFamily="2" charset="-79"/>
                <a:ea typeface="+mn-ea"/>
                <a:cs typeface="Aharoni" panose="02010803020104030203" pitchFamily="2" charset="-79"/>
              </a:rPr>
              <a:t>STAGES OF CREATION</a:t>
            </a:r>
            <a:br>
              <a:rPr kumimoji="0" lang="en-US" sz="6600" b="0" i="0" u="none" strike="noStrike" kern="1200" cap="none" spc="0" normalizeH="0" baseline="0" noProof="0" dirty="0">
                <a:ln>
                  <a:noFill/>
                </a:ln>
                <a:solidFill>
                  <a:srgbClr val="523338"/>
                </a:solidFill>
                <a:effectLst>
                  <a:outerShdw blurRad="38100" dist="38100" dir="2700000" algn="tl">
                    <a:srgbClr val="000000">
                      <a:alpha val="43137"/>
                    </a:srgbClr>
                  </a:outerShdw>
                </a:effectLst>
                <a:uLnTx/>
                <a:uFillTx/>
                <a:latin typeface="Book Antiqua" panose="02040602050305030304" pitchFamily="18" charset="0"/>
                <a:ea typeface="+mn-ea"/>
                <a:cs typeface="+mn-cs"/>
              </a:rPr>
            </a:br>
            <a:endParaRPr lang="en-US" dirty="0"/>
          </a:p>
        </p:txBody>
      </p:sp>
      <p:pic>
        <p:nvPicPr>
          <p:cNvPr id="4" name="Picture 3" descr="A logo of a book&#10;&#10;AI-generated content may be incorrect.">
            <a:extLst>
              <a:ext uri="{FF2B5EF4-FFF2-40B4-BE49-F238E27FC236}">
                <a16:creationId xmlns:a16="http://schemas.microsoft.com/office/drawing/2014/main" id="{4941FF9B-4300-8FE1-7357-BBF17892A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5" y="4664948"/>
            <a:ext cx="3080658" cy="2953807"/>
          </a:xfrm>
          <a:prstGeom prst="rect">
            <a:avLst/>
          </a:prstGeom>
        </p:spPr>
      </p:pic>
      <p:sp>
        <p:nvSpPr>
          <p:cNvPr id="5" name="Free-form: Shape 4">
            <a:extLst>
              <a:ext uri="{FF2B5EF4-FFF2-40B4-BE49-F238E27FC236}">
                <a16:creationId xmlns:a16="http://schemas.microsoft.com/office/drawing/2014/main" id="{58A1664C-23C7-9821-8971-5FAA4AED4DDB}"/>
              </a:ext>
            </a:extLst>
          </p:cNvPr>
          <p:cNvSpPr/>
          <p:nvPr/>
        </p:nvSpPr>
        <p:spPr>
          <a:xfrm>
            <a:off x="8595536" y="1166792"/>
            <a:ext cx="1828800" cy="138021"/>
          </a:xfrm>
          <a:custGeom>
            <a:avLst/>
            <a:gdLst>
              <a:gd name="connsiteX0" fmla="*/ 0 w 1828800"/>
              <a:gd name="connsiteY0" fmla="*/ 11137 h 138021"/>
              <a:gd name="connsiteX1" fmla="*/ 1099595 w 1828800"/>
              <a:gd name="connsiteY1" fmla="*/ 11137 h 138021"/>
              <a:gd name="connsiteX2" fmla="*/ 833378 w 1828800"/>
              <a:gd name="connsiteY2" fmla="*/ 126884 h 138021"/>
              <a:gd name="connsiteX3" fmla="*/ 1828800 w 1828800"/>
              <a:gd name="connsiteY3" fmla="*/ 126884 h 138021"/>
            </a:gdLst>
            <a:ahLst/>
            <a:cxnLst>
              <a:cxn ang="0">
                <a:pos x="connsiteX0" y="connsiteY0"/>
              </a:cxn>
              <a:cxn ang="0">
                <a:pos x="connsiteX1" y="connsiteY1"/>
              </a:cxn>
              <a:cxn ang="0">
                <a:pos x="connsiteX2" y="connsiteY2"/>
              </a:cxn>
              <a:cxn ang="0">
                <a:pos x="connsiteX3" y="connsiteY3"/>
              </a:cxn>
            </a:cxnLst>
            <a:rect l="l" t="t" r="r" b="b"/>
            <a:pathLst>
              <a:path w="1828800" h="138021">
                <a:moveTo>
                  <a:pt x="0" y="11137"/>
                </a:moveTo>
                <a:cubicBezTo>
                  <a:pt x="480349" y="1491"/>
                  <a:pt x="960699" y="-8154"/>
                  <a:pt x="1099595" y="11137"/>
                </a:cubicBezTo>
                <a:cubicBezTo>
                  <a:pt x="1238491" y="30428"/>
                  <a:pt x="711844" y="107593"/>
                  <a:pt x="833378" y="126884"/>
                </a:cubicBezTo>
                <a:cubicBezTo>
                  <a:pt x="954912" y="146175"/>
                  <a:pt x="1391856" y="136529"/>
                  <a:pt x="1828800" y="126884"/>
                </a:cubicBezTo>
              </a:path>
            </a:pathLst>
          </a:custGeom>
          <a:noFill/>
          <a:ln>
            <a:solidFill>
              <a:srgbClr val="CAE8FF"/>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5810751A-6CD8-393A-09A4-666067AEDAB1}"/>
              </a:ext>
            </a:extLst>
          </p:cNvPr>
          <p:cNvSpPr txBox="1"/>
          <p:nvPr/>
        </p:nvSpPr>
        <p:spPr>
          <a:xfrm>
            <a:off x="735472" y="3025474"/>
            <a:ext cx="2702207" cy="954107"/>
          </a:xfrm>
          <a:prstGeom prst="rect">
            <a:avLst/>
          </a:prstGeom>
          <a:solidFill>
            <a:srgbClr val="CAE8FF"/>
          </a:solidFill>
          <a:ln>
            <a:solidFill>
              <a:srgbClr val="CAE8FF"/>
            </a:solidFill>
          </a:ln>
          <a:effectLst>
            <a:glow rad="228600">
              <a:schemeClr val="accent1">
                <a:satMod val="175000"/>
                <a:alpha val="40000"/>
              </a:schemeClr>
            </a:glow>
            <a:outerShdw blurRad="50800" dist="38100" dir="2700000" algn="tl" rotWithShape="0">
              <a:prstClr val="black">
                <a:alpha val="40000"/>
              </a:prstClr>
            </a:outerShdw>
          </a:effectLst>
        </p:spPr>
        <p:txBody>
          <a:bodyPr wrap="square" rtlCol="0">
            <a:spAutoFit/>
          </a:bodyPr>
          <a:lstStyle/>
          <a:p>
            <a:r>
              <a:rPr lang="en-US" sz="2800" dirty="0">
                <a:solidFill>
                  <a:srgbClr val="050A30"/>
                </a:solidFill>
                <a:latin typeface="Aharoni" panose="02010803020104030203" pitchFamily="2" charset="-79"/>
                <a:cs typeface="Aharoni" panose="02010803020104030203" pitchFamily="2" charset="-79"/>
              </a:rPr>
              <a:t>Come up </a:t>
            </a:r>
          </a:p>
          <a:p>
            <a:r>
              <a:rPr lang="en-US" sz="2800" dirty="0">
                <a:solidFill>
                  <a:srgbClr val="050A30"/>
                </a:solidFill>
                <a:latin typeface="Aharoni" panose="02010803020104030203" pitchFamily="2" charset="-79"/>
                <a:cs typeface="Aharoni" panose="02010803020104030203" pitchFamily="2" charset="-79"/>
              </a:rPr>
              <a:t>with an idea</a:t>
            </a:r>
          </a:p>
        </p:txBody>
      </p:sp>
      <p:sp>
        <p:nvSpPr>
          <p:cNvPr id="7" name="TextBox 6">
            <a:extLst>
              <a:ext uri="{FF2B5EF4-FFF2-40B4-BE49-F238E27FC236}">
                <a16:creationId xmlns:a16="http://schemas.microsoft.com/office/drawing/2014/main" id="{97CBCAE6-442A-C309-4E51-31C78627C631}"/>
              </a:ext>
            </a:extLst>
          </p:cNvPr>
          <p:cNvSpPr txBox="1"/>
          <p:nvPr/>
        </p:nvSpPr>
        <p:spPr>
          <a:xfrm>
            <a:off x="4744897" y="3025473"/>
            <a:ext cx="2702206" cy="954107"/>
          </a:xfrm>
          <a:prstGeom prst="rect">
            <a:avLst/>
          </a:prstGeom>
          <a:solidFill>
            <a:srgbClr val="CAE8FF"/>
          </a:solidFill>
          <a:ln>
            <a:solidFill>
              <a:srgbClr val="CAE8FF"/>
            </a:solidFill>
          </a:ln>
          <a:effectLst>
            <a:glow rad="228600">
              <a:schemeClr val="accent1">
                <a:satMod val="175000"/>
                <a:alpha val="40000"/>
              </a:schemeClr>
            </a:glow>
            <a:outerShdw blurRad="50800" dist="38100" dir="2700000" algn="tl" rotWithShape="0">
              <a:prstClr val="black">
                <a:alpha val="40000"/>
              </a:prstClr>
            </a:outerShdw>
          </a:effectLst>
        </p:spPr>
        <p:txBody>
          <a:bodyPr wrap="square" rtlCol="0">
            <a:spAutoFit/>
          </a:bodyPr>
          <a:lstStyle/>
          <a:p>
            <a:r>
              <a:rPr lang="en-US" sz="2800" dirty="0">
                <a:solidFill>
                  <a:srgbClr val="050A30"/>
                </a:solidFill>
                <a:latin typeface="Aharoni" panose="02010803020104030203" pitchFamily="2" charset="-79"/>
                <a:cs typeface="Aharoni" panose="02010803020104030203" pitchFamily="2" charset="-79"/>
              </a:rPr>
              <a:t>Work on the project</a:t>
            </a:r>
          </a:p>
        </p:txBody>
      </p:sp>
      <p:sp>
        <p:nvSpPr>
          <p:cNvPr id="8" name="TextBox 7">
            <a:extLst>
              <a:ext uri="{FF2B5EF4-FFF2-40B4-BE49-F238E27FC236}">
                <a16:creationId xmlns:a16="http://schemas.microsoft.com/office/drawing/2014/main" id="{D99EC731-586D-BF5D-E8AC-476183C5E198}"/>
              </a:ext>
            </a:extLst>
          </p:cNvPr>
          <p:cNvSpPr txBox="1"/>
          <p:nvPr/>
        </p:nvSpPr>
        <p:spPr>
          <a:xfrm>
            <a:off x="8754322" y="3025474"/>
            <a:ext cx="2702206" cy="954107"/>
          </a:xfrm>
          <a:prstGeom prst="rect">
            <a:avLst/>
          </a:prstGeom>
          <a:solidFill>
            <a:srgbClr val="CAE8FF"/>
          </a:solidFill>
          <a:ln>
            <a:solidFill>
              <a:srgbClr val="CAE8FF"/>
            </a:solidFill>
          </a:ln>
          <a:effectLst>
            <a:glow rad="228600">
              <a:schemeClr val="accent1">
                <a:satMod val="175000"/>
                <a:alpha val="40000"/>
              </a:schemeClr>
            </a:glow>
            <a:outerShdw blurRad="50800" dist="38100" dir="2700000" algn="tl" rotWithShape="0">
              <a:prstClr val="black">
                <a:alpha val="40000"/>
              </a:prstClr>
            </a:outerShdw>
          </a:effectLst>
        </p:spPr>
        <p:txBody>
          <a:bodyPr wrap="square" rtlCol="0">
            <a:spAutoFit/>
          </a:bodyPr>
          <a:lstStyle/>
          <a:p>
            <a:r>
              <a:rPr lang="en-US" sz="2800" dirty="0">
                <a:solidFill>
                  <a:srgbClr val="050A30"/>
                </a:solidFill>
                <a:latin typeface="Aharoni" panose="02010803020104030203" pitchFamily="2" charset="-79"/>
                <a:cs typeface="Aharoni" panose="02010803020104030203" pitchFamily="2" charset="-79"/>
              </a:rPr>
              <a:t>Testing and debugging</a:t>
            </a:r>
          </a:p>
        </p:txBody>
      </p:sp>
      <p:pic>
        <p:nvPicPr>
          <p:cNvPr id="11" name="Picture 10" descr="A white arrow pointing to the right&#10;&#10;AI-generated content may be incorrect.">
            <a:extLst>
              <a:ext uri="{FF2B5EF4-FFF2-40B4-BE49-F238E27FC236}">
                <a16:creationId xmlns:a16="http://schemas.microsoft.com/office/drawing/2014/main" id="{7D9408F3-9FAD-8AED-087E-9A26D16E8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9089" y="3175409"/>
            <a:ext cx="1404397" cy="654234"/>
          </a:xfrm>
          <a:prstGeom prst="rect">
            <a:avLst/>
          </a:prstGeom>
        </p:spPr>
      </p:pic>
      <p:pic>
        <p:nvPicPr>
          <p:cNvPr id="12" name="Picture 11" descr="A white arrow pointing to the right&#10;&#10;AI-generated content may be incorrect.">
            <a:extLst>
              <a:ext uri="{FF2B5EF4-FFF2-40B4-BE49-F238E27FC236}">
                <a16:creationId xmlns:a16="http://schemas.microsoft.com/office/drawing/2014/main" id="{913CEC4C-8BCE-FC0D-A208-B423A0138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9924" y="3175409"/>
            <a:ext cx="1404397" cy="654234"/>
          </a:xfrm>
          <a:prstGeom prst="rect">
            <a:avLst/>
          </a:prstGeom>
        </p:spPr>
      </p:pic>
    </p:spTree>
    <p:extLst>
      <p:ext uri="{BB962C8B-B14F-4D97-AF65-F5344CB8AC3E}">
        <p14:creationId xmlns:p14="http://schemas.microsoft.com/office/powerpoint/2010/main" val="71974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F74A1-A45C-6549-9735-B462D9233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654CD-3775-53FC-1A82-B91714382971}"/>
              </a:ext>
            </a:extLst>
          </p:cNvPr>
          <p:cNvSpPr>
            <a:spLocks noGrp="1"/>
          </p:cNvSpPr>
          <p:nvPr>
            <p:ph type="title"/>
          </p:nvPr>
        </p:nvSpPr>
        <p:spPr/>
        <p:txBody>
          <a:bodyPr>
            <a:normAutofit fontScale="90000"/>
          </a:bodyPr>
          <a:lstStyle/>
          <a:p>
            <a:pPr marL="0" marR="0" lvl="0" indent="0" algn="ctr" defTabSz="914400" rtl="0" eaLnBrk="1" fontAlgn="auto" latinLnBrk="0" hangingPunct="1">
              <a:lnSpc>
                <a:spcPct val="100000"/>
              </a:lnSpc>
              <a:spcBef>
                <a:spcPts val="0"/>
              </a:spcBef>
              <a:spcAft>
                <a:spcPts val="0"/>
              </a:spcAft>
              <a:tabLst/>
              <a:defRPr/>
            </a:pPr>
            <a:r>
              <a:rPr kumimoji="0" lang="en-US" sz="66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THE IDEA</a:t>
            </a:r>
            <a:br>
              <a:rPr kumimoji="0" lang="en-US" sz="6600" b="0" i="0" u="none" strike="noStrike" kern="1200" cap="none" spc="0" normalizeH="0" baseline="0" noProof="0" dirty="0">
                <a:ln>
                  <a:noFill/>
                </a:ln>
                <a:solidFill>
                  <a:srgbClr val="523338"/>
                </a:solidFill>
                <a:effectLst>
                  <a:outerShdw blurRad="38100" dist="38100" dir="2700000" algn="tl">
                    <a:srgbClr val="000000">
                      <a:alpha val="43137"/>
                    </a:srgbClr>
                  </a:outerShdw>
                </a:effectLst>
                <a:uLnTx/>
                <a:uFillTx/>
                <a:latin typeface="Book Antiqua" panose="02040602050305030304" pitchFamily="18" charset="0"/>
                <a:ea typeface="+mn-ea"/>
                <a:cs typeface="+mn-cs"/>
              </a:rPr>
            </a:br>
            <a:endParaRPr lang="en-US" dirty="0"/>
          </a:p>
        </p:txBody>
      </p:sp>
      <p:pic>
        <p:nvPicPr>
          <p:cNvPr id="4" name="Picture 3" descr="A logo of a book&#10;&#10;AI-generated content may be incorrect.">
            <a:extLst>
              <a:ext uri="{FF2B5EF4-FFF2-40B4-BE49-F238E27FC236}">
                <a16:creationId xmlns:a16="http://schemas.microsoft.com/office/drawing/2014/main" id="{BA58996E-3576-4A7F-B61E-866D0B80C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5" y="4664948"/>
            <a:ext cx="3080658" cy="2953807"/>
          </a:xfrm>
          <a:prstGeom prst="rect">
            <a:avLst/>
          </a:prstGeom>
        </p:spPr>
      </p:pic>
      <p:sp>
        <p:nvSpPr>
          <p:cNvPr id="5" name="Free-form: Shape 4">
            <a:extLst>
              <a:ext uri="{FF2B5EF4-FFF2-40B4-BE49-F238E27FC236}">
                <a16:creationId xmlns:a16="http://schemas.microsoft.com/office/drawing/2014/main" id="{13ADD7D3-F401-8272-CC53-07BF3A367295}"/>
              </a:ext>
            </a:extLst>
          </p:cNvPr>
          <p:cNvSpPr/>
          <p:nvPr/>
        </p:nvSpPr>
        <p:spPr>
          <a:xfrm>
            <a:off x="6847758" y="1132068"/>
            <a:ext cx="1828800" cy="138021"/>
          </a:xfrm>
          <a:custGeom>
            <a:avLst/>
            <a:gdLst>
              <a:gd name="connsiteX0" fmla="*/ 0 w 1828800"/>
              <a:gd name="connsiteY0" fmla="*/ 11137 h 138021"/>
              <a:gd name="connsiteX1" fmla="*/ 1099595 w 1828800"/>
              <a:gd name="connsiteY1" fmla="*/ 11137 h 138021"/>
              <a:gd name="connsiteX2" fmla="*/ 833378 w 1828800"/>
              <a:gd name="connsiteY2" fmla="*/ 126884 h 138021"/>
              <a:gd name="connsiteX3" fmla="*/ 1828800 w 1828800"/>
              <a:gd name="connsiteY3" fmla="*/ 126884 h 138021"/>
            </a:gdLst>
            <a:ahLst/>
            <a:cxnLst>
              <a:cxn ang="0">
                <a:pos x="connsiteX0" y="connsiteY0"/>
              </a:cxn>
              <a:cxn ang="0">
                <a:pos x="connsiteX1" y="connsiteY1"/>
              </a:cxn>
              <a:cxn ang="0">
                <a:pos x="connsiteX2" y="connsiteY2"/>
              </a:cxn>
              <a:cxn ang="0">
                <a:pos x="connsiteX3" y="connsiteY3"/>
              </a:cxn>
            </a:cxnLst>
            <a:rect l="l" t="t" r="r" b="b"/>
            <a:pathLst>
              <a:path w="1828800" h="138021">
                <a:moveTo>
                  <a:pt x="0" y="11137"/>
                </a:moveTo>
                <a:cubicBezTo>
                  <a:pt x="480349" y="1491"/>
                  <a:pt x="960699" y="-8154"/>
                  <a:pt x="1099595" y="11137"/>
                </a:cubicBezTo>
                <a:cubicBezTo>
                  <a:pt x="1238491" y="30428"/>
                  <a:pt x="711844" y="107593"/>
                  <a:pt x="833378" y="126884"/>
                </a:cubicBezTo>
                <a:cubicBezTo>
                  <a:pt x="954912" y="146175"/>
                  <a:pt x="1391856" y="136529"/>
                  <a:pt x="1828800" y="126884"/>
                </a:cubicBezTo>
              </a:path>
            </a:pathLst>
          </a:custGeom>
          <a:noFill/>
          <a:ln>
            <a:solidFill>
              <a:srgbClr val="CAE8FF"/>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0"/>
              <a:solidFill>
                <a:schemeClr val="tx1"/>
              </a:solidFill>
              <a:effectLst>
                <a:outerShdw blurRad="38100" dist="19050" dir="2700000" algn="tl" rotWithShape="0">
                  <a:schemeClr val="dk1">
                    <a:alpha val="40000"/>
                  </a:schemeClr>
                </a:outerShdw>
              </a:effectLst>
            </a:endParaRPr>
          </a:p>
        </p:txBody>
      </p:sp>
      <p:grpSp>
        <p:nvGrpSpPr>
          <p:cNvPr id="10" name="Google Shape;10511;p81">
            <a:extLst>
              <a:ext uri="{FF2B5EF4-FFF2-40B4-BE49-F238E27FC236}">
                <a16:creationId xmlns:a16="http://schemas.microsoft.com/office/drawing/2014/main" id="{72DF81FD-8464-B459-1E4A-E5F328D3CF6D}"/>
              </a:ext>
            </a:extLst>
          </p:cNvPr>
          <p:cNvGrpSpPr/>
          <p:nvPr/>
        </p:nvGrpSpPr>
        <p:grpSpPr>
          <a:xfrm>
            <a:off x="838200" y="1785082"/>
            <a:ext cx="3557377" cy="3502088"/>
            <a:chOff x="2186512" y="1957799"/>
            <a:chExt cx="365524" cy="366981"/>
          </a:xfrm>
          <a:solidFill>
            <a:srgbClr val="CAE8FF"/>
          </a:solidFill>
          <a:effectLst>
            <a:glow rad="139700">
              <a:schemeClr val="accent1">
                <a:satMod val="175000"/>
                <a:alpha val="40000"/>
              </a:schemeClr>
            </a:glow>
          </a:effectLst>
        </p:grpSpPr>
        <p:sp>
          <p:nvSpPr>
            <p:cNvPr id="11" name="Google Shape;10512;p81">
              <a:extLst>
                <a:ext uri="{FF2B5EF4-FFF2-40B4-BE49-F238E27FC236}">
                  <a16:creationId xmlns:a16="http://schemas.microsoft.com/office/drawing/2014/main" id="{9F15AE03-5D51-B068-55A6-32E815C09620}"/>
                </a:ext>
              </a:extLst>
            </p:cNvPr>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13;p81">
              <a:extLst>
                <a:ext uri="{FF2B5EF4-FFF2-40B4-BE49-F238E27FC236}">
                  <a16:creationId xmlns:a16="http://schemas.microsoft.com/office/drawing/2014/main" id="{7973C2AD-2A3E-0014-12CC-2B66FE18683E}"/>
                </a:ext>
              </a:extLst>
            </p:cNvPr>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14;p81">
              <a:extLst>
                <a:ext uri="{FF2B5EF4-FFF2-40B4-BE49-F238E27FC236}">
                  <a16:creationId xmlns:a16="http://schemas.microsoft.com/office/drawing/2014/main" id="{DE7BFF0D-C534-00E8-69F7-8CFCA7335255}"/>
                </a:ext>
              </a:extLst>
            </p:cNvPr>
            <p:cNvSpPr/>
            <p:nvPr/>
          </p:nvSpPr>
          <p:spPr>
            <a:xfrm>
              <a:off x="2186512" y="2121110"/>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15;p81">
              <a:extLst>
                <a:ext uri="{FF2B5EF4-FFF2-40B4-BE49-F238E27FC236}">
                  <a16:creationId xmlns:a16="http://schemas.microsoft.com/office/drawing/2014/main" id="{53196249-CF10-B07C-F131-C7D4A9C49BDF}"/>
                </a:ext>
              </a:extLst>
            </p:cNvPr>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516;p81">
              <a:extLst>
                <a:ext uri="{FF2B5EF4-FFF2-40B4-BE49-F238E27FC236}">
                  <a16:creationId xmlns:a16="http://schemas.microsoft.com/office/drawing/2014/main" id="{4AEAB8D3-6B7A-0A6F-6277-16EBCAC35973}"/>
                </a:ext>
              </a:extLst>
            </p:cNvPr>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517;p81">
              <a:extLst>
                <a:ext uri="{FF2B5EF4-FFF2-40B4-BE49-F238E27FC236}">
                  <a16:creationId xmlns:a16="http://schemas.microsoft.com/office/drawing/2014/main" id="{726E1CB5-4B13-40E1-AF54-D6D3B5F9652A}"/>
                </a:ext>
              </a:extLst>
            </p:cNvPr>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0518;p81">
              <a:extLst>
                <a:ext uri="{FF2B5EF4-FFF2-40B4-BE49-F238E27FC236}">
                  <a16:creationId xmlns:a16="http://schemas.microsoft.com/office/drawing/2014/main" id="{585C846A-B9D3-B0C4-649B-B11C545D3A34}"/>
                </a:ext>
              </a:extLst>
            </p:cNvPr>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19;p81">
              <a:extLst>
                <a:ext uri="{FF2B5EF4-FFF2-40B4-BE49-F238E27FC236}">
                  <a16:creationId xmlns:a16="http://schemas.microsoft.com/office/drawing/2014/main" id="{095D1D10-93FF-F5FA-CDB3-F35AD0E83E5C}"/>
                </a:ext>
              </a:extLst>
            </p:cNvPr>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TextBox 20">
            <a:extLst>
              <a:ext uri="{FF2B5EF4-FFF2-40B4-BE49-F238E27FC236}">
                <a16:creationId xmlns:a16="http://schemas.microsoft.com/office/drawing/2014/main" id="{433217EF-4ABA-2A36-0EFC-EF556C066DE2}"/>
              </a:ext>
            </a:extLst>
          </p:cNvPr>
          <p:cNvSpPr txBox="1"/>
          <p:nvPr/>
        </p:nvSpPr>
        <p:spPr>
          <a:xfrm>
            <a:off x="4837444" y="2457631"/>
            <a:ext cx="6516356" cy="2246769"/>
          </a:xfrm>
          <a:prstGeom prst="rect">
            <a:avLst/>
          </a:prstGeom>
          <a:noFill/>
        </p:spPr>
        <p:txBody>
          <a:bodyPr wrap="square">
            <a:spAutoFit/>
          </a:bodyPr>
          <a:lstStyle/>
          <a:p>
            <a:r>
              <a:rPr lang="en-US" sz="2000" i="1" dirty="0">
                <a:solidFill>
                  <a:srgbClr val="CAE8FF"/>
                </a:solidFill>
                <a:latin typeface="Aharoni" panose="02010803020104030203" pitchFamily="2" charset="-79"/>
                <a:cs typeface="Aharoni" panose="02010803020104030203" pitchFamily="2" charset="-79"/>
              </a:rPr>
              <a:t>Timelock </a:t>
            </a:r>
            <a:r>
              <a:rPr lang="en-US" sz="2000" dirty="0">
                <a:solidFill>
                  <a:srgbClr val="CAE8FF"/>
                </a:solidFill>
                <a:latin typeface="Aharoni" panose="02010803020104030203" pitchFamily="2" charset="-79"/>
                <a:cs typeface="Aharoni" panose="02010803020104030203" pitchFamily="2" charset="-79"/>
              </a:rPr>
              <a:t>is a C++ application for registering and managing historical events, organized by eras using linked lists. Users can add, edit, search, and delete events, each containing details like title, topic, place, participants, and outcome. It features a clear console menu, user roles, data validation, and a well-structured codebase for maintainability and testing.</a:t>
            </a:r>
          </a:p>
        </p:txBody>
      </p:sp>
    </p:spTree>
    <p:extLst>
      <p:ext uri="{BB962C8B-B14F-4D97-AF65-F5344CB8AC3E}">
        <p14:creationId xmlns:p14="http://schemas.microsoft.com/office/powerpoint/2010/main" val="92638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ABF20-E991-00ED-FE95-259A4D8B2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C62AD-09BF-7618-4A9F-96F0A5FBE65E}"/>
              </a:ext>
            </a:extLst>
          </p:cNvPr>
          <p:cNvSpPr>
            <a:spLocks noGrp="1"/>
          </p:cNvSpPr>
          <p:nvPr>
            <p:ph type="title"/>
          </p:nvPr>
        </p:nvSpPr>
        <p:spPr/>
        <p:txBody>
          <a:bodyPr>
            <a:normAutofit fontScale="90000"/>
          </a:bodyPr>
          <a:lstStyle/>
          <a:p>
            <a:pPr marL="0" marR="0" lvl="0" indent="0" algn="ctr" defTabSz="914400" rtl="0" eaLnBrk="1" fontAlgn="auto" latinLnBrk="0" hangingPunct="1">
              <a:lnSpc>
                <a:spcPct val="100000"/>
              </a:lnSpc>
              <a:spcBef>
                <a:spcPts val="0"/>
              </a:spcBef>
              <a:spcAft>
                <a:spcPts val="0"/>
              </a:spcAft>
              <a:tabLst/>
              <a:defRPr/>
            </a:pPr>
            <a:r>
              <a:rPr kumimoji="0" lang="en-US" sz="66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TECHNOLOGIES</a:t>
            </a:r>
            <a:br>
              <a:rPr kumimoji="0" lang="en-US" sz="6600" b="0" i="0" u="none" strike="noStrike" kern="1200" cap="none" spc="0" normalizeH="0" baseline="0" noProof="0" dirty="0">
                <a:ln>
                  <a:noFill/>
                </a:ln>
                <a:solidFill>
                  <a:srgbClr val="523338"/>
                </a:solidFill>
                <a:effectLst>
                  <a:outerShdw blurRad="38100" dist="38100" dir="2700000" algn="tl">
                    <a:srgbClr val="000000">
                      <a:alpha val="43137"/>
                    </a:srgbClr>
                  </a:outerShdw>
                </a:effectLst>
                <a:uLnTx/>
                <a:uFillTx/>
                <a:latin typeface="Book Antiqua" panose="02040602050305030304" pitchFamily="18" charset="0"/>
                <a:ea typeface="+mn-ea"/>
                <a:cs typeface="+mn-cs"/>
              </a:rPr>
            </a:br>
            <a:endParaRPr lang="en-US" dirty="0"/>
          </a:p>
        </p:txBody>
      </p:sp>
      <p:pic>
        <p:nvPicPr>
          <p:cNvPr id="4" name="Picture 3" descr="A logo of a book&#10;&#10;AI-generated content may be incorrect.">
            <a:extLst>
              <a:ext uri="{FF2B5EF4-FFF2-40B4-BE49-F238E27FC236}">
                <a16:creationId xmlns:a16="http://schemas.microsoft.com/office/drawing/2014/main" id="{D35A53A8-D810-4921-CCC8-62D48613E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5" y="4664948"/>
            <a:ext cx="3080658" cy="2953807"/>
          </a:xfrm>
          <a:prstGeom prst="rect">
            <a:avLst/>
          </a:prstGeom>
        </p:spPr>
      </p:pic>
      <p:sp>
        <p:nvSpPr>
          <p:cNvPr id="5" name="Free-form: Shape 4">
            <a:extLst>
              <a:ext uri="{FF2B5EF4-FFF2-40B4-BE49-F238E27FC236}">
                <a16:creationId xmlns:a16="http://schemas.microsoft.com/office/drawing/2014/main" id="{C066AA76-4255-62EE-E166-903E9073465A}"/>
              </a:ext>
            </a:extLst>
          </p:cNvPr>
          <p:cNvSpPr/>
          <p:nvPr/>
        </p:nvSpPr>
        <p:spPr>
          <a:xfrm>
            <a:off x="7739009" y="1155217"/>
            <a:ext cx="1828800" cy="138021"/>
          </a:xfrm>
          <a:custGeom>
            <a:avLst/>
            <a:gdLst>
              <a:gd name="connsiteX0" fmla="*/ 0 w 1828800"/>
              <a:gd name="connsiteY0" fmla="*/ 11137 h 138021"/>
              <a:gd name="connsiteX1" fmla="*/ 1099595 w 1828800"/>
              <a:gd name="connsiteY1" fmla="*/ 11137 h 138021"/>
              <a:gd name="connsiteX2" fmla="*/ 833378 w 1828800"/>
              <a:gd name="connsiteY2" fmla="*/ 126884 h 138021"/>
              <a:gd name="connsiteX3" fmla="*/ 1828800 w 1828800"/>
              <a:gd name="connsiteY3" fmla="*/ 126884 h 138021"/>
            </a:gdLst>
            <a:ahLst/>
            <a:cxnLst>
              <a:cxn ang="0">
                <a:pos x="connsiteX0" y="connsiteY0"/>
              </a:cxn>
              <a:cxn ang="0">
                <a:pos x="connsiteX1" y="connsiteY1"/>
              </a:cxn>
              <a:cxn ang="0">
                <a:pos x="connsiteX2" y="connsiteY2"/>
              </a:cxn>
              <a:cxn ang="0">
                <a:pos x="connsiteX3" y="connsiteY3"/>
              </a:cxn>
            </a:cxnLst>
            <a:rect l="l" t="t" r="r" b="b"/>
            <a:pathLst>
              <a:path w="1828800" h="138021">
                <a:moveTo>
                  <a:pt x="0" y="11137"/>
                </a:moveTo>
                <a:cubicBezTo>
                  <a:pt x="480349" y="1491"/>
                  <a:pt x="960699" y="-8154"/>
                  <a:pt x="1099595" y="11137"/>
                </a:cubicBezTo>
                <a:cubicBezTo>
                  <a:pt x="1238491" y="30428"/>
                  <a:pt x="711844" y="107593"/>
                  <a:pt x="833378" y="126884"/>
                </a:cubicBezTo>
                <a:cubicBezTo>
                  <a:pt x="954912" y="146175"/>
                  <a:pt x="1391856" y="136529"/>
                  <a:pt x="1828800" y="126884"/>
                </a:cubicBezTo>
              </a:path>
            </a:pathLst>
          </a:custGeom>
          <a:noFill/>
          <a:ln>
            <a:solidFill>
              <a:srgbClr val="CAE8FF"/>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95778BA1-43B9-D34A-7905-92CAC6544C6F}"/>
              </a:ext>
            </a:extLst>
          </p:cNvPr>
          <p:cNvPicPr>
            <a:picLocks noChangeAspect="1"/>
          </p:cNvPicPr>
          <p:nvPr/>
        </p:nvPicPr>
        <p:blipFill>
          <a:blip r:embed="rId4"/>
          <a:stretch>
            <a:fillRect/>
          </a:stretch>
        </p:blipFill>
        <p:spPr>
          <a:xfrm>
            <a:off x="2090235" y="4452541"/>
            <a:ext cx="1885522" cy="175084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FC7DC4-5783-29A9-B8AF-70890642230A}"/>
              </a:ext>
            </a:extLst>
          </p:cNvPr>
          <p:cNvPicPr>
            <a:picLocks noChangeAspect="1"/>
          </p:cNvPicPr>
          <p:nvPr/>
        </p:nvPicPr>
        <p:blipFill>
          <a:blip r:embed="rId5"/>
          <a:stretch>
            <a:fillRect/>
          </a:stretch>
        </p:blipFill>
        <p:spPr>
          <a:xfrm rot="21314460">
            <a:off x="7729422" y="3611870"/>
            <a:ext cx="4549643" cy="3399277"/>
          </a:xfrm>
          <a:prstGeom prst="rect">
            <a:avLst/>
          </a:prstGeom>
          <a:ln>
            <a:noFill/>
          </a:ln>
          <a:effectLst>
            <a:outerShdw blurRad="292100" dist="139700" dir="2700000" algn="tl" rotWithShape="0">
              <a:srgbClr val="333333">
                <a:alpha val="65000"/>
              </a:srgbClr>
            </a:outerShdw>
          </a:effectLst>
        </p:spPr>
      </p:pic>
      <p:pic>
        <p:nvPicPr>
          <p:cNvPr id="9" name="Picture 6" descr="Word logo">
            <a:extLst>
              <a:ext uri="{FF2B5EF4-FFF2-40B4-BE49-F238E27FC236}">
                <a16:creationId xmlns:a16="http://schemas.microsoft.com/office/drawing/2014/main" id="{D3121673-B107-51BA-07A6-BB21E46D9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5424" y="4401596"/>
            <a:ext cx="2030830" cy="20308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019E0CE-E3F1-42C9-1A0D-60E44AAEB69A}"/>
              </a:ext>
            </a:extLst>
          </p:cNvPr>
          <p:cNvPicPr>
            <a:picLocks noChangeAspect="1"/>
          </p:cNvPicPr>
          <p:nvPr/>
        </p:nvPicPr>
        <p:blipFill>
          <a:blip r:embed="rId7"/>
          <a:stretch>
            <a:fillRect/>
          </a:stretch>
        </p:blipFill>
        <p:spPr>
          <a:xfrm>
            <a:off x="9171971" y="2032354"/>
            <a:ext cx="1664543" cy="1859767"/>
          </a:xfrm>
          <a:prstGeom prst="rect">
            <a:avLst/>
          </a:prstGeom>
          <a:ln>
            <a:noFill/>
          </a:ln>
          <a:effectLst>
            <a:outerShdw blurRad="292100" dist="139700" dir="2700000" algn="tl" rotWithShape="0">
              <a:srgbClr val="333333">
                <a:alpha val="65000"/>
              </a:srgbClr>
            </a:outerShdw>
          </a:effectLst>
        </p:spPr>
      </p:pic>
      <p:pic>
        <p:nvPicPr>
          <p:cNvPr id="3074" name="Picture 2" descr="Visual Studio - Wikipedia">
            <a:extLst>
              <a:ext uri="{FF2B5EF4-FFF2-40B4-BE49-F238E27FC236}">
                <a16:creationId xmlns:a16="http://schemas.microsoft.com/office/drawing/2014/main" id="{ECF6DC72-6F7E-D075-8FA0-203A0E65E8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4664" y="1913162"/>
            <a:ext cx="2104499" cy="21044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defined">
            <a:extLst>
              <a:ext uri="{FF2B5EF4-FFF2-40B4-BE49-F238E27FC236}">
                <a16:creationId xmlns:a16="http://schemas.microsoft.com/office/drawing/2014/main" id="{16FF64AF-FC5A-3928-8FA0-24C4BB0592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1540" y="2164139"/>
            <a:ext cx="1715175" cy="159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92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1D381-B6AE-3980-B464-560DF2558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71438-D63F-882B-F53C-7D0C524CA2D9}"/>
              </a:ext>
            </a:extLst>
          </p:cNvPr>
          <p:cNvSpPr>
            <a:spLocks noGrp="1"/>
          </p:cNvSpPr>
          <p:nvPr>
            <p:ph type="title"/>
          </p:nvPr>
        </p:nvSpPr>
        <p:spPr>
          <a:xfrm>
            <a:off x="838200" y="2766218"/>
            <a:ext cx="10515600" cy="1325563"/>
          </a:xfrm>
        </p:spPr>
        <p:txBody>
          <a:bodyPr>
            <a:normAutofit fontScale="90000"/>
          </a:bodyPr>
          <a:lstStyle/>
          <a:p>
            <a:pPr marL="0" marR="0" lvl="0" indent="0" algn="ctr" defTabSz="914400" rtl="0" eaLnBrk="1" fontAlgn="auto" latinLnBrk="0" hangingPunct="1">
              <a:lnSpc>
                <a:spcPct val="100000"/>
              </a:lnSpc>
              <a:spcBef>
                <a:spcPts val="0"/>
              </a:spcBef>
              <a:spcAft>
                <a:spcPts val="0"/>
              </a:spcAft>
              <a:tabLst/>
              <a:defRPr/>
            </a:pPr>
            <a:r>
              <a:rPr kumimoji="0" lang="en-US" sz="8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t>LET’S DIVE INTO THE PROJECT!</a:t>
            </a:r>
            <a:br>
              <a:rPr kumimoji="0" lang="en-US" sz="8000" b="0" i="0" u="none" strike="noStrike" kern="1200" cap="none" spc="0" normalizeH="0" baseline="0" noProof="0" dirty="0">
                <a:ln>
                  <a:noFill/>
                </a:ln>
                <a:solidFill>
                  <a:srgbClr val="CAE8FF"/>
                </a:solidFill>
                <a:effectLst>
                  <a:outerShdw blurRad="38100" dist="38100" dir="2700000" algn="tl">
                    <a:srgbClr val="000000">
                      <a:alpha val="43137"/>
                    </a:srgbClr>
                  </a:outerShdw>
                </a:effectLst>
                <a:uLnTx/>
                <a:uFillTx/>
                <a:latin typeface="Aharoni" panose="02010803020104030203" pitchFamily="2" charset="-79"/>
                <a:ea typeface="+mn-ea"/>
                <a:cs typeface="Aharoni" panose="02010803020104030203" pitchFamily="2" charset="-79"/>
              </a:rPr>
            </a:br>
            <a:endParaRPr lang="en-US" dirty="0">
              <a:solidFill>
                <a:srgbClr val="CAE8FF"/>
              </a:solidFill>
              <a:latin typeface="Aharoni" panose="02010803020104030203" pitchFamily="2" charset="-79"/>
              <a:cs typeface="Aharoni" panose="02010803020104030203" pitchFamily="2" charset="-79"/>
            </a:endParaRPr>
          </a:p>
        </p:txBody>
      </p:sp>
      <p:pic>
        <p:nvPicPr>
          <p:cNvPr id="4" name="Picture 3" descr="A logo of a book&#10;&#10;AI-generated content may be incorrect.">
            <a:extLst>
              <a:ext uri="{FF2B5EF4-FFF2-40B4-BE49-F238E27FC236}">
                <a16:creationId xmlns:a16="http://schemas.microsoft.com/office/drawing/2014/main" id="{31D5E570-8CAE-E918-92B0-9CA464EED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75" y="4664948"/>
            <a:ext cx="3080658" cy="2953807"/>
          </a:xfrm>
          <a:prstGeom prst="rect">
            <a:avLst/>
          </a:prstGeom>
        </p:spPr>
      </p:pic>
      <p:sp>
        <p:nvSpPr>
          <p:cNvPr id="5" name="Free-form: Shape 4">
            <a:extLst>
              <a:ext uri="{FF2B5EF4-FFF2-40B4-BE49-F238E27FC236}">
                <a16:creationId xmlns:a16="http://schemas.microsoft.com/office/drawing/2014/main" id="{E8A5DC6E-3278-8D12-B265-08FFB9D4FDC9}"/>
              </a:ext>
            </a:extLst>
          </p:cNvPr>
          <p:cNvSpPr/>
          <p:nvPr/>
        </p:nvSpPr>
        <p:spPr>
          <a:xfrm>
            <a:off x="7032951" y="4163925"/>
            <a:ext cx="2122623" cy="214439"/>
          </a:xfrm>
          <a:custGeom>
            <a:avLst/>
            <a:gdLst>
              <a:gd name="connsiteX0" fmla="*/ 0 w 1828800"/>
              <a:gd name="connsiteY0" fmla="*/ 11137 h 138021"/>
              <a:gd name="connsiteX1" fmla="*/ 1099595 w 1828800"/>
              <a:gd name="connsiteY1" fmla="*/ 11137 h 138021"/>
              <a:gd name="connsiteX2" fmla="*/ 833378 w 1828800"/>
              <a:gd name="connsiteY2" fmla="*/ 126884 h 138021"/>
              <a:gd name="connsiteX3" fmla="*/ 1828800 w 1828800"/>
              <a:gd name="connsiteY3" fmla="*/ 126884 h 138021"/>
            </a:gdLst>
            <a:ahLst/>
            <a:cxnLst>
              <a:cxn ang="0">
                <a:pos x="connsiteX0" y="connsiteY0"/>
              </a:cxn>
              <a:cxn ang="0">
                <a:pos x="connsiteX1" y="connsiteY1"/>
              </a:cxn>
              <a:cxn ang="0">
                <a:pos x="connsiteX2" y="connsiteY2"/>
              </a:cxn>
              <a:cxn ang="0">
                <a:pos x="connsiteX3" y="connsiteY3"/>
              </a:cxn>
            </a:cxnLst>
            <a:rect l="l" t="t" r="r" b="b"/>
            <a:pathLst>
              <a:path w="1828800" h="138021">
                <a:moveTo>
                  <a:pt x="0" y="11137"/>
                </a:moveTo>
                <a:cubicBezTo>
                  <a:pt x="480349" y="1491"/>
                  <a:pt x="960699" y="-8154"/>
                  <a:pt x="1099595" y="11137"/>
                </a:cubicBezTo>
                <a:cubicBezTo>
                  <a:pt x="1238491" y="30428"/>
                  <a:pt x="711844" y="107593"/>
                  <a:pt x="833378" y="126884"/>
                </a:cubicBezTo>
                <a:cubicBezTo>
                  <a:pt x="954912" y="146175"/>
                  <a:pt x="1391856" y="136529"/>
                  <a:pt x="1828800" y="126884"/>
                </a:cubicBezTo>
              </a:path>
            </a:pathLst>
          </a:custGeom>
          <a:noFill/>
          <a:ln>
            <a:solidFill>
              <a:srgbClr val="CAE8FF"/>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ln w="0"/>
              <a:solidFill>
                <a:schemeClr val="tx1"/>
              </a:solidFill>
              <a:effectLst>
                <a:outerShdw blurRad="38100" dist="19050" dir="2700000" algn="tl" rotWithShape="0">
                  <a:schemeClr val="dk1">
                    <a:alpha val="40000"/>
                  </a:schemeClr>
                </a:outerShdw>
              </a:effectLst>
            </a:endParaRPr>
          </a:p>
        </p:txBody>
      </p:sp>
      <p:pic>
        <p:nvPicPr>
          <p:cNvPr id="6" name="Picture 5" descr="A white arrow pointing to the right&#10;&#10;AI-generated content may be incorrect.">
            <a:extLst>
              <a:ext uri="{FF2B5EF4-FFF2-40B4-BE49-F238E27FC236}">
                <a16:creationId xmlns:a16="http://schemas.microsoft.com/office/drawing/2014/main" id="{058C9B0C-554E-3E4E-A219-05980BC17C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3671" y="5856790"/>
            <a:ext cx="1959491" cy="912823"/>
          </a:xfrm>
          <a:prstGeom prst="rect">
            <a:avLst/>
          </a:prstGeom>
        </p:spPr>
      </p:pic>
    </p:spTree>
    <p:extLst>
      <p:ext uri="{BB962C8B-B14F-4D97-AF65-F5344CB8AC3E}">
        <p14:creationId xmlns:p14="http://schemas.microsoft.com/office/powerpoint/2010/main" val="2420959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e6cfd4b-12d3-4ba4-8ea9-19db195abda4}" enabled="0" method="" siteId="{5e6cfd4b-12d3-4ba4-8ea9-19db195abda4}" removed="1"/>
</clbl:labelList>
</file>

<file path=docProps/app.xml><?xml version="1.0" encoding="utf-8"?>
<Properties xmlns="http://schemas.openxmlformats.org/officeDocument/2006/extended-properties" xmlns:vt="http://schemas.openxmlformats.org/officeDocument/2006/docPropsVTypes">
  <Template>Office Theme</Template>
  <TotalTime>135</TotalTime>
  <Words>120</Words>
  <Application>Microsoft Office PowerPoint</Application>
  <PresentationFormat>Widescreen</PresentationFormat>
  <Paragraphs>27</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Aptos</vt:lpstr>
      <vt:lpstr>Aptos Display</vt:lpstr>
      <vt:lpstr>Arial</vt:lpstr>
      <vt:lpstr>Book Antiqua</vt:lpstr>
      <vt:lpstr>Office Theme</vt:lpstr>
      <vt:lpstr>PowerPoint Presentation</vt:lpstr>
      <vt:lpstr>OUR TEAM </vt:lpstr>
      <vt:lpstr>STAGES OF CREATION </vt:lpstr>
      <vt:lpstr>THE IDEA </vt:lpstr>
      <vt:lpstr>TECHNOLOGIES </vt:lpstr>
      <vt:lpstr>LET’S DIVE INTO THE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Веселина Томова Варадева</dc:creator>
  <cp:lastModifiedBy>Веселина Томова Варадева</cp:lastModifiedBy>
  <cp:revision>2</cp:revision>
  <dcterms:created xsi:type="dcterms:W3CDTF">2025-04-06T13:00:05Z</dcterms:created>
  <dcterms:modified xsi:type="dcterms:W3CDTF">2025-04-08T21:07:57Z</dcterms:modified>
</cp:coreProperties>
</file>