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2779-ADD7-D2C5-6315-2AD84ACF6135}" v="193" dt="2024-11-24T15:27:5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37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36830 10054 16383 0 0,'0'10'0'0'0,"14"35"0"0"0,5 57 0 0 0,8 53 0 0 0,9 47 0 0 0,8 32 0 0 0,5 22 0 0 0,5 19 0 0 0,-4 5 0 0 0,-9-3 0 0 0,-12-21 0 0 0,-10-35 0 0 0,-5-41 0 0 0,-4-46 0 0 0,1-47 0 0 0,-4-43 0 0 0,-5-71 0 0 0,-32-447 0 0 0,-15-166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37015 9446 16383 0 0,'10'37'0'0'0,"7"102"0"0"0,10 120 0 0 0,1 156 0 0 0,-5 157 0 0 0,-5 85 0 0 0,-7 61 0 0 0,-5-17 0 0 0,-3-71 0 0 0,-3-101 0 0 0,0-112 0 0 0,-2-151 0 0 0,1-232 0 0 0,0-122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37544 9181 16383 0 0,'14'154'0'0'0,"19"196"0"0"0,3 193 0 0 0,-3 130 0 0 0,-9 30 0 0 0,-7-49 0 0 0,-8-111 0 0 0,-4-135 0 0 0,-4-131 0 0 0,-1-123 0 0 0,-1-172 0 0 0,-1-208 0 0 0,1-216 0 0 0,-1-32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37703 9631 16383 0 0,'0'47'0'0'0,"10"94"0"0"0,2 99 0 0 0,0 69 0 0 0,-2 42 0 0 0,-4 28 0 0 0,-1-9 0 0 0,-8-21 0 0 0,-2-51 0 0 0,-6-66 0 0 0,-5-59 0 0 0,0-55 0 0 0,3-46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36618 8811 16383 0 0,'5'60'0'0'0,"29"115"0"0"0,38 176 0 0 0,29 150 0 0 0,21 125 0 0 0,-6 50 0 0 0,-17-24 0 0 0,-17-77 0 0 0,-17-103 0 0 0,-20-118 0 0 0,-13-114 0 0 0,-12-99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11351 16383 0 0,'19'37'0'0'0,"5"69"0"0"0,5 72 0 0 0,-4 71 0 0 0,-5 50 0 0 0,-7 20 0 0 0,-15-11 0 0 0,-6-20 0 0 0,-7-36 0 0 0,-6-57 0 0 0,1-60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12144 16383 0 0,'33'56'0'0'0,"24"70"0"0"0,13 61 0 0 0,-7 35 0 0 0,-13 13 0 0 0,-15-10 0 0 0,-14-30 0 0 0,-11-38 0 0 0,-6-41 0 0 0,-4-41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18230 6165 16383 0 0,'18'4'0'0'0,"17"3"0"0"0,1-1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37202 11016 16383 0 0,'0'4'0'0'0,"0"16"0"0"0,14 66 0 0 0,10 64 0 0 0,0 58 0 0 0,-4 41 0 0 0,-5 29 0 0 0,-5 10 0 0 0,-5-12 0 0 0,-2-20 0 0 0,-3-44 0 0 0,4-53 0 0 0,1-59 0 0 0,0-112 0 0 0,-1-128 0 0 0,-1-157 0 0 0,-1-104 0 0 0,-2-52 0 0 0,1-11 0 0 0,-1 36 0 0 0,0 77 0 0 0,-1 93 0 0 0,1 129 0 0 0,0 141 0 0 0,0 121 0 0 0,0 79 0 0 0,0 37 0 0 0,0 9 0 0 0,0-17 0 0 0,0-35 0 0 0,0-43 0 0 0,0-40 0 0 0,4-40 0 0 0,3-50 0 0 0,-1-85 0 0 0,-2-105 0 0 0,0-85 0 0 0,-2-73 0 0 0,-1-24 0 0 0,-1 26 0 0 0,0 58 0 0 0,-9 71 0 0 0,-8 68 0 0 0,-6 81 0 0 0,1 94 0 0 0,4 87 0 0 0,6 62 0 0 0,4 47 0 0 0,4 3 0 0 0,7-10 0 0 0,3-18 0 0 0,0-40 0 0 0,5-42 0 0 0,-1-42 0 0 0,4-34 0 0 0,-1-44 0 0 0,-3-68 0 0 0,-17-79 0 0 0,-17-66 0 0 0,-13-24 0 0 0,-5-1 0 0 0,4 26 0 0 0,9 45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37180 11069 16383 0 0,'5'42'0'0'0,"1"56"0"0"0,0 63 0 0 0,-1 50 0 0 0,-2 46 0 0 0,-1 45 0 0 0,0 17 0 0 0,-2 16 0 0 0,0-3 0 0 0,0-20 0 0 0,-1-45 0 0 0,1-63 0 0 0,-9-70 0 0 0,-9-115 0 0 0,0-135 0 0 0,3-127 0 0 0,-2-88 0 0 0,-6-58 0 0 0,1-28 0 0 0,3 10 0 0 0,6 28 0 0 0,4 54 0 0 0,4 74 0 0 0,3 74 0 0 0,2 87 0 0 0,24 147 0 0 0,22 185 0 0 0,22 173 0 0 0,0 133 0 0 0,-13 48 0 0 0,-14-21 0 0 0,-16-62 0 0 0,-10-90 0 0 0,-10-103 0 0 0,-4-101 0 0 0,-3-92 0 0 0,13-153 0 0 0,5-211 0 0 0,-1-257 0 0 0,-2-209 0 0 0,-4-110 0 0 0,-3 17 0 0 0,2 107 0 0 0,4 151 0 0 0,0 159 0 0 0,-2 190 0 0 0,-7 206 0 0 0,-23 199 0 0 0,-22 161 0 0 0,-9 95 0 0 0,-14 43 0 0 0,4-20 0 0 0,12-47 0 0 0,10-77 0 0 0,7-87 0 0 0,9-82 0 0 0,8-81 0 0 0,7-107 0 0 0,4-126 0 0 0,4-110 0 0 0,1-78 0 0 0,1-34 0 0 0,-1 16 0 0 0,1 53 0 0 0,-1 108 0 0 0,0 147 0 0 0,-1 141 0 0 0,0 117 0 0 0,0 64 0 0 0,-5 16 0 0 0,-6-1 0 0 0,-5-27 0 0 0,-1-52 0 0 0,2-63 0 0 0,5-86 0 0 0,3-112 0 0 0,4-118 0 0 0,1-108 0 0 0,2-69 0 0 0,0-33 0 0 0,6 3 0 0 0,1 46 0 0 0,-1 67 0 0 0,0 68 0 0 0,-3 70 0 0 0,0 96 0 0 0,-2 93 0 0 0,-1 86 0 0 0,0 57 0 0 0,0 25 0 0 0,0 3 0 0 0,-1-25 0 0 0,1-46 0 0 0,5-53 0 0 0,1-75 0 0 0,0-96 0 0 0,-2-92 0 0 0,0-64 0 0 0,-2-33 0 0 0,-1 8 0 0 0,-1 26 0 0 0,1 33 0 0 0,-2 36 0 0 0,1 33 0 0 0,0 28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37348 12744 16383 0 0,'0'28'0'0'0,"0"47"0"0"0,0 43 0 0 0,0 39 0 0 0,0 30 0 0 0,-9 21 0 0 0,-3 3 0 0 0,-5-2 0 0 0,-8-8 0 0 0,-5-20 0 0 0,-2-31 0 0 0,5-74 0 0 0,7-119 0 0 0,1-110 0 0 0,-4-88 0 0 0,-4-61 0 0 0,-6-29 0 0 0,-7 4 0 0 0,3 25 0 0 0,9 44 0 0 0,8 63 0 0 0,8 87 0 0 0,8 94 0 0 0,1 28 0 0 0,6 107 0 0 0,3 95 0 0 0,2 48 0 0 0,-2 8 0 0 0,-1-29 0 0 0,-1-42 0 0 0,-2-50 0 0 0,3-46 0 0 0,7-59 0 0 0,0-90 0 0 0,-2-88 0 0 0,-2-69 0 0 0,-3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37200 13031 16383 0 0,'0'33'0'0'0,"0"29"0"0"0,0 14 0 0 0,0 8 0 0 0,5 3 0 0 0,1-3 0 0 0,0-7 0 0 0,-1-12 0 0 0,-2-21 0 0 0,4-52 0 0 0,1-75 0 0 0,-2-75 0 0 0,-1-67 0 0 0,-2-41 0 0 0,-1 23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37254 11748 16383 0 0,'0'23'0'0'0,"0"69"0"0"0,0 88 0 0 0,0 71 0 0 0,0 52 0 0 0,0 17 0 0 0,0-13 0 0 0,0-40 0 0 0,-5-56 0 0 0,-1-106 0 0 0,0-71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11933 16383 0 0,'0'9'0'0'0,"0"46"0"0"0,9 45 0 0 0,4 30 0 0 0,-1 20 0 0 0,-3 4 0 0 0,-2-1 0 0 0,-3-17 0 0 0,-2-18 0 0 0,-1-15 0 0 0,-1-16 0 0 0,0-13 0 0 0,-1-19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37281 12171 16383 0 0,'-5'5'0'0'0,"-1"43"0"0"0,0 70 0 0 0,1 71 0 0 0,2 68 0 0 0,1 57 0 0 0,1 16 0 0 0,0-5 0 0 0,1-40 0 0 0,0-49 0 0 0,1-51 0 0 0,-1-53 0 0 0,0-43 0 0 0,0-37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36724 10054 16383 0 0,'10'52'0'0'0,"2"77"0"0"0,0 87 0 0 0,-3 58 0 0 0,-2 39 0 0 0,-3 17 0 0 0,-1-14 0 0 0,-2-48 0 0 0,3-59 0 0 0,7-65 0 0 0,0-58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3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3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2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7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34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6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892C51F-A5B8-23E1-48B6-9552D224A4FA}"/>
              </a:ext>
            </a:extLst>
          </p:cNvPr>
          <p:cNvSpPr txBox="1"/>
          <p:nvPr/>
        </p:nvSpPr>
        <p:spPr>
          <a:xfrm>
            <a:off x="-1982035" y="607386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1" dirty="0">
                <a:solidFill>
                  <a:srgbClr val="6A98B6"/>
                </a:solidFill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Unite Coding</a:t>
            </a:r>
          </a:p>
        </p:txBody>
      </p:sp>
      <p:pic>
        <p:nvPicPr>
          <p:cNvPr id="6" name="Картина 5" descr="Картина, която съдържа лого, Шрифт, Графика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52977D5D-7863-915D-7F3B-1E530618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205" y="-355048"/>
            <a:ext cx="22630355" cy="7552746"/>
          </a:xfrm>
          <a:prstGeom prst="rect">
            <a:avLst/>
          </a:prstGeom>
        </p:spPr>
      </p:pic>
      <p:pic>
        <p:nvPicPr>
          <p:cNvPr id="7" name="Картина 6" descr="Black Fade PNG Images Transparent Free Download | PNGMart">
            <a:extLst>
              <a:ext uri="{FF2B5EF4-FFF2-40B4-BE49-F238E27FC236}">
                <a16:creationId xmlns:a16="http://schemas.microsoft.com/office/drawing/2014/main" id="{259DFC78-2DD5-98B9-3E96-15BEFBA0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49" y="1828"/>
            <a:ext cx="12200349" cy="685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A237C600-EA36-B6BE-D65D-5366854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058-8209-44BA-938F-BDC3CFB22D64}" type="datetime1">
              <a:rPr lang="en-US"/>
              <a:t>3/27/2025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29B3412-8BB4-5FBC-4892-2B9CBC4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4A21FA5-BF3A-3E30-4ECB-C6443AF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14:cNvPr>
              <p14:cNvContentPartPr/>
              <p14:nvPr/>
            </p14:nvContentPartPr>
            <p14:xfrm>
              <a:off x="11657610" y="3166753"/>
              <a:ext cx="153334" cy="992790"/>
            </p14:xfrm>
          </p:contentPart>
        </mc:Choice>
        <mc:Fallback xmlns="">
          <p:pic>
            <p:nvPicPr>
              <p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9655" y="3148761"/>
                <a:ext cx="188885" cy="102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14:cNvPr>
              <p14:cNvContentPartPr/>
              <p14:nvPr/>
            </p14:nvContentPartPr>
            <p14:xfrm>
              <a:off x="11777527" y="3174204"/>
              <a:ext cx="78436" cy="1161960"/>
            </p14:xfrm>
          </p:contentPart>
        </mc:Choice>
        <mc:Fallback xmlns="">
          <p:pic>
            <p:nvPicPr>
              <p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9977" y="3156211"/>
                <a:ext cx="113893" cy="119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14:cNvPr>
              <p14:cNvContentPartPr/>
              <p14:nvPr/>
            </p14:nvContentPartPr>
            <p14:xfrm>
              <a:off x="11725660" y="3186721"/>
              <a:ext cx="175349" cy="1751099"/>
            </p14:xfrm>
          </p:contentPart>
        </mc:Choice>
        <mc:Fallback xmlns="">
          <p:pic>
            <p:nvPicPr>
              <p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08053" y="3169084"/>
                <a:ext cx="210922" cy="1786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14:cNvPr>
              <p14:cNvContentPartPr/>
              <p14:nvPr/>
            </p14:nvContentPartPr>
            <p14:xfrm>
              <a:off x="11695180" y="3995808"/>
              <a:ext cx="150455" cy="818900"/>
            </p14:xfrm>
          </p:contentPart>
        </mc:Choice>
        <mc:Fallback xmlns="">
          <p:pic>
            <p:nvPicPr>
              <p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77226" y="3978178"/>
                <a:ext cx="186004" cy="8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14:cNvPr>
              <p14:cNvContentPartPr/>
              <p14:nvPr/>
            </p14:nvContentPartPr>
            <p14:xfrm>
              <a:off x="11796155" y="4141538"/>
              <a:ext cx="19919" cy="353644"/>
            </p14:xfrm>
          </p:contentPart>
        </mc:Choice>
        <mc:Fallback xmlns="">
          <p:pic>
            <p:nvPicPr>
              <p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78370" y="4123550"/>
                <a:ext cx="55133" cy="389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14:cNvPr>
              <p14:cNvContentPartPr/>
              <p14:nvPr/>
            </p14:nvContentPartPr>
            <p14:xfrm>
              <a:off x="11809893" y="3800103"/>
              <a:ext cx="9896" cy="753779"/>
            </p14:xfrm>
          </p:contentPart>
        </mc:Choice>
        <mc:Fallback xmlns="">
          <p:pic>
            <p:nvPicPr>
              <p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2404" y="3782473"/>
                <a:ext cx="64324" cy="789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14:cNvPr>
              <p14:cNvContentPartPr/>
              <p14:nvPr/>
            </p14:nvContentPartPr>
            <p14:xfrm>
              <a:off x="11806052" y="3869376"/>
              <a:ext cx="20654" cy="476850"/>
            </p14:xfrm>
          </p:contentPart>
        </mc:Choice>
        <mc:Fallback xmlns="">
          <p:pic>
            <p:nvPicPr>
              <p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88603" y="3851755"/>
                <a:ext cx="55908" cy="51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14:cNvPr>
              <p14:cNvContentPartPr/>
              <p14:nvPr/>
            </p14:nvContentPartPr>
            <p14:xfrm>
              <a:off x="11815516" y="3958441"/>
              <a:ext cx="10327" cy="923470"/>
            </p14:xfrm>
          </p:contentPart>
        </mc:Choice>
        <mc:Fallback xmlns="">
          <p:pic>
            <p:nvPicPr>
              <p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98304" y="3940807"/>
                <a:ext cx="44406" cy="959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14:cNvPr>
              <p14:cNvContentPartPr/>
              <p14:nvPr/>
            </p14:nvContentPartPr>
            <p14:xfrm>
              <a:off x="11618025" y="3166753"/>
              <a:ext cx="30295" cy="841279"/>
            </p14:xfrm>
          </p:contentPart>
        </mc:Choice>
        <mc:Fallback xmlns="">
          <p:pic>
            <p:nvPicPr>
              <p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00204" y="3148762"/>
                <a:ext cx="65580" cy="87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14:cNvPr>
              <p14:cNvContentPartPr/>
              <p14:nvPr/>
            </p14:nvContentPartPr>
            <p14:xfrm>
              <a:off x="11726883" y="2939142"/>
              <a:ext cx="51483" cy="1934705"/>
            </p14:xfrm>
          </p:contentPart>
        </mc:Choice>
        <mc:Fallback xmlns="">
          <p:pic>
            <p:nvPicPr>
              <p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9007" y="2921505"/>
                <a:ext cx="86878" cy="1970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14:cNvPr>
              <p14:cNvContentPartPr/>
              <p14:nvPr/>
            </p14:nvContentPartPr>
            <p14:xfrm>
              <a:off x="11924804" y="2840181"/>
              <a:ext cx="61945" cy="1605115"/>
            </p14:xfrm>
          </p:contentPart>
        </mc:Choice>
        <mc:Fallback xmlns="">
          <p:pic>
            <p:nvPicPr>
              <p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06901" y="2822186"/>
                <a:ext cx="97393" cy="164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14:cNvPr>
              <p14:cNvContentPartPr/>
              <p14:nvPr/>
            </p14:nvContentPartPr>
            <p14:xfrm>
              <a:off x="11980728" y="3008415"/>
              <a:ext cx="22972" cy="1108415"/>
            </p14:xfrm>
          </p:contentPart>
        </mc:Choice>
        <mc:Fallback xmlns="">
          <p:pic>
            <p:nvPicPr>
              <p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63411" y="2990781"/>
                <a:ext cx="57960" cy="114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14:cNvPr>
              <p14:cNvContentPartPr/>
              <p14:nvPr/>
            </p14:nvContentPartPr>
            <p14:xfrm>
              <a:off x="11578441" y="2701636"/>
              <a:ext cx="285426" cy="1736522"/>
            </p14:xfrm>
          </p:contentPart>
        </mc:Choice>
        <mc:Fallback xmlns="">
          <p:pic>
            <p:nvPicPr>
              <p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60467" y="2684001"/>
                <a:ext cx="321014" cy="1772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14:cNvPr>
              <p14:cNvContentPartPr/>
              <p14:nvPr/>
            </p14:nvContentPartPr>
            <p14:xfrm>
              <a:off x="11806051" y="3651662"/>
              <a:ext cx="46811" cy="851721"/>
            </p14:xfrm>
          </p:contentPart>
        </mc:Choice>
        <mc:Fallback xmlns="">
          <p:pic>
            <p:nvPicPr>
              <p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88542" y="3634030"/>
                <a:ext cx="82187" cy="88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14:cNvPr>
              <p14:cNvContentPartPr/>
              <p14:nvPr/>
            </p14:nvContentPartPr>
            <p14:xfrm>
              <a:off x="11806051" y="3948545"/>
              <a:ext cx="123583" cy="573859"/>
            </p14:xfrm>
          </p:contentPart>
        </mc:Choice>
        <mc:Fallback xmlns="">
          <p:pic>
            <p:nvPicPr>
              <p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88448" y="3930556"/>
                <a:ext cx="159149" cy="60947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94E7E56-161F-90F7-3FF8-428DF1854089}"/>
              </a:ext>
            </a:extLst>
          </p:cNvPr>
          <p:cNvSpPr txBox="1"/>
          <p:nvPr/>
        </p:nvSpPr>
        <p:spPr>
          <a:xfrm>
            <a:off x="2007162" y="306313"/>
            <a:ext cx="818407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Hello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are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UNT | </a:t>
            </a:r>
            <a:r>
              <a:rPr lang="bg-BG" sz="2800" dirty="0" err="1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Coding</a:t>
            </a:r>
            <a:r>
              <a:rPr lang="bg-BG" sz="2800" dirty="0">
                <a:effectLst>
                  <a:glow rad="5715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.</a:t>
            </a:r>
            <a:br>
              <a:rPr lang="bg-BG" sz="2800" dirty="0">
                <a:latin typeface="Times New Roman"/>
                <a:ea typeface="+mn-lt"/>
                <a:cs typeface="+mn-lt"/>
              </a:rPr>
            </a:br>
            <a:br>
              <a:rPr lang="bg-BG" sz="2800" dirty="0">
                <a:latin typeface="Times New Roman"/>
                <a:ea typeface="+mn-lt"/>
                <a:cs typeface="+mn-lt"/>
              </a:rPr>
            </a:b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With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our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project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made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by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using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 C++,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Visual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Studio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2022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and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 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GitHub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have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created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 a </a:t>
            </a:r>
            <a:r>
              <a:rPr lang="en-US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platform where you can check your knowledge of the English vocabulary and grammar, there are three different tests you can take based on the difficulty level you pick. Enjoy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/>
                <a:ea typeface="+mn-lt"/>
                <a:cs typeface="+mn-lt"/>
              </a:rPr>
              <a:t>!</a:t>
            </a:r>
            <a:br>
              <a:rPr lang="bg-BG" sz="2800" dirty="0">
                <a:latin typeface="Times New Roman"/>
                <a:ea typeface="+mn-lt"/>
                <a:cs typeface="+mn-lt"/>
              </a:rPr>
            </a:br>
            <a:br>
              <a:rPr lang="bg-BG" sz="2800" dirty="0">
                <a:ea typeface="+mn-lt"/>
                <a:cs typeface="+mn-lt"/>
              </a:rPr>
            </a:br>
            <a:br>
              <a:rPr lang="bg-BG" sz="2800" dirty="0">
                <a:ea typeface="+mn-lt"/>
                <a:cs typeface="+mn-lt"/>
              </a:rPr>
            </a:br>
            <a:r>
              <a:rPr lang="bg-BG" sz="2800" dirty="0">
                <a:ea typeface="+mn-lt"/>
                <a:cs typeface="+mn-lt"/>
              </a:rPr>
              <a:t>                                                                                  </a:t>
            </a:r>
            <a:br>
              <a:rPr lang="bg-BG" sz="2800" dirty="0">
                <a:ea typeface="+mn-lt"/>
                <a:cs typeface="+mn-lt"/>
              </a:rPr>
            </a:br>
            <a:r>
              <a:rPr lang="bg-BG" sz="2800" dirty="0">
                <a:ea typeface="+mn-lt"/>
                <a:cs typeface="+mn-lt"/>
              </a:rPr>
              <a:t>                                                                                                                                        </a:t>
            </a:r>
            <a:r>
              <a:rPr lang="bg-BG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- </a:t>
            </a:r>
            <a:r>
              <a:rPr lang="bg-BG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Unite</a:t>
            </a:r>
            <a:r>
              <a:rPr lang="bg-BG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Coding</a:t>
            </a:r>
            <a:r>
              <a:rPr lang="bg-BG" sz="28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ea typeface="+mn-lt"/>
                <a:cs typeface="+mn-lt"/>
              </a:rPr>
              <a:t> 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14:cNvPr>
              <p14:cNvContentPartPr/>
              <p14:nvPr/>
            </p14:nvContentPartPr>
            <p14:xfrm>
              <a:off x="4700649" y="1712026"/>
              <a:ext cx="32057" cy="9896"/>
            </p14:xfrm>
          </p:contentPart>
        </mc:Choice>
        <mc:Fallback xmlns="">
          <p:pic>
            <p:nvPicPr>
              <p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3196" y="1685087"/>
                <a:ext cx="67320" cy="64324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Картина 23" descr="Картина, която съдържа символ, емблема&#10;&#10;Описанието е генерирано автоматично">
            <a:extLst>
              <a:ext uri="{FF2B5EF4-FFF2-40B4-BE49-F238E27FC236}">
                <a16:creationId xmlns:a16="http://schemas.microsoft.com/office/drawing/2014/main" id="{76C24826-4A0E-E997-8F61-6C7B696D301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246635" y="5053451"/>
            <a:ext cx="745297" cy="647308"/>
          </a:xfrm>
          <a:prstGeom prst="rect">
            <a:avLst/>
          </a:prstGeom>
          <a:effectLst>
            <a:glow rad="101600">
              <a:srgbClr val="6A98B6">
                <a:alpha val="60000"/>
              </a:srgbClr>
            </a:glow>
          </a:effectLst>
        </p:spPr>
      </p:pic>
      <p:pic>
        <p:nvPicPr>
          <p:cNvPr id="23" name="Картина 22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168FC0E2-85CA-B16B-2AE4-6C7ACEE9D637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00000">
            <a:off x="-878075" y="5299493"/>
            <a:ext cx="4068870" cy="2294611"/>
          </a:xfrm>
          <a:prstGeom prst="rect">
            <a:avLst/>
          </a:prstGeom>
        </p:spPr>
      </p:pic>
      <p:pic>
        <p:nvPicPr>
          <p:cNvPr id="26" name="Картина 25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BBE2897C-ECFB-4107-06E7-5A528F2B165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-2160000">
            <a:off x="10439151" y="3236442"/>
            <a:ext cx="3804710" cy="2243811"/>
          </a:xfrm>
          <a:prstGeom prst="rect">
            <a:avLst/>
          </a:prstGeom>
        </p:spPr>
      </p:pic>
      <p:pic>
        <p:nvPicPr>
          <p:cNvPr id="27" name="Картина 26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76D307D2-10D3-F83C-123B-2B113995644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300000">
            <a:off x="8681470" y="5573241"/>
            <a:ext cx="3804710" cy="2243811"/>
          </a:xfrm>
          <a:prstGeom prst="rect">
            <a:avLst/>
          </a:prstGeom>
        </p:spPr>
      </p:pic>
      <p:pic>
        <p:nvPicPr>
          <p:cNvPr id="28" name="Картина 27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1B384ED6-B811-D744-7697-BEBA7E359233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8660000">
            <a:off x="9148830" y="4669001"/>
            <a:ext cx="3804710" cy="2243811"/>
          </a:xfrm>
          <a:prstGeom prst="rect">
            <a:avLst/>
          </a:prstGeom>
        </p:spPr>
      </p:pic>
      <p:pic>
        <p:nvPicPr>
          <p:cNvPr id="29" name="Картина 28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0814A536-3FF2-ADDA-F71F-9936AFA0862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 rot="13020000">
            <a:off x="9402831" y="-319558"/>
            <a:ext cx="3804710" cy="224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0ECDF00-00A3-BDB0-84F7-481EC43F5247}"/>
              </a:ext>
            </a:extLst>
          </p:cNvPr>
          <p:cNvSpPr txBox="1"/>
          <p:nvPr/>
        </p:nvSpPr>
        <p:spPr>
          <a:xfrm>
            <a:off x="1458683" y="533514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chemeClr val="accent2">
                    <a:satMod val="175000"/>
                    <a:alpha val="40000"/>
                  </a:schemeClr>
                </a:glo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20DC7DB-1FDF-722E-EE5A-C621D9A39C4B}"/>
              </a:ext>
            </a:extLst>
          </p:cNvPr>
          <p:cNvSpPr txBox="1"/>
          <p:nvPr/>
        </p:nvSpPr>
        <p:spPr>
          <a:xfrm>
            <a:off x="6793566" y="5420845"/>
            <a:ext cx="16528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Scrum</a:t>
            </a:r>
            <a:r>
              <a:rPr lang="bg-BG" dirty="0"/>
              <a:t> </a:t>
            </a:r>
            <a:r>
              <a:rPr lang="bg-BG" dirty="0" err="1"/>
              <a:t>trainer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7BB92DA8-C2B0-A35A-867F-E87AAE01FA92}"/>
              </a:ext>
            </a:extLst>
          </p:cNvPr>
          <p:cNvSpPr txBox="1"/>
          <p:nvPr/>
        </p:nvSpPr>
        <p:spPr>
          <a:xfrm>
            <a:off x="9275286" y="5432359"/>
            <a:ext cx="2249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Front</a:t>
            </a:r>
            <a:r>
              <a:rPr lang="bg-BG" dirty="0">
                <a:ea typeface="+mn-lt"/>
                <a:cs typeface="+mn-lt"/>
              </a:rPr>
              <a:t>-</a:t>
            </a:r>
            <a:r>
              <a:rPr lang="bg-BG" dirty="0" err="1">
                <a:ea typeface="+mn-lt"/>
                <a:cs typeface="+mn-lt"/>
              </a:rPr>
              <a:t>end</a:t>
            </a:r>
            <a:r>
              <a:rPr lang="bg-BG" dirty="0">
                <a:ea typeface="+mn-lt"/>
                <a:cs typeface="+mn-lt"/>
              </a:rPr>
              <a:t> </a:t>
            </a:r>
            <a:r>
              <a:rPr lang="bg-BG" dirty="0" err="1">
                <a:ea typeface="+mn-lt"/>
                <a:cs typeface="+mn-lt"/>
              </a:rPr>
              <a:t>developer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EF9F2585-499E-B950-9DAE-7BA33D21DAED}"/>
              </a:ext>
            </a:extLst>
          </p:cNvPr>
          <p:cNvSpPr txBox="1"/>
          <p:nvPr/>
        </p:nvSpPr>
        <p:spPr>
          <a:xfrm>
            <a:off x="3942498" y="5435130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</a:t>
            </a:r>
            <a:r>
              <a:rPr lang="bg-BG" dirty="0"/>
              <a:t>-</a:t>
            </a:r>
            <a:r>
              <a:rPr lang="bg-BG" dirty="0" err="1"/>
              <a:t>end</a:t>
            </a:r>
            <a:r>
              <a:rPr lang="bg-BG" dirty="0"/>
              <a:t> </a:t>
            </a:r>
            <a:r>
              <a:rPr lang="bg-BG" dirty="0" err="1"/>
              <a:t>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04EA8590-56F9-C2CF-B428-4B49A67FD549}"/>
              </a:ext>
            </a:extLst>
          </p:cNvPr>
          <p:cNvSpPr txBox="1"/>
          <p:nvPr/>
        </p:nvSpPr>
        <p:spPr>
          <a:xfrm>
            <a:off x="1510406" y="5435658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Designer</a:t>
            </a:r>
          </a:p>
        </p:txBody>
      </p:sp>
      <p:pic>
        <p:nvPicPr>
          <p:cNvPr id="20" name="Картина 19" descr="Картина, която съдържа символ, емблема&#10;&#10;Описанието е генерирано автоматично">
            <a:extLst>
              <a:ext uri="{FF2B5EF4-FFF2-40B4-BE49-F238E27FC236}">
                <a16:creationId xmlns:a16="http://schemas.microsoft.com/office/drawing/2014/main" id="{02D91C03-E95B-CE5C-80B4-869D8A77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15" y="1893691"/>
            <a:ext cx="745297" cy="647308"/>
          </a:xfrm>
          <a:prstGeom prst="rect">
            <a:avLst/>
          </a:prstGeom>
          <a:effectLst>
            <a:glow rad="101600">
              <a:srgbClr val="6A98B6">
                <a:alpha val="60000"/>
              </a:srgbClr>
            </a:glow>
          </a:effectLst>
        </p:spPr>
      </p:pic>
      <p:pic>
        <p:nvPicPr>
          <p:cNvPr id="25" name="Картина 24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E9BC2F4C-5B0E-F644-8DF0-F2981C11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900000">
            <a:off x="9027478" y="-415639"/>
            <a:ext cx="4152376" cy="2325926"/>
          </a:xfrm>
          <a:prstGeom prst="rect">
            <a:avLst/>
          </a:prstGeom>
        </p:spPr>
      </p:pic>
      <p:pic>
        <p:nvPicPr>
          <p:cNvPr id="27" name="Картина 26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65ED0945-0070-9699-DBDB-27602D807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440000">
            <a:off x="6561550" y="-787182"/>
            <a:ext cx="4068870" cy="2294611"/>
          </a:xfrm>
          <a:prstGeom prst="rect">
            <a:avLst/>
          </a:prstGeom>
        </p:spPr>
      </p:pic>
      <p:pic>
        <p:nvPicPr>
          <p:cNvPr id="29" name="Картина 28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94984359-D72D-A0AE-C7D3-E9866D45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0000">
            <a:off x="2887248" y="-902004"/>
            <a:ext cx="4068870" cy="2294611"/>
          </a:xfrm>
          <a:prstGeom prst="rect">
            <a:avLst/>
          </a:prstGeom>
        </p:spPr>
      </p:pic>
      <p:pic>
        <p:nvPicPr>
          <p:cNvPr id="31" name="Картина 30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F9DCE268-A869-CA69-7B59-444DE409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">
            <a:off x="-390395" y="-1517867"/>
            <a:ext cx="4068870" cy="2294611"/>
          </a:xfrm>
          <a:prstGeom prst="rect">
            <a:avLst/>
          </a:prstGeom>
        </p:spPr>
      </p:pic>
      <p:pic>
        <p:nvPicPr>
          <p:cNvPr id="4" name="Картина 3" descr="Картина, която съдържа Човешко лице, човек, дрехи, Помощни зрителни средства&#10;&#10;Описанието е генерирано автоматично">
            <a:extLst>
              <a:ext uri="{FF2B5EF4-FFF2-40B4-BE49-F238E27FC236}">
                <a16:creationId xmlns:a16="http://schemas.microsoft.com/office/drawing/2014/main" id="{73FE060A-6623-44B2-F216-59688F382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629" y="3145971"/>
            <a:ext cx="2111828" cy="2035628"/>
          </a:xfrm>
          <a:prstGeom prst="rect">
            <a:avLst/>
          </a:prstGeom>
        </p:spPr>
      </p:pic>
      <p:pic>
        <p:nvPicPr>
          <p:cNvPr id="11" name="Картина 10" descr="Картина, която съдържа дрехи, Човешко лице, човек, поло тениска&#10;&#10;Описанието е генерирано автоматично">
            <a:extLst>
              <a:ext uri="{FF2B5EF4-FFF2-40B4-BE49-F238E27FC236}">
                <a16:creationId xmlns:a16="http://schemas.microsoft.com/office/drawing/2014/main" id="{2F61BEC4-F8CE-CEC7-13AA-243DC1A0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086" y="3145970"/>
            <a:ext cx="2122715" cy="2035630"/>
          </a:xfrm>
          <a:prstGeom prst="rect">
            <a:avLst/>
          </a:prstGeom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B026693-05F2-B305-5528-3F7BACBCB302}"/>
              </a:ext>
            </a:extLst>
          </p:cNvPr>
          <p:cNvSpPr txBox="1"/>
          <p:nvPr/>
        </p:nvSpPr>
        <p:spPr>
          <a:xfrm>
            <a:off x="1010935" y="5802320"/>
            <a:ext cx="2136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Emanuil</a:t>
            </a:r>
            <a:r>
              <a:rPr lang="bg-BG" dirty="0"/>
              <a:t> </a:t>
            </a:r>
            <a:r>
              <a:rPr lang="bg-BG" dirty="0" err="1"/>
              <a:t>Tinchev</a:t>
            </a:r>
            <a:r>
              <a:rPr lang="bg-BG" dirty="0"/>
              <a:t> 9a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99CD781A-3373-F328-1521-AAD45DC814B5}"/>
              </a:ext>
            </a:extLst>
          </p:cNvPr>
          <p:cNvSpPr txBox="1"/>
          <p:nvPr/>
        </p:nvSpPr>
        <p:spPr>
          <a:xfrm>
            <a:off x="3851878" y="5783793"/>
            <a:ext cx="2242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Todor</a:t>
            </a:r>
            <a:r>
              <a:rPr lang="bg-BG" dirty="0"/>
              <a:t> </a:t>
            </a:r>
            <a:r>
              <a:rPr lang="bg-BG" dirty="0" err="1"/>
              <a:t>Toromanov</a:t>
            </a:r>
            <a:r>
              <a:rPr lang="bg-BG" dirty="0"/>
              <a:t> 9a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BAA63AA1-10C6-BBAD-569F-83E6EC8E1E77}"/>
              </a:ext>
            </a:extLst>
          </p:cNvPr>
          <p:cNvSpPr txBox="1"/>
          <p:nvPr/>
        </p:nvSpPr>
        <p:spPr>
          <a:xfrm>
            <a:off x="6567914" y="5795445"/>
            <a:ext cx="21228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Presiyan</a:t>
            </a:r>
            <a:r>
              <a:rPr lang="bg-BG" dirty="0"/>
              <a:t> </a:t>
            </a:r>
            <a:r>
              <a:rPr lang="bg-BG" dirty="0" err="1"/>
              <a:t>Kolev</a:t>
            </a:r>
            <a:r>
              <a:rPr lang="bg-BG" dirty="0"/>
              <a:t> 9a</a:t>
            </a:r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B9B50E78-4ED2-4A09-61CB-11A61605C05D}"/>
              </a:ext>
            </a:extLst>
          </p:cNvPr>
          <p:cNvSpPr txBox="1"/>
          <p:nvPr/>
        </p:nvSpPr>
        <p:spPr>
          <a:xfrm>
            <a:off x="9225977" y="5783793"/>
            <a:ext cx="2348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dirty="0" err="1"/>
              <a:t>Aleksandar</a:t>
            </a:r>
            <a:r>
              <a:rPr lang="bg-BG" dirty="0"/>
              <a:t> </a:t>
            </a:r>
            <a:r>
              <a:rPr lang="bg-BG" dirty="0" err="1"/>
              <a:t>Kostov</a:t>
            </a:r>
            <a:r>
              <a:rPr lang="bg-BG" dirty="0"/>
              <a:t> 9a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7A0DE101-2A13-7CF0-C31D-93EF59176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35" y="3121390"/>
            <a:ext cx="2133601" cy="20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ew DimitarM1234's full-sized avatar">
            <a:extLst>
              <a:ext uri="{FF2B5EF4-FFF2-40B4-BE49-F238E27FC236}">
                <a16:creationId xmlns:a16="http://schemas.microsoft.com/office/drawing/2014/main" id="{E48022D5-13F3-954D-348A-187D9E8A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78" y="3145970"/>
            <a:ext cx="2111828" cy="203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2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File:Microsoft PowerPoint Logo.png - Wikimedia Commons">
            <a:extLst>
              <a:ext uri="{FF2B5EF4-FFF2-40B4-BE49-F238E27FC236}">
                <a16:creationId xmlns:a16="http://schemas.microsoft.com/office/drawing/2014/main" id="{F6ABBB64-E375-DF56-CE75-90AD44C1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73804"/>
            <a:ext cx="2200275" cy="2200275"/>
          </a:xfrm>
          <a:prstGeom prst="rect">
            <a:avLst/>
          </a:prstGeom>
        </p:spPr>
      </p:pic>
      <p:pic>
        <p:nvPicPr>
          <p:cNvPr id="10" name="Картина 9" descr="Файл:Microsoft Word 2013-2019 logo.svg – Уикипедия">
            <a:extLst>
              <a:ext uri="{FF2B5EF4-FFF2-40B4-BE49-F238E27FC236}">
                <a16:creationId xmlns:a16="http://schemas.microsoft.com/office/drawing/2014/main" id="{3BC5234E-A6E4-DB95-1986-B60962D4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67" y="4109496"/>
            <a:ext cx="1922484" cy="1814406"/>
          </a:xfrm>
          <a:prstGeom prst="rect">
            <a:avLst/>
          </a:prstGeom>
        </p:spPr>
      </p:pic>
      <p:pic>
        <p:nvPicPr>
          <p:cNvPr id="11" name="Картина 10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CD7908B0-B570-0351-51D5-C77362894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2280000">
            <a:off x="9014565" y="4933038"/>
            <a:ext cx="4068870" cy="2294611"/>
          </a:xfrm>
          <a:prstGeom prst="rect">
            <a:avLst/>
          </a:prstGeom>
        </p:spPr>
      </p:pic>
      <p:pic>
        <p:nvPicPr>
          <p:cNvPr id="12" name="Картина 11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E6CECF71-2246-55D2-926D-CA585F984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660000">
            <a:off x="-1777149" y="1464516"/>
            <a:ext cx="3954049" cy="2294611"/>
          </a:xfrm>
          <a:prstGeom prst="rect">
            <a:avLst/>
          </a:prstGeom>
        </p:spPr>
      </p:pic>
      <p:pic>
        <p:nvPicPr>
          <p:cNvPr id="13" name="Картина 12" descr="Creative Stylish Blue Wave In Transparent Background, Blue, Wave, Flowing  PNG and Vector with Transparent Background for Free Download">
            <a:extLst>
              <a:ext uri="{FF2B5EF4-FFF2-40B4-BE49-F238E27FC236}">
                <a16:creationId xmlns:a16="http://schemas.microsoft.com/office/drawing/2014/main" id="{276739D1-D594-A391-1300-4B2FCC756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740000">
            <a:off x="853409" y="-1458816"/>
            <a:ext cx="4068870" cy="2294611"/>
          </a:xfrm>
          <a:prstGeom prst="rect">
            <a:avLst/>
          </a:prstGeom>
        </p:spPr>
      </p:pic>
      <p:pic>
        <p:nvPicPr>
          <p:cNvPr id="14" name="Картина 13" descr="File:Github-desktop-logo-symbol.svg - Wikimedia Commons">
            <a:extLst>
              <a:ext uri="{FF2B5EF4-FFF2-40B4-BE49-F238E27FC236}">
                <a16:creationId xmlns:a16="http://schemas.microsoft.com/office/drawing/2014/main" id="{90F382E0-1005-C6CA-C0FE-B87756031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074" y="1377282"/>
            <a:ext cx="1883852" cy="1760040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829305B-B80E-54B2-4F24-27D94F7231E9}"/>
              </a:ext>
            </a:extLst>
          </p:cNvPr>
          <p:cNvSpPr txBox="1"/>
          <p:nvPr/>
        </p:nvSpPr>
        <p:spPr>
          <a:xfrm>
            <a:off x="4566398" y="591110"/>
            <a:ext cx="36531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Tools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have</a:t>
            </a:r>
            <a:r>
              <a:rPr lang="bg-BG" sz="2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2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used</a:t>
            </a:r>
          </a:p>
        </p:txBody>
      </p:sp>
      <p:pic>
        <p:nvPicPr>
          <p:cNvPr id="3" name="Картина 2" descr="Download C++ Logo in SVG Vector or PNG File Format - Logo.wine">
            <a:extLst>
              <a:ext uri="{FF2B5EF4-FFF2-40B4-BE49-F238E27FC236}">
                <a16:creationId xmlns:a16="http://schemas.microsoft.com/office/drawing/2014/main" id="{4F5F9B5C-A7CD-95BD-3DAA-793076CE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399" y="1377282"/>
            <a:ext cx="3222897" cy="2118393"/>
          </a:xfrm>
          <a:prstGeom prst="rect">
            <a:avLst/>
          </a:prstGeom>
        </p:spPr>
      </p:pic>
      <p:pic>
        <p:nvPicPr>
          <p:cNvPr id="4" name="Картина 3" descr="File:Visual Studio Icon 2022.svg - Wikipedia">
            <a:extLst>
              <a:ext uri="{FF2B5EF4-FFF2-40B4-BE49-F238E27FC236}">
                <a16:creationId xmlns:a16="http://schemas.microsoft.com/office/drawing/2014/main" id="{0D822DDF-7D8D-9380-87C6-81F789B0CE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257" y="1473017"/>
            <a:ext cx="1796143" cy="17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2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F312E4-241A-369E-EF38-D1663F6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C68A-3892-401F-8585-68CFB2176D36}" type="datetime1">
              <a:rPr lang="en-US"/>
              <a:t>3/27/2025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AAC0176-68C4-1EBD-3C09-B0EA775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0480B7F-4BD1-A78E-6C70-BB230C2B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3305175"/>
            <a:ext cx="685800" cy="24765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F31483A-4CC6-9FA6-68DC-F33D139D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00000">
            <a:off x="11347704" y="4048593"/>
            <a:ext cx="946758" cy="341594"/>
          </a:xfrm>
          <a:prstGeom prst="rect">
            <a:avLst/>
          </a:prstGeom>
        </p:spPr>
      </p:pic>
      <p:pic>
        <p:nvPicPr>
          <p:cNvPr id="7" name="Картина 6" descr="Картина, която съдържа лого, Шрифт, Графика, символ&#10;&#10;Описанието е генерирано автоматично">
            <a:extLst>
              <a:ext uri="{FF2B5EF4-FFF2-40B4-BE49-F238E27FC236}">
                <a16:creationId xmlns:a16="http://schemas.microsoft.com/office/drawing/2014/main" id="{465A2FE4-CD95-2108-E285-0D1374FFD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2" y="2825887"/>
            <a:ext cx="12432082" cy="3774063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68121D3D-31BD-4121-E29E-F2D3D1ED6FB9}"/>
              </a:ext>
            </a:extLst>
          </p:cNvPr>
          <p:cNvSpPr txBox="1"/>
          <p:nvPr/>
        </p:nvSpPr>
        <p:spPr>
          <a:xfrm>
            <a:off x="2318493" y="1785740"/>
            <a:ext cx="84450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you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for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your</a:t>
            </a:r>
            <a:r>
              <a:rPr lang="bg-BG" sz="4800" dirty="0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bg-BG" sz="4800" dirty="0" err="1">
                <a:effectLst>
                  <a:glow rad="3810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attention</a:t>
            </a:r>
            <a:endParaRPr lang="bg-BG" sz="4800" dirty="0">
              <a:effectLst>
                <a:glow rad="3810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994716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111</Words>
  <Application>Microsoft Office PowerPoint</Application>
  <PresentationFormat>Широк екран</PresentationFormat>
  <Paragraphs>18</Paragraphs>
  <Slides>5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Trade Gothic Next Cond</vt:lpstr>
      <vt:lpstr>Trade Gothic Next Light</vt:lpstr>
      <vt:lpstr>PortalVTI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/>
  <cp:lastModifiedBy>Пресиян И. Колев</cp:lastModifiedBy>
  <cp:revision>434</cp:revision>
  <dcterms:created xsi:type="dcterms:W3CDTF">2024-06-14T16:24:33Z</dcterms:created>
  <dcterms:modified xsi:type="dcterms:W3CDTF">2025-03-27T00:11:54Z</dcterms:modified>
</cp:coreProperties>
</file>