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73"/>
  </p:notesMasterIdLst>
  <p:sldIdLst>
    <p:sldId id="324" r:id="rId12"/>
    <p:sldId id="325" r:id="rId13"/>
    <p:sldId id="285" r:id="rId14"/>
    <p:sldId id="329" r:id="rId15"/>
    <p:sldId id="330" r:id="rId16"/>
    <p:sldId id="331" r:id="rId17"/>
    <p:sldId id="286" r:id="rId18"/>
    <p:sldId id="311" r:id="rId19"/>
    <p:sldId id="312" r:id="rId20"/>
    <p:sldId id="326" r:id="rId21"/>
    <p:sldId id="327" r:id="rId22"/>
    <p:sldId id="328" r:id="rId23"/>
    <p:sldId id="308" r:id="rId24"/>
    <p:sldId id="332" r:id="rId25"/>
    <p:sldId id="333" r:id="rId26"/>
    <p:sldId id="334" r:id="rId27"/>
    <p:sldId id="309" r:id="rId28"/>
    <p:sldId id="264" r:id="rId29"/>
    <p:sldId id="335" r:id="rId30"/>
    <p:sldId id="294" r:id="rId31"/>
    <p:sldId id="289" r:id="rId32"/>
    <p:sldId id="304" r:id="rId33"/>
    <p:sldId id="266" r:id="rId34"/>
    <p:sldId id="267" r:id="rId35"/>
    <p:sldId id="268" r:id="rId36"/>
    <p:sldId id="322" r:id="rId37"/>
    <p:sldId id="290" r:id="rId38"/>
    <p:sldId id="305" r:id="rId39"/>
    <p:sldId id="270" r:id="rId40"/>
    <p:sldId id="323" r:id="rId41"/>
    <p:sldId id="314" r:id="rId42"/>
    <p:sldId id="291" r:id="rId43"/>
    <p:sldId id="310" r:id="rId44"/>
    <p:sldId id="292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8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8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8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8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F3300"/>
    <a:srgbClr val="333399"/>
    <a:srgbClr val="FFFFFF"/>
    <a:srgbClr val="003399"/>
    <a:srgbClr val="B2B2B2"/>
    <a:srgbClr val="CCFF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63" Type="http://schemas.openxmlformats.org/officeDocument/2006/relationships/slide" Target="slides/slide52.xml"/><Relationship Id="rId68" Type="http://schemas.openxmlformats.org/officeDocument/2006/relationships/slide" Target="slides/slide57.xml"/><Relationship Id="rId16" Type="http://schemas.openxmlformats.org/officeDocument/2006/relationships/slide" Target="slides/slide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slide" Target="slides/slide55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0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slide" Target="slides/slide58.xml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slide" Target="slides/slide6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slide" Target="slides/slide5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49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B462974-865A-49D1-9E81-51560944E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372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Times" panose="02020603050405020304" pitchFamily="18" charset="0"/>
              </a:rPr>
              <a:t>~10/13/2008</a:t>
            </a:r>
            <a:endParaRPr lang="ko-KR" altLang="en-US" smtClean="0">
              <a:latin typeface="Times" panose="02020603050405020304" pitchFamily="18" charset="0"/>
            </a:endParaRPr>
          </a:p>
        </p:txBody>
      </p:sp>
      <p:sp>
        <p:nvSpPr>
          <p:cNvPr id="148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EEC710-3BD6-4F3E-BBFB-6903C9F82743}" type="slidenum">
              <a:rPr lang="en-US" altLang="ko-KR" sz="1200" i="0" smtClean="0">
                <a:latin typeface="Times" panose="02020603050405020304" pitchFamily="18" charset="0"/>
              </a:rPr>
              <a:pPr/>
              <a:t>9</a:t>
            </a:fld>
            <a:endParaRPr lang="en-US" altLang="ko-KR" sz="1200" i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9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98BB52-D911-4710-9D3E-2A5A94B65F5C}" type="slidenum">
              <a:rPr lang="en-US" altLang="ko-KR" sz="1200" i="0" smtClean="0">
                <a:latin typeface="Times" panose="02020603050405020304" pitchFamily="18" charset="0"/>
              </a:rPr>
              <a:pPr/>
              <a:t>18</a:t>
            </a:fld>
            <a:endParaRPr lang="en-US" altLang="ko-KR" sz="1200" i="0" smtClean="0">
              <a:latin typeface="Times" panose="02020603050405020304" pitchFamily="18" charset="0"/>
            </a:endParaRPr>
          </a:p>
        </p:txBody>
      </p:sp>
      <p:sp>
        <p:nvSpPr>
          <p:cNvPr id="158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~4/7/2004</a:t>
            </a:r>
          </a:p>
        </p:txBody>
      </p:sp>
    </p:spTree>
    <p:extLst>
      <p:ext uri="{BB962C8B-B14F-4D97-AF65-F5344CB8AC3E}">
        <p14:creationId xmlns:p14="http://schemas.microsoft.com/office/powerpoint/2010/main" val="206132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D0D6AF-0403-42CF-8E84-50295201B7D5}" type="slidenum">
              <a:rPr lang="en-US" altLang="ko-KR" sz="1200" i="0" smtClean="0">
                <a:latin typeface="Times" panose="02020603050405020304" pitchFamily="18" charset="0"/>
              </a:rPr>
              <a:pPr/>
              <a:t>25</a:t>
            </a:fld>
            <a:endParaRPr lang="en-US" altLang="ko-KR" sz="1200" i="0" smtClean="0">
              <a:latin typeface="Times" panose="02020603050405020304" pitchFamily="18" charset="0"/>
            </a:endParaRPr>
          </a:p>
        </p:txBody>
      </p:sp>
      <p:sp>
        <p:nvSpPr>
          <p:cNvPr id="166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~4/18/2012</a:t>
            </a:r>
          </a:p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~10/19/2004</a:t>
            </a:r>
          </a:p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~10/17/2007</a:t>
            </a:r>
          </a:p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~4/15/2009</a:t>
            </a:r>
          </a:p>
        </p:txBody>
      </p:sp>
    </p:spTree>
    <p:extLst>
      <p:ext uri="{BB962C8B-B14F-4D97-AF65-F5344CB8AC3E}">
        <p14:creationId xmlns:p14="http://schemas.microsoft.com/office/powerpoint/2010/main" val="340281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06C0-6057-419B-838E-5D2476EE1E34}" type="slidenum">
              <a:rPr lang="en-US" altLang="ko-KR" sz="1200" i="0" smtClean="0">
                <a:latin typeface="Times" panose="02020603050405020304" pitchFamily="18" charset="0"/>
              </a:rPr>
              <a:pPr/>
              <a:t>29</a:t>
            </a:fld>
            <a:endParaRPr lang="en-US" altLang="ko-KR" sz="1200" i="0" smtClean="0">
              <a:latin typeface="Times" panose="02020603050405020304" pitchFamily="18" charset="0"/>
            </a:endParaRPr>
          </a:p>
        </p:txBody>
      </p:sp>
      <p:sp>
        <p:nvSpPr>
          <p:cNvPr id="172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~4/18/2007</a:t>
            </a:r>
          </a:p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~10/11/2010</a:t>
            </a:r>
          </a:p>
        </p:txBody>
      </p:sp>
    </p:spTree>
    <p:extLst>
      <p:ext uri="{BB962C8B-B14F-4D97-AF65-F5344CB8AC3E}">
        <p14:creationId xmlns:p14="http://schemas.microsoft.com/office/powerpoint/2010/main" val="1711590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</a:endParaRPr>
          </a:p>
        </p:txBody>
      </p:sp>
      <p:sp>
        <p:nvSpPr>
          <p:cNvPr id="1771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FC8B7A-F136-422B-8077-533B395B9BE9}" type="slidenum">
              <a:rPr lang="en-US" altLang="ko-KR" sz="1200" i="0" smtClean="0">
                <a:latin typeface="Times" panose="02020603050405020304" pitchFamily="18" charset="0"/>
              </a:rPr>
              <a:pPr/>
              <a:t>33</a:t>
            </a:fld>
            <a:endParaRPr lang="en-US" altLang="ko-KR" sz="1200" i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88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16F8AD-6C66-419E-A83B-5B3E1687728B}" type="slidenum">
              <a:rPr lang="en-US" altLang="ko-KR" sz="1200" i="0" smtClean="0">
                <a:latin typeface="Times" panose="02020603050405020304" pitchFamily="18" charset="0"/>
              </a:rPr>
              <a:pPr/>
              <a:t>34</a:t>
            </a:fld>
            <a:endParaRPr lang="en-US" altLang="ko-KR" sz="1200" i="0" smtClean="0">
              <a:latin typeface="Times" panose="02020603050405020304" pitchFamily="18" charset="0"/>
            </a:endParaRPr>
          </a:p>
        </p:txBody>
      </p:sp>
      <p:sp>
        <p:nvSpPr>
          <p:cNvPr id="179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~4/18/2012</a:t>
            </a:r>
          </a:p>
          <a:p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~10/8/2003</a:t>
            </a:r>
          </a:p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~10/24/2005</a:t>
            </a:r>
          </a:p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~10/26/2011</a:t>
            </a:r>
          </a:p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~10/20/2008</a:t>
            </a:r>
          </a:p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~4/16/2008</a:t>
            </a:r>
          </a:p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~4/20/2009</a:t>
            </a:r>
          </a:p>
        </p:txBody>
      </p:sp>
    </p:spTree>
    <p:extLst>
      <p:ext uri="{BB962C8B-B14F-4D97-AF65-F5344CB8AC3E}">
        <p14:creationId xmlns:p14="http://schemas.microsoft.com/office/powerpoint/2010/main" val="369520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996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4100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 algn="l">
              <a:defRPr i="1">
                <a:solidFill>
                  <a:srgbClr val="A083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2C8B6CF-BAE0-4ECA-B2B6-67B991F8C3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585283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>
            <a:grpSpLocks/>
          </p:cNvGrpSpPr>
          <p:nvPr userDrawn="1"/>
        </p:nvGrpSpPr>
        <p:grpSpPr bwMode="auto">
          <a:xfrm>
            <a:off x="928688" y="6215063"/>
            <a:ext cx="7929562" cy="450850"/>
            <a:chOff x="928688" y="6215063"/>
            <a:chExt cx="7929562" cy="450652"/>
          </a:xfrm>
        </p:grpSpPr>
        <p:cxnSp>
          <p:nvCxnSpPr>
            <p:cNvPr id="5" name="직선 연결선 10"/>
            <p:cNvCxnSpPr>
              <a:cxnSpLocks noChangeShapeType="1"/>
            </p:cNvCxnSpPr>
            <p:nvPr/>
          </p:nvCxnSpPr>
          <p:spPr bwMode="auto">
            <a:xfrm>
              <a:off x="928688" y="6357938"/>
              <a:ext cx="4714875" cy="25400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순서도: 수행의 시작/종료 5"/>
            <p:cNvSpPr>
              <a:spLocks noChangeArrowheads="1"/>
            </p:cNvSpPr>
            <p:nvPr/>
          </p:nvSpPr>
          <p:spPr bwMode="auto">
            <a:xfrm>
              <a:off x="5643563" y="6215063"/>
              <a:ext cx="2286000" cy="334815"/>
            </a:xfrm>
            <a:prstGeom prst="flowChartTerminator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Sans" panose="020B0602030504020204" pitchFamily="34" charset="0"/>
                  <a:ea typeface="굴림" panose="020B0600000101010101" pitchFamily="50" charset="-127"/>
                  <a:cs typeface="Courier New" panose="02070309020205020404" pitchFamily="49" charset="0"/>
                </a:rPr>
                <a:t>Chap. 9: Sorting</a:t>
              </a:r>
              <a:endParaRPr lang="ko-KR" altLang="en-US" sz="1400" b="0" i="0" u="none" smtClean="0">
                <a:solidFill>
                  <a:srgbClr val="402000"/>
                </a:solidFill>
                <a:latin typeface="Lucida Sans" panose="020B0602030504020204" pitchFamily="34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8688" y="6335660"/>
              <a:ext cx="2117725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kkman@sangji.ac.kr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8035925" y="6357875"/>
              <a:ext cx="722313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fld id="{4E0A9A57-2944-4398-B553-493D3219C539}" type="slidenum"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pPr algn="r">
                  <a:defRPr/>
                </a:pPr>
                <a:t>‹#›</a:t>
              </a:fld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cxnSp>
          <p:nvCxnSpPr>
            <p:cNvPr id="10" name="직선 연결선 14"/>
            <p:cNvCxnSpPr>
              <a:cxnSpLocks noChangeShapeType="1"/>
            </p:cNvCxnSpPr>
            <p:nvPr userDrawn="1"/>
          </p:nvCxnSpPr>
          <p:spPr bwMode="auto">
            <a:xfrm>
              <a:off x="7929563" y="6383338"/>
              <a:ext cx="928687" cy="1587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60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571480"/>
            <a:ext cx="7772400" cy="8382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82958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2449B574-54EF-49CE-90AE-7B32A0C182C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981713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C50CE0D9-50C3-49FE-AC95-9AFC3869D43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54754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4C551C36-9C7E-4BFB-81A2-04577363F1A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205596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90600" y="6172200"/>
            <a:ext cx="2295525" cy="38100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1C882FE6-42FD-4838-B641-7349F5CD9B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989883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994B01C9-AC46-4B26-B3BD-F74F111244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00183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18A5D6E6-F1A6-4C6C-8BCD-96E49CE381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51141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45579E20-050F-4E31-AF56-D570B9ED46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44664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ABC83E45-0F83-4928-B00E-D08D5F0B9B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577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7568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DBB64139-6647-4C6D-95F7-19DA4068E2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2082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 algn="l">
              <a:defRPr i="1">
                <a:solidFill>
                  <a:srgbClr val="A083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07BB57-3235-4C7B-B60E-9C11DECE32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08253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>
            <a:grpSpLocks/>
          </p:cNvGrpSpPr>
          <p:nvPr userDrawn="1"/>
        </p:nvGrpSpPr>
        <p:grpSpPr bwMode="auto">
          <a:xfrm>
            <a:off x="928688" y="6215063"/>
            <a:ext cx="7929562" cy="450850"/>
            <a:chOff x="928688" y="6215063"/>
            <a:chExt cx="7929562" cy="450652"/>
          </a:xfrm>
        </p:grpSpPr>
        <p:cxnSp>
          <p:nvCxnSpPr>
            <p:cNvPr id="5" name="직선 연결선 10"/>
            <p:cNvCxnSpPr>
              <a:cxnSpLocks noChangeShapeType="1"/>
            </p:cNvCxnSpPr>
            <p:nvPr/>
          </p:nvCxnSpPr>
          <p:spPr bwMode="auto">
            <a:xfrm>
              <a:off x="928688" y="6357938"/>
              <a:ext cx="4714875" cy="25400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순서도: 수행의 시작/종료 5"/>
            <p:cNvSpPr>
              <a:spLocks noChangeArrowheads="1"/>
            </p:cNvSpPr>
            <p:nvPr/>
          </p:nvSpPr>
          <p:spPr bwMode="auto">
            <a:xfrm>
              <a:off x="5643563" y="6215063"/>
              <a:ext cx="2286000" cy="334815"/>
            </a:xfrm>
            <a:prstGeom prst="flowChartTerminator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Sans" panose="020B0602030504020204" pitchFamily="34" charset="0"/>
                  <a:ea typeface="굴림" panose="020B0600000101010101" pitchFamily="50" charset="-127"/>
                  <a:cs typeface="Courier New" panose="02070309020205020404" pitchFamily="49" charset="0"/>
                </a:rPr>
                <a:t>Chap. 9: Sorting</a:t>
              </a:r>
              <a:endParaRPr lang="ko-KR" altLang="en-US" sz="1400" b="0" i="0" u="none" smtClean="0">
                <a:solidFill>
                  <a:srgbClr val="402000"/>
                </a:solidFill>
                <a:latin typeface="Lucida Sans" panose="020B0602030504020204" pitchFamily="34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8688" y="6335660"/>
              <a:ext cx="2117725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kkman@sangji.ac.kr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8035925" y="6357875"/>
              <a:ext cx="722313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fld id="{8461CF74-145E-45B3-B385-992CADEF5184}" type="slidenum"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pPr algn="r">
                  <a:defRPr/>
                </a:pPr>
                <a:t>‹#›</a:t>
              </a:fld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cxnSp>
          <p:nvCxnSpPr>
            <p:cNvPr id="10" name="직선 연결선 14"/>
            <p:cNvCxnSpPr>
              <a:cxnSpLocks noChangeShapeType="1"/>
            </p:cNvCxnSpPr>
            <p:nvPr userDrawn="1"/>
          </p:nvCxnSpPr>
          <p:spPr bwMode="auto">
            <a:xfrm>
              <a:off x="7929563" y="6383338"/>
              <a:ext cx="928687" cy="1587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60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571480"/>
            <a:ext cx="7772400" cy="8382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69275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31061F84-EB94-433C-9D20-305CFEB4023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540397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719D6D46-6A9F-403C-9E26-A6EDD1EA9A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596552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4D24D6C5-50C5-478C-A353-DE4DC7CB6D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61320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90600" y="6172200"/>
            <a:ext cx="2295525" cy="38100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24EB7815-C869-46AE-B712-6A3FDF9EBDC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59082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E2ECB45E-2772-41FF-B7DA-817A9399AD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233129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F09F6860-50F1-44EB-B55F-29D8A4E694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8199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6179F7F1-863D-498E-BB05-2F799099A0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59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 algn="l">
              <a:defRPr i="1">
                <a:solidFill>
                  <a:srgbClr val="A083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40B4307-3208-495F-8BD4-C4BE5869F3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469443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D9E41EEA-E88B-48F0-A43B-958F59750B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6816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B1E23D60-8B15-4F60-A16B-306A4AB635D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215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>
            <a:grpSpLocks/>
          </p:cNvGrpSpPr>
          <p:nvPr userDrawn="1"/>
        </p:nvGrpSpPr>
        <p:grpSpPr bwMode="auto">
          <a:xfrm>
            <a:off x="928688" y="6215063"/>
            <a:ext cx="7929562" cy="450850"/>
            <a:chOff x="928688" y="6215063"/>
            <a:chExt cx="7929562" cy="450652"/>
          </a:xfrm>
        </p:grpSpPr>
        <p:cxnSp>
          <p:nvCxnSpPr>
            <p:cNvPr id="5" name="직선 연결선 10"/>
            <p:cNvCxnSpPr>
              <a:cxnSpLocks noChangeShapeType="1"/>
            </p:cNvCxnSpPr>
            <p:nvPr/>
          </p:nvCxnSpPr>
          <p:spPr bwMode="auto">
            <a:xfrm>
              <a:off x="928688" y="6357938"/>
              <a:ext cx="4714875" cy="25400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순서도: 수행의 시작/종료 5"/>
            <p:cNvSpPr>
              <a:spLocks noChangeArrowheads="1"/>
            </p:cNvSpPr>
            <p:nvPr/>
          </p:nvSpPr>
          <p:spPr bwMode="auto">
            <a:xfrm>
              <a:off x="5643563" y="6215063"/>
              <a:ext cx="2286000" cy="334815"/>
            </a:xfrm>
            <a:prstGeom prst="flowChartTerminator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Sans" panose="020B0602030504020204" pitchFamily="34" charset="0"/>
                  <a:ea typeface="굴림" panose="020B0600000101010101" pitchFamily="50" charset="-127"/>
                  <a:cs typeface="Courier New" panose="02070309020205020404" pitchFamily="49" charset="0"/>
                </a:rPr>
                <a:t>Chap. 9: Sorting</a:t>
              </a:r>
              <a:endParaRPr lang="ko-KR" altLang="en-US" sz="1400" b="0" i="0" u="none" smtClean="0">
                <a:solidFill>
                  <a:srgbClr val="402000"/>
                </a:solidFill>
                <a:latin typeface="Lucida Sans" panose="020B0602030504020204" pitchFamily="34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8688" y="6335660"/>
              <a:ext cx="2117725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kkman@sangji.ac.kr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8035925" y="6357875"/>
              <a:ext cx="722313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fld id="{72CD1399-B369-4ED6-841C-DFD3B4A360A9}" type="slidenum"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pPr algn="r">
                  <a:defRPr/>
                </a:pPr>
                <a:t>‹#›</a:t>
              </a:fld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cxnSp>
          <p:nvCxnSpPr>
            <p:cNvPr id="10" name="직선 연결선 14"/>
            <p:cNvCxnSpPr>
              <a:cxnSpLocks noChangeShapeType="1"/>
            </p:cNvCxnSpPr>
            <p:nvPr userDrawn="1"/>
          </p:nvCxnSpPr>
          <p:spPr bwMode="auto">
            <a:xfrm>
              <a:off x="7929563" y="6383338"/>
              <a:ext cx="928687" cy="1587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60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571480"/>
            <a:ext cx="7772400" cy="8382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60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F1E6E3B8-1155-45E1-989B-7DC7196F9A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14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84223379-A9BE-4E5C-8F4B-C84EC16505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914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AACA991A-AD58-49CC-8565-532BF43CA6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588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90600" y="6172200"/>
            <a:ext cx="2295525" cy="38100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E6DD87B7-0D1A-4155-A63A-6A039E21FF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0380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93890364-BB61-4E6B-B97A-89E3A0CC9F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465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15963755-98A9-4C7F-A030-E72B20A59C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0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7330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CA88270C-9D51-43D8-B4BB-9BAB163F02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804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DE23C8EE-B99F-42ED-905F-2071084EEC9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466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8BDA87C8-2F17-480C-8D8F-2CE45A2527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275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 algn="l">
              <a:defRPr i="1">
                <a:solidFill>
                  <a:srgbClr val="A083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989EB3-F6C0-43B0-BB96-EA0925EF34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026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>
            <a:grpSpLocks/>
          </p:cNvGrpSpPr>
          <p:nvPr userDrawn="1"/>
        </p:nvGrpSpPr>
        <p:grpSpPr bwMode="auto">
          <a:xfrm>
            <a:off x="928688" y="6215063"/>
            <a:ext cx="7929562" cy="450850"/>
            <a:chOff x="928688" y="6215063"/>
            <a:chExt cx="7929562" cy="450652"/>
          </a:xfrm>
        </p:grpSpPr>
        <p:cxnSp>
          <p:nvCxnSpPr>
            <p:cNvPr id="5" name="직선 연결선 10"/>
            <p:cNvCxnSpPr>
              <a:cxnSpLocks noChangeShapeType="1"/>
            </p:cNvCxnSpPr>
            <p:nvPr/>
          </p:nvCxnSpPr>
          <p:spPr bwMode="auto">
            <a:xfrm>
              <a:off x="928688" y="6357938"/>
              <a:ext cx="4714875" cy="25400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순서도: 수행의 시작/종료 5"/>
            <p:cNvSpPr>
              <a:spLocks noChangeArrowheads="1"/>
            </p:cNvSpPr>
            <p:nvPr/>
          </p:nvSpPr>
          <p:spPr bwMode="auto">
            <a:xfrm>
              <a:off x="5643563" y="6215063"/>
              <a:ext cx="2286000" cy="334815"/>
            </a:xfrm>
            <a:prstGeom prst="flowChartTerminator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Sans" panose="020B0602030504020204" pitchFamily="34" charset="0"/>
                  <a:ea typeface="굴림" panose="020B0600000101010101" pitchFamily="50" charset="-127"/>
                  <a:cs typeface="Courier New" panose="02070309020205020404" pitchFamily="49" charset="0"/>
                </a:rPr>
                <a:t>Chap. 9: Sorting</a:t>
              </a:r>
              <a:endParaRPr lang="ko-KR" altLang="en-US" sz="1400" b="0" i="0" u="none" smtClean="0">
                <a:solidFill>
                  <a:srgbClr val="402000"/>
                </a:solidFill>
                <a:latin typeface="Lucida Sans" panose="020B0602030504020204" pitchFamily="34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8688" y="6335660"/>
              <a:ext cx="2117725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kkman@sangji.ac.kr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8035925" y="6357875"/>
              <a:ext cx="722313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fld id="{75BE4003-41A4-4FE2-9305-FB59F00AF809}" type="slidenum"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pPr algn="r">
                  <a:defRPr/>
                </a:pPr>
                <a:t>‹#›</a:t>
              </a:fld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cxnSp>
          <p:nvCxnSpPr>
            <p:cNvPr id="10" name="직선 연결선 14"/>
            <p:cNvCxnSpPr>
              <a:cxnSpLocks noChangeShapeType="1"/>
            </p:cNvCxnSpPr>
            <p:nvPr userDrawn="1"/>
          </p:nvCxnSpPr>
          <p:spPr bwMode="auto">
            <a:xfrm>
              <a:off x="7929563" y="6383338"/>
              <a:ext cx="928687" cy="1587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60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571480"/>
            <a:ext cx="7772400" cy="8382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957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F394DADE-2A29-4A11-B388-AAD16355CD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4496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625BFD9C-512A-4285-88A2-E985A97B8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4595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C7ED2B6F-DB37-4FE3-8CD1-E9185F94566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2661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90600" y="6172200"/>
            <a:ext cx="2295525" cy="38100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34B77D7C-0A33-4C9E-9AA8-EA1F42B023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14949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92B4E7DD-428F-4824-B343-FBFFF7D21C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78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4160818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D88B7EF5-826D-4122-93FD-9E6584ED83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4486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65972E2A-0382-448A-8AD1-BEC5278746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313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F724523E-C55D-4E74-9DAF-F86374CEA1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6556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500EC7EB-90AE-4880-AD80-1970A9932B0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92729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 algn="l">
              <a:defRPr i="1">
                <a:solidFill>
                  <a:srgbClr val="A083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A31C961-DFB0-4D66-8AB4-5E16C49880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416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>
            <a:grpSpLocks/>
          </p:cNvGrpSpPr>
          <p:nvPr userDrawn="1"/>
        </p:nvGrpSpPr>
        <p:grpSpPr bwMode="auto">
          <a:xfrm>
            <a:off x="928688" y="6215063"/>
            <a:ext cx="7929562" cy="450850"/>
            <a:chOff x="928688" y="6215063"/>
            <a:chExt cx="7929562" cy="450652"/>
          </a:xfrm>
        </p:grpSpPr>
        <p:cxnSp>
          <p:nvCxnSpPr>
            <p:cNvPr id="5" name="직선 연결선 10"/>
            <p:cNvCxnSpPr>
              <a:cxnSpLocks noChangeShapeType="1"/>
            </p:cNvCxnSpPr>
            <p:nvPr/>
          </p:nvCxnSpPr>
          <p:spPr bwMode="auto">
            <a:xfrm>
              <a:off x="928688" y="6357938"/>
              <a:ext cx="4714875" cy="25400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순서도: 수행의 시작/종료 5"/>
            <p:cNvSpPr>
              <a:spLocks noChangeArrowheads="1"/>
            </p:cNvSpPr>
            <p:nvPr/>
          </p:nvSpPr>
          <p:spPr bwMode="auto">
            <a:xfrm>
              <a:off x="5643563" y="6215063"/>
              <a:ext cx="2286000" cy="334815"/>
            </a:xfrm>
            <a:prstGeom prst="flowChartTerminator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Sans" panose="020B0602030504020204" pitchFamily="34" charset="0"/>
                  <a:ea typeface="굴림" panose="020B0600000101010101" pitchFamily="50" charset="-127"/>
                  <a:cs typeface="Courier New" panose="02070309020205020404" pitchFamily="49" charset="0"/>
                </a:rPr>
                <a:t>Chap. 9: Sorting</a:t>
              </a:r>
              <a:endParaRPr lang="ko-KR" altLang="en-US" sz="1400" b="0" i="0" u="none" smtClean="0">
                <a:solidFill>
                  <a:srgbClr val="402000"/>
                </a:solidFill>
                <a:latin typeface="Lucida Sans" panose="020B0602030504020204" pitchFamily="34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8688" y="6335660"/>
              <a:ext cx="2117725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kkman@sangji.ac.kr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8035925" y="6357875"/>
              <a:ext cx="722313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fld id="{4DAD7BF7-3B39-4EF7-8CE7-B644E39B0B93}" type="slidenum"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pPr algn="r">
                  <a:defRPr/>
                </a:pPr>
                <a:t>‹#›</a:t>
              </a:fld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cxnSp>
          <p:nvCxnSpPr>
            <p:cNvPr id="10" name="직선 연결선 14"/>
            <p:cNvCxnSpPr>
              <a:cxnSpLocks noChangeShapeType="1"/>
            </p:cNvCxnSpPr>
            <p:nvPr userDrawn="1"/>
          </p:nvCxnSpPr>
          <p:spPr bwMode="auto">
            <a:xfrm>
              <a:off x="7929563" y="6383338"/>
              <a:ext cx="928687" cy="1587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60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571480"/>
            <a:ext cx="7772400" cy="8382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9083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6DD10709-CFFD-4E99-BC84-C0870887A60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3137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AD19D19B-C62F-4550-9784-91EC1EC7AA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2400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AFCE45EA-A057-4B3D-AA9F-FC310A85E6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3940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90600" y="6172200"/>
            <a:ext cx="2295525" cy="38100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10AB9263-4B52-4AA7-B0A4-F64CA2D5FA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67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2594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076E12EE-2904-4AEB-9B44-4B5A1672BD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24648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5895C607-420D-4BC1-947F-1ACEF1B188F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0844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B7739ACE-A5F2-4C22-ADD7-B85FD0EB88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0709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EA0419AE-7EA5-45D0-B05E-CDCE0430FD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3443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BA5E3CBE-82A8-4051-A3FF-E99E54AD82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4600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 algn="l">
              <a:defRPr i="1">
                <a:solidFill>
                  <a:srgbClr val="A083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F98A144-7C8B-4F31-AE5F-BD6E74D62A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99034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>
            <a:grpSpLocks/>
          </p:cNvGrpSpPr>
          <p:nvPr userDrawn="1"/>
        </p:nvGrpSpPr>
        <p:grpSpPr bwMode="auto">
          <a:xfrm>
            <a:off x="928688" y="6215063"/>
            <a:ext cx="7929562" cy="450850"/>
            <a:chOff x="928688" y="6215063"/>
            <a:chExt cx="7929562" cy="450652"/>
          </a:xfrm>
        </p:grpSpPr>
        <p:cxnSp>
          <p:nvCxnSpPr>
            <p:cNvPr id="5" name="직선 연결선 10"/>
            <p:cNvCxnSpPr>
              <a:cxnSpLocks noChangeShapeType="1"/>
            </p:cNvCxnSpPr>
            <p:nvPr/>
          </p:nvCxnSpPr>
          <p:spPr bwMode="auto">
            <a:xfrm>
              <a:off x="928688" y="6357938"/>
              <a:ext cx="4714875" cy="25400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순서도: 수행의 시작/종료 5"/>
            <p:cNvSpPr>
              <a:spLocks noChangeArrowheads="1"/>
            </p:cNvSpPr>
            <p:nvPr/>
          </p:nvSpPr>
          <p:spPr bwMode="auto">
            <a:xfrm>
              <a:off x="5643563" y="6215063"/>
              <a:ext cx="2286000" cy="334815"/>
            </a:xfrm>
            <a:prstGeom prst="flowChartTerminator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Sans" panose="020B0602030504020204" pitchFamily="34" charset="0"/>
                  <a:ea typeface="굴림" panose="020B0600000101010101" pitchFamily="50" charset="-127"/>
                  <a:cs typeface="Courier New" panose="02070309020205020404" pitchFamily="49" charset="0"/>
                </a:rPr>
                <a:t>Chap. 9: Sorting</a:t>
              </a:r>
              <a:endParaRPr lang="ko-KR" altLang="en-US" sz="1400" b="0" i="0" u="none" smtClean="0">
                <a:solidFill>
                  <a:srgbClr val="402000"/>
                </a:solidFill>
                <a:latin typeface="Lucida Sans" panose="020B0602030504020204" pitchFamily="34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8688" y="6335660"/>
              <a:ext cx="2117725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kkman@sangji.ac.kr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8035925" y="6357875"/>
              <a:ext cx="722313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fld id="{B3C58F41-5C44-44C6-9ADD-ADBF239EEAAE}" type="slidenum"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pPr algn="r">
                  <a:defRPr/>
                </a:pPr>
                <a:t>‹#›</a:t>
              </a:fld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cxnSp>
          <p:nvCxnSpPr>
            <p:cNvPr id="10" name="직선 연결선 14"/>
            <p:cNvCxnSpPr>
              <a:cxnSpLocks noChangeShapeType="1"/>
            </p:cNvCxnSpPr>
            <p:nvPr userDrawn="1"/>
          </p:nvCxnSpPr>
          <p:spPr bwMode="auto">
            <a:xfrm>
              <a:off x="7929563" y="6383338"/>
              <a:ext cx="928687" cy="1587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60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571480"/>
            <a:ext cx="7772400" cy="8382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8066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028B1CB1-5B91-45AF-85F1-654AC2329A8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48669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1DD6ECE8-A136-4D38-8EE3-6B331630D02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0718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238EFAFF-3504-4883-BC03-174453C88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597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0368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90600" y="6172200"/>
            <a:ext cx="2295525" cy="38100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478C0214-19DC-42B8-9BFC-66520D1612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53549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4CE34927-857A-469E-BF93-292D878DEA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57961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5E79EA67-91FC-4C4E-B537-33FD3E7E6E9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0179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247C1107-B643-4C95-8D70-37A6BAD6019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1262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C04F61E1-4CDA-47F3-9598-5B6C53CED4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2900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C8B1ACDC-F69B-4471-880D-536505FCC28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26564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 algn="l">
              <a:defRPr i="1">
                <a:solidFill>
                  <a:srgbClr val="A083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4BC29DE-8B48-406D-9216-3C99970056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80926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>
            <a:grpSpLocks/>
          </p:cNvGrpSpPr>
          <p:nvPr userDrawn="1"/>
        </p:nvGrpSpPr>
        <p:grpSpPr bwMode="auto">
          <a:xfrm>
            <a:off x="928688" y="6215063"/>
            <a:ext cx="7929562" cy="450850"/>
            <a:chOff x="928688" y="6215063"/>
            <a:chExt cx="7929562" cy="450652"/>
          </a:xfrm>
        </p:grpSpPr>
        <p:cxnSp>
          <p:nvCxnSpPr>
            <p:cNvPr id="5" name="직선 연결선 10"/>
            <p:cNvCxnSpPr>
              <a:cxnSpLocks noChangeShapeType="1"/>
            </p:cNvCxnSpPr>
            <p:nvPr/>
          </p:nvCxnSpPr>
          <p:spPr bwMode="auto">
            <a:xfrm>
              <a:off x="928688" y="6357938"/>
              <a:ext cx="4714875" cy="25400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순서도: 수행의 시작/종료 5"/>
            <p:cNvSpPr>
              <a:spLocks noChangeArrowheads="1"/>
            </p:cNvSpPr>
            <p:nvPr/>
          </p:nvSpPr>
          <p:spPr bwMode="auto">
            <a:xfrm>
              <a:off x="5643563" y="6215063"/>
              <a:ext cx="2286000" cy="334815"/>
            </a:xfrm>
            <a:prstGeom prst="flowChartTerminator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Sans" panose="020B0602030504020204" pitchFamily="34" charset="0"/>
                  <a:ea typeface="굴림" panose="020B0600000101010101" pitchFamily="50" charset="-127"/>
                  <a:cs typeface="Courier New" panose="02070309020205020404" pitchFamily="49" charset="0"/>
                </a:rPr>
                <a:t>Chap. 9: Sorting</a:t>
              </a:r>
              <a:endParaRPr lang="ko-KR" altLang="en-US" sz="1400" b="0" i="0" u="none" smtClean="0">
                <a:solidFill>
                  <a:srgbClr val="402000"/>
                </a:solidFill>
                <a:latin typeface="Lucida Sans" panose="020B0602030504020204" pitchFamily="34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8688" y="6335660"/>
              <a:ext cx="2117725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kkman@sangji.ac.kr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8035925" y="6357875"/>
              <a:ext cx="722313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fld id="{4B7BCDE8-3B09-4305-8CBA-12A90C497873}" type="slidenum"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pPr algn="r">
                  <a:defRPr/>
                </a:pPr>
                <a:t>‹#›</a:t>
              </a:fld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cxnSp>
          <p:nvCxnSpPr>
            <p:cNvPr id="10" name="직선 연결선 14"/>
            <p:cNvCxnSpPr>
              <a:cxnSpLocks noChangeShapeType="1"/>
            </p:cNvCxnSpPr>
            <p:nvPr userDrawn="1"/>
          </p:nvCxnSpPr>
          <p:spPr bwMode="auto">
            <a:xfrm>
              <a:off x="7929563" y="6383338"/>
              <a:ext cx="928687" cy="1587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60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571480"/>
            <a:ext cx="7772400" cy="8382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3426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9D870936-75C5-4766-ADC2-FA2DB8F402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90897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6323DAAD-5F60-4271-B7A6-13D918654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107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6483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EF0CBD14-7ADB-420C-B304-B25C1279E12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42923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90600" y="6172200"/>
            <a:ext cx="2295525" cy="38100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448C83C2-93C2-4582-A2F9-91DA83295DD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02960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F70517B9-CA81-4D84-8D98-3AEDCE05A2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2167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12704DC1-C99A-4CB7-95C7-2C2A4A6475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05265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F43F35DC-2109-49D0-9B90-9AF67E223C0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0662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840C18E8-DC2C-4265-B573-60FD3137D7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9731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5BC5F66C-1240-4FD3-BC11-BFF2E6C5EDD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93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 algn="l">
              <a:defRPr i="1">
                <a:solidFill>
                  <a:srgbClr val="A083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4EA4140-5817-47B4-B1A1-6E01661A23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70002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>
            <a:grpSpLocks/>
          </p:cNvGrpSpPr>
          <p:nvPr userDrawn="1"/>
        </p:nvGrpSpPr>
        <p:grpSpPr bwMode="auto">
          <a:xfrm>
            <a:off x="928688" y="6215063"/>
            <a:ext cx="7929562" cy="450850"/>
            <a:chOff x="928688" y="6215063"/>
            <a:chExt cx="7929562" cy="450652"/>
          </a:xfrm>
        </p:grpSpPr>
        <p:cxnSp>
          <p:nvCxnSpPr>
            <p:cNvPr id="5" name="직선 연결선 10"/>
            <p:cNvCxnSpPr>
              <a:cxnSpLocks noChangeShapeType="1"/>
            </p:cNvCxnSpPr>
            <p:nvPr/>
          </p:nvCxnSpPr>
          <p:spPr bwMode="auto">
            <a:xfrm>
              <a:off x="928688" y="6357938"/>
              <a:ext cx="4714875" cy="25400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순서도: 수행의 시작/종료 5"/>
            <p:cNvSpPr>
              <a:spLocks noChangeArrowheads="1"/>
            </p:cNvSpPr>
            <p:nvPr/>
          </p:nvSpPr>
          <p:spPr bwMode="auto">
            <a:xfrm>
              <a:off x="5643563" y="6215063"/>
              <a:ext cx="2286000" cy="334815"/>
            </a:xfrm>
            <a:prstGeom prst="flowChartTerminator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Sans" panose="020B0602030504020204" pitchFamily="34" charset="0"/>
                  <a:ea typeface="굴림" panose="020B0600000101010101" pitchFamily="50" charset="-127"/>
                  <a:cs typeface="Courier New" panose="02070309020205020404" pitchFamily="49" charset="0"/>
                </a:rPr>
                <a:t>Chap. 9: Sorting</a:t>
              </a:r>
              <a:endParaRPr lang="ko-KR" altLang="en-US" sz="1400" b="0" i="0" u="none" smtClean="0">
                <a:solidFill>
                  <a:srgbClr val="402000"/>
                </a:solidFill>
                <a:latin typeface="Lucida Sans" panose="020B0602030504020204" pitchFamily="34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8688" y="6335660"/>
              <a:ext cx="2117725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kkman@sangji.ac.kr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8035925" y="6357875"/>
              <a:ext cx="722313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fld id="{B48FB873-26A9-4646-8216-C240317831E0}" type="slidenum"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pPr algn="r">
                  <a:defRPr/>
                </a:pPr>
                <a:t>‹#›</a:t>
              </a:fld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cxnSp>
          <p:nvCxnSpPr>
            <p:cNvPr id="10" name="직선 연결선 14"/>
            <p:cNvCxnSpPr>
              <a:cxnSpLocks noChangeShapeType="1"/>
            </p:cNvCxnSpPr>
            <p:nvPr userDrawn="1"/>
          </p:nvCxnSpPr>
          <p:spPr bwMode="auto">
            <a:xfrm>
              <a:off x="7929563" y="6383338"/>
              <a:ext cx="928687" cy="1587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60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571480"/>
            <a:ext cx="7772400" cy="8382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0297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8B746245-CB7C-464D-BA70-AE56A46A775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77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78003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FDC07256-988B-4CA9-ABF8-1F522F1747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52707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DF1B3EFD-A125-4D9A-BE66-23114E15E9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3664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90600" y="6172200"/>
            <a:ext cx="2295525" cy="38100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ECF63331-69CA-42DF-A169-4E42BCEB420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99599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26302B50-BFBE-4FC3-8F67-8C07CEC75C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28042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BBF6919E-F24D-4041-A3CA-1C44FBA3C1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87825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030F35EB-326E-4D6A-9D07-B03BA63326B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40226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81160F7B-4B5F-4434-8C09-A716B62664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1942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14632B09-8A25-423E-AC0B-8C647AA3AA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37162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 algn="l">
              <a:defRPr i="1">
                <a:solidFill>
                  <a:srgbClr val="A083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5C9B64D-DA93-4B38-9543-F39D556FD1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297462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>
            <a:grpSpLocks/>
          </p:cNvGrpSpPr>
          <p:nvPr userDrawn="1"/>
        </p:nvGrpSpPr>
        <p:grpSpPr bwMode="auto">
          <a:xfrm>
            <a:off x="928688" y="6215063"/>
            <a:ext cx="7929562" cy="450850"/>
            <a:chOff x="928688" y="6215063"/>
            <a:chExt cx="7929562" cy="450652"/>
          </a:xfrm>
        </p:grpSpPr>
        <p:cxnSp>
          <p:nvCxnSpPr>
            <p:cNvPr id="5" name="직선 연결선 10"/>
            <p:cNvCxnSpPr>
              <a:cxnSpLocks noChangeShapeType="1"/>
            </p:cNvCxnSpPr>
            <p:nvPr/>
          </p:nvCxnSpPr>
          <p:spPr bwMode="auto">
            <a:xfrm>
              <a:off x="928688" y="6357938"/>
              <a:ext cx="4714875" cy="25400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순서도: 수행의 시작/종료 5"/>
            <p:cNvSpPr>
              <a:spLocks noChangeArrowheads="1"/>
            </p:cNvSpPr>
            <p:nvPr/>
          </p:nvSpPr>
          <p:spPr bwMode="auto">
            <a:xfrm>
              <a:off x="5643563" y="6215063"/>
              <a:ext cx="2286000" cy="334815"/>
            </a:xfrm>
            <a:prstGeom prst="flowChartTerminator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Sans" panose="020B0602030504020204" pitchFamily="34" charset="0"/>
                  <a:ea typeface="굴림" panose="020B0600000101010101" pitchFamily="50" charset="-127"/>
                  <a:cs typeface="Courier New" panose="02070309020205020404" pitchFamily="49" charset="0"/>
                </a:rPr>
                <a:t>Chap. 9: Sorting</a:t>
              </a:r>
              <a:endParaRPr lang="ko-KR" altLang="en-US" sz="1400" b="0" i="0" u="none" smtClean="0">
                <a:solidFill>
                  <a:srgbClr val="402000"/>
                </a:solidFill>
                <a:latin typeface="Lucida Sans" panose="020B0602030504020204" pitchFamily="34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8688" y="6335660"/>
              <a:ext cx="2117725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kkman@sangji.ac.kr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8035925" y="6357875"/>
              <a:ext cx="722313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fld id="{055CE046-34B9-4D26-9818-C7EE4FD42613}" type="slidenum"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pPr algn="r">
                  <a:defRPr/>
                </a:pPr>
                <a:t>‹#›</a:t>
              </a:fld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cxnSp>
          <p:nvCxnSpPr>
            <p:cNvPr id="10" name="직선 연결선 14"/>
            <p:cNvCxnSpPr>
              <a:cxnSpLocks noChangeShapeType="1"/>
            </p:cNvCxnSpPr>
            <p:nvPr userDrawn="1"/>
          </p:nvCxnSpPr>
          <p:spPr bwMode="auto">
            <a:xfrm>
              <a:off x="7929563" y="6383338"/>
              <a:ext cx="928687" cy="1587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60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571480"/>
            <a:ext cx="7772400" cy="8382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0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8158636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AC7A1784-EFFE-4592-9C94-BC47AE0D0D0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19995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20EFD49D-F530-4636-AEE1-EAF543148E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9625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47C6C7EC-8ECD-435C-8470-305ED5D53D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69251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90600" y="6172200"/>
            <a:ext cx="2295525" cy="38100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05944DA2-CDD9-4E27-B342-87C860FA70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76779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59945B26-BF86-4CE1-B6FA-D4C2BF652A0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2246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347CE7D8-C499-40BE-B3AC-B95B9E45590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927668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2BD48586-3E9F-49F9-97E9-55FF2D13E2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52187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5210EEB1-53A0-4C91-80B9-8AE416236A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769941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0EFA6847-F432-4E9B-8AFC-A2EBBFB256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37011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 i="1">
                <a:solidFill>
                  <a:srgbClr val="A08366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 algn="l">
              <a:defRPr i="1">
                <a:solidFill>
                  <a:srgbClr val="A08366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324E95A-1F8C-464C-95AE-62C59B7565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682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40028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>
            <a:grpSpLocks/>
          </p:cNvGrpSpPr>
          <p:nvPr userDrawn="1"/>
        </p:nvGrpSpPr>
        <p:grpSpPr bwMode="auto">
          <a:xfrm>
            <a:off x="928688" y="6215063"/>
            <a:ext cx="7929562" cy="450850"/>
            <a:chOff x="928688" y="6215063"/>
            <a:chExt cx="7929562" cy="450652"/>
          </a:xfrm>
        </p:grpSpPr>
        <p:cxnSp>
          <p:nvCxnSpPr>
            <p:cNvPr id="5" name="직선 연결선 10"/>
            <p:cNvCxnSpPr>
              <a:cxnSpLocks noChangeShapeType="1"/>
            </p:cNvCxnSpPr>
            <p:nvPr/>
          </p:nvCxnSpPr>
          <p:spPr bwMode="auto">
            <a:xfrm>
              <a:off x="928688" y="6357938"/>
              <a:ext cx="4714875" cy="25400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순서도: 수행의 시작/종료 5"/>
            <p:cNvSpPr>
              <a:spLocks noChangeArrowheads="1"/>
            </p:cNvSpPr>
            <p:nvPr/>
          </p:nvSpPr>
          <p:spPr bwMode="auto">
            <a:xfrm>
              <a:off x="5643563" y="6215063"/>
              <a:ext cx="2286000" cy="334815"/>
            </a:xfrm>
            <a:prstGeom prst="flowChartTerminator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Sans" panose="020B0602030504020204" pitchFamily="34" charset="0"/>
                  <a:ea typeface="굴림" panose="020B0600000101010101" pitchFamily="50" charset="-127"/>
                  <a:cs typeface="Courier New" panose="02070309020205020404" pitchFamily="49" charset="0"/>
                </a:rPr>
                <a:t>Chap. 9: Sorting</a:t>
              </a:r>
              <a:endParaRPr lang="ko-KR" altLang="en-US" sz="1400" b="0" i="0" u="none" smtClean="0">
                <a:solidFill>
                  <a:srgbClr val="402000"/>
                </a:solidFill>
                <a:latin typeface="Lucida Sans" panose="020B0602030504020204" pitchFamily="34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8688" y="6335660"/>
              <a:ext cx="2117725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kkman@sangji.ac.kr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8035925" y="6357875"/>
              <a:ext cx="722313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fld id="{32C82D0F-627C-4CF7-9B5C-6F8CBE442300}" type="slidenum"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pPr algn="r">
                  <a:defRPr/>
                </a:pPr>
                <a:t>‹#›</a:t>
              </a:fld>
              <a:r>
                <a:rPr lang="en-US" altLang="ko-KR" sz="1400" b="0" i="0" u="none" smtClean="0">
                  <a:solidFill>
                    <a:srgbClr val="402000"/>
                  </a:solidFill>
                  <a:latin typeface="Lucida Console" panose="020B0609040504020204" pitchFamily="49" charset="0"/>
                  <a:ea typeface="굴림" panose="020B0600000101010101" pitchFamily="50" charset="-127"/>
                </a:rPr>
                <a:t>-</a:t>
              </a:r>
              <a:endParaRPr lang="ko-KR" altLang="en-US" sz="1400" b="0" i="0" u="none" smtClean="0">
                <a:solidFill>
                  <a:srgbClr val="402000"/>
                </a:solidFill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cxnSp>
          <p:nvCxnSpPr>
            <p:cNvPr id="10" name="직선 연결선 14"/>
            <p:cNvCxnSpPr>
              <a:cxnSpLocks noChangeShapeType="1"/>
            </p:cNvCxnSpPr>
            <p:nvPr userDrawn="1"/>
          </p:nvCxnSpPr>
          <p:spPr bwMode="auto">
            <a:xfrm>
              <a:off x="7929563" y="6383338"/>
              <a:ext cx="928687" cy="1587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60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571480"/>
            <a:ext cx="7772400" cy="8382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34340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E024F3AD-FDBB-4CB0-9AA4-6B1669AD2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10747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4BA20734-08D5-48A1-88E4-9B9F70B761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749455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EB0F8DCA-27E5-45AE-8A4F-95773E7EB1E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2147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90600" y="6172200"/>
            <a:ext cx="2295525" cy="38100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E8072DE7-0F2B-4597-97EC-D0FA808B53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11388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E1FE9600-432B-4CF7-ABC3-6402D8BFA3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5535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0774829C-0430-42AC-B148-F9048CF23E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2771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074054D8-2CC0-4EF8-9DF6-3790337841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751038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DBA3499C-8141-48C2-8881-65E805D200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7237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i="1"/>
            </a:lvl1pPr>
          </a:lstStyle>
          <a:p>
            <a:pPr>
              <a:defRPr/>
            </a:pPr>
            <a:fld id="{FF5C5224-03C1-4352-B916-151A222050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60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27" name="Rectangle 22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ko-KR" altLang="en-US" sz="1000" b="1" i="0" smtClean="0">
                <a:solidFill>
                  <a:schemeClr val="bg1"/>
                </a:solidFill>
                <a:ea typeface="굴림" panose="020B0600000101010101" pitchFamily="50" charset="-127"/>
              </a:rPr>
              <a:t>자료구조 강의 노트, 문병로  </a:t>
            </a:r>
            <a:endParaRPr lang="en-US" altLang="ko-KR" sz="1000" i="0" smtClean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sp>
        <p:nvSpPr>
          <p:cNvPr id="1028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ko-KR" altLang="en-US" sz="4400" i="0" smtClean="0">
                <a:solidFill>
                  <a:schemeClr val="tx2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5"/>
          <p:cNvGrpSpPr>
            <a:grpSpLocks/>
          </p:cNvGrpSpPr>
          <p:nvPr userDrawn="1"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10249" name="Picture 4" descr="minispi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0" name="Line 5"/>
            <p:cNvSpPr>
              <a:spLocks noChangeShapeType="1"/>
            </p:cNvSpPr>
            <p:nvPr/>
          </p:nvSpPr>
          <p:spPr bwMode="ltGray">
            <a:xfrm>
              <a:off x="624" y="816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172200"/>
            <a:ext cx="2152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1722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fld id="{C50074B1-89C5-488B-8214-F3D40E2BE2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5"/>
          <p:cNvGrpSpPr>
            <a:grpSpLocks/>
          </p:cNvGrpSpPr>
          <p:nvPr userDrawn="1"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11273" name="Picture 4" descr="minispi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4" name="Line 5"/>
            <p:cNvSpPr>
              <a:spLocks noChangeShapeType="1"/>
            </p:cNvSpPr>
            <p:nvPr/>
          </p:nvSpPr>
          <p:spPr bwMode="ltGray">
            <a:xfrm>
              <a:off x="624" y="816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172200"/>
            <a:ext cx="2152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1722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fld id="{8168D478-021D-4C26-9956-6D4E5B3DC9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/>
          <p:cNvGrpSpPr>
            <a:grpSpLocks/>
          </p:cNvGrpSpPr>
          <p:nvPr userDrawn="1"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2" name="Picture 4" descr="minispi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Line 5"/>
            <p:cNvSpPr>
              <a:spLocks noChangeShapeType="1"/>
            </p:cNvSpPr>
            <p:nvPr/>
          </p:nvSpPr>
          <p:spPr bwMode="ltGray">
            <a:xfrm>
              <a:off x="624" y="816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172200"/>
            <a:ext cx="2152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1722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fld id="{ED413AC2-94AE-4DAB-901D-45939B7BD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5"/>
          <p:cNvGrpSpPr>
            <a:grpSpLocks/>
          </p:cNvGrpSpPr>
          <p:nvPr userDrawn="1"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3081" name="Picture 4" descr="minispi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" name="Line 5"/>
            <p:cNvSpPr>
              <a:spLocks noChangeShapeType="1"/>
            </p:cNvSpPr>
            <p:nvPr/>
          </p:nvSpPr>
          <p:spPr bwMode="ltGray">
            <a:xfrm>
              <a:off x="624" y="816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172200"/>
            <a:ext cx="2152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1722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fld id="{03BBCAA5-CF6C-4A90-A70C-5A28111377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5"/>
          <p:cNvGrpSpPr>
            <a:grpSpLocks/>
          </p:cNvGrpSpPr>
          <p:nvPr userDrawn="1"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4105" name="Picture 4" descr="minispi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6" name="Line 5"/>
            <p:cNvSpPr>
              <a:spLocks noChangeShapeType="1"/>
            </p:cNvSpPr>
            <p:nvPr/>
          </p:nvSpPr>
          <p:spPr bwMode="ltGray">
            <a:xfrm>
              <a:off x="624" y="816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172200"/>
            <a:ext cx="2152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1722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fld id="{F7357EC8-C93A-4DED-A187-1EB42AAEE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5"/>
          <p:cNvGrpSpPr>
            <a:grpSpLocks/>
          </p:cNvGrpSpPr>
          <p:nvPr userDrawn="1"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5129" name="Picture 4" descr="minispi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0" name="Line 5"/>
            <p:cNvSpPr>
              <a:spLocks noChangeShapeType="1"/>
            </p:cNvSpPr>
            <p:nvPr/>
          </p:nvSpPr>
          <p:spPr bwMode="ltGray">
            <a:xfrm>
              <a:off x="624" y="816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172200"/>
            <a:ext cx="2152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1722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fld id="{F44306F8-5135-42E2-A26A-934458C290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5"/>
          <p:cNvGrpSpPr>
            <a:grpSpLocks/>
          </p:cNvGrpSpPr>
          <p:nvPr userDrawn="1"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6153" name="Picture 4" descr="minispi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4" name="Line 5"/>
            <p:cNvSpPr>
              <a:spLocks noChangeShapeType="1"/>
            </p:cNvSpPr>
            <p:nvPr/>
          </p:nvSpPr>
          <p:spPr bwMode="ltGray">
            <a:xfrm>
              <a:off x="624" y="816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172200"/>
            <a:ext cx="2152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1722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fld id="{28D33000-A7F1-4D9A-A602-41F94A1842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5"/>
          <p:cNvGrpSpPr>
            <a:grpSpLocks/>
          </p:cNvGrpSpPr>
          <p:nvPr userDrawn="1"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7177" name="Picture 4" descr="minispi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8" name="Line 5"/>
            <p:cNvSpPr>
              <a:spLocks noChangeShapeType="1"/>
            </p:cNvSpPr>
            <p:nvPr/>
          </p:nvSpPr>
          <p:spPr bwMode="ltGray">
            <a:xfrm>
              <a:off x="624" y="816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172200"/>
            <a:ext cx="2152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1722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fld id="{AF618A9E-F595-41BF-B153-E02C33EA6A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5"/>
          <p:cNvGrpSpPr>
            <a:grpSpLocks/>
          </p:cNvGrpSpPr>
          <p:nvPr userDrawn="1"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8201" name="Picture 4" descr="minispi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2" name="Line 5"/>
            <p:cNvSpPr>
              <a:spLocks noChangeShapeType="1"/>
            </p:cNvSpPr>
            <p:nvPr/>
          </p:nvSpPr>
          <p:spPr bwMode="ltGray">
            <a:xfrm>
              <a:off x="624" y="816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172200"/>
            <a:ext cx="2152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1722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fld id="{ED603C5D-6C7C-48FE-9557-B9207168DEC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5"/>
          <p:cNvGrpSpPr>
            <a:grpSpLocks/>
          </p:cNvGrpSpPr>
          <p:nvPr userDrawn="1"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defRPr/>
              </a:pPr>
              <a:endParaRPr lang="ko-KR" altLang="en-US" sz="1800" i="0" smtClean="0">
                <a:solidFill>
                  <a:srgbClr val="402000"/>
                </a:solidFill>
                <a:ea typeface="굴림" panose="020B0600000101010101" pitchFamily="50" charset="-127"/>
              </a:endParaRPr>
            </a:p>
          </p:txBody>
        </p:sp>
        <p:pic>
          <p:nvPicPr>
            <p:cNvPr id="9225" name="Picture 4" descr="minispi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6" name="Line 5"/>
            <p:cNvSpPr>
              <a:spLocks noChangeShapeType="1"/>
            </p:cNvSpPr>
            <p:nvPr/>
          </p:nvSpPr>
          <p:spPr bwMode="ltGray">
            <a:xfrm>
              <a:off x="624" y="816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172200"/>
            <a:ext cx="2152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1722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ko-KR" altLang="en-US"/>
              <a:t>Programming Languages</a:t>
            </a:r>
            <a:endParaRPr lang="en-US" altLang="ko-KR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 i="0" u="none">
                <a:solidFill>
                  <a:srgbClr val="A08366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fld id="{C5903725-DBF9-4F3A-960E-D0988FFB0A2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Garamond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teXaxs" TargetMode="External"/><Relationship Id="rId2" Type="http://schemas.openxmlformats.org/officeDocument/2006/relationships/hyperlink" Target="http://goo.gl/rV4Ba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6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직사각형 2"/>
          <p:cNvSpPr>
            <a:spLocks noChangeArrowheads="1"/>
          </p:cNvSpPr>
          <p:nvPr/>
        </p:nvSpPr>
        <p:spPr bwMode="auto">
          <a:xfrm>
            <a:off x="1044575" y="949325"/>
            <a:ext cx="10272713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  </a:t>
            </a: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4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Theta	                 O	                 Omega</a:t>
            </a:r>
            <a:endParaRPr lang="ko-KR" altLang="en-US" sz="2000" b="1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Selection	n^2 	(최악</a:t>
            </a:r>
            <a:r>
              <a:rPr lang="ko-KR" altLang="en-US" sz="2000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n^2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최선 n^2)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Bubble	</a:t>
            </a: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n^2 	(최악 </a:t>
            </a:r>
            <a:r>
              <a:rPr lang="ko-KR" altLang="en-US" sz="2000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n^2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최선 n^2)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Insertion	n^2 	(최악 </a:t>
            </a:r>
            <a:r>
              <a:rPr lang="ko-KR" altLang="en-US" sz="2000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n^2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최선 </a:t>
            </a:r>
            <a:r>
              <a:rPr lang="ko-KR" altLang="en-US" sz="20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ko-KR" altLang="en-US" sz="2000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Merge 	</a:t>
            </a: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nlogn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(최악 </a:t>
            </a:r>
            <a:r>
              <a:rPr lang="ko-KR" altLang="en-US" sz="2000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nlogn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Quick 	</a:t>
            </a: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nlogn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(최악 </a:t>
            </a:r>
            <a:r>
              <a:rPr lang="ko-KR" altLang="en-US" sz="2000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n^2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-KR" sz="2000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2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그러나 MergeSort 와 달리 추가의 정렬할 분량만큼의 공간을 </a:t>
            </a:r>
            <a:endParaRPr lang="en-US" altLang="ko-KR" sz="1200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2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필요로 하지 않는 in-place sorting 이므로 실무에서는 더 많이 쓴다 (MergeSort는 in-place sorting 이 아님)</a:t>
            </a:r>
            <a:endParaRPr lang="en-US" altLang="ko-KR" sz="1200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ko-KR" altLang="en-US" sz="2000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Radix	</a:t>
            </a: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	(최악 n)</a:t>
            </a:r>
          </a:p>
        </p:txBody>
      </p:sp>
      <p:sp>
        <p:nvSpPr>
          <p:cNvPr id="125955" name="TextBox 1"/>
          <p:cNvSpPr txBox="1">
            <a:spLocks noChangeArrowheads="1"/>
          </p:cNvSpPr>
          <p:nvPr/>
        </p:nvSpPr>
        <p:spPr bwMode="auto">
          <a:xfrm>
            <a:off x="217488" y="549275"/>
            <a:ext cx="548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전체 비교 </a:t>
            </a: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장에서 가져옴</a:t>
            </a: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1147763" y="4356100"/>
          <a:ext cx="4246563" cy="2305053"/>
        </p:xfrm>
        <a:graphic>
          <a:graphicData uri="http://schemas.openxmlformats.org/drawingml/2006/table">
            <a:tbl>
              <a:tblPr/>
              <a:tblGrid>
                <a:gridCol w="1680931"/>
                <a:gridCol w="1282816"/>
                <a:gridCol w="1282816"/>
              </a:tblGrid>
              <a:tr h="309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marL="56404" marR="56404" marT="28216" marB="28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Worst Case</a:t>
                      </a: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Average Case</a:t>
                      </a: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Selection Sort</a:t>
                      </a:r>
                    </a:p>
                  </a:txBody>
                  <a:tcPr marL="56404" marR="56404" marT="28216" marB="28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Bubble Sort</a:t>
                      </a:r>
                    </a:p>
                  </a:txBody>
                  <a:tcPr marL="56404" marR="56404" marT="28216" marB="28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5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Insertion Sort</a:t>
                      </a:r>
                    </a:p>
                  </a:txBody>
                  <a:tcPr marL="56404" marR="56404" marT="28216" marB="28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5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5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Mergesort</a:t>
                      </a:r>
                    </a:p>
                  </a:txBody>
                  <a:tcPr marL="56404" marR="56404" marT="28216" marB="28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log</a:t>
                      </a: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log</a:t>
                      </a: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Quicksort</a:t>
                      </a:r>
                    </a:p>
                  </a:txBody>
                  <a:tcPr marL="56404" marR="56404" marT="28216" marB="28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5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log</a:t>
                      </a: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endParaRPr kumimoji="0" lang="ko-KR" altLang="en-US" sz="15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Radix Sort</a:t>
                      </a:r>
                    </a:p>
                  </a:txBody>
                  <a:tcPr marL="56404" marR="56404" marT="28216" marB="28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Heapsort</a:t>
                      </a:r>
                    </a:p>
                  </a:txBody>
                  <a:tcPr marL="56404" marR="56404" marT="28216" marB="282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log</a:t>
                      </a: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endParaRPr kumimoji="0" lang="ko-KR" altLang="en-US" sz="15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log</a:t>
                      </a:r>
                      <a:r>
                        <a:rPr kumimoji="0" lang="en-US" altLang="ko-KR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endParaRPr kumimoji="0" lang="ko-KR" altLang="en-US" sz="15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marL="56404" marR="56404" marT="28216" marB="28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내용 개체 틀 1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왼쪽부터 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0,1,2,3,…,N-1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가정</a:t>
            </a:r>
          </a:p>
          <a:p>
            <a:pPr lvl="1">
              <a:lnSpc>
                <a:spcPct val="110000"/>
              </a:lnSpc>
            </a:pP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있는 막대와 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있는 막대를 비교</a:t>
            </a:r>
            <a:endParaRPr lang="en-US" altLang="ko-KR" sz="200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10000"/>
              </a:lnSpc>
            </a:pP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오른쪽이 왼쪽보다 작으면 자리바꿈</a:t>
            </a:r>
            <a:endParaRPr lang="en-US" altLang="ko-KR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10000"/>
              </a:lnSpc>
            </a:pP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그렇지 않으면 자리를 바꾸지 않음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위치를 오른쪽으로 한자리 이동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위치를 이동한 다음 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비교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 과정 반복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49507" name="제목 2"/>
          <p:cNvSpPr>
            <a:spLocks noGrp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버블</a:t>
            </a: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(bubble)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정렬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9149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가지 단계로 정리됨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ea typeface="HY견고딕" pitchFamily="18" charset="-127"/>
                <a:cs typeface="+mn-cs"/>
              </a:rPr>
              <a:t>첫 번째</a:t>
            </a:r>
            <a:r>
              <a:rPr lang="en-US" altLang="ko-KR" sz="2000" dirty="0" smtClean="0">
                <a:ea typeface="HY견고딕" pitchFamily="18" charset="-127"/>
                <a:cs typeface="+mn-cs"/>
              </a:rPr>
              <a:t>, </a:t>
            </a:r>
            <a:r>
              <a:rPr lang="ko-KR" altLang="en-US" sz="2000" dirty="0" smtClean="0">
                <a:ea typeface="HY견고딕" pitchFamily="18" charset="-127"/>
                <a:cs typeface="+mn-cs"/>
              </a:rPr>
              <a:t>두 개의 항목을 비교</a:t>
            </a:r>
            <a:r>
              <a:rPr lang="en-US" altLang="ko-KR" sz="2000" dirty="0" smtClean="0">
                <a:ea typeface="HY견고딕" pitchFamily="18" charset="-127"/>
                <a:cs typeface="+mn-cs"/>
              </a:rPr>
              <a:t>.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ea typeface="HY견고딕" pitchFamily="18" charset="-127"/>
                <a:cs typeface="+mn-cs"/>
              </a:rPr>
              <a:t>두 번째</a:t>
            </a:r>
            <a:r>
              <a:rPr lang="en-US" altLang="ko-KR" sz="2000" dirty="0" smtClean="0">
                <a:ea typeface="HY견고딕" pitchFamily="18" charset="-127"/>
                <a:cs typeface="+mn-cs"/>
              </a:rPr>
              <a:t>, </a:t>
            </a:r>
            <a:r>
              <a:rPr lang="ko-KR" altLang="en-US" sz="2000" dirty="0" smtClean="0">
                <a:ea typeface="HY견고딕" pitchFamily="18" charset="-127"/>
                <a:cs typeface="+mn-cs"/>
              </a:rPr>
              <a:t>오른쪽 항목이 작으면 자리 바꿈</a:t>
            </a:r>
            <a:r>
              <a:rPr lang="en-US" altLang="ko-KR" sz="2000" dirty="0" smtClean="0">
                <a:ea typeface="HY견고딕" pitchFamily="18" charset="-127"/>
                <a:cs typeface="+mn-cs"/>
              </a:rPr>
              <a:t>.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ea typeface="HY견고딕" pitchFamily="18" charset="-127"/>
                <a:cs typeface="+mn-cs"/>
              </a:rPr>
              <a:t>세 번째</a:t>
            </a:r>
            <a:r>
              <a:rPr lang="en-US" altLang="ko-KR" sz="2000" dirty="0" smtClean="0">
                <a:ea typeface="HY견고딕" pitchFamily="18" charset="-127"/>
                <a:cs typeface="+mn-cs"/>
              </a:rPr>
              <a:t>, </a:t>
            </a:r>
            <a:r>
              <a:rPr lang="ko-KR" altLang="en-US" sz="2000" dirty="0" smtClean="0">
                <a:ea typeface="HY견고딕" pitchFamily="18" charset="-127"/>
                <a:cs typeface="+mn-cs"/>
              </a:rPr>
              <a:t>오른쪽으로 한 자리 이동</a:t>
            </a:r>
            <a:r>
              <a:rPr lang="en-US" altLang="ko-KR" sz="2000" dirty="0" smtClean="0">
                <a:ea typeface="HY견고딕" pitchFamily="18" charset="-127"/>
                <a:cs typeface="+mn-cs"/>
              </a:rPr>
              <a:t>.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ea typeface="HY견고딕" pitchFamily="18" charset="-127"/>
                <a:cs typeface="+mn-cs"/>
              </a:rPr>
              <a:t>네 번째</a:t>
            </a:r>
            <a:r>
              <a:rPr lang="en-US" altLang="ko-KR" sz="2000" dirty="0" smtClean="0">
                <a:ea typeface="HY견고딕" pitchFamily="18" charset="-127"/>
                <a:cs typeface="+mn-cs"/>
              </a:rPr>
              <a:t>, </a:t>
            </a:r>
            <a:r>
              <a:rPr lang="ko-KR" altLang="en-US" sz="2000" dirty="0" smtClean="0">
                <a:ea typeface="HY견고딕" pitchFamily="18" charset="-127"/>
                <a:cs typeface="+mn-cs"/>
              </a:rPr>
              <a:t>가장 오른쪽에 한 항목을 비교할 때까지 앞의 </a:t>
            </a:r>
            <a:r>
              <a:rPr lang="en-US" altLang="ko-KR" sz="2000" dirty="0" smtClean="0">
                <a:ea typeface="HY견고딕" pitchFamily="18" charset="-127"/>
                <a:cs typeface="+mn-cs"/>
              </a:rPr>
              <a:t>3</a:t>
            </a:r>
            <a:r>
              <a:rPr lang="ko-KR" altLang="en-US" sz="2000" dirty="0" smtClean="0">
                <a:ea typeface="HY견고딕" pitchFamily="18" charset="-127"/>
                <a:cs typeface="+mn-cs"/>
              </a:rPr>
              <a:t>단계를 반복</a:t>
            </a:r>
            <a:r>
              <a:rPr lang="en-US" altLang="ko-KR" sz="2000" dirty="0" smtClean="0">
                <a:ea typeface="HY견고딕" pitchFamily="18" charset="-127"/>
                <a:cs typeface="+mn-cs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dirty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내용 개체 틀 1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비교 횟수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항목의 개수가 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이면 비교횟수</a:t>
            </a:r>
          </a:p>
          <a:p>
            <a:pPr lvl="2">
              <a:lnSpc>
                <a:spcPct val="110000"/>
              </a:lnSpc>
            </a:pP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첫 번째 과정은 </a:t>
            </a: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N-1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</a:t>
            </a:r>
          </a:p>
          <a:p>
            <a:pPr lvl="2">
              <a:lnSpc>
                <a:spcPct val="110000"/>
              </a:lnSpc>
            </a:pP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두 번째 과정은 </a:t>
            </a: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N-2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정리</a:t>
            </a:r>
          </a:p>
          <a:p>
            <a:pPr lvl="2">
              <a:lnSpc>
                <a:spcPct val="110000"/>
              </a:lnSpc>
            </a:pP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(N-1) + (N-2) + (N-3) + ... + 1 = N * (N-1) / 2 </a:t>
            </a:r>
          </a:p>
          <a:p>
            <a:pPr lvl="2">
              <a:lnSpc>
                <a:spcPct val="110000"/>
              </a:lnSpc>
            </a:pP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비교횟수는 최상</a:t>
            </a: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평균</a:t>
            </a: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최악의 어떠한 경우에도 항상 일정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51555" name="제목 2"/>
          <p:cNvSpPr>
            <a:spLocks noGrp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버블 정렬 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6688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Bubble Sort </a:t>
            </a:r>
            <a:r>
              <a:rPr lang="en-US" altLang="ko-KR" sz="3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버블소트</a:t>
            </a:r>
            <a:r>
              <a:rPr lang="en-US" altLang="ko-KR" sz="3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765300"/>
            <a:ext cx="85344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8" name="Arc 4"/>
          <p:cNvSpPr>
            <a:spLocks/>
          </p:cNvSpPr>
          <p:nvPr/>
        </p:nvSpPr>
        <p:spPr bwMode="auto">
          <a:xfrm rot="-2790373">
            <a:off x="7304088" y="35464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90469" name="Arc 5"/>
          <p:cNvSpPr>
            <a:spLocks/>
          </p:cNvSpPr>
          <p:nvPr/>
        </p:nvSpPr>
        <p:spPr bwMode="auto">
          <a:xfrm rot="-2790373">
            <a:off x="3062288" y="28733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90470" name="Line 6"/>
          <p:cNvSpPr>
            <a:spLocks noChangeShapeType="1"/>
          </p:cNvSpPr>
          <p:nvPr/>
        </p:nvSpPr>
        <p:spPr bwMode="auto">
          <a:xfrm>
            <a:off x="3594100" y="3657600"/>
            <a:ext cx="6731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0471" name="Arc 7"/>
          <p:cNvSpPr>
            <a:spLocks/>
          </p:cNvSpPr>
          <p:nvPr/>
        </p:nvSpPr>
        <p:spPr bwMode="auto">
          <a:xfrm rot="-2790373">
            <a:off x="4268788" y="42068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90472" name="Oval 8"/>
          <p:cNvSpPr>
            <a:spLocks noChangeArrowheads="1"/>
          </p:cNvSpPr>
          <p:nvPr/>
        </p:nvSpPr>
        <p:spPr bwMode="auto">
          <a:xfrm>
            <a:off x="4584700" y="5067300"/>
            <a:ext cx="520700" cy="406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90473" name="Line 9"/>
          <p:cNvSpPr>
            <a:spLocks noChangeShapeType="1"/>
          </p:cNvSpPr>
          <p:nvPr/>
        </p:nvSpPr>
        <p:spPr bwMode="auto">
          <a:xfrm>
            <a:off x="8188325" y="2197100"/>
            <a:ext cx="0" cy="287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0474" name="Arc 10"/>
          <p:cNvSpPr>
            <a:spLocks/>
          </p:cNvSpPr>
          <p:nvPr/>
        </p:nvSpPr>
        <p:spPr bwMode="auto">
          <a:xfrm rot="-2790373">
            <a:off x="2452688" y="22256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6591300" y="2971800"/>
            <a:ext cx="6731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0476" name="Line 12"/>
          <p:cNvSpPr>
            <a:spLocks noChangeShapeType="1"/>
          </p:cNvSpPr>
          <p:nvPr/>
        </p:nvSpPr>
        <p:spPr bwMode="auto">
          <a:xfrm>
            <a:off x="5981700" y="2298700"/>
            <a:ext cx="6731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0477" name="Oval 13"/>
          <p:cNvSpPr>
            <a:spLocks noChangeArrowheads="1"/>
          </p:cNvSpPr>
          <p:nvPr/>
        </p:nvSpPr>
        <p:spPr bwMode="auto">
          <a:xfrm>
            <a:off x="7607300" y="4406900"/>
            <a:ext cx="520700" cy="406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52590" name="Text Box 15"/>
          <p:cNvSpPr txBox="1">
            <a:spLocks noChangeArrowheads="1"/>
          </p:cNvSpPr>
          <p:nvPr/>
        </p:nvSpPr>
        <p:spPr bwMode="auto">
          <a:xfrm>
            <a:off x="292100" y="5864225"/>
            <a:ext cx="6419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 Running time: 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-1)+(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-2)+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···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+2+1 = </a:t>
            </a:r>
            <a:r>
              <a:rPr lang="en-US" altLang="ko-KR" sz="3600">
                <a:solidFill>
                  <a:srgbClr val="66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O(n2)</a:t>
            </a:r>
          </a:p>
        </p:txBody>
      </p:sp>
      <p:sp>
        <p:nvSpPr>
          <p:cNvPr id="152591" name="Text Box 16"/>
          <p:cNvSpPr txBox="1">
            <a:spLocks noChangeArrowheads="1"/>
          </p:cNvSpPr>
          <p:nvPr/>
        </p:nvSpPr>
        <p:spPr bwMode="auto">
          <a:xfrm>
            <a:off x="7197725" y="5743575"/>
            <a:ext cx="1816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Worst case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Average case</a:t>
            </a:r>
          </a:p>
        </p:txBody>
      </p:sp>
      <p:sp>
        <p:nvSpPr>
          <p:cNvPr id="190481" name="Line 17"/>
          <p:cNvSpPr>
            <a:spLocks noChangeShapeType="1"/>
          </p:cNvSpPr>
          <p:nvPr/>
        </p:nvSpPr>
        <p:spPr bwMode="auto">
          <a:xfrm flipH="1">
            <a:off x="6667500" y="5969000"/>
            <a:ext cx="5334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0482" name="Line 18"/>
          <p:cNvSpPr>
            <a:spLocks noChangeShapeType="1"/>
          </p:cNvSpPr>
          <p:nvPr/>
        </p:nvSpPr>
        <p:spPr bwMode="auto">
          <a:xfrm flipH="1" flipV="1">
            <a:off x="6654800" y="6235700"/>
            <a:ext cx="5715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2594" name="TextBox 1"/>
          <p:cNvSpPr txBox="1">
            <a:spLocks noChangeArrowheads="1"/>
          </p:cNvSpPr>
          <p:nvPr/>
        </p:nvSpPr>
        <p:spPr bwMode="auto">
          <a:xfrm>
            <a:off x="685800" y="996950"/>
            <a:ext cx="775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* </a:t>
            </a:r>
            <a:r>
              <a:rPr lang="ko-KR" altLang="en-US" sz="24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앞에서부터 </a:t>
            </a:r>
            <a:r>
              <a:rPr lang="en-US" altLang="ko-KR" sz="24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24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개씩 비교</a:t>
            </a:r>
            <a:r>
              <a:rPr lang="en-US" altLang="ko-KR" sz="24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24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더 작은 것을 왼쪽으로 넘긴다</a:t>
            </a:r>
            <a:r>
              <a:rPr lang="en-US" altLang="ko-KR" sz="24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.</a:t>
            </a:r>
            <a:endParaRPr lang="ko-KR" altLang="en-US" sz="2400" b="1" i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2" grpId="0" animBg="1"/>
      <p:bldP spid="1904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(insertion)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정렬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특성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정렬되어 있는 부분에 새로운 레코드를 적절한 위치에 삽입하는 과정을 반복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  <a:cs typeface="+mn-cs"/>
              </a:rPr>
              <a:t>세개의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 기본 정렬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  <a:cs typeface="+mn-cs"/>
              </a:rPr>
              <a:t>기법중에서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 가장 큰 효율성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버블 정렬보다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2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배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선택 정렬보다 약간 빠름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.</a:t>
            </a:r>
          </a:p>
        </p:txBody>
      </p:sp>
      <p:grpSp>
        <p:nvGrpSpPr>
          <p:cNvPr id="153604" name="Group 8"/>
          <p:cNvGrpSpPr>
            <a:grpSpLocks/>
          </p:cNvGrpSpPr>
          <p:nvPr/>
        </p:nvGrpSpPr>
        <p:grpSpPr bwMode="auto">
          <a:xfrm>
            <a:off x="1481138" y="3514725"/>
            <a:ext cx="6948487" cy="2771775"/>
            <a:chOff x="657" y="1979"/>
            <a:chExt cx="4377" cy="1746"/>
          </a:xfrm>
        </p:grpSpPr>
        <p:pic>
          <p:nvPicPr>
            <p:cNvPr id="153605" name="Picture 6" descr="UNI00000b48456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1979"/>
              <a:ext cx="3597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06" name="Rectangle 7"/>
            <p:cNvSpPr>
              <a:spLocks noChangeArrowheads="1"/>
            </p:cNvSpPr>
            <p:nvPr/>
          </p:nvSpPr>
          <p:spPr bwMode="auto">
            <a:xfrm>
              <a:off x="657" y="3475"/>
              <a:ext cx="43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ko-KR" sz="1800" b="1" i="0" u="sng">
                  <a:solidFill>
                    <a:srgbClr val="402000"/>
                  </a:solidFill>
                  <a:latin typeface="Century Gothic" panose="020B0502020202020204" pitchFamily="34" charset="0"/>
                  <a:ea typeface="굴림" panose="020B0600000101010101" pitchFamily="50" charset="-127"/>
                </a:rPr>
                <a:t>0      1      2       3       4       5      6      7       8      9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pic>
        <p:nvPicPr>
          <p:cNvPr id="15462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412875"/>
            <a:ext cx="5680075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삽입 정렬 분석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최상의 경우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이미 정렬되어 있는 경우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비교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: n-1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번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이동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: 2(n-1)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번</a:t>
            </a:r>
          </a:p>
          <a:p>
            <a:pPr>
              <a:lnSpc>
                <a:spcPct val="110000"/>
              </a:lnSpc>
              <a:defRPr/>
            </a:pPr>
            <a:endParaRPr lang="ko-KR" altLang="en-US" sz="24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최악의 경우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역순으로 정렬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  <a:cs typeface="+mn-cs"/>
              </a:rPr>
              <a:t>모든 단계에서 앞에 놓인 자료 전부 이동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800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Insertion Sort</a:t>
            </a:r>
            <a:r>
              <a:rPr lang="en-US" altLang="ko-KR" sz="3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3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삽입정렬</a:t>
            </a:r>
            <a:r>
              <a:rPr lang="en-US" altLang="ko-KR" sz="3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574800"/>
            <a:ext cx="83058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2" name="Line 4"/>
          <p:cNvSpPr>
            <a:spLocks noChangeShapeType="1"/>
          </p:cNvSpPr>
          <p:nvPr/>
        </p:nvSpPr>
        <p:spPr bwMode="auto">
          <a:xfrm>
            <a:off x="2384425" y="1435100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54225" y="2603500"/>
            <a:ext cx="800100" cy="558800"/>
            <a:chOff x="1288" y="1872"/>
            <a:chExt cx="504" cy="352"/>
          </a:xfrm>
        </p:grpSpPr>
        <p:sp>
          <p:nvSpPr>
            <p:cNvPr id="191493" name="Line 5"/>
            <p:cNvSpPr>
              <a:spLocks noChangeShapeType="1"/>
            </p:cNvSpPr>
            <p:nvPr/>
          </p:nvSpPr>
          <p:spPr bwMode="auto">
            <a:xfrm>
              <a:off x="1792" y="1872"/>
              <a:ext cx="0" cy="3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1498" name="AutoShape 10"/>
            <p:cNvSpPr>
              <a:spLocks noChangeArrowheads="1"/>
            </p:cNvSpPr>
            <p:nvPr/>
          </p:nvSpPr>
          <p:spPr bwMode="auto">
            <a:xfrm flipV="1">
              <a:off x="1288" y="1888"/>
              <a:ext cx="120" cy="8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536825" y="3708400"/>
            <a:ext cx="787400" cy="558800"/>
            <a:chOff x="1592" y="2560"/>
            <a:chExt cx="496" cy="352"/>
          </a:xfrm>
        </p:grpSpPr>
        <p:sp>
          <p:nvSpPr>
            <p:cNvPr id="191494" name="Line 6"/>
            <p:cNvSpPr>
              <a:spLocks noChangeShapeType="1"/>
            </p:cNvSpPr>
            <p:nvPr/>
          </p:nvSpPr>
          <p:spPr bwMode="auto">
            <a:xfrm>
              <a:off x="2088" y="2560"/>
              <a:ext cx="0" cy="3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1499" name="AutoShape 11"/>
            <p:cNvSpPr>
              <a:spLocks noChangeArrowheads="1"/>
            </p:cNvSpPr>
            <p:nvPr/>
          </p:nvSpPr>
          <p:spPr bwMode="auto">
            <a:xfrm flipV="1">
              <a:off x="1592" y="2592"/>
              <a:ext cx="120" cy="8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91500" name="AutoShape 12"/>
          <p:cNvSpPr>
            <a:spLocks noChangeArrowheads="1"/>
          </p:cNvSpPr>
          <p:nvPr/>
        </p:nvSpPr>
        <p:spPr bwMode="auto">
          <a:xfrm flipV="1">
            <a:off x="2514600" y="5448300"/>
            <a:ext cx="190500" cy="1270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굴림" pitchFamily="50" charset="-127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463925" y="4254500"/>
            <a:ext cx="330200" cy="558800"/>
            <a:chOff x="2176" y="2912"/>
            <a:chExt cx="208" cy="352"/>
          </a:xfrm>
        </p:grpSpPr>
        <p:sp>
          <p:nvSpPr>
            <p:cNvPr id="191495" name="Line 7"/>
            <p:cNvSpPr>
              <a:spLocks noChangeShapeType="1"/>
            </p:cNvSpPr>
            <p:nvPr/>
          </p:nvSpPr>
          <p:spPr bwMode="auto">
            <a:xfrm>
              <a:off x="2384" y="2912"/>
              <a:ext cx="0" cy="3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1501" name="AutoShape 13"/>
            <p:cNvSpPr>
              <a:spLocks noChangeArrowheads="1"/>
            </p:cNvSpPr>
            <p:nvPr/>
          </p:nvSpPr>
          <p:spPr bwMode="auto">
            <a:xfrm flipV="1">
              <a:off x="2176" y="2952"/>
              <a:ext cx="120" cy="8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56681" name="Text Box 17"/>
          <p:cNvSpPr txBox="1">
            <a:spLocks noChangeArrowheads="1"/>
          </p:cNvSpPr>
          <p:nvPr/>
        </p:nvSpPr>
        <p:spPr bwMode="auto">
          <a:xfrm>
            <a:off x="288925" y="6121400"/>
            <a:ext cx="300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 Running time: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56682" name="Text Box 18"/>
          <p:cNvSpPr txBox="1">
            <a:spLocks noChangeArrowheads="1"/>
          </p:cNvSpPr>
          <p:nvPr/>
        </p:nvSpPr>
        <p:spPr bwMode="auto">
          <a:xfrm>
            <a:off x="3921125" y="5957888"/>
            <a:ext cx="61087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Worst case: 1+2+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···+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-2)+(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-1)</a:t>
            </a:r>
            <a:r>
              <a:rPr lang="en-US" altLang="ko-KR" sz="2000" b="1" i="0">
                <a:latin typeface="Times New Roman" panose="02020603050405020304" pitchFamily="18" charset="0"/>
                <a:ea typeface="굴림" panose="020B0600000101010101" pitchFamily="50" charset="-127"/>
              </a:rPr>
              <a:t> -&gt; n^2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Average case: ½ (1+2+···+(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-2)+(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-1)) </a:t>
            </a:r>
            <a:r>
              <a:rPr lang="en-US" altLang="ko-KR" sz="2000" b="1" i="0">
                <a:latin typeface="Times New Roman" panose="02020603050405020304" pitchFamily="18" charset="0"/>
                <a:ea typeface="굴림" panose="020B0600000101010101" pitchFamily="50" charset="-127"/>
              </a:rPr>
              <a:t>-&gt; n^2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Best case : </a:t>
            </a:r>
            <a:r>
              <a:rPr lang="ko-KR" altLang="en-US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매번 한번씩 비교</a:t>
            </a:r>
            <a:r>
              <a:rPr lang="en-US" altLang="ko-KR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(n-1) -&gt; Omega(n)</a:t>
            </a:r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 flipH="1">
            <a:off x="3390900" y="6159500"/>
            <a:ext cx="5461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1508" name="Line 20"/>
          <p:cNvSpPr>
            <a:spLocks noChangeShapeType="1"/>
          </p:cNvSpPr>
          <p:nvPr/>
        </p:nvSpPr>
        <p:spPr bwMode="auto">
          <a:xfrm flipH="1" flipV="1">
            <a:off x="3378200" y="6375400"/>
            <a:ext cx="5842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6685" name="TextBox 18"/>
          <p:cNvSpPr txBox="1">
            <a:spLocks noChangeArrowheads="1"/>
          </p:cNvSpPr>
          <p:nvPr/>
        </p:nvSpPr>
        <p:spPr bwMode="auto">
          <a:xfrm>
            <a:off x="6064250" y="1689100"/>
            <a:ext cx="532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* </a:t>
            </a:r>
            <a:r>
              <a:rPr lang="ko-KR" altLang="en-US" sz="16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앞의 </a:t>
            </a:r>
            <a:r>
              <a:rPr lang="en-US" altLang="ko-KR" sz="16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16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가지는 </a:t>
            </a:r>
            <a:r>
              <a:rPr lang="en-US" altLang="ko-KR" sz="16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(n-1) -&gt; 1 </a:t>
            </a:r>
            <a:r>
              <a:rPr lang="ko-KR" altLang="en-US" sz="16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로</a:t>
            </a:r>
            <a:r>
              <a:rPr lang="en-US" altLang="ko-KR" sz="16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16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풀어야 할 문제를 줄여나감</a:t>
            </a:r>
            <a:r>
              <a:rPr lang="en-US" altLang="ko-KR" sz="16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-&gt; 1 -&gt; (n-1) </a:t>
            </a:r>
            <a:r>
              <a:rPr lang="ko-KR" altLang="en-US" sz="16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로 풀어야 할 문제를 늘려나감</a:t>
            </a:r>
            <a:endParaRPr lang="en-US" altLang="ko-KR" sz="1600" b="1" i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643688" y="4170363"/>
            <a:ext cx="2155825" cy="4603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 smtClean="0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56687" name="TextBox 5"/>
          <p:cNvSpPr txBox="1">
            <a:spLocks noChangeArrowheads="1"/>
          </p:cNvSpPr>
          <p:nvPr/>
        </p:nvSpPr>
        <p:spPr bwMode="auto">
          <a:xfrm>
            <a:off x="6532563" y="4381500"/>
            <a:ext cx="23320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b="1" i="0">
                <a:latin typeface="Arial" panose="020B0604020202020204" pitchFamily="34" charset="0"/>
                <a:ea typeface="굴림" panose="020B0600000101010101" pitchFamily="50" charset="-127"/>
              </a:rPr>
              <a:t>: </a:t>
            </a:r>
            <a:r>
              <a:rPr lang="ko-KR" altLang="en-US" sz="2000" b="1" i="0">
                <a:latin typeface="Arial" panose="020B0604020202020204" pitchFamily="34" charset="0"/>
                <a:ea typeface="굴림" panose="020B0600000101010101" pitchFamily="50" charset="-127"/>
              </a:rPr>
              <a:t>비교횟수가 </a:t>
            </a:r>
            <a:endParaRPr lang="en-US" altLang="ko-KR" sz="2000" b="1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b="1" i="0">
                <a:latin typeface="Arial" panose="020B0604020202020204" pitchFamily="34" charset="0"/>
                <a:ea typeface="굴림" panose="020B0600000101010101" pitchFamily="50" charset="-127"/>
              </a:rPr>
              <a:t>  </a:t>
            </a:r>
            <a:r>
              <a:rPr lang="ko-KR" altLang="en-US" sz="2000" b="1" i="0">
                <a:latin typeface="Arial" panose="020B0604020202020204" pitchFamily="34" charset="0"/>
                <a:ea typeface="굴림" panose="020B0600000101010101" pitchFamily="50" charset="-127"/>
              </a:rPr>
              <a:t>점점 커지는 것을</a:t>
            </a:r>
            <a:endParaRPr lang="en-US" altLang="ko-KR" sz="2000" b="1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b="1" i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2000" b="1" i="0">
                <a:latin typeface="Arial" panose="020B0604020202020204" pitchFamily="34" charset="0"/>
                <a:ea typeface="굴림" panose="020B0600000101010101" pitchFamily="50" charset="-127"/>
              </a:rPr>
              <a:t> 알 수  있다</a:t>
            </a:r>
          </a:p>
        </p:txBody>
      </p:sp>
      <p:cxnSp>
        <p:nvCxnSpPr>
          <p:cNvPr id="156688" name="직선 화살표 연결선 7"/>
          <p:cNvCxnSpPr>
            <a:cxnSpLocks noChangeShapeType="1"/>
          </p:cNvCxnSpPr>
          <p:nvPr/>
        </p:nvCxnSpPr>
        <p:spPr bwMode="auto">
          <a:xfrm flipH="1">
            <a:off x="4338638" y="2755900"/>
            <a:ext cx="2341562" cy="1003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689" name="TextBox 8"/>
          <p:cNvSpPr txBox="1">
            <a:spLocks noChangeArrowheads="1"/>
          </p:cNvSpPr>
          <p:nvPr/>
        </p:nvSpPr>
        <p:spPr bwMode="auto">
          <a:xfrm>
            <a:off x="6680200" y="2430463"/>
            <a:ext cx="4927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Arial" panose="020B0604020202020204" pitchFamily="34" charset="0"/>
                <a:ea typeface="굴림" panose="020B0600000101010101" pitchFamily="50" charset="-127"/>
              </a:rPr>
              <a:t>운이 좋으면 </a:t>
            </a: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400" i="0">
                <a:latin typeface="Arial" panose="020B0604020202020204" pitchFamily="34" charset="0"/>
                <a:ea typeface="굴림" panose="020B0600000101010101" pitchFamily="50" charset="-127"/>
              </a:rPr>
              <a:t>  1</a:t>
            </a:r>
            <a:r>
              <a:rPr lang="ko-KR" altLang="en-US" sz="1400" i="0">
                <a:latin typeface="Arial" panose="020B0604020202020204" pitchFamily="34" charset="0"/>
                <a:ea typeface="굴림" panose="020B0600000101010101" pitchFamily="50" charset="-127"/>
              </a:rPr>
              <a:t>번만 비교해도 좋다</a:t>
            </a:r>
            <a:r>
              <a:rPr lang="en-US" altLang="ko-KR" sz="1400" i="0">
                <a:latin typeface="Arial" panose="020B0604020202020204" pitchFamily="34" charset="0"/>
                <a:ea typeface="굴림" panose="020B0600000101010101" pitchFamily="50" charset="-127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Arial" panose="020B0604020202020204" pitchFamily="34" charset="0"/>
                <a:ea typeface="굴림" panose="020B0600000101010101" pitchFamily="50" charset="-127"/>
              </a:rPr>
              <a:t>운이 나쁘면 </a:t>
            </a: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400" i="0">
                <a:latin typeface="Arial" panose="020B0604020202020204" pitchFamily="34" charset="0"/>
                <a:ea typeface="굴림" panose="020B0600000101010101" pitchFamily="50" charset="-127"/>
              </a:rPr>
              <a:t>  3</a:t>
            </a:r>
            <a:r>
              <a:rPr lang="ko-KR" altLang="en-US" sz="1400" i="0">
                <a:latin typeface="Arial" panose="020B0604020202020204" pitchFamily="34" charset="0"/>
                <a:ea typeface="굴림" panose="020B0600000101010101" pitchFamily="50" charset="-127"/>
              </a:rPr>
              <a:t>개와 모두 비교해야 한다</a:t>
            </a:r>
            <a:r>
              <a:rPr lang="en-US" altLang="ko-KR" sz="1400" i="0">
                <a:latin typeface="Arial" panose="020B0604020202020204" pitchFamily="34" charset="0"/>
                <a:ea typeface="굴림" panose="020B0600000101010101" pitchFamily="50" charset="-127"/>
              </a:rPr>
              <a:t>.</a:t>
            </a:r>
            <a:endParaRPr lang="ko-KR" altLang="en-US" sz="1400" i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56690" name="직사각형 7"/>
          <p:cNvSpPr>
            <a:spLocks noChangeArrowheads="1"/>
          </p:cNvSpPr>
          <p:nvPr/>
        </p:nvSpPr>
        <p:spPr bwMode="auto">
          <a:xfrm>
            <a:off x="5564188" y="879475"/>
            <a:ext cx="3570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200" b="1" i="0">
                <a:latin typeface="Arial" panose="020B0604020202020204" pitchFamily="34" charset="0"/>
                <a:ea typeface="굴림" panose="020B0600000101010101" pitchFamily="50" charset="-127"/>
              </a:rPr>
              <a:t>* 하나의 비어있는 </a:t>
            </a:r>
            <a:r>
              <a:rPr lang="en-US" altLang="ko-KR" sz="1200" b="1" i="0">
                <a:latin typeface="Arial" panose="020B0604020202020204" pitchFamily="34" charset="0"/>
                <a:ea typeface="굴림" panose="020B0600000101010101" pitchFamily="50" charset="-127"/>
              </a:rPr>
              <a:t>sorted list </a:t>
            </a:r>
            <a:r>
              <a:rPr lang="ko-KR" altLang="en-US" sz="1200" b="1" i="0">
                <a:latin typeface="Arial" panose="020B0604020202020204" pitchFamily="34" charset="0"/>
                <a:ea typeface="굴림" panose="020B0600000101010101" pitchFamily="50" charset="-127"/>
              </a:rPr>
              <a:t>를 생성하고</a:t>
            </a:r>
            <a:r>
              <a:rPr lang="en-US" altLang="ko-KR" sz="1200" b="1" i="0">
                <a:latin typeface="Arial" panose="020B0604020202020204" pitchFamily="34" charset="0"/>
                <a:ea typeface="굴림" panose="020B0600000101010101" pitchFamily="50" charset="-127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200" b="1" i="0">
                <a:latin typeface="Arial" panose="020B0604020202020204" pitchFamily="34" charset="0"/>
                <a:ea typeface="굴림" panose="020B0600000101010101" pitchFamily="50" charset="-127"/>
              </a:rPr>
              <a:t>   unsorted list </a:t>
            </a:r>
            <a:r>
              <a:rPr lang="ko-KR" altLang="en-US" sz="1200" b="1" i="0">
                <a:latin typeface="Arial" panose="020B0604020202020204" pitchFamily="34" charset="0"/>
                <a:ea typeface="굴림" panose="020B0600000101010101" pitchFamily="50" charset="-127"/>
              </a:rPr>
              <a:t>의 앞에서부터 </a:t>
            </a:r>
            <a:r>
              <a:rPr lang="en-US" altLang="ko-KR" sz="1200" b="1" i="0">
                <a:latin typeface="Arial" panose="020B0604020202020204" pitchFamily="34" charset="0"/>
                <a:ea typeface="굴림" panose="020B0600000101010101" pitchFamily="50" charset="-127"/>
              </a:rPr>
              <a:t>element </a:t>
            </a:r>
            <a:r>
              <a:rPr lang="ko-KR" altLang="en-US" sz="1200" b="1" i="0">
                <a:latin typeface="Arial" panose="020B0604020202020204" pitchFamily="34" charset="0"/>
                <a:ea typeface="굴림" panose="020B0600000101010101" pitchFamily="50" charset="-127"/>
              </a:rPr>
              <a:t>를 꺼내어 </a:t>
            </a:r>
            <a:endParaRPr lang="en-US" altLang="ko-KR" sz="1200" b="1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200" b="1" i="0">
                <a:latin typeface="Arial" panose="020B0604020202020204" pitchFamily="34" charset="0"/>
                <a:ea typeface="굴림" panose="020B0600000101010101" pitchFamily="50" charset="-127"/>
              </a:rPr>
              <a:t>   sorted list </a:t>
            </a:r>
            <a:r>
              <a:rPr lang="ko-KR" altLang="en-US" sz="1200" b="1" i="0">
                <a:latin typeface="Arial" panose="020B0604020202020204" pitchFamily="34" charset="0"/>
                <a:ea typeface="굴림" panose="020B0600000101010101" pitchFamily="50" charset="-127"/>
              </a:rPr>
              <a:t>의 제자리에 가져다 넣는다</a:t>
            </a:r>
            <a:r>
              <a:rPr lang="en-US" altLang="ko-KR" sz="1200" b="1" i="0">
                <a:latin typeface="Arial" panose="020B0604020202020204" pitchFamily="34" charset="0"/>
                <a:ea typeface="굴림" panose="020B0600000101010101" pitchFamily="50" charset="-127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200" b="1" i="0">
                <a:latin typeface="Arial" panose="020B0604020202020204" pitchFamily="34" charset="0"/>
                <a:ea typeface="굴림" panose="020B0600000101010101" pitchFamily="50" charset="-127"/>
              </a:rPr>
              <a:t>   </a:t>
            </a:r>
            <a:r>
              <a:rPr lang="ko-KR" altLang="en-US" sz="1200" b="1" i="0">
                <a:latin typeface="Arial" panose="020B0604020202020204" pitchFamily="34" charset="0"/>
                <a:ea typeface="굴림" panose="020B0600000101010101" pitchFamily="50" charset="-127"/>
              </a:rPr>
              <a:t>이를 반복하여 </a:t>
            </a:r>
            <a:r>
              <a:rPr lang="en-US" altLang="ko-KR" sz="1200" b="1" i="0">
                <a:latin typeface="Arial" panose="020B0604020202020204" pitchFamily="34" charset="0"/>
                <a:ea typeface="굴림" panose="020B0600000101010101" pitchFamily="50" charset="-127"/>
              </a:rPr>
              <a:t>sorted list</a:t>
            </a:r>
            <a:r>
              <a:rPr lang="ko-KR" altLang="en-US" sz="1200" b="1" i="0">
                <a:latin typeface="Arial" panose="020B0604020202020204" pitchFamily="34" charset="0"/>
                <a:ea typeface="굴림" panose="020B0600000101010101" pitchFamily="50" charset="-127"/>
              </a:rPr>
              <a:t>를 채운다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91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Figure 10.6</a:t>
            </a: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Arial" charset="0"/>
                <a:ea typeface="굴림" pitchFamily="50" charset="-127"/>
              </a:rPr>
              <a:t>An insertion sort partitions the array into two regions</a:t>
            </a:r>
          </a:p>
        </p:txBody>
      </p:sp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743200"/>
            <a:ext cx="836295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기본 정렬 비교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57338"/>
            <a:ext cx="7772400" cy="4700587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버블 정렬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  <a:cs typeface="+mn-cs"/>
              </a:rPr>
              <a:t>가장 간단함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  <a:cs typeface="+mn-cs"/>
              </a:rPr>
              <a:t>비효율적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  <a:cs typeface="+mn-cs"/>
              </a:rPr>
              <a:t>정렬대상이 적을 경우 사용하는 것이 바람직함</a:t>
            </a:r>
          </a:p>
          <a:p>
            <a:pPr lvl="1">
              <a:lnSpc>
                <a:spcPct val="110000"/>
              </a:lnSpc>
              <a:buFont typeface="휴먼모음T" pitchFamily="18" charset="-127"/>
              <a:buNone/>
              <a:defRPr/>
            </a:pPr>
            <a:endParaRPr lang="ko-KR" altLang="en-US" sz="1400" dirty="0" smtClean="0">
              <a:latin typeface="HY견고딕" pitchFamily="18" charset="-127"/>
              <a:ea typeface="HY견고딕" pitchFamily="18" charset="-127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선택 정렬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  <a:cs typeface="+mn-cs"/>
              </a:rPr>
              <a:t>자리바꿈 횟수를 최소화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  <a:cs typeface="+mn-cs"/>
              </a:rPr>
              <a:t>비교횟수는 여전히 많음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  <a:cs typeface="+mn-cs"/>
              </a:rPr>
              <a:t>정렬할 대상이 적거나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  <a:cs typeface="+mn-cs"/>
              </a:rPr>
              <a:t>자리바꿈시간이 비교시간 보다 상대적으로 클 때 사용하는 것이 유용</a:t>
            </a:r>
          </a:p>
          <a:p>
            <a:pPr>
              <a:lnSpc>
                <a:spcPct val="110000"/>
              </a:lnSpc>
              <a:defRPr/>
            </a:pPr>
            <a:endParaRPr lang="en-US" altLang="ko-KR" sz="140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삽입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정렬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1200">
                <a:latin typeface="HY견고딕" pitchFamily="18" charset="-127"/>
                <a:ea typeface="HY견고딕" pitchFamily="18" charset="-127"/>
              </a:rPr>
              <a:t>정렬 대상이 적은경우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1200">
                <a:latin typeface="HY견고딕" pitchFamily="18" charset="-127"/>
                <a:ea typeface="HY견고딕" pitchFamily="18" charset="-127"/>
              </a:rPr>
              <a:t>부분적으로 정렬이 된 경우에 효율적</a:t>
            </a:r>
          </a:p>
          <a:p>
            <a:pPr>
              <a:lnSpc>
                <a:spcPct val="110000"/>
              </a:lnSpc>
              <a:defRPr/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정렬 알고리즘에 대한 수행속도를 비교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sz="1200">
                <a:latin typeface="HY견고딕" pitchFamily="18" charset="-127"/>
                <a:ea typeface="HY견고딕" pitchFamily="18" charset="-127"/>
              </a:rPr>
              <a:t>http://cg.scs.carleton.ca/~morin/misc/sortalg/</a:t>
            </a:r>
          </a:p>
          <a:p>
            <a:pPr>
              <a:defRPr/>
            </a:pPr>
            <a:endParaRPr lang="en-US" altLang="ko-KR" sz="1600" dirty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직사각형 3"/>
          <p:cNvSpPr>
            <a:spLocks noChangeArrowheads="1"/>
          </p:cNvSpPr>
          <p:nvPr/>
        </p:nvSpPr>
        <p:spPr bwMode="auto">
          <a:xfrm>
            <a:off x="579438" y="715963"/>
            <a:ext cx="67357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단순하지만 비효율적인 방법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삽입정렬</a:t>
            </a: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선택정렬</a:t>
            </a: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버블정렬</a:t>
            </a: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…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ko-KR" sz="1800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복잡하지만 효율적인 방법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퀵정렬</a:t>
            </a: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히프정렬</a:t>
            </a: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합병정렬</a:t>
            </a: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기수정렬</a:t>
            </a: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…</a:t>
            </a:r>
          </a:p>
        </p:txBody>
      </p:sp>
      <p:sp>
        <p:nvSpPr>
          <p:cNvPr id="126979" name="직사각형 4"/>
          <p:cNvSpPr>
            <a:spLocks noChangeArrowheads="1"/>
          </p:cNvSpPr>
          <p:nvPr/>
        </p:nvSpPr>
        <p:spPr bwMode="auto">
          <a:xfrm>
            <a:off x="579438" y="2506663"/>
            <a:ext cx="45720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 알고리즘 선택</a:t>
            </a:r>
            <a:endParaRPr lang="en-US" altLang="ko-KR" sz="1800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경우에 최적인 알고리즘은 없음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응용에 맞추어 선택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 알고리즘의 평가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ko-KR" sz="18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18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비교횟수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ko-KR" sz="18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18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이동횟수</a:t>
            </a:r>
          </a:p>
        </p:txBody>
      </p:sp>
      <p:pic>
        <p:nvPicPr>
          <p:cNvPr id="1269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667125"/>
            <a:ext cx="6419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70" name="그룹 1"/>
          <p:cNvGrpSpPr>
            <a:grpSpLocks/>
          </p:cNvGrpSpPr>
          <p:nvPr/>
        </p:nvGrpSpPr>
        <p:grpSpPr bwMode="auto">
          <a:xfrm>
            <a:off x="4106863" y="625475"/>
            <a:ext cx="4843462" cy="2292350"/>
            <a:chOff x="1350898" y="3175518"/>
            <a:chExt cx="7599362" cy="3594100"/>
          </a:xfrm>
        </p:grpSpPr>
        <p:cxnSp>
          <p:nvCxnSpPr>
            <p:cNvPr id="160774" name="AutoShape 5"/>
            <p:cNvCxnSpPr>
              <a:cxnSpLocks noChangeShapeType="1"/>
              <a:stCxn id="160782" idx="0"/>
              <a:endCxn id="160780" idx="2"/>
            </p:cNvCxnSpPr>
            <p:nvPr/>
          </p:nvCxnSpPr>
          <p:spPr bwMode="auto">
            <a:xfrm flipV="1">
              <a:off x="2116073" y="4737618"/>
              <a:ext cx="985837" cy="5603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75" name="AutoShape 6"/>
            <p:cNvCxnSpPr>
              <a:cxnSpLocks noChangeShapeType="1"/>
              <a:stCxn id="160783" idx="0"/>
              <a:endCxn id="160780" idx="2"/>
            </p:cNvCxnSpPr>
            <p:nvPr/>
          </p:nvCxnSpPr>
          <p:spPr bwMode="auto">
            <a:xfrm flipH="1" flipV="1">
              <a:off x="3101910" y="4737618"/>
              <a:ext cx="985838" cy="5699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76" name="AutoShape 7"/>
            <p:cNvCxnSpPr>
              <a:cxnSpLocks noChangeShapeType="1"/>
              <a:stCxn id="160802" idx="0"/>
              <a:endCxn id="160782" idx="2"/>
            </p:cNvCxnSpPr>
            <p:nvPr/>
          </p:nvCxnSpPr>
          <p:spPr bwMode="auto">
            <a:xfrm flipV="1">
              <a:off x="1684273" y="5763143"/>
              <a:ext cx="431800" cy="5603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77" name="AutoShape 8"/>
            <p:cNvCxnSpPr>
              <a:cxnSpLocks noChangeShapeType="1"/>
              <a:stCxn id="160787" idx="0"/>
              <a:endCxn id="160783" idx="2"/>
            </p:cNvCxnSpPr>
            <p:nvPr/>
          </p:nvCxnSpPr>
          <p:spPr bwMode="auto">
            <a:xfrm flipV="1">
              <a:off x="3643248" y="5753618"/>
              <a:ext cx="444500" cy="5794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78" name="AutoShape 9"/>
            <p:cNvCxnSpPr>
              <a:cxnSpLocks noChangeShapeType="1"/>
              <a:stCxn id="160782" idx="2"/>
              <a:endCxn id="160786" idx="0"/>
            </p:cNvCxnSpPr>
            <p:nvPr/>
          </p:nvCxnSpPr>
          <p:spPr bwMode="auto">
            <a:xfrm>
              <a:off x="2116073" y="5763143"/>
              <a:ext cx="466725" cy="5699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79" name="AutoShape 10"/>
            <p:cNvCxnSpPr>
              <a:cxnSpLocks noChangeShapeType="1"/>
              <a:stCxn id="160783" idx="2"/>
              <a:endCxn id="160788" idx="0"/>
            </p:cNvCxnSpPr>
            <p:nvPr/>
          </p:nvCxnSpPr>
          <p:spPr bwMode="auto">
            <a:xfrm>
              <a:off x="4087748" y="5753618"/>
              <a:ext cx="463550" cy="5794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780" name="AutoShape 12"/>
            <p:cNvSpPr>
              <a:spLocks noChangeArrowheads="1"/>
            </p:cNvSpPr>
            <p:nvPr/>
          </p:nvSpPr>
          <p:spPr bwMode="auto">
            <a:xfrm>
              <a:off x="1917635" y="4291531"/>
              <a:ext cx="2366963" cy="42703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7  2  </a:t>
              </a:r>
              <a:r>
                <a:rPr lang="en-US" altLang="ko-KR" sz="18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|</a:t>
              </a:r>
              <a:r>
                <a:rPr lang="en-US" altLang="ko-KR" sz="1800" i="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9  4</a:t>
              </a:r>
            </a:p>
          </p:txBody>
        </p:sp>
        <p:sp>
          <p:nvSpPr>
            <p:cNvPr id="160781" name="AutoShape 13"/>
            <p:cNvSpPr>
              <a:spLocks noChangeArrowheads="1"/>
            </p:cNvSpPr>
            <p:nvPr/>
          </p:nvSpPr>
          <p:spPr bwMode="auto">
            <a:xfrm>
              <a:off x="5999098" y="4291531"/>
              <a:ext cx="2366962" cy="4270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0782" name="AutoShape 15"/>
            <p:cNvSpPr>
              <a:spLocks noChangeArrowheads="1"/>
            </p:cNvSpPr>
            <p:nvPr/>
          </p:nvSpPr>
          <p:spPr bwMode="auto">
            <a:xfrm>
              <a:off x="1474723" y="5317056"/>
              <a:ext cx="1281112" cy="42703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  </a:t>
              </a:r>
              <a:r>
                <a:rPr lang="en-US" altLang="ko-KR" sz="18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|</a:t>
              </a:r>
              <a:r>
                <a: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2</a:t>
              </a:r>
            </a:p>
          </p:txBody>
        </p:sp>
        <p:sp>
          <p:nvSpPr>
            <p:cNvPr id="160783" name="AutoShape 16"/>
            <p:cNvSpPr>
              <a:spLocks noChangeArrowheads="1"/>
            </p:cNvSpPr>
            <p:nvPr/>
          </p:nvSpPr>
          <p:spPr bwMode="auto">
            <a:xfrm>
              <a:off x="3397185" y="5317056"/>
              <a:ext cx="1379538" cy="4270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0784" name="AutoShape 17"/>
            <p:cNvSpPr>
              <a:spLocks noChangeArrowheads="1"/>
            </p:cNvSpPr>
            <p:nvPr/>
          </p:nvSpPr>
          <p:spPr bwMode="auto">
            <a:xfrm>
              <a:off x="5556185" y="5317056"/>
              <a:ext cx="1281113" cy="4270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0785" name="AutoShape 18"/>
            <p:cNvSpPr>
              <a:spLocks noChangeArrowheads="1"/>
            </p:cNvSpPr>
            <p:nvPr/>
          </p:nvSpPr>
          <p:spPr bwMode="auto">
            <a:xfrm>
              <a:off x="7477060" y="5317056"/>
              <a:ext cx="1381125" cy="4270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0786" name="AutoShape 21"/>
            <p:cNvSpPr>
              <a:spLocks noChangeArrowheads="1"/>
            </p:cNvSpPr>
            <p:nvPr/>
          </p:nvSpPr>
          <p:spPr bwMode="auto">
            <a:xfrm>
              <a:off x="2262123" y="6342581"/>
              <a:ext cx="641350" cy="4270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folHlink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0787" name="AutoShape 22"/>
            <p:cNvSpPr>
              <a:spLocks noChangeArrowheads="1"/>
            </p:cNvSpPr>
            <p:nvPr/>
          </p:nvSpPr>
          <p:spPr bwMode="auto">
            <a:xfrm>
              <a:off x="3316223" y="6342581"/>
              <a:ext cx="652462" cy="4270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folHlink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0788" name="AutoShape 23"/>
            <p:cNvSpPr>
              <a:spLocks noChangeArrowheads="1"/>
            </p:cNvSpPr>
            <p:nvPr/>
          </p:nvSpPr>
          <p:spPr bwMode="auto">
            <a:xfrm>
              <a:off x="4233798" y="6342581"/>
              <a:ext cx="635000" cy="4270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folHlink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0789" name="AutoShape 24"/>
            <p:cNvSpPr>
              <a:spLocks noChangeArrowheads="1"/>
            </p:cNvSpPr>
            <p:nvPr/>
          </p:nvSpPr>
          <p:spPr bwMode="auto">
            <a:xfrm>
              <a:off x="5432360" y="6342581"/>
              <a:ext cx="665163" cy="4270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folHlink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0790" name="AutoShape 25"/>
            <p:cNvSpPr>
              <a:spLocks noChangeArrowheads="1"/>
            </p:cNvSpPr>
            <p:nvPr/>
          </p:nvSpPr>
          <p:spPr bwMode="auto">
            <a:xfrm>
              <a:off x="6343585" y="6342581"/>
              <a:ext cx="641350" cy="4270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folHlink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0791" name="AutoShape 26"/>
            <p:cNvSpPr>
              <a:spLocks noChangeArrowheads="1"/>
            </p:cNvSpPr>
            <p:nvPr/>
          </p:nvSpPr>
          <p:spPr bwMode="auto">
            <a:xfrm>
              <a:off x="7397685" y="6342581"/>
              <a:ext cx="652463" cy="4270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folHlink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0792" name="AutoShape 27"/>
            <p:cNvSpPr>
              <a:spLocks noChangeArrowheads="1"/>
            </p:cNvSpPr>
            <p:nvPr/>
          </p:nvSpPr>
          <p:spPr bwMode="auto">
            <a:xfrm>
              <a:off x="8315260" y="6342581"/>
              <a:ext cx="635000" cy="4270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folHlink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60793" name="AutoShape 28"/>
            <p:cNvCxnSpPr>
              <a:cxnSpLocks noChangeShapeType="1"/>
              <a:stCxn id="160784" idx="0"/>
              <a:endCxn id="160781" idx="2"/>
            </p:cNvCxnSpPr>
            <p:nvPr/>
          </p:nvCxnSpPr>
          <p:spPr bwMode="auto">
            <a:xfrm flipV="1">
              <a:off x="6197535" y="4728093"/>
              <a:ext cx="985838" cy="5794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94" name="AutoShape 29"/>
            <p:cNvCxnSpPr>
              <a:cxnSpLocks noChangeShapeType="1"/>
              <a:stCxn id="160785" idx="0"/>
              <a:endCxn id="160781" idx="2"/>
            </p:cNvCxnSpPr>
            <p:nvPr/>
          </p:nvCxnSpPr>
          <p:spPr bwMode="auto">
            <a:xfrm flipH="1" flipV="1">
              <a:off x="7183373" y="4728093"/>
              <a:ext cx="984250" cy="5794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95" name="AutoShape 30"/>
            <p:cNvCxnSpPr>
              <a:cxnSpLocks noChangeShapeType="1"/>
              <a:stCxn id="160789" idx="0"/>
              <a:endCxn id="160784" idx="2"/>
            </p:cNvCxnSpPr>
            <p:nvPr/>
          </p:nvCxnSpPr>
          <p:spPr bwMode="auto">
            <a:xfrm flipV="1">
              <a:off x="5765735" y="5753618"/>
              <a:ext cx="431800" cy="5794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96" name="AutoShape 31"/>
            <p:cNvCxnSpPr>
              <a:cxnSpLocks noChangeShapeType="1"/>
              <a:stCxn id="160791" idx="0"/>
              <a:endCxn id="160785" idx="2"/>
            </p:cNvCxnSpPr>
            <p:nvPr/>
          </p:nvCxnSpPr>
          <p:spPr bwMode="auto">
            <a:xfrm flipV="1">
              <a:off x="7724710" y="5753618"/>
              <a:ext cx="442913" cy="5794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97" name="AutoShape 32"/>
            <p:cNvCxnSpPr>
              <a:cxnSpLocks noChangeShapeType="1"/>
              <a:stCxn id="160784" idx="2"/>
              <a:endCxn id="160790" idx="0"/>
            </p:cNvCxnSpPr>
            <p:nvPr/>
          </p:nvCxnSpPr>
          <p:spPr bwMode="auto">
            <a:xfrm>
              <a:off x="6197535" y="5753618"/>
              <a:ext cx="466725" cy="5794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98" name="AutoShape 33"/>
            <p:cNvCxnSpPr>
              <a:cxnSpLocks noChangeShapeType="1"/>
              <a:stCxn id="160785" idx="2"/>
              <a:endCxn id="160792" idx="0"/>
            </p:cNvCxnSpPr>
            <p:nvPr/>
          </p:nvCxnSpPr>
          <p:spPr bwMode="auto">
            <a:xfrm>
              <a:off x="8167623" y="5753618"/>
              <a:ext cx="465137" cy="5794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799" name="AutoShape 34"/>
            <p:cNvSpPr>
              <a:spLocks noChangeArrowheads="1"/>
            </p:cNvSpPr>
            <p:nvPr/>
          </p:nvSpPr>
          <p:spPr bwMode="auto">
            <a:xfrm>
              <a:off x="2898710" y="3175518"/>
              <a:ext cx="4572000" cy="51911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7  2  9  4</a:t>
              </a:r>
              <a:r>
                <a:rPr lang="en-US" altLang="ko-KR" sz="2000" i="0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0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</a:t>
              </a:r>
              <a:r>
                <a:rPr lang="en-US" altLang="ko-KR" sz="2000" i="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3  8  6  1 </a:t>
              </a:r>
            </a:p>
          </p:txBody>
        </p:sp>
        <p:cxnSp>
          <p:nvCxnSpPr>
            <p:cNvPr id="160800" name="AutoShape 35"/>
            <p:cNvCxnSpPr>
              <a:cxnSpLocks noChangeShapeType="1"/>
              <a:stCxn id="160780" idx="0"/>
              <a:endCxn id="160799" idx="2"/>
            </p:cNvCxnSpPr>
            <p:nvPr/>
          </p:nvCxnSpPr>
          <p:spPr bwMode="auto">
            <a:xfrm flipV="1">
              <a:off x="3101910" y="3713681"/>
              <a:ext cx="2082800" cy="558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801" name="AutoShape 36"/>
            <p:cNvCxnSpPr>
              <a:cxnSpLocks noChangeShapeType="1"/>
              <a:stCxn id="160781" idx="0"/>
              <a:endCxn id="160799" idx="2"/>
            </p:cNvCxnSpPr>
            <p:nvPr/>
          </p:nvCxnSpPr>
          <p:spPr bwMode="auto">
            <a:xfrm flipH="1" flipV="1">
              <a:off x="5184710" y="3713681"/>
              <a:ext cx="1998663" cy="568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802" name="AutoShape 20"/>
            <p:cNvSpPr>
              <a:spLocks noChangeArrowheads="1"/>
            </p:cNvSpPr>
            <p:nvPr/>
          </p:nvSpPr>
          <p:spPr bwMode="auto">
            <a:xfrm>
              <a:off x="1350898" y="6342581"/>
              <a:ext cx="665162" cy="42703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</p:grpSp>
      <p:sp>
        <p:nvSpPr>
          <p:cNvPr id="160771" name="Rectangle 41"/>
          <p:cNvSpPr>
            <a:spLocks noChangeArrowheads="1"/>
          </p:cNvSpPr>
          <p:nvPr/>
        </p:nvSpPr>
        <p:spPr bwMode="auto">
          <a:xfrm>
            <a:off x="-152400" y="941388"/>
            <a:ext cx="45418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800" b="1" i="0">
                <a:solidFill>
                  <a:srgbClr val="339933"/>
                </a:solidFill>
                <a:ea typeface="굴림" panose="020B0600000101010101" pitchFamily="50" charset="-127"/>
              </a:rPr>
              <a:t>Animation (Mergesort)</a:t>
            </a:r>
            <a:endParaRPr lang="ko-KR" altLang="en-US" sz="2800" b="1" i="0">
              <a:solidFill>
                <a:srgbClr val="339933"/>
              </a:solidFill>
              <a:ea typeface="굴림" panose="020B0600000101010101" pitchFamily="50" charset="-127"/>
            </a:endParaRPr>
          </a:p>
        </p:txBody>
      </p:sp>
      <p:sp>
        <p:nvSpPr>
          <p:cNvPr id="160772" name="TextBox 4"/>
          <p:cNvSpPr txBox="1">
            <a:spLocks noChangeArrowheads="1"/>
          </p:cNvSpPr>
          <p:nvPr/>
        </p:nvSpPr>
        <p:spPr bwMode="auto">
          <a:xfrm>
            <a:off x="293688" y="590550"/>
            <a:ext cx="339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b="1" i="0">
                <a:latin typeface="Arial" panose="020B0604020202020204" pitchFamily="34" charset="0"/>
                <a:ea typeface="굴림" panose="020B0600000101010101" pitchFamily="50" charset="-127"/>
              </a:rPr>
              <a:t>* </a:t>
            </a:r>
            <a:r>
              <a:rPr lang="ko-KR" altLang="en-US" sz="2000" b="1" i="0">
                <a:latin typeface="Arial" panose="020B0604020202020204" pitchFamily="34" charset="0"/>
                <a:ea typeface="굴림" panose="020B0600000101010101" pitchFamily="50" charset="-127"/>
              </a:rPr>
              <a:t>동영상 플레이</a:t>
            </a:r>
          </a:p>
        </p:txBody>
      </p:sp>
      <p:sp>
        <p:nvSpPr>
          <p:cNvPr id="160773" name="직사각형 2"/>
          <p:cNvSpPr>
            <a:spLocks noChangeArrowheads="1"/>
          </p:cNvSpPr>
          <p:nvPr/>
        </p:nvSpPr>
        <p:spPr bwMode="auto">
          <a:xfrm>
            <a:off x="539750" y="3155950"/>
            <a:ext cx="90328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병합정렬은 퀵정렬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(quick sort)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마찬가지로 분할점령의 방법을 쓴다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분할 점령은 원래의 문제를 같은 형식의 두 개 이상의 문제로 나누어 따로따로 생각하여 </a:t>
            </a:r>
            <a:endParaRPr lang="en-US" altLang="ko-KR" sz="16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재귀적인 방법으로 해결하는 방법을 말한다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ko-KR" sz="16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퀵정렬과 마찬가지로 </a:t>
            </a:r>
            <a:r>
              <a:rPr lang="en-US" altLang="ko-KR" sz="20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O(nlogn)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시간복잡도를 가지는데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퀵정렬의 경우는 최악의 경우 </a:t>
            </a:r>
            <a:r>
              <a:rPr lang="en-US" altLang="ko-KR" sz="16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</a:t>
            </a:r>
            <a:r>
              <a:rPr lang="en-US" altLang="ko-KR" sz="1600" b="1" i="0" baseline="3000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6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시간복잡도를 가지지만 </a:t>
            </a:r>
            <a:endParaRPr lang="en-US" altLang="ko-KR" sz="16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병합정렬의 경우는 항상 </a:t>
            </a:r>
            <a:r>
              <a:rPr lang="en-US" altLang="ko-KR" sz="16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O(nlogn)</a:t>
            </a:r>
            <a:r>
              <a:rPr lang="ko-KR" altLang="en-US" sz="16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시간복잡도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가지므로 퀵정렬 보다 빠를거라 생각 될 수 있다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ko-KR" sz="16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실제 사용에서는 퀵정렬의 성능이 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20%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좋다는 것이 일반적이다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사실 퀵정렬의 경우 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O(n2)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시간복잡도를 가지기 위해서는 </a:t>
            </a:r>
            <a:endParaRPr lang="en-US" altLang="ko-KR" sz="16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오름차순 또는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내림차순으로 정렬된 자료집합이어야 한다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ko-KR" sz="16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이렇게 랜덤하게 주어진 자료가 오름차순 또는 내림차순으로 제공될 확률을 계산해보면 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2/n!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이어야 하고 자료의 크기가 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개정도만 되어도 이런 식으로 자료가 주어질 확률은 거의 불가능에 가깝게 된다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Mergesort</a:t>
            </a:r>
          </a:p>
        </p:txBody>
      </p:sp>
      <p:sp>
        <p:nvSpPr>
          <p:cNvPr id="161795" name="Text Box 5"/>
          <p:cNvSpPr>
            <a:spLocks noChangeArrowheads="1"/>
          </p:cNvSpPr>
          <p:nvPr>
            <p:ph type="body" idx="1"/>
          </p:nvPr>
        </p:nvSpPr>
        <p:spPr>
          <a:xfrm>
            <a:off x="685800" y="1601788"/>
            <a:ext cx="7840663" cy="4724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b="1" smtClean="0">
                <a:solidFill>
                  <a:srgbClr val="000000"/>
                </a:solidFill>
                <a:ea typeface="굴림" panose="020B0600000101010101" pitchFamily="50" charset="-127"/>
              </a:rPr>
              <a:t>Algorithm</a:t>
            </a:r>
            <a:r>
              <a:rPr lang="da-DK" altLang="ko-KR" sz="1800" smtClean="0">
                <a:ea typeface="굴림" panose="020B0600000101010101" pitchFamily="50" charset="-127"/>
              </a:rPr>
              <a:t> </a:t>
            </a:r>
            <a:r>
              <a:rPr lang="da-DK" altLang="ko-KR" sz="1800" b="1" smtClean="0">
                <a:solidFill>
                  <a:srgbClr val="FF3300"/>
                </a:solidFill>
                <a:ea typeface="굴림" panose="020B0600000101010101" pitchFamily="50" charset="-127"/>
              </a:rPr>
              <a:t>mergeSort</a:t>
            </a:r>
            <a:r>
              <a:rPr lang="da-DK" altLang="ko-KR" sz="1800" smtClean="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da-DK" altLang="ko-KR" sz="1800" b="1" i="1" smtClean="0">
                <a:solidFill>
                  <a:schemeClr val="tx2"/>
                </a:solidFill>
                <a:ea typeface="굴림" panose="020B0600000101010101" pitchFamily="50" charset="-127"/>
              </a:rPr>
              <a:t>S</a:t>
            </a:r>
            <a:r>
              <a:rPr lang="da-DK" altLang="ko-KR" sz="1800" smtClean="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smtClean="0">
                <a:solidFill>
                  <a:schemeClr val="tx2"/>
                </a:solidFill>
                <a:ea typeface="굴림" panose="020B0600000101010101" pitchFamily="50" charset="-127"/>
              </a:rPr>
              <a:t>{		// </a:t>
            </a:r>
            <a:r>
              <a:rPr lang="da-DK" altLang="ko-KR" sz="1800" b="1" smtClean="0">
                <a:solidFill>
                  <a:srgbClr val="000000"/>
                </a:solidFill>
                <a:ea typeface="굴림" panose="020B0600000101010101" pitchFamily="50" charset="-127"/>
              </a:rPr>
              <a:t>Input:</a:t>
            </a:r>
            <a:r>
              <a:rPr lang="da-DK" altLang="ko-KR" sz="1800" smtClean="0">
                <a:ea typeface="굴림" panose="020B0600000101010101" pitchFamily="50" charset="-127"/>
              </a:rPr>
              <a:t> 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sequence 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 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with 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n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 elements</a:t>
            </a:r>
            <a:r>
              <a:rPr lang="da-DK" altLang="ko-KR" sz="1800" smtClean="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smtClean="0">
                <a:solidFill>
                  <a:schemeClr val="accent2"/>
                </a:solidFill>
                <a:ea typeface="굴림" panose="020B0600000101010101" pitchFamily="50" charset="-127"/>
              </a:rPr>
              <a:t>		// </a:t>
            </a:r>
            <a:r>
              <a:rPr lang="da-DK" altLang="ko-KR" sz="1800" b="1" smtClean="0">
                <a:solidFill>
                  <a:srgbClr val="000000"/>
                </a:solidFill>
                <a:ea typeface="굴림" panose="020B0600000101010101" pitchFamily="50" charset="-127"/>
              </a:rPr>
              <a:t>Output:</a:t>
            </a:r>
            <a:r>
              <a:rPr lang="da-DK" altLang="ko-KR" sz="1800" smtClean="0">
                <a:ea typeface="굴림" panose="020B0600000101010101" pitchFamily="50" charset="-127"/>
              </a:rPr>
              <a:t> sorted 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sequence 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</a:t>
            </a: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b="1" smtClean="0">
                <a:solidFill>
                  <a:srgbClr val="000000"/>
                </a:solidFill>
                <a:ea typeface="굴림" panose="020B0600000101010101" pitchFamily="50" charset="-127"/>
              </a:rPr>
              <a:t>	</a:t>
            </a: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b="1" smtClean="0">
                <a:solidFill>
                  <a:srgbClr val="000000"/>
                </a:solidFill>
                <a:ea typeface="굴림" panose="020B0600000101010101" pitchFamily="50" charset="-127"/>
              </a:rPr>
              <a:t>	</a:t>
            </a:r>
            <a:r>
              <a:rPr lang="da-DK" altLang="ko-KR" sz="1800" b="1" smtClean="0">
                <a:solidFill>
                  <a:schemeClr val="accent2"/>
                </a:solidFill>
                <a:ea typeface="굴림" panose="020B0600000101010101" pitchFamily="50" charset="-127"/>
              </a:rPr>
              <a:t>if</a:t>
            </a:r>
            <a:r>
              <a:rPr lang="da-DK" altLang="ko-KR" sz="1800" smtClean="0">
                <a:solidFill>
                  <a:schemeClr val="tx2"/>
                </a:solidFill>
                <a:ea typeface="굴림" panose="020B0600000101010101" pitchFamily="50" charset="-127"/>
              </a:rPr>
              <a:t> (</a:t>
            </a:r>
            <a:r>
              <a:rPr lang="da-DK" altLang="ko-KR" sz="1800" i="1" smtClean="0">
                <a:solidFill>
                  <a:srgbClr val="404040"/>
                </a:solidFill>
                <a:ea typeface="굴림" panose="020B0600000101010101" pitchFamily="50" charset="-127"/>
              </a:rPr>
              <a:t>S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.size( ) </a:t>
            </a:r>
            <a:r>
              <a:rPr lang="da-DK" altLang="ko-KR" sz="1800" b="1" smtClean="0">
                <a:solidFill>
                  <a:srgbClr val="40404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&gt; 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1) </a:t>
            </a:r>
            <a:r>
              <a:rPr lang="da-DK" altLang="ko-KR" sz="1800" b="1" smtClean="0">
                <a:solidFill>
                  <a:srgbClr val="404040"/>
                </a:solidFill>
                <a:ea typeface="굴림" panose="020B0600000101010101" pitchFamily="50" charset="-127"/>
              </a:rPr>
              <a:t>{</a:t>
            </a:r>
            <a:endParaRPr lang="da-DK" altLang="ko-KR" sz="1800" smtClean="0">
              <a:solidFill>
                <a:srgbClr val="404040"/>
              </a:solidFill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Let 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</a:t>
            </a:r>
            <a:r>
              <a:rPr lang="da-DK" altLang="ko-KR" sz="1800" baseline="-25000" smtClean="0">
                <a:solidFill>
                  <a:srgbClr val="404040"/>
                </a:solidFill>
                <a:ea typeface="굴림" panose="020B0600000101010101" pitchFamily="50" charset="-127"/>
              </a:rPr>
              <a:t>1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, 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</a:t>
            </a:r>
            <a:r>
              <a:rPr lang="da-DK" altLang="ko-KR" sz="1800" baseline="-25000" smtClean="0">
                <a:solidFill>
                  <a:srgbClr val="404040"/>
                </a:solidFill>
                <a:ea typeface="굴림" panose="020B0600000101010101" pitchFamily="50" charset="-127"/>
              </a:rPr>
              <a:t>2 </a:t>
            </a:r>
            <a:r>
              <a:rPr lang="da-DK" altLang="ko-KR" sz="1800" b="1" smtClean="0">
                <a:solidFill>
                  <a:srgbClr val="00B0F0"/>
                </a:solidFill>
                <a:ea typeface="굴림" panose="020B0600000101010101" pitchFamily="50" charset="-127"/>
              </a:rPr>
              <a:t>be the 1st half </a:t>
            </a:r>
            <a:r>
              <a:rPr lang="da-DK" altLang="ko-KR" sz="1800" smtClean="0">
                <a:ea typeface="굴림" panose="020B0600000101010101" pitchFamily="50" charset="-127"/>
              </a:rPr>
              <a:t>and</a:t>
            </a:r>
            <a:r>
              <a:rPr lang="da-DK" altLang="ko-KR" sz="1800" b="1" smtClean="0">
                <a:solidFill>
                  <a:srgbClr val="00B0F0"/>
                </a:solidFill>
                <a:ea typeface="굴림" panose="020B0600000101010101" pitchFamily="50" charset="-127"/>
              </a:rPr>
              <a:t> 2nd half 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of 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, respectively</a:t>
            </a:r>
            <a:r>
              <a:rPr lang="da-DK" altLang="ko-KR" sz="1600" b="1" smtClean="0">
                <a:solidFill>
                  <a:srgbClr val="404040"/>
                </a:solidFill>
                <a:ea typeface="굴림" panose="020B0600000101010101" pitchFamily="50" charset="-127"/>
              </a:rPr>
              <a:t> (</a:t>
            </a:r>
            <a:r>
              <a:rPr lang="ko-KR" altLang="en-US" sz="1600" b="1" smtClean="0">
                <a:solidFill>
                  <a:srgbClr val="404040"/>
                </a:solidFill>
                <a:ea typeface="굴림" panose="020B0600000101010101" pitchFamily="50" charset="-127"/>
              </a:rPr>
              <a:t>각각</a:t>
            </a:r>
            <a:r>
              <a:rPr lang="en-US" altLang="ko-KR" sz="1600" b="1" smtClean="0">
                <a:solidFill>
                  <a:srgbClr val="404040"/>
                </a:solidFill>
                <a:ea typeface="굴림" panose="020B0600000101010101" pitchFamily="50" charset="-127"/>
              </a:rPr>
              <a:t>)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;</a:t>
            </a: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		</a:t>
            </a:r>
            <a:r>
              <a:rPr lang="da-DK" altLang="ko-KR" sz="1800" smtClean="0">
                <a:solidFill>
                  <a:srgbClr val="FF3300"/>
                </a:solidFill>
                <a:ea typeface="굴림" panose="020B0600000101010101" pitchFamily="50" charset="-127"/>
              </a:rPr>
              <a:t>mergeSort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(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</a:t>
            </a:r>
            <a:r>
              <a:rPr lang="da-DK" altLang="ko-KR" sz="1800" baseline="-25000" smtClean="0">
                <a:solidFill>
                  <a:srgbClr val="404040"/>
                </a:solidFill>
                <a:ea typeface="굴림" panose="020B0600000101010101" pitchFamily="50" charset="-127"/>
              </a:rPr>
              <a:t>1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);</a:t>
            </a: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		</a:t>
            </a:r>
            <a:r>
              <a:rPr lang="da-DK" altLang="ko-KR" sz="1800" smtClean="0">
                <a:solidFill>
                  <a:srgbClr val="FF3300"/>
                </a:solidFill>
                <a:ea typeface="굴림" panose="020B0600000101010101" pitchFamily="50" charset="-127"/>
              </a:rPr>
              <a:t>mergeSort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(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</a:t>
            </a:r>
            <a:r>
              <a:rPr lang="da-DK" altLang="ko-KR" sz="1800" baseline="-25000" smtClean="0">
                <a:solidFill>
                  <a:srgbClr val="404040"/>
                </a:solidFill>
                <a:ea typeface="굴림" panose="020B0600000101010101" pitchFamily="50" charset="-127"/>
              </a:rPr>
              <a:t>2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);</a:t>
            </a: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</a:t>
            </a:r>
            <a:r>
              <a:rPr lang="da-DK" altLang="ko-KR" sz="1800" smtClean="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da-DK" altLang="ko-KR" sz="1800" smtClean="0">
                <a:solidFill>
                  <a:srgbClr val="00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da-DK" altLang="ko-KR" sz="1800" smtClean="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merge(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</a:t>
            </a:r>
            <a:r>
              <a:rPr lang="da-DK" altLang="ko-KR" sz="1800" baseline="-25000" smtClean="0">
                <a:solidFill>
                  <a:srgbClr val="404040"/>
                </a:solidFill>
                <a:ea typeface="굴림" panose="020B0600000101010101" pitchFamily="50" charset="-127"/>
              </a:rPr>
              <a:t>1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,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 S</a:t>
            </a:r>
            <a:r>
              <a:rPr lang="da-DK" altLang="ko-KR" sz="1800" baseline="-25000" smtClean="0">
                <a:solidFill>
                  <a:srgbClr val="404040"/>
                </a:solidFill>
                <a:ea typeface="굴림" panose="020B0600000101010101" pitchFamily="50" charset="-127"/>
              </a:rPr>
              <a:t>2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);</a:t>
            </a: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	}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}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da-DK" altLang="ko-KR" sz="1800" smtClean="0">
              <a:solidFill>
                <a:srgbClr val="404040"/>
              </a:solidFill>
              <a:ea typeface="굴림" panose="020B0600000101010101" pitchFamily="50" charset="-127"/>
            </a:endParaRP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b="1" smtClean="0">
                <a:solidFill>
                  <a:srgbClr val="404040"/>
                </a:solidFill>
                <a:ea typeface="굴림" panose="020B0600000101010101" pitchFamily="50" charset="-127"/>
              </a:rPr>
              <a:t>Algorithm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 merge(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</a:t>
            </a:r>
            <a:r>
              <a:rPr lang="da-DK" altLang="ko-KR" sz="1800" baseline="-25000" smtClean="0">
                <a:solidFill>
                  <a:srgbClr val="404040"/>
                </a:solidFill>
                <a:ea typeface="굴림" panose="020B0600000101010101" pitchFamily="50" charset="-127"/>
              </a:rPr>
              <a:t>1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,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 S</a:t>
            </a:r>
            <a:r>
              <a:rPr lang="da-DK" altLang="ko-KR" sz="1800" baseline="-25000" smtClean="0">
                <a:solidFill>
                  <a:srgbClr val="404040"/>
                </a:solidFill>
                <a:ea typeface="굴림" panose="020B0600000101010101" pitchFamily="50" charset="-127"/>
              </a:rPr>
              <a:t>2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)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{ 		</a:t>
            </a:r>
            <a:r>
              <a:rPr lang="da-DK" altLang="ko-KR" sz="1800" b="1" smtClean="0">
                <a:solidFill>
                  <a:srgbClr val="404040"/>
                </a:solidFill>
                <a:ea typeface="굴림" panose="020B0600000101010101" pitchFamily="50" charset="-127"/>
              </a:rPr>
              <a:t>sorting </a:t>
            </a:r>
            <a:r>
              <a:rPr lang="ko-KR" altLang="da-DK" sz="1800" b="1" smtClean="0">
                <a:solidFill>
                  <a:srgbClr val="404040"/>
                </a:solidFill>
                <a:ea typeface="굴림" panose="020B0600000101010101" pitchFamily="50" charset="-127"/>
              </a:rPr>
              <a:t>된 두 </a:t>
            </a:r>
            <a:r>
              <a:rPr lang="da-DK" altLang="ko-KR" sz="1800" b="1" smtClean="0">
                <a:solidFill>
                  <a:srgbClr val="404040"/>
                </a:solidFill>
                <a:ea typeface="굴림" panose="020B0600000101010101" pitchFamily="50" charset="-127"/>
              </a:rPr>
              <a:t>sequence 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</a:t>
            </a:r>
            <a:r>
              <a:rPr lang="da-DK" altLang="ko-KR" sz="1800" b="1" baseline="-25000" smtClean="0">
                <a:solidFill>
                  <a:srgbClr val="404040"/>
                </a:solidFill>
                <a:ea typeface="굴림" panose="020B0600000101010101" pitchFamily="50" charset="-127"/>
              </a:rPr>
              <a:t>1</a:t>
            </a:r>
            <a:r>
              <a:rPr lang="da-DK" altLang="ko-KR" sz="1800" b="1" smtClean="0">
                <a:solidFill>
                  <a:srgbClr val="404040"/>
                </a:solidFill>
                <a:ea typeface="굴림" panose="020B0600000101010101" pitchFamily="50" charset="-127"/>
              </a:rPr>
              <a:t>,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 S</a:t>
            </a:r>
            <a:r>
              <a:rPr lang="da-DK" altLang="ko-KR" sz="1800" b="1" baseline="-25000" smtClean="0">
                <a:solidFill>
                  <a:srgbClr val="404040"/>
                </a:solidFill>
                <a:ea typeface="굴림" panose="020B0600000101010101" pitchFamily="50" charset="-127"/>
              </a:rPr>
              <a:t>2 </a:t>
            </a:r>
            <a:r>
              <a:rPr lang="ko-KR" altLang="da-DK" sz="1800" b="1" smtClean="0">
                <a:solidFill>
                  <a:srgbClr val="404040"/>
                </a:solidFill>
                <a:ea typeface="굴림" panose="020B0600000101010101" pitchFamily="50" charset="-127"/>
              </a:rPr>
              <a:t>를 합쳐 </a:t>
            </a:r>
            <a:r>
              <a:rPr lang="en-US" altLang="ko-KR" sz="1800" b="1" smtClean="0">
                <a:solidFill>
                  <a:srgbClr val="40404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800" b="1" smtClean="0">
                <a:solidFill>
                  <a:srgbClr val="404040"/>
                </a:solidFill>
                <a:ea typeface="굴림" panose="020B0600000101010101" pitchFamily="50" charset="-127"/>
              </a:rPr>
              <a:t>값의 크기를 비교해서 재정렬</a:t>
            </a:r>
            <a:r>
              <a:rPr lang="en-US" altLang="ko-KR" sz="1800" b="1" smtClean="0">
                <a:solidFill>
                  <a:srgbClr val="404040"/>
                </a:solidFill>
                <a:ea typeface="굴림" panose="020B0600000101010101" pitchFamily="50" charset="-127"/>
              </a:rPr>
              <a:t>)</a:t>
            </a:r>
            <a:endParaRPr lang="ko-KR" altLang="da-DK" sz="1800" b="1" smtClean="0">
              <a:solidFill>
                <a:srgbClr val="404040"/>
              </a:solidFill>
              <a:ea typeface="굴림" panose="020B0600000101010101" pitchFamily="50" charset="-127"/>
            </a:endParaRP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		sorting </a:t>
            </a:r>
            <a:r>
              <a:rPr lang="ko-KR" altLang="da-DK" sz="1800" smtClean="0">
                <a:solidFill>
                  <a:srgbClr val="404040"/>
                </a:solidFill>
                <a:ea typeface="굴림" panose="020B0600000101010101" pitchFamily="50" charset="-127"/>
              </a:rPr>
              <a:t>된 하나의 </a:t>
            </a: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sequence </a:t>
            </a:r>
            <a:r>
              <a:rPr lang="da-DK" altLang="ko-KR" sz="18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</a:t>
            </a:r>
            <a:r>
              <a:rPr lang="ko-KR" altLang="da-DK" sz="1800" smtClean="0">
                <a:solidFill>
                  <a:srgbClr val="404040"/>
                </a:solidFill>
                <a:ea typeface="굴림" panose="020B0600000101010101" pitchFamily="50" charset="-127"/>
              </a:rPr>
              <a:t>를 만든다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AutoShape 11"/>
          <p:cNvSpPr>
            <a:spLocks noChangeArrowheads="1"/>
          </p:cNvSpPr>
          <p:nvPr/>
        </p:nvSpPr>
        <p:spPr bwMode="auto">
          <a:xfrm>
            <a:off x="2632075" y="4579938"/>
            <a:ext cx="1379538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5405" name="AutoShape 61"/>
          <p:cNvSpPr>
            <a:spLocks noChangeArrowheads="1"/>
          </p:cNvSpPr>
          <p:nvPr/>
        </p:nvSpPr>
        <p:spPr bwMode="auto">
          <a:xfrm>
            <a:off x="2627313" y="4592638"/>
            <a:ext cx="1370012" cy="427037"/>
          </a:xfrm>
          <a:prstGeom prst="roundRect">
            <a:avLst>
              <a:gd name="adj" fmla="val 13755"/>
            </a:avLst>
          </a:prstGeom>
          <a:solidFill>
            <a:schemeClr val="bg1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9  |  4</a:t>
            </a:r>
          </a:p>
        </p:txBody>
      </p:sp>
      <p:sp>
        <p:nvSpPr>
          <p:cNvPr id="185402" name="Line 58"/>
          <p:cNvSpPr>
            <a:spLocks noChangeShapeType="1"/>
          </p:cNvSpPr>
          <p:nvPr/>
        </p:nvSpPr>
        <p:spPr bwMode="auto">
          <a:xfrm flipV="1">
            <a:off x="1244600" y="4114800"/>
            <a:ext cx="635000" cy="355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162821" name="AutoShape 2"/>
          <p:cNvCxnSpPr>
            <a:cxnSpLocks noChangeShapeType="1"/>
            <a:stCxn id="162829" idx="0"/>
            <a:endCxn id="162827" idx="2"/>
          </p:cNvCxnSpPr>
          <p:nvPr/>
        </p:nvCxnSpPr>
        <p:spPr bwMode="auto">
          <a:xfrm flipV="1">
            <a:off x="1350963" y="4000500"/>
            <a:ext cx="985837" cy="560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822" name="AutoShape 3"/>
          <p:cNvCxnSpPr>
            <a:cxnSpLocks noChangeShapeType="1"/>
            <a:stCxn id="162818" idx="0"/>
            <a:endCxn id="162827" idx="2"/>
          </p:cNvCxnSpPr>
          <p:nvPr/>
        </p:nvCxnSpPr>
        <p:spPr bwMode="auto">
          <a:xfrm flipH="1" flipV="1">
            <a:off x="2336800" y="4000500"/>
            <a:ext cx="98583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823" name="AutoShape 4"/>
          <p:cNvCxnSpPr>
            <a:cxnSpLocks noChangeShapeType="1"/>
            <a:stCxn id="162848" idx="0"/>
            <a:endCxn id="162829" idx="2"/>
          </p:cNvCxnSpPr>
          <p:nvPr/>
        </p:nvCxnSpPr>
        <p:spPr bwMode="auto">
          <a:xfrm flipV="1">
            <a:off x="919163" y="5026025"/>
            <a:ext cx="431800" cy="560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824" name="AutoShape 5"/>
          <p:cNvCxnSpPr>
            <a:cxnSpLocks noChangeShapeType="1"/>
            <a:stCxn id="162833" idx="0"/>
            <a:endCxn id="162818" idx="2"/>
          </p:cNvCxnSpPr>
          <p:nvPr/>
        </p:nvCxnSpPr>
        <p:spPr bwMode="auto">
          <a:xfrm flipV="1">
            <a:off x="2878138" y="5016500"/>
            <a:ext cx="4445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825" name="AutoShape 6"/>
          <p:cNvCxnSpPr>
            <a:cxnSpLocks noChangeShapeType="1"/>
            <a:stCxn id="162829" idx="2"/>
            <a:endCxn id="162832" idx="0"/>
          </p:cNvCxnSpPr>
          <p:nvPr/>
        </p:nvCxnSpPr>
        <p:spPr bwMode="auto">
          <a:xfrm>
            <a:off x="1350963" y="50260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826" name="AutoShape 7"/>
          <p:cNvCxnSpPr>
            <a:cxnSpLocks noChangeShapeType="1"/>
            <a:stCxn id="162818" idx="2"/>
            <a:endCxn id="162834" idx="0"/>
          </p:cNvCxnSpPr>
          <p:nvPr/>
        </p:nvCxnSpPr>
        <p:spPr bwMode="auto">
          <a:xfrm>
            <a:off x="3322638" y="5016500"/>
            <a:ext cx="463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827" name="AutoShape 8"/>
          <p:cNvSpPr>
            <a:spLocks noChangeArrowheads="1"/>
          </p:cNvSpPr>
          <p:nvPr/>
        </p:nvSpPr>
        <p:spPr bwMode="auto">
          <a:xfrm>
            <a:off x="1152525" y="3554413"/>
            <a:ext cx="2366963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7  2  </a:t>
            </a:r>
            <a:r>
              <a: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|</a:t>
            </a:r>
            <a:r>
              <a:rPr lang="en-US" altLang="ko-KR" sz="1800" i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9  4</a:t>
            </a:r>
          </a:p>
        </p:txBody>
      </p:sp>
      <p:sp>
        <p:nvSpPr>
          <p:cNvPr id="162828" name="AutoShape 9"/>
          <p:cNvSpPr>
            <a:spLocks noChangeArrowheads="1"/>
          </p:cNvSpPr>
          <p:nvPr/>
        </p:nvSpPr>
        <p:spPr bwMode="auto">
          <a:xfrm>
            <a:off x="5233988" y="3554413"/>
            <a:ext cx="2366962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2829" name="AutoShape 10"/>
          <p:cNvSpPr>
            <a:spLocks noChangeArrowheads="1"/>
          </p:cNvSpPr>
          <p:nvPr/>
        </p:nvSpPr>
        <p:spPr bwMode="auto">
          <a:xfrm>
            <a:off x="709613" y="4579938"/>
            <a:ext cx="1281112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7  </a:t>
            </a:r>
            <a:r>
              <a: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|</a:t>
            </a:r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2</a:t>
            </a:r>
          </a:p>
        </p:txBody>
      </p:sp>
      <p:sp>
        <p:nvSpPr>
          <p:cNvPr id="162830" name="AutoShape 12"/>
          <p:cNvSpPr>
            <a:spLocks noChangeArrowheads="1"/>
          </p:cNvSpPr>
          <p:nvPr/>
        </p:nvSpPr>
        <p:spPr bwMode="auto">
          <a:xfrm>
            <a:off x="4791075" y="4579938"/>
            <a:ext cx="1281113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2831" name="AutoShape 13"/>
          <p:cNvSpPr>
            <a:spLocks noChangeArrowheads="1"/>
          </p:cNvSpPr>
          <p:nvPr/>
        </p:nvSpPr>
        <p:spPr bwMode="auto">
          <a:xfrm>
            <a:off x="6711950" y="4579938"/>
            <a:ext cx="1381125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2832" name="AutoShape 14"/>
          <p:cNvSpPr>
            <a:spLocks noChangeArrowheads="1"/>
          </p:cNvSpPr>
          <p:nvPr/>
        </p:nvSpPr>
        <p:spPr bwMode="auto">
          <a:xfrm>
            <a:off x="1497013" y="5605463"/>
            <a:ext cx="64135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2833" name="AutoShape 15"/>
          <p:cNvSpPr>
            <a:spLocks noChangeArrowheads="1"/>
          </p:cNvSpPr>
          <p:nvPr/>
        </p:nvSpPr>
        <p:spPr bwMode="auto">
          <a:xfrm>
            <a:off x="2551113" y="5605463"/>
            <a:ext cx="652462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2834" name="AutoShape 16"/>
          <p:cNvSpPr>
            <a:spLocks noChangeArrowheads="1"/>
          </p:cNvSpPr>
          <p:nvPr/>
        </p:nvSpPr>
        <p:spPr bwMode="auto">
          <a:xfrm>
            <a:off x="3468688" y="5605463"/>
            <a:ext cx="63500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2835" name="AutoShape 17"/>
          <p:cNvSpPr>
            <a:spLocks noChangeArrowheads="1"/>
          </p:cNvSpPr>
          <p:nvPr/>
        </p:nvSpPr>
        <p:spPr bwMode="auto">
          <a:xfrm>
            <a:off x="4667250" y="5605463"/>
            <a:ext cx="665163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2836" name="AutoShape 18"/>
          <p:cNvSpPr>
            <a:spLocks noChangeArrowheads="1"/>
          </p:cNvSpPr>
          <p:nvPr/>
        </p:nvSpPr>
        <p:spPr bwMode="auto">
          <a:xfrm>
            <a:off x="5578475" y="5605463"/>
            <a:ext cx="64135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2837" name="AutoShape 19"/>
          <p:cNvSpPr>
            <a:spLocks noChangeArrowheads="1"/>
          </p:cNvSpPr>
          <p:nvPr/>
        </p:nvSpPr>
        <p:spPr bwMode="auto">
          <a:xfrm>
            <a:off x="6632575" y="5605463"/>
            <a:ext cx="652463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2838" name="AutoShape 20"/>
          <p:cNvSpPr>
            <a:spLocks noChangeArrowheads="1"/>
          </p:cNvSpPr>
          <p:nvPr/>
        </p:nvSpPr>
        <p:spPr bwMode="auto">
          <a:xfrm>
            <a:off x="7550150" y="5605463"/>
            <a:ext cx="63500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62839" name="AutoShape 21"/>
          <p:cNvCxnSpPr>
            <a:cxnSpLocks noChangeShapeType="1"/>
            <a:stCxn id="162830" idx="0"/>
            <a:endCxn id="162828" idx="2"/>
          </p:cNvCxnSpPr>
          <p:nvPr/>
        </p:nvCxnSpPr>
        <p:spPr bwMode="auto">
          <a:xfrm flipV="1">
            <a:off x="5432425" y="3990975"/>
            <a:ext cx="98583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840" name="AutoShape 22"/>
          <p:cNvCxnSpPr>
            <a:cxnSpLocks noChangeShapeType="1"/>
            <a:stCxn id="162831" idx="0"/>
            <a:endCxn id="162828" idx="2"/>
          </p:cNvCxnSpPr>
          <p:nvPr/>
        </p:nvCxnSpPr>
        <p:spPr bwMode="auto">
          <a:xfrm flipH="1" flipV="1">
            <a:off x="6418263" y="3990975"/>
            <a:ext cx="9842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841" name="AutoShape 23"/>
          <p:cNvCxnSpPr>
            <a:cxnSpLocks noChangeShapeType="1"/>
            <a:stCxn id="162835" idx="0"/>
            <a:endCxn id="162830" idx="2"/>
          </p:cNvCxnSpPr>
          <p:nvPr/>
        </p:nvCxnSpPr>
        <p:spPr bwMode="auto">
          <a:xfrm flipV="1">
            <a:off x="5000625" y="5016500"/>
            <a:ext cx="431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842" name="AutoShape 24"/>
          <p:cNvCxnSpPr>
            <a:cxnSpLocks noChangeShapeType="1"/>
            <a:stCxn id="162837" idx="0"/>
            <a:endCxn id="162831" idx="2"/>
          </p:cNvCxnSpPr>
          <p:nvPr/>
        </p:nvCxnSpPr>
        <p:spPr bwMode="auto">
          <a:xfrm flipV="1">
            <a:off x="6959600" y="5016500"/>
            <a:ext cx="442913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843" name="AutoShape 25"/>
          <p:cNvCxnSpPr>
            <a:cxnSpLocks noChangeShapeType="1"/>
            <a:stCxn id="162830" idx="2"/>
            <a:endCxn id="162836" idx="0"/>
          </p:cNvCxnSpPr>
          <p:nvPr/>
        </p:nvCxnSpPr>
        <p:spPr bwMode="auto">
          <a:xfrm>
            <a:off x="5432425" y="50165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844" name="AutoShape 26"/>
          <p:cNvCxnSpPr>
            <a:cxnSpLocks noChangeShapeType="1"/>
            <a:stCxn id="162831" idx="2"/>
            <a:endCxn id="162838" idx="0"/>
          </p:cNvCxnSpPr>
          <p:nvPr/>
        </p:nvCxnSpPr>
        <p:spPr bwMode="auto">
          <a:xfrm>
            <a:off x="7402513" y="5016500"/>
            <a:ext cx="4651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845" name="AutoShape 27"/>
          <p:cNvSpPr>
            <a:spLocks noChangeArrowheads="1"/>
          </p:cNvSpPr>
          <p:nvPr/>
        </p:nvSpPr>
        <p:spPr bwMode="auto">
          <a:xfrm>
            <a:off x="2133600" y="2438400"/>
            <a:ext cx="4572000" cy="5191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7  2  9  4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b="1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</a:t>
            </a:r>
            <a:r>
              <a:rPr lang="en-US" altLang="ko-KR" sz="2000" i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3  8  6  1 </a:t>
            </a:r>
          </a:p>
        </p:txBody>
      </p:sp>
      <p:cxnSp>
        <p:nvCxnSpPr>
          <p:cNvPr id="162846" name="AutoShape 28"/>
          <p:cNvCxnSpPr>
            <a:cxnSpLocks noChangeShapeType="1"/>
            <a:stCxn id="162827" idx="0"/>
            <a:endCxn id="162845" idx="2"/>
          </p:cNvCxnSpPr>
          <p:nvPr/>
        </p:nvCxnSpPr>
        <p:spPr bwMode="auto">
          <a:xfrm flipV="1">
            <a:off x="2336800" y="2976563"/>
            <a:ext cx="2082800" cy="558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847" name="AutoShape 29"/>
          <p:cNvCxnSpPr>
            <a:cxnSpLocks noChangeShapeType="1"/>
            <a:stCxn id="162828" idx="0"/>
            <a:endCxn id="162845" idx="2"/>
          </p:cNvCxnSpPr>
          <p:nvPr/>
        </p:nvCxnSpPr>
        <p:spPr bwMode="auto">
          <a:xfrm flipH="1" flipV="1">
            <a:off x="4419600" y="2976563"/>
            <a:ext cx="1998663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848" name="AutoShape 30"/>
          <p:cNvSpPr>
            <a:spLocks noChangeArrowheads="1"/>
          </p:cNvSpPr>
          <p:nvPr/>
        </p:nvSpPr>
        <p:spPr bwMode="auto">
          <a:xfrm>
            <a:off x="585788" y="5605463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85375" name="Line 31"/>
          <p:cNvSpPr>
            <a:spLocks noChangeShapeType="1"/>
          </p:cNvSpPr>
          <p:nvPr/>
        </p:nvSpPr>
        <p:spPr bwMode="auto">
          <a:xfrm flipV="1">
            <a:off x="838200" y="5105400"/>
            <a:ext cx="304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1500" y="4605338"/>
            <a:ext cx="774700" cy="1490662"/>
            <a:chOff x="360" y="2901"/>
            <a:chExt cx="488" cy="939"/>
          </a:xfrm>
        </p:grpSpPr>
        <p:sp>
          <p:nvSpPr>
            <p:cNvPr id="162887" name="Rectangle 32"/>
            <p:cNvSpPr>
              <a:spLocks noChangeArrowheads="1"/>
            </p:cNvSpPr>
            <p:nvPr/>
          </p:nvSpPr>
          <p:spPr bwMode="auto">
            <a:xfrm>
              <a:off x="634" y="2901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  <a:endParaRPr lang="ko-KR" altLang="en-US" sz="1800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5378" name="Rectangle 34"/>
            <p:cNvSpPr>
              <a:spLocks noChangeArrowheads="1"/>
            </p:cNvSpPr>
            <p:nvPr/>
          </p:nvSpPr>
          <p:spPr bwMode="auto">
            <a:xfrm>
              <a:off x="360" y="3168"/>
              <a:ext cx="488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85380" name="AutoShape 36"/>
          <p:cNvSpPr>
            <a:spLocks noChangeArrowheads="1"/>
          </p:cNvSpPr>
          <p:nvPr/>
        </p:nvSpPr>
        <p:spPr bwMode="auto">
          <a:xfrm>
            <a:off x="1487488" y="5605463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85381" name="Line 37"/>
          <p:cNvSpPr>
            <a:spLocks noChangeShapeType="1"/>
          </p:cNvSpPr>
          <p:nvPr/>
        </p:nvSpPr>
        <p:spPr bwMode="auto">
          <a:xfrm flipH="1" flipV="1">
            <a:off x="1536700" y="5092700"/>
            <a:ext cx="317500" cy="419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346200" y="4605338"/>
            <a:ext cx="863600" cy="1465262"/>
            <a:chOff x="848" y="2901"/>
            <a:chExt cx="544" cy="923"/>
          </a:xfrm>
        </p:grpSpPr>
        <p:sp>
          <p:nvSpPr>
            <p:cNvPr id="162885" name="Rectangle 38"/>
            <p:cNvSpPr>
              <a:spLocks noChangeArrowheads="1"/>
            </p:cNvSpPr>
            <p:nvPr/>
          </p:nvSpPr>
          <p:spPr bwMode="auto">
            <a:xfrm>
              <a:off x="890" y="2901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85383" name="Rectangle 39"/>
            <p:cNvSpPr>
              <a:spLocks noChangeArrowheads="1"/>
            </p:cNvSpPr>
            <p:nvPr/>
          </p:nvSpPr>
          <p:spPr bwMode="auto">
            <a:xfrm>
              <a:off x="848" y="3168"/>
              <a:ext cx="544" cy="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85385" name="AutoShape 41"/>
          <p:cNvSpPr>
            <a:spLocks noChangeArrowheads="1"/>
          </p:cNvSpPr>
          <p:nvPr/>
        </p:nvSpPr>
        <p:spPr bwMode="auto">
          <a:xfrm>
            <a:off x="709613" y="4579938"/>
            <a:ext cx="128111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2     7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73100" y="3589338"/>
            <a:ext cx="1663700" cy="1465262"/>
            <a:chOff x="424" y="2261"/>
            <a:chExt cx="1048" cy="923"/>
          </a:xfrm>
        </p:grpSpPr>
        <p:sp>
          <p:nvSpPr>
            <p:cNvPr id="162883" name="Rectangle 42"/>
            <p:cNvSpPr>
              <a:spLocks noChangeArrowheads="1"/>
            </p:cNvSpPr>
            <p:nvPr/>
          </p:nvSpPr>
          <p:spPr bwMode="auto">
            <a:xfrm>
              <a:off x="1106" y="2261"/>
              <a:ext cx="33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rPr>
                <a:t>2  7</a:t>
              </a:r>
              <a:endParaRPr lang="ko-KR" altLang="en-US" sz="1800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5387" name="Rectangle 43"/>
            <p:cNvSpPr>
              <a:spLocks noChangeArrowheads="1"/>
            </p:cNvSpPr>
            <p:nvPr/>
          </p:nvSpPr>
          <p:spPr bwMode="auto">
            <a:xfrm>
              <a:off x="424" y="2520"/>
              <a:ext cx="1048" cy="6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85390" name="AutoShape 46"/>
          <p:cNvSpPr>
            <a:spLocks noChangeArrowheads="1"/>
          </p:cNvSpPr>
          <p:nvPr/>
        </p:nvSpPr>
        <p:spPr bwMode="auto">
          <a:xfrm>
            <a:off x="2554288" y="5605463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85391" name="Line 47"/>
          <p:cNvSpPr>
            <a:spLocks noChangeShapeType="1"/>
          </p:cNvSpPr>
          <p:nvPr/>
        </p:nvSpPr>
        <p:spPr bwMode="auto">
          <a:xfrm flipV="1">
            <a:off x="2806700" y="5105400"/>
            <a:ext cx="304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5392" name="AutoShape 48"/>
          <p:cNvSpPr>
            <a:spLocks noChangeArrowheads="1"/>
          </p:cNvSpPr>
          <p:nvPr/>
        </p:nvSpPr>
        <p:spPr bwMode="auto">
          <a:xfrm>
            <a:off x="3468688" y="5605463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85393" name="Line 49"/>
          <p:cNvSpPr>
            <a:spLocks noChangeShapeType="1"/>
          </p:cNvSpPr>
          <p:nvPr/>
        </p:nvSpPr>
        <p:spPr bwMode="auto">
          <a:xfrm flipH="1" flipV="1">
            <a:off x="3530600" y="5105400"/>
            <a:ext cx="317500" cy="393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514600" y="4630738"/>
            <a:ext cx="825500" cy="1477962"/>
            <a:chOff x="1584" y="2917"/>
            <a:chExt cx="520" cy="931"/>
          </a:xfrm>
        </p:grpSpPr>
        <p:sp>
          <p:nvSpPr>
            <p:cNvPr id="162881" name="Rectangle 52"/>
            <p:cNvSpPr>
              <a:spLocks noChangeArrowheads="1"/>
            </p:cNvSpPr>
            <p:nvPr/>
          </p:nvSpPr>
          <p:spPr bwMode="auto">
            <a:xfrm>
              <a:off x="1866" y="2917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1800" i="0"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85397" name="Rectangle 53"/>
            <p:cNvSpPr>
              <a:spLocks noChangeArrowheads="1"/>
            </p:cNvSpPr>
            <p:nvPr/>
          </p:nvSpPr>
          <p:spPr bwMode="auto">
            <a:xfrm>
              <a:off x="1584" y="3176"/>
              <a:ext cx="520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302000" y="4630738"/>
            <a:ext cx="863600" cy="1465262"/>
            <a:chOff x="848" y="2901"/>
            <a:chExt cx="544" cy="923"/>
          </a:xfrm>
        </p:grpSpPr>
        <p:sp>
          <p:nvSpPr>
            <p:cNvPr id="162879" name="Rectangle 56"/>
            <p:cNvSpPr>
              <a:spLocks noChangeArrowheads="1"/>
            </p:cNvSpPr>
            <p:nvPr/>
          </p:nvSpPr>
          <p:spPr bwMode="auto">
            <a:xfrm>
              <a:off x="890" y="2901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85401" name="Rectangle 57"/>
            <p:cNvSpPr>
              <a:spLocks noChangeArrowheads="1"/>
            </p:cNvSpPr>
            <p:nvPr/>
          </p:nvSpPr>
          <p:spPr bwMode="auto">
            <a:xfrm>
              <a:off x="848" y="3168"/>
              <a:ext cx="544" cy="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85389" name="AutoShape 45"/>
          <p:cNvSpPr>
            <a:spLocks noChangeArrowheads="1"/>
          </p:cNvSpPr>
          <p:nvPr/>
        </p:nvSpPr>
        <p:spPr bwMode="auto">
          <a:xfrm>
            <a:off x="2627313" y="4592638"/>
            <a:ext cx="1370012" cy="427037"/>
          </a:xfrm>
          <a:prstGeom prst="roundRect">
            <a:avLst>
              <a:gd name="adj" fmla="val 13755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4     9</a:t>
            </a:r>
          </a:p>
        </p:txBody>
      </p:sp>
      <p:sp>
        <p:nvSpPr>
          <p:cNvPr id="185407" name="Line 63"/>
          <p:cNvSpPr>
            <a:spLocks noChangeShapeType="1"/>
          </p:cNvSpPr>
          <p:nvPr/>
        </p:nvSpPr>
        <p:spPr bwMode="auto">
          <a:xfrm flipH="1" flipV="1">
            <a:off x="2743200" y="4102100"/>
            <a:ext cx="635000" cy="368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2286000" y="3589338"/>
            <a:ext cx="1765300" cy="1503362"/>
            <a:chOff x="1464" y="2261"/>
            <a:chExt cx="1112" cy="947"/>
          </a:xfrm>
        </p:grpSpPr>
        <p:sp>
          <p:nvSpPr>
            <p:cNvPr id="162877" name="Rectangle 64"/>
            <p:cNvSpPr>
              <a:spLocks noChangeArrowheads="1"/>
            </p:cNvSpPr>
            <p:nvPr/>
          </p:nvSpPr>
          <p:spPr bwMode="auto">
            <a:xfrm>
              <a:off x="1506" y="2261"/>
              <a:ext cx="33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rPr>
                <a:t>4  9</a:t>
              </a:r>
            </a:p>
          </p:txBody>
        </p:sp>
        <p:sp>
          <p:nvSpPr>
            <p:cNvPr id="185409" name="Rectangle 65"/>
            <p:cNvSpPr>
              <a:spLocks noChangeArrowheads="1"/>
            </p:cNvSpPr>
            <p:nvPr/>
          </p:nvSpPr>
          <p:spPr bwMode="auto">
            <a:xfrm>
              <a:off x="1464" y="2520"/>
              <a:ext cx="1112" cy="6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85411" name="AutoShape 67"/>
          <p:cNvSpPr>
            <a:spLocks noChangeArrowheads="1"/>
          </p:cNvSpPr>
          <p:nvPr/>
        </p:nvSpPr>
        <p:spPr bwMode="auto">
          <a:xfrm>
            <a:off x="1152525" y="3554413"/>
            <a:ext cx="2366963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  </a:t>
            </a:r>
            <a:r>
              <a:rPr lang="ko-KR" altLang="en-US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4     7  9</a:t>
            </a:r>
          </a:p>
        </p:txBody>
      </p:sp>
      <p:sp>
        <p:nvSpPr>
          <p:cNvPr id="185412" name="Line 68"/>
          <p:cNvSpPr>
            <a:spLocks noChangeShapeType="1"/>
          </p:cNvSpPr>
          <p:nvPr/>
        </p:nvSpPr>
        <p:spPr bwMode="auto">
          <a:xfrm flipV="1">
            <a:off x="2451100" y="3111500"/>
            <a:ext cx="965200" cy="279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5414" name="Freeform 70"/>
          <p:cNvSpPr>
            <a:spLocks/>
          </p:cNvSpPr>
          <p:nvPr/>
        </p:nvSpPr>
        <p:spPr bwMode="auto">
          <a:xfrm>
            <a:off x="4635500" y="3086100"/>
            <a:ext cx="3441700" cy="30607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672" y="248"/>
              </a:cxn>
              <a:cxn ang="0">
                <a:pos x="808" y="656"/>
              </a:cxn>
              <a:cxn ang="0">
                <a:pos x="352" y="928"/>
              </a:cxn>
              <a:cxn ang="0">
                <a:pos x="32" y="1904"/>
              </a:cxn>
              <a:cxn ang="0">
                <a:pos x="480" y="1376"/>
              </a:cxn>
              <a:cxn ang="0">
                <a:pos x="984" y="1928"/>
              </a:cxn>
              <a:cxn ang="0">
                <a:pos x="664" y="896"/>
              </a:cxn>
              <a:cxn ang="0">
                <a:pos x="1112" y="656"/>
              </a:cxn>
              <a:cxn ang="0">
                <a:pos x="1560" y="896"/>
              </a:cxn>
              <a:cxn ang="0">
                <a:pos x="1344" y="1928"/>
              </a:cxn>
              <a:cxn ang="0">
                <a:pos x="1736" y="1400"/>
              </a:cxn>
              <a:cxn ang="0">
                <a:pos x="2168" y="1920"/>
              </a:cxn>
              <a:cxn ang="0">
                <a:pos x="1856" y="896"/>
              </a:cxn>
              <a:cxn ang="0">
                <a:pos x="1208" y="224"/>
              </a:cxn>
              <a:cxn ang="0">
                <a:pos x="576" y="0"/>
              </a:cxn>
            </a:cxnLst>
            <a:rect l="0" t="0" r="r" b="b"/>
            <a:pathLst>
              <a:path w="2168" h="1928">
                <a:moveTo>
                  <a:pt x="0" y="32"/>
                </a:moveTo>
                <a:lnTo>
                  <a:pt x="672" y="248"/>
                </a:lnTo>
                <a:lnTo>
                  <a:pt x="808" y="656"/>
                </a:lnTo>
                <a:lnTo>
                  <a:pt x="352" y="928"/>
                </a:lnTo>
                <a:lnTo>
                  <a:pt x="32" y="1904"/>
                </a:lnTo>
                <a:lnTo>
                  <a:pt x="480" y="1376"/>
                </a:lnTo>
                <a:lnTo>
                  <a:pt x="984" y="1928"/>
                </a:lnTo>
                <a:lnTo>
                  <a:pt x="664" y="896"/>
                </a:lnTo>
                <a:lnTo>
                  <a:pt x="1112" y="656"/>
                </a:lnTo>
                <a:lnTo>
                  <a:pt x="1560" y="896"/>
                </a:lnTo>
                <a:lnTo>
                  <a:pt x="1344" y="1928"/>
                </a:lnTo>
                <a:lnTo>
                  <a:pt x="1736" y="1400"/>
                </a:lnTo>
                <a:lnTo>
                  <a:pt x="2168" y="1920"/>
                </a:lnTo>
                <a:lnTo>
                  <a:pt x="1856" y="896"/>
                </a:lnTo>
                <a:lnTo>
                  <a:pt x="1208" y="224"/>
                </a:lnTo>
                <a:lnTo>
                  <a:pt x="576" y="0"/>
                </a:ln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85415" name="Rectangle 71"/>
          <p:cNvSpPr>
            <a:spLocks noChangeArrowheads="1"/>
          </p:cNvSpPr>
          <p:nvPr/>
        </p:nvSpPr>
        <p:spPr bwMode="auto">
          <a:xfrm>
            <a:off x="4441825" y="2506663"/>
            <a:ext cx="1073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1  3  6  8</a:t>
            </a:r>
            <a:endParaRPr lang="ko-KR" altLang="en-US" sz="2000" i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1104900" y="2506663"/>
            <a:ext cx="3327400" cy="1582737"/>
            <a:chOff x="696" y="1579"/>
            <a:chExt cx="2096" cy="997"/>
          </a:xfrm>
        </p:grpSpPr>
        <p:sp>
          <p:nvSpPr>
            <p:cNvPr id="162875" name="Rectangle 69"/>
            <p:cNvSpPr>
              <a:spLocks noChangeArrowheads="1"/>
            </p:cNvSpPr>
            <p:nvPr/>
          </p:nvSpPr>
          <p:spPr bwMode="auto">
            <a:xfrm>
              <a:off x="2062" y="1579"/>
              <a:ext cx="6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000" i="0">
                  <a:latin typeface="Times New Roman" panose="02020603050405020304" pitchFamily="18" charset="0"/>
                  <a:ea typeface="굴림" panose="020B0600000101010101" pitchFamily="50" charset="-127"/>
                </a:rPr>
                <a:t>2  4  7  9</a:t>
              </a:r>
              <a:endParaRPr lang="ko-KR" altLang="en-US" sz="2000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5416" name="Rectangle 72"/>
            <p:cNvSpPr>
              <a:spLocks noChangeArrowheads="1"/>
            </p:cNvSpPr>
            <p:nvPr/>
          </p:nvSpPr>
          <p:spPr bwMode="auto">
            <a:xfrm>
              <a:off x="696" y="1880"/>
              <a:ext cx="2096" cy="6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2133600" y="2438400"/>
            <a:ext cx="6210300" cy="3810000"/>
            <a:chOff x="1344" y="1536"/>
            <a:chExt cx="3912" cy="2400"/>
          </a:xfrm>
        </p:grpSpPr>
        <p:sp>
          <p:nvSpPr>
            <p:cNvPr id="162873" name="AutoShape 74"/>
            <p:cNvSpPr>
              <a:spLocks noChangeArrowheads="1"/>
            </p:cNvSpPr>
            <p:nvPr/>
          </p:nvSpPr>
          <p:spPr bwMode="auto">
            <a:xfrm>
              <a:off x="1344" y="1536"/>
              <a:ext cx="2880" cy="3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1  2  3  4  6  7  8  9  </a:t>
              </a:r>
            </a:p>
          </p:txBody>
        </p:sp>
        <p:sp>
          <p:nvSpPr>
            <p:cNvPr id="185419" name="Rectangle 75"/>
            <p:cNvSpPr>
              <a:spLocks noChangeArrowheads="1"/>
            </p:cNvSpPr>
            <p:nvPr/>
          </p:nvSpPr>
          <p:spPr bwMode="auto">
            <a:xfrm>
              <a:off x="2792" y="1880"/>
              <a:ext cx="2464" cy="20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62871" name="Rectangle 77"/>
          <p:cNvSpPr>
            <a:spLocks noChangeArrowheads="1"/>
          </p:cNvSpPr>
          <p:nvPr/>
        </p:nvSpPr>
        <p:spPr bwMode="auto">
          <a:xfrm>
            <a:off x="508000" y="254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3600" b="1" i="0">
                <a:solidFill>
                  <a:srgbClr val="339933"/>
                </a:solidFill>
                <a:ea typeface="굴림" panose="020B0600000101010101" pitchFamily="50" charset="-127"/>
              </a:rPr>
              <a:t>Animation (Mergesort)</a:t>
            </a:r>
            <a:endParaRPr lang="ko-KR" altLang="en-US" sz="3600" b="1" i="0">
              <a:solidFill>
                <a:srgbClr val="339933"/>
              </a:solidFill>
              <a:ea typeface="굴림" panose="020B0600000101010101" pitchFamily="50" charset="-127"/>
            </a:endParaRPr>
          </a:p>
        </p:txBody>
      </p:sp>
      <p:sp>
        <p:nvSpPr>
          <p:cNvPr id="185422" name="Text Box 78"/>
          <p:cNvSpPr txBox="1">
            <a:spLocks noChangeArrowheads="1"/>
          </p:cNvSpPr>
          <p:nvPr/>
        </p:nvSpPr>
        <p:spPr bwMode="auto">
          <a:xfrm>
            <a:off x="4391025" y="6173788"/>
            <a:ext cx="4284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 Running time: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O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(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n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log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n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5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5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5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5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5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5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85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85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85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85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5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85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185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185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05" grpId="0" animBg="1" autoUpdateAnimBg="0"/>
      <p:bldP spid="185380" grpId="0" animBg="1" autoUpdateAnimBg="0"/>
      <p:bldP spid="185385" grpId="0" animBg="1" autoUpdateAnimBg="0"/>
      <p:bldP spid="185390" grpId="0" animBg="1" autoUpdateAnimBg="0"/>
      <p:bldP spid="185392" grpId="0" animBg="1" autoUpdateAnimBg="0"/>
      <p:bldP spid="185389" grpId="0" animBg="1" autoUpdateAnimBg="0"/>
      <p:bldP spid="185411" grpId="0" animBg="1" autoUpdateAnimBg="0"/>
      <p:bldP spid="185415" grpId="0" animBg="1" autoUpdateAnimBg="0"/>
      <p:bldP spid="18542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  <a:defRPr/>
            </a:pPr>
            <a:r>
              <a:rPr lang="en-US" altLang="ko-KR" i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Figure 10.8</a:t>
            </a:r>
          </a:p>
          <a:p>
            <a:pPr>
              <a:lnSpc>
                <a:spcPts val="2800"/>
              </a:lnSpc>
              <a:defRPr/>
            </a:pPr>
            <a:r>
              <a:rPr lang="en-US" altLang="ko-KR" sz="2000" i="0" smtClean="0">
                <a:ea typeface="굴림" panose="020B0600000101010101" pitchFamily="50" charset="-127"/>
              </a:rPr>
              <a:t>A mergesort </a:t>
            </a:r>
            <a:r>
              <a:rPr lang="en-US" altLang="ko-KR" sz="2000" b="1" i="0" smtClean="0">
                <a:solidFill>
                  <a:srgbClr val="FF0000"/>
                </a:solidFill>
                <a:ea typeface="굴림" panose="020B0600000101010101" pitchFamily="50" charset="-127"/>
              </a:rPr>
              <a:t>with an auxiliary(</a:t>
            </a:r>
            <a:r>
              <a:rPr lang="ko-KR" altLang="en-US" sz="2000" b="1" i="0" smtClean="0">
                <a:solidFill>
                  <a:srgbClr val="FF0000"/>
                </a:solidFill>
                <a:ea typeface="굴림" panose="020B0600000101010101" pitchFamily="50" charset="-127"/>
              </a:rPr>
              <a:t>보조의</a:t>
            </a:r>
            <a:r>
              <a:rPr lang="en-US" altLang="ko-KR" sz="2000" b="1" i="0" smtClean="0">
                <a:solidFill>
                  <a:srgbClr val="FF0000"/>
                </a:solidFill>
                <a:ea typeface="굴림" panose="020B0600000101010101" pitchFamily="50" charset="-127"/>
              </a:rPr>
              <a:t>) temporary array</a:t>
            </a:r>
          </a:p>
        </p:txBody>
      </p:sp>
      <p:pic>
        <p:nvPicPr>
          <p:cNvPr id="163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392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Figure 10.9</a:t>
            </a: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Arial" charset="0"/>
                <a:ea typeface="굴림" pitchFamily="50" charset="-127"/>
              </a:rPr>
              <a:t>A mergesort of an array of six integers</a:t>
            </a:r>
          </a:p>
        </p:txBody>
      </p:sp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477963"/>
            <a:ext cx="76755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68" name="TextBox 5"/>
          <p:cNvSpPr txBox="1">
            <a:spLocks noChangeArrowheads="1"/>
          </p:cNvSpPr>
          <p:nvPr/>
        </p:nvSpPr>
        <p:spPr bwMode="auto">
          <a:xfrm>
            <a:off x="6988175" y="534988"/>
            <a:ext cx="27257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800" b="1" i="0">
                <a:latin typeface="Arial" panose="020B0604020202020204" pitchFamily="34" charset="0"/>
                <a:ea typeface="굴림" panose="020B0600000101010101" pitchFamily="50" charset="-127"/>
              </a:rPr>
              <a:t>실선</a:t>
            </a:r>
            <a:r>
              <a:rPr lang="en-US" altLang="ko-KR" sz="1800" b="1" i="0">
                <a:latin typeface="Arial" panose="020B0604020202020204" pitchFamily="34" charset="0"/>
                <a:ea typeface="굴림" panose="020B0600000101010101" pitchFamily="50" charset="-127"/>
              </a:rPr>
              <a:t>: partitioning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800" b="1" i="0">
                <a:latin typeface="Arial" panose="020B0604020202020204" pitchFamily="34" charset="0"/>
                <a:ea typeface="굴림" panose="020B0600000101010101" pitchFamily="50" charset="-127"/>
              </a:rPr>
              <a:t>점선</a:t>
            </a:r>
            <a:r>
              <a:rPr lang="en-US" altLang="ko-KR" sz="1800" b="1" i="0">
                <a:latin typeface="Arial" panose="020B0604020202020204" pitchFamily="34" charset="0"/>
                <a:ea typeface="굴림" panose="020B0600000101010101" pitchFamily="50" charset="-127"/>
              </a:rPr>
              <a:t>: merging</a:t>
            </a:r>
            <a:endParaRPr lang="ko-KR" altLang="en-US" sz="1800" b="1" i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64869" name="직사각형 4"/>
          <p:cNvSpPr>
            <a:spLocks noChangeArrowheads="1"/>
          </p:cNvSpPr>
          <p:nvPr/>
        </p:nvSpPr>
        <p:spPr bwMode="auto">
          <a:xfrm>
            <a:off x="839788" y="5654675"/>
            <a:ext cx="3125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자료의 크기를 완전 분해하기 까지</a:t>
            </a:r>
            <a:endParaRPr lang="en-US" altLang="ko-KR" sz="16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20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logn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호출레벨이 생긴다</a:t>
            </a:r>
          </a:p>
        </p:txBody>
      </p:sp>
      <p:sp>
        <p:nvSpPr>
          <p:cNvPr id="164870" name="직사각형 5"/>
          <p:cNvSpPr>
            <a:spLocks noChangeArrowheads="1"/>
          </p:cNvSpPr>
          <p:nvPr/>
        </p:nvSpPr>
        <p:spPr bwMode="auto">
          <a:xfrm>
            <a:off x="839788" y="6280150"/>
            <a:ext cx="7212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자료의 수가 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따라서 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2^2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호출레벨 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&lt;=2^3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된다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경우 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10) </a:t>
            </a:r>
            <a:endParaRPr lang="ko-KR" altLang="en-US" sz="16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3822700"/>
            <a:ext cx="632460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Figure 10.10</a:t>
            </a: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Arial" charset="0"/>
                <a:ea typeface="굴림" pitchFamily="50" charset="-127"/>
              </a:rPr>
              <a:t>A </a:t>
            </a:r>
            <a:r>
              <a:rPr lang="en-US" altLang="ko-KR" sz="2000" b="1" i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worst-case</a:t>
            </a:r>
            <a:r>
              <a:rPr lang="en-US" altLang="ko-KR" sz="2000" i="0">
                <a:latin typeface="Arial" charset="0"/>
                <a:ea typeface="굴림" pitchFamily="50" charset="-127"/>
              </a:rPr>
              <a:t> instance of the merge step in  </a:t>
            </a:r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mergesort</a:t>
            </a:r>
            <a:endParaRPr lang="en-US" altLang="ko-KR" sz="2000" i="0">
              <a:latin typeface="Arial" charset="0"/>
              <a:ea typeface="굴림" pitchFamily="50" charset="-127"/>
            </a:endParaRP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1384300"/>
            <a:ext cx="49530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3" name="TextBox 2"/>
          <p:cNvSpPr txBox="1">
            <a:spLocks noChangeArrowheads="1"/>
          </p:cNvSpPr>
          <p:nvPr/>
        </p:nvSpPr>
        <p:spPr bwMode="auto">
          <a:xfrm>
            <a:off x="103188" y="1204913"/>
            <a:ext cx="7772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i="0">
                <a:latin typeface="Arial" panose="020B0604020202020204" pitchFamily="34" charset="0"/>
                <a:ea typeface="굴림" panose="020B0600000101010101" pitchFamily="50" charset="-127"/>
              </a:rPr>
              <a:t>= </a:t>
            </a:r>
            <a:r>
              <a:rPr lang="ko-KR" altLang="en-US" sz="1600" b="1" i="0">
                <a:latin typeface="Arial" panose="020B0604020202020204" pitchFamily="34" charset="0"/>
                <a:ea typeface="굴림" panose="020B0600000101010101" pitchFamily="50" charset="-127"/>
              </a:rPr>
              <a:t>마지막 값</a:t>
            </a:r>
            <a:r>
              <a:rPr lang="en-US" altLang="ko-KR" sz="1600" b="1" i="0"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ko-KR" altLang="en-US" sz="1600" b="1" i="0">
                <a:latin typeface="Arial" panose="020B0604020202020204" pitchFamily="34" charset="0"/>
                <a:ea typeface="굴림" panose="020B0600000101010101" pitchFamily="50" charset="-127"/>
              </a:rPr>
              <a:t>예시의 </a:t>
            </a:r>
            <a:r>
              <a:rPr lang="en-US" altLang="ko-KR" sz="1600" b="1" i="0">
                <a:latin typeface="Arial" panose="020B0604020202020204" pitchFamily="34" charset="0"/>
                <a:ea typeface="굴림" panose="020B0600000101010101" pitchFamily="50" charset="-127"/>
              </a:rPr>
              <a:t>“6”)</a:t>
            </a:r>
            <a:r>
              <a:rPr lang="ko-KR" altLang="en-US" sz="1600" b="1" i="0">
                <a:latin typeface="Arial" panose="020B0604020202020204" pitchFamily="34" charset="0"/>
                <a:ea typeface="굴림" panose="020B0600000101010101" pitchFamily="50" charset="-127"/>
              </a:rPr>
              <a:t>까지 비교해야할 경우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0" y="473075"/>
          <a:ext cx="5930900" cy="4389438"/>
        </p:xfrm>
        <a:graphic>
          <a:graphicData uri="http://schemas.openxmlformats.org/drawingml/2006/table">
            <a:tbl>
              <a:tblPr/>
              <a:tblGrid>
                <a:gridCol w="5930900"/>
              </a:tblGrid>
              <a:tr h="438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#include &lt;stdio.h&gt;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#include &lt;stdlib.h&gt;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 Merge(int arr[], int left, int mid, int right)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{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 int leftStart = left;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 int leftEnd = mid;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 int rightStart = mid + 1;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 int rightEnd = right;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 int index = 0;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 //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합병한 결과를 담은 배열 동적 할당</a:t>
                      </a:r>
                      <a:b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int* sortedArr = (int*)malloc(sizeof(int)*(right + 1));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 int sortedArrIndex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 while ((leftStart &lt;= leftEnd) &amp;&amp; (rightStart &lt;= rightEnd)) {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     if (arr[leftStart] &gt; arr[rightStart]) {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         sortedArr[sortedArrIndex] = arr[rightStart++];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     }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     else { 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         sortedArr[sortedArrIndex] = arr[leftStart++];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     }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     sortedArrIndex++;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 //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배열의 앞부분이 모두 정렬된 배열에 옮겨졌다면</a:t>
                      </a:r>
                      <a:b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if (leftStart &gt; leftEnd) {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     //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배열의 뒷부분에 남은 데이터를 그대로 옮긴다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    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 (index = rightStart; index &lt;= rightEnd; index++) {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         sortedArr[sortedArrIndex++] = arr[index];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     }</a:t>
                      </a:r>
                      <a:b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   }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7940" name="직사각형 3"/>
          <p:cNvSpPr>
            <a:spLocks noChangeArrowheads="1"/>
          </p:cNvSpPr>
          <p:nvPr/>
        </p:nvSpPr>
        <p:spPr bwMode="auto">
          <a:xfrm>
            <a:off x="3159125" y="311150"/>
            <a:ext cx="4572000" cy="601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1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// </a:t>
            </a: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뒷부분이 모두 정렬된 배열에 옮겨졌다면</a:t>
            </a:r>
            <a:b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</a:t>
            </a: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{</a:t>
            </a:r>
            <a:b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// </a:t>
            </a: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앞부분에 남은 데이터를 그대로 옮긴다</a:t>
            </a: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 </a:t>
            </a: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(index = leftStart; index &lt;= leftEnd; index++) {</a:t>
            </a:r>
            <a:b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    sortedArr[sortedArrIndex++] = arr[index];</a:t>
            </a:r>
            <a:b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 }</a:t>
            </a:r>
            <a:b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}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for (index = left; index &lt;= right; index++)</a:t>
            </a:r>
            <a:b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 arr[index] = sortedArr[index];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free(sortedArr);</a:t>
            </a:r>
            <a:b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MergeSort(int arr[], int left, int right)</a:t>
            </a:r>
            <a:b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b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int mid;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// left</a:t>
            </a: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더 작은 경우는 더 나눌 수 있는 경우</a:t>
            </a:r>
            <a:b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</a:t>
            </a: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(left &lt; right) {</a:t>
            </a:r>
            <a:b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// </a:t>
            </a: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지점 계산</a:t>
            </a:r>
            <a:b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 </a:t>
            </a: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mid = (left + right) / 2;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// left</a:t>
            </a: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</a:t>
            </a: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mid</a:t>
            </a: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데이터 정렬</a:t>
            </a:r>
            <a:b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 </a:t>
            </a: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MergeSort(arr, left, mid);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// mid+1</a:t>
            </a: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</a:t>
            </a: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right</a:t>
            </a: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데이터 정렬</a:t>
            </a:r>
            <a:b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 </a:t>
            </a: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MergeSort(arr, mid + 1, right);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// </a:t>
            </a: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정렬된 두 배열을 합병하기</a:t>
            </a:r>
            <a:b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 </a:t>
            </a: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Merge(arr, left, mid, right);</a:t>
            </a:r>
            <a:b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}</a:t>
            </a:r>
            <a:b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1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en-US" sz="11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941" name="직사각형 4"/>
          <p:cNvSpPr>
            <a:spLocks noChangeArrowheads="1"/>
          </p:cNvSpPr>
          <p:nvPr/>
        </p:nvSpPr>
        <p:spPr bwMode="auto">
          <a:xfrm>
            <a:off x="5932488" y="4365625"/>
            <a:ext cx="4572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atinLnBrk="1">
              <a:spcBef>
                <a:spcPct val="0"/>
              </a:spcBef>
              <a:buFontTx/>
              <a:buNone/>
            </a:pPr>
            <a:endParaRPr lang="en-US" altLang="ko-KR" sz="12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main(void)</a:t>
            </a:r>
            <a:b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b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int arr[] = { 6, 3, 9, 1, 2, 7 };</a:t>
            </a:r>
            <a:b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int index = 0;</a:t>
            </a:r>
            <a:b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int arrSize = (sizeof(arr) / sizeof(int));</a:t>
            </a:r>
            <a:b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2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MergeSort(arr, 0, arrSize-1);</a:t>
            </a: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for (index = 0; index &lt; arrSize; index++)</a:t>
            </a:r>
            <a:b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 printf("%d ", arr[index]);</a:t>
            </a:r>
            <a:b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b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return 0;</a:t>
            </a:r>
            <a:b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sz="12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3700"/>
            <a:ext cx="2170113" cy="1143000"/>
          </a:xfrm>
        </p:spPr>
        <p:txBody>
          <a:bodyPr/>
          <a:lstStyle/>
          <a:p>
            <a:r>
              <a:rPr lang="en-US" altLang="ko-KR" sz="3600" smtClean="0">
                <a:ea typeface="굴림" panose="020B0600000101010101" pitchFamily="50" charset="-127"/>
              </a:rPr>
              <a:t>Quicksort</a:t>
            </a:r>
          </a:p>
        </p:txBody>
      </p:sp>
      <p:sp>
        <p:nvSpPr>
          <p:cNvPr id="168963" name="Text Box 4"/>
          <p:cNvSpPr>
            <a:spLocks noChangeArrowheads="1"/>
          </p:cNvSpPr>
          <p:nvPr>
            <p:ph type="body" idx="1"/>
          </p:nvPr>
        </p:nvSpPr>
        <p:spPr>
          <a:xfrm>
            <a:off x="774700" y="1460500"/>
            <a:ext cx="7518400" cy="5067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2000" b="1" smtClean="0">
                <a:solidFill>
                  <a:srgbClr val="000000"/>
                </a:solidFill>
                <a:ea typeface="굴림" panose="020B0600000101010101" pitchFamily="50" charset="-127"/>
              </a:rPr>
              <a:t>Algorithm</a:t>
            </a:r>
            <a:r>
              <a:rPr lang="da-DK" altLang="ko-KR" sz="2000" smtClean="0">
                <a:ea typeface="굴림" panose="020B0600000101010101" pitchFamily="50" charset="-127"/>
              </a:rPr>
              <a:t> </a:t>
            </a:r>
            <a:r>
              <a:rPr lang="da-DK" altLang="ko-KR" sz="2000" b="1" smtClean="0">
                <a:solidFill>
                  <a:srgbClr val="FF3300"/>
                </a:solidFill>
                <a:ea typeface="굴림" panose="020B0600000101010101" pitchFamily="50" charset="-127"/>
              </a:rPr>
              <a:t>quickSort</a:t>
            </a:r>
            <a:r>
              <a:rPr lang="da-DK" altLang="ko-KR" sz="2000" smtClean="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da-DK" altLang="ko-KR" sz="2000" b="1" i="1" smtClean="0">
                <a:solidFill>
                  <a:schemeClr val="tx2"/>
                </a:solidFill>
                <a:ea typeface="굴림" panose="020B0600000101010101" pitchFamily="50" charset="-127"/>
              </a:rPr>
              <a:t>S</a:t>
            </a:r>
            <a:r>
              <a:rPr lang="da-DK" altLang="ko-KR" sz="2000" smtClean="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2000" smtClean="0">
                <a:solidFill>
                  <a:schemeClr val="tx2"/>
                </a:solidFill>
                <a:ea typeface="굴림" panose="020B0600000101010101" pitchFamily="50" charset="-127"/>
              </a:rPr>
              <a:t>{		// </a:t>
            </a:r>
            <a:r>
              <a:rPr lang="da-DK" altLang="ko-KR" sz="2000" b="1" smtClean="0">
                <a:solidFill>
                  <a:srgbClr val="000000"/>
                </a:solidFill>
                <a:ea typeface="굴림" panose="020B0600000101010101" pitchFamily="50" charset="-127"/>
              </a:rPr>
              <a:t>Input:</a:t>
            </a:r>
            <a:r>
              <a:rPr lang="da-DK" altLang="ko-KR" sz="2000" smtClean="0">
                <a:ea typeface="굴림" panose="020B0600000101010101" pitchFamily="50" charset="-127"/>
              </a:rPr>
              <a:t> 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sequence </a:t>
            </a:r>
            <a:r>
              <a:rPr lang="da-DK" altLang="ko-KR" sz="20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 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with </a:t>
            </a:r>
            <a:r>
              <a:rPr lang="da-DK" altLang="ko-KR" sz="20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n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 elements</a:t>
            </a:r>
            <a:r>
              <a:rPr lang="da-DK" altLang="ko-KR" sz="2000" smtClean="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2000" smtClean="0">
                <a:solidFill>
                  <a:schemeClr val="accent2"/>
                </a:solidFill>
                <a:ea typeface="굴림" panose="020B0600000101010101" pitchFamily="50" charset="-127"/>
              </a:rPr>
              <a:t>		// </a:t>
            </a:r>
            <a:r>
              <a:rPr lang="da-DK" altLang="ko-KR" sz="2000" b="1" smtClean="0">
                <a:solidFill>
                  <a:srgbClr val="000000"/>
                </a:solidFill>
                <a:ea typeface="굴림" panose="020B0600000101010101" pitchFamily="50" charset="-127"/>
              </a:rPr>
              <a:t>Output:</a:t>
            </a:r>
            <a:r>
              <a:rPr lang="da-DK" altLang="ko-KR" sz="2000" smtClean="0">
                <a:ea typeface="굴림" panose="020B0600000101010101" pitchFamily="50" charset="-127"/>
              </a:rPr>
              <a:t> sorted 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sequence </a:t>
            </a:r>
            <a:r>
              <a:rPr lang="da-DK" altLang="ko-KR" sz="20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</a:t>
            </a:r>
            <a:endParaRPr lang="da-DK" altLang="ko-KR" sz="2000" smtClean="0">
              <a:solidFill>
                <a:srgbClr val="404040"/>
              </a:solidFill>
              <a:ea typeface="굴림" panose="020B0600000101010101" pitchFamily="50" charset="-127"/>
            </a:endParaRP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2000" b="1" smtClean="0">
                <a:solidFill>
                  <a:schemeClr val="accent2"/>
                </a:solidFill>
                <a:ea typeface="굴림" panose="020B0600000101010101" pitchFamily="50" charset="-127"/>
              </a:rPr>
              <a:t>	if</a:t>
            </a:r>
            <a:r>
              <a:rPr lang="da-DK" altLang="ko-KR" sz="2000" smtClean="0">
                <a:solidFill>
                  <a:schemeClr val="tx2"/>
                </a:solidFill>
                <a:ea typeface="굴림" panose="020B0600000101010101" pitchFamily="50" charset="-127"/>
              </a:rPr>
              <a:t> (</a:t>
            </a:r>
            <a:r>
              <a:rPr lang="da-DK" altLang="ko-KR" sz="20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S.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size( ) </a:t>
            </a:r>
            <a:r>
              <a:rPr lang="da-DK" altLang="ko-KR" sz="2000" b="1" smtClean="0">
                <a:solidFill>
                  <a:srgbClr val="40404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&gt; 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1) {</a:t>
            </a: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da-DK" altLang="ko-KR" sz="2000" b="1" i="1" smtClean="0">
                <a:solidFill>
                  <a:srgbClr val="7030A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x</a:t>
            </a:r>
            <a:r>
              <a:rPr lang="da-DK" altLang="ko-KR" sz="2000" b="1" smtClean="0">
                <a:solidFill>
                  <a:srgbClr val="7030A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 </a:t>
            </a:r>
            <a:r>
              <a:rPr lang="da-DK" altLang="ko-KR" sz="2000" b="1" smtClean="0">
                <a:solidFill>
                  <a:srgbClr val="7030A0"/>
                </a:solidFill>
                <a:ea typeface="굴림" panose="020B0600000101010101" pitchFamily="50" charset="-127"/>
              </a:rPr>
              <a:t>pivot of</a:t>
            </a:r>
            <a:r>
              <a:rPr lang="da-DK" altLang="ko-KR" sz="2000" b="1" i="1" smtClean="0">
                <a:solidFill>
                  <a:srgbClr val="7030A0"/>
                </a:solidFill>
                <a:ea typeface="굴림" panose="020B0600000101010101" pitchFamily="50" charset="-127"/>
              </a:rPr>
              <a:t> S</a:t>
            </a:r>
            <a:r>
              <a:rPr lang="da-DK" altLang="ko-KR" sz="2000" b="1" smtClean="0">
                <a:solidFill>
                  <a:srgbClr val="7030A0"/>
                </a:solidFill>
                <a:ea typeface="굴림" panose="020B0600000101010101" pitchFamily="50" charset="-127"/>
              </a:rPr>
              <a:t>;</a:t>
            </a:r>
            <a:r>
              <a:rPr lang="da-DK" altLang="ko-KR" sz="2000" b="1" i="1" smtClean="0">
                <a:solidFill>
                  <a:srgbClr val="7030A0"/>
                </a:solidFill>
                <a:ea typeface="굴림" panose="020B0600000101010101" pitchFamily="50" charset="-127"/>
              </a:rPr>
              <a:t> </a:t>
            </a:r>
            <a:endParaRPr lang="da-DK" altLang="ko-KR" sz="2000" b="1" smtClean="0">
              <a:solidFill>
                <a:srgbClr val="7030A0"/>
              </a:solidFill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(</a:t>
            </a:r>
            <a:r>
              <a:rPr lang="da-DK" altLang="ko-KR" sz="20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L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, </a:t>
            </a:r>
            <a:r>
              <a:rPr lang="da-DK" altLang="ko-KR" sz="20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R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)</a:t>
            </a:r>
            <a:r>
              <a:rPr lang="da-DK" altLang="ko-KR" sz="2000" smtClean="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da-DK" altLang="ko-KR" sz="2000" smtClean="0">
                <a:solidFill>
                  <a:srgbClr val="00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da-DK" altLang="ko-KR" sz="2000" smtClean="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da-DK" altLang="ko-KR" sz="2000" smtClean="0">
                <a:solidFill>
                  <a:srgbClr val="00B0F0"/>
                </a:solidFill>
                <a:ea typeface="굴림" panose="020B0600000101010101" pitchFamily="50" charset="-127"/>
              </a:rPr>
              <a:t>partition(</a:t>
            </a:r>
            <a:r>
              <a:rPr lang="da-DK" altLang="ko-KR" sz="2000" b="1" i="1" smtClean="0">
                <a:solidFill>
                  <a:srgbClr val="00B0F0"/>
                </a:solidFill>
                <a:ea typeface="굴림" panose="020B0600000101010101" pitchFamily="50" charset="-127"/>
              </a:rPr>
              <a:t>S, </a:t>
            </a:r>
            <a:r>
              <a:rPr lang="da-DK" altLang="ko-KR" sz="2000" i="1" smtClean="0">
                <a:solidFill>
                  <a:srgbClr val="00B0F0"/>
                </a:solidFill>
                <a:ea typeface="굴림" panose="020B0600000101010101" pitchFamily="50" charset="-127"/>
              </a:rPr>
              <a:t>x</a:t>
            </a:r>
            <a:r>
              <a:rPr lang="da-DK" altLang="ko-KR" sz="2000" smtClean="0">
                <a:solidFill>
                  <a:srgbClr val="00B0F0"/>
                </a:solidFill>
                <a:ea typeface="굴림" panose="020B0600000101010101" pitchFamily="50" charset="-127"/>
              </a:rPr>
              <a:t>); 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// </a:t>
            </a:r>
            <a:r>
              <a:rPr lang="da-DK" altLang="ko-KR" sz="2000" i="1" smtClean="0">
                <a:solidFill>
                  <a:srgbClr val="404040"/>
                </a:solidFill>
                <a:ea typeface="굴림" panose="020B0600000101010101" pitchFamily="50" charset="-127"/>
              </a:rPr>
              <a:t>L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: left partition, </a:t>
            </a:r>
            <a:r>
              <a:rPr lang="da-DK" altLang="ko-KR" sz="2000" i="1" smtClean="0">
                <a:solidFill>
                  <a:srgbClr val="404040"/>
                </a:solidFill>
                <a:ea typeface="굴림" panose="020B0600000101010101" pitchFamily="50" charset="-127"/>
              </a:rPr>
              <a:t>R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: right partition</a:t>
            </a: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		</a:t>
            </a:r>
            <a:r>
              <a:rPr lang="da-DK" altLang="ko-KR" sz="2000" smtClean="0">
                <a:solidFill>
                  <a:srgbClr val="FF3300"/>
                </a:solidFill>
                <a:ea typeface="굴림" panose="020B0600000101010101" pitchFamily="50" charset="-127"/>
              </a:rPr>
              <a:t>quickSort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(</a:t>
            </a:r>
            <a:r>
              <a:rPr lang="da-DK" altLang="ko-KR" sz="20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L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);</a:t>
            </a: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 		</a:t>
            </a:r>
            <a:r>
              <a:rPr lang="da-DK" altLang="ko-KR" sz="2000" smtClean="0">
                <a:solidFill>
                  <a:srgbClr val="FF3300"/>
                </a:solidFill>
                <a:ea typeface="굴림" panose="020B0600000101010101" pitchFamily="50" charset="-127"/>
              </a:rPr>
              <a:t>quickSort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(</a:t>
            </a:r>
            <a:r>
              <a:rPr lang="da-DK" altLang="ko-KR" sz="20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R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);</a:t>
            </a: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da-DK" altLang="ko-KR" sz="2000" b="1" smtClean="0">
                <a:solidFill>
                  <a:schemeClr val="accent2"/>
                </a:solidFill>
                <a:ea typeface="굴림" panose="020B0600000101010101" pitchFamily="50" charset="-127"/>
              </a:rPr>
              <a:t>return</a:t>
            </a:r>
            <a:r>
              <a:rPr lang="da-DK" altLang="ko-KR" sz="20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 L</a:t>
            </a:r>
            <a:r>
              <a:rPr lang="da-DK" altLang="ko-KR" sz="2000" i="1" smtClean="0">
                <a:solidFill>
                  <a:srgbClr val="404040"/>
                </a:solidFill>
                <a:ea typeface="굴림" panose="020B0600000101010101" pitchFamily="50" charset="-127"/>
              </a:rPr>
              <a:t> • x • </a:t>
            </a:r>
            <a:r>
              <a:rPr lang="da-DK" altLang="ko-KR" sz="2000" b="1" i="1" smtClean="0">
                <a:solidFill>
                  <a:srgbClr val="404040"/>
                </a:solidFill>
                <a:ea typeface="굴림" panose="020B0600000101010101" pitchFamily="50" charset="-127"/>
              </a:rPr>
              <a:t>R</a:t>
            </a:r>
            <a:r>
              <a:rPr lang="da-DK" altLang="ko-KR" sz="2000" b="1" smtClean="0">
                <a:solidFill>
                  <a:srgbClr val="404040"/>
                </a:solidFill>
                <a:ea typeface="굴림" panose="020B0600000101010101" pitchFamily="50" charset="-127"/>
              </a:rPr>
              <a:t>; </a:t>
            </a: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// concatenation (</a:t>
            </a:r>
            <a:r>
              <a:rPr lang="ko-KR" altLang="en-US" sz="2000" smtClean="0">
                <a:solidFill>
                  <a:srgbClr val="404040"/>
                </a:solidFill>
                <a:ea typeface="굴림" panose="020B0600000101010101" pitchFamily="50" charset="-127"/>
              </a:rPr>
              <a:t>문자열 합치기</a:t>
            </a:r>
            <a:r>
              <a:rPr lang="en-US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)</a:t>
            </a:r>
            <a:endParaRPr lang="ko-KR" altLang="da-DK" sz="2000" smtClean="0">
              <a:solidFill>
                <a:srgbClr val="404040"/>
              </a:solidFill>
              <a:ea typeface="굴림" panose="020B0600000101010101" pitchFamily="50" charset="-127"/>
            </a:endParaRPr>
          </a:p>
          <a:p>
            <a:pPr marL="342900" lvl="1" indent="0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1800" smtClean="0">
                <a:solidFill>
                  <a:srgbClr val="404040"/>
                </a:solidFill>
                <a:ea typeface="굴림" panose="020B0600000101010101" pitchFamily="50" charset="-127"/>
              </a:rPr>
              <a:t>	}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2000" smtClean="0">
                <a:solidFill>
                  <a:srgbClr val="404040"/>
                </a:solidFill>
                <a:ea typeface="굴림" panose="020B0600000101010101" pitchFamily="50" charset="-127"/>
              </a:rPr>
              <a:t>}</a:t>
            </a:r>
            <a:endParaRPr lang="da-DK" altLang="ko-KR" sz="2400" b="1" smtClean="0">
              <a:solidFill>
                <a:srgbClr val="404040"/>
              </a:solidFill>
              <a:ea typeface="굴림" panose="020B0600000101010101" pitchFamily="50" charset="-127"/>
            </a:endParaRP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2000" b="1" smtClean="0">
                <a:solidFill>
                  <a:srgbClr val="404040"/>
                </a:solidFill>
                <a:ea typeface="굴림" panose="020B0600000101010101" pitchFamily="50" charset="-127"/>
              </a:rPr>
              <a:t>Algorithm</a:t>
            </a:r>
            <a:r>
              <a:rPr lang="da-DK" altLang="ko-KR" sz="2000" b="1" smtClean="0">
                <a:solidFill>
                  <a:srgbClr val="00B0F0"/>
                </a:solidFill>
                <a:ea typeface="굴림" panose="020B0600000101010101" pitchFamily="50" charset="-127"/>
              </a:rPr>
              <a:t> partition</a:t>
            </a:r>
            <a:r>
              <a:rPr lang="da-DK" altLang="ko-KR" sz="2000" smtClean="0">
                <a:solidFill>
                  <a:srgbClr val="00B0F0"/>
                </a:solidFill>
                <a:ea typeface="굴림" panose="020B0600000101010101" pitchFamily="50" charset="-127"/>
              </a:rPr>
              <a:t>(</a:t>
            </a:r>
            <a:r>
              <a:rPr lang="da-DK" altLang="ko-KR" sz="2000" b="1" i="1" smtClean="0">
                <a:solidFill>
                  <a:srgbClr val="00B0F0"/>
                </a:solidFill>
                <a:ea typeface="굴림" panose="020B0600000101010101" pitchFamily="50" charset="-127"/>
              </a:rPr>
              <a:t>S</a:t>
            </a:r>
            <a:r>
              <a:rPr lang="da-DK" altLang="ko-KR" sz="2000" b="1" smtClean="0">
                <a:solidFill>
                  <a:srgbClr val="00B0F0"/>
                </a:solidFill>
                <a:ea typeface="굴림" panose="020B0600000101010101" pitchFamily="50" charset="-127"/>
              </a:rPr>
              <a:t>, </a:t>
            </a:r>
            <a:r>
              <a:rPr lang="da-DK" altLang="ko-KR" sz="2000" i="1" smtClean="0">
                <a:solidFill>
                  <a:srgbClr val="00B0F0"/>
                </a:solidFill>
                <a:ea typeface="굴림" panose="020B0600000101010101" pitchFamily="50" charset="-127"/>
              </a:rPr>
              <a:t>x</a:t>
            </a:r>
            <a:r>
              <a:rPr lang="da-DK" altLang="ko-KR" sz="2000" smtClean="0">
                <a:solidFill>
                  <a:srgbClr val="00B0F0"/>
                </a:solidFill>
                <a:ea typeface="굴림" panose="020B0600000101010101" pitchFamily="50" charset="-127"/>
              </a:rPr>
              <a:t>)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da-DK" altLang="ko-KR" sz="2000" b="1" smtClean="0">
                <a:solidFill>
                  <a:srgbClr val="404040"/>
                </a:solidFill>
                <a:ea typeface="굴림" panose="020B0600000101010101" pitchFamily="50" charset="-127"/>
              </a:rPr>
              <a:t>{		</a:t>
            </a:r>
            <a:r>
              <a:rPr lang="da-DK" altLang="ko-KR" sz="24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sequence </a:t>
            </a:r>
            <a:r>
              <a:rPr lang="da-DK" altLang="ko-KR" sz="2400" b="1" i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 </a:t>
            </a:r>
            <a:r>
              <a:rPr lang="ko-KR" altLang="da-DK" sz="24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</a:t>
            </a:r>
            <a:r>
              <a:rPr lang="ko-KR" altLang="da-DK" sz="2400" b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da-DK" altLang="ko-KR" sz="2400" b="1" i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da-DK" sz="2400" b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작은 </a:t>
            </a:r>
            <a:r>
              <a:rPr lang="da-DK" altLang="ko-KR" sz="2400" b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</a:t>
            </a:r>
            <a:r>
              <a:rPr lang="ko-KR" altLang="da-DK" sz="2400" b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da-DK" altLang="ko-KR" sz="2400" b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partition </a:t>
            </a:r>
            <a:r>
              <a:rPr lang="da-DK" altLang="ko-KR" sz="2400" b="1" i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r>
              <a:rPr lang="ko-KR" altLang="da-DK" sz="24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로,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ko-KR" altLang="da-DK" sz="24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da-DK" altLang="ko-KR" sz="2400" b="1" i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da-DK" sz="2400" b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크거나 같은 </a:t>
            </a:r>
            <a:r>
              <a:rPr lang="da-DK" altLang="ko-KR" sz="2400" b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</a:t>
            </a:r>
            <a:r>
              <a:rPr lang="ko-KR" altLang="da-DK" sz="2400" b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da-DK" altLang="ko-KR" sz="2400" b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partition </a:t>
            </a:r>
            <a:r>
              <a:rPr lang="da-DK" altLang="ko-KR" sz="2400" b="1" i="1" u="sng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 </a:t>
            </a:r>
            <a:r>
              <a:rPr lang="ko-KR" altLang="da-DK" sz="24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분류.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ko-KR" altLang="da-DK" sz="2000" b="1" smtClean="0">
                <a:solidFill>
                  <a:srgbClr val="404040"/>
                </a:solidFill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68964" name="TextBox 1"/>
          <p:cNvSpPr txBox="1">
            <a:spLocks noChangeArrowheads="1"/>
          </p:cNvSpPr>
          <p:nvPr/>
        </p:nvSpPr>
        <p:spPr bwMode="auto">
          <a:xfrm>
            <a:off x="5210175" y="2212975"/>
            <a:ext cx="3844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600" b="1" i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원소 </a:t>
            </a:r>
            <a:r>
              <a:rPr lang="en-US" altLang="ko-KR" sz="1600" b="1" i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(pivot, x)</a:t>
            </a:r>
            <a:r>
              <a:rPr lang="ko-KR" altLang="en-US" sz="1600" b="1" i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비교하여</a:t>
            </a:r>
            <a:endParaRPr lang="en-US" altLang="ko-KR" sz="1600" b="1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크기가 작은 원소 </a:t>
            </a:r>
            <a:r>
              <a:rPr lang="en-US" altLang="ko-KR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</a:t>
            </a:r>
            <a:endParaRPr lang="en-US" altLang="ko-KR" sz="1600" b="1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크기가 큰 원소 </a:t>
            </a:r>
            <a:r>
              <a:rPr lang="en-US" altLang="ko-KR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오른쪽</a:t>
            </a:r>
          </a:p>
        </p:txBody>
      </p:sp>
      <p:sp>
        <p:nvSpPr>
          <p:cNvPr id="168965" name="직사각형 2"/>
          <p:cNvSpPr>
            <a:spLocks noChangeArrowheads="1"/>
          </p:cNvSpPr>
          <p:nvPr/>
        </p:nvSpPr>
        <p:spPr bwMode="auto">
          <a:xfrm>
            <a:off x="3478213" y="511175"/>
            <a:ext cx="61404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기준이 되는 element(pivot point) 를 랜덤하게 고르고,</a:t>
            </a:r>
            <a:endParaRPr lang="en-US" altLang="ko-KR" sz="1600" i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기준으로 나머지 요소를 pivot 의 좌우에 크기에 따라 넣는다.</a:t>
            </a:r>
            <a:endParaRPr lang="en-US" altLang="ko-KR" sz="1600" i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좌측 배열과 우측 배열 각각을 재귀형식으로 다시 QuickSort 반복!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585788" y="5605463"/>
            <a:ext cx="665162" cy="427037"/>
            <a:chOff x="369" y="3531"/>
            <a:chExt cx="419" cy="269"/>
          </a:xfrm>
        </p:grpSpPr>
        <p:sp>
          <p:nvSpPr>
            <p:cNvPr id="170134" name="AutoShape 196"/>
            <p:cNvSpPr>
              <a:spLocks noChangeArrowheads="1"/>
            </p:cNvSpPr>
            <p:nvPr/>
          </p:nvSpPr>
          <p:spPr bwMode="auto">
            <a:xfrm>
              <a:off x="369" y="3531"/>
              <a:ext cx="419" cy="26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grpSp>
          <p:nvGrpSpPr>
            <p:cNvPr id="170135" name="Group 197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170139" name="AutoShape 198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70140" name="Text Box 199"/>
              <p:cNvSpPr txBox="1">
                <a:spLocks noChangeArrowheads="1"/>
              </p:cNvSpPr>
              <p:nvPr/>
            </p:nvSpPr>
            <p:spPr bwMode="auto">
              <a:xfrm>
                <a:off x="878" y="3919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2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endParaRPr lang="ko-KR" altLang="en-US" sz="12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170136" name="Group 200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170137" name="AutoShape 201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8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70138" name="Text Box 202"/>
              <p:cNvSpPr txBox="1">
                <a:spLocks noChangeArrowheads="1"/>
              </p:cNvSpPr>
              <p:nvPr/>
            </p:nvSpPr>
            <p:spPr bwMode="auto">
              <a:xfrm>
                <a:off x="878" y="3919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4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2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endParaRPr lang="ko-KR" altLang="en-US" sz="12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</p:grpSp>
      <p:cxnSp>
        <p:nvCxnSpPr>
          <p:cNvPr id="169987" name="AutoShape 2"/>
          <p:cNvCxnSpPr>
            <a:cxnSpLocks noChangeShapeType="1"/>
            <a:stCxn id="169993" idx="0"/>
            <a:endCxn id="169991" idx="2"/>
          </p:cNvCxnSpPr>
          <p:nvPr/>
        </p:nvCxnSpPr>
        <p:spPr bwMode="auto">
          <a:xfrm flipV="1">
            <a:off x="1350963" y="3981450"/>
            <a:ext cx="985837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988" name="AutoShape 3"/>
          <p:cNvCxnSpPr>
            <a:cxnSpLocks noChangeShapeType="1"/>
            <a:endCxn id="169991" idx="2"/>
          </p:cNvCxnSpPr>
          <p:nvPr/>
        </p:nvCxnSpPr>
        <p:spPr bwMode="auto">
          <a:xfrm flipH="1" flipV="1">
            <a:off x="2336800" y="3981450"/>
            <a:ext cx="992188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989" name="AutoShape 4"/>
          <p:cNvCxnSpPr>
            <a:cxnSpLocks noChangeShapeType="1"/>
            <a:stCxn id="170012" idx="0"/>
            <a:endCxn id="169993" idx="2"/>
          </p:cNvCxnSpPr>
          <p:nvPr/>
        </p:nvCxnSpPr>
        <p:spPr bwMode="auto">
          <a:xfrm flipV="1">
            <a:off x="919163" y="5006975"/>
            <a:ext cx="431800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990" name="AutoShape 6"/>
          <p:cNvCxnSpPr>
            <a:cxnSpLocks noChangeShapeType="1"/>
            <a:stCxn id="169993" idx="2"/>
            <a:endCxn id="170014" idx="0"/>
          </p:cNvCxnSpPr>
          <p:nvPr/>
        </p:nvCxnSpPr>
        <p:spPr bwMode="auto">
          <a:xfrm>
            <a:off x="1350963" y="5006975"/>
            <a:ext cx="466725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9991" name="AutoShape 8"/>
          <p:cNvSpPr>
            <a:spLocks noChangeArrowheads="1"/>
          </p:cNvSpPr>
          <p:nvPr/>
        </p:nvSpPr>
        <p:spPr bwMode="auto">
          <a:xfrm>
            <a:off x="1152525" y="3554413"/>
            <a:ext cx="2366963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4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9992" name="AutoShape 9"/>
          <p:cNvSpPr>
            <a:spLocks noChangeArrowheads="1"/>
          </p:cNvSpPr>
          <p:nvPr/>
        </p:nvSpPr>
        <p:spPr bwMode="auto">
          <a:xfrm>
            <a:off x="5983288" y="3554413"/>
            <a:ext cx="152876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9993" name="AutoShape 10"/>
          <p:cNvSpPr>
            <a:spLocks noChangeArrowheads="1"/>
          </p:cNvSpPr>
          <p:nvPr/>
        </p:nvSpPr>
        <p:spPr bwMode="auto">
          <a:xfrm>
            <a:off x="709613" y="4579938"/>
            <a:ext cx="128111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9994" name="AutoShape 12"/>
          <p:cNvSpPr>
            <a:spLocks noChangeArrowheads="1"/>
          </p:cNvSpPr>
          <p:nvPr/>
        </p:nvSpPr>
        <p:spPr bwMode="auto">
          <a:xfrm>
            <a:off x="4841875" y="4579938"/>
            <a:ext cx="1001713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9995" name="AutoShape 13"/>
          <p:cNvSpPr>
            <a:spLocks noChangeArrowheads="1"/>
          </p:cNvSpPr>
          <p:nvPr/>
        </p:nvSpPr>
        <p:spPr bwMode="auto">
          <a:xfrm>
            <a:off x="7131050" y="4579938"/>
            <a:ext cx="644525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9996" name="AutoShape 15"/>
          <p:cNvSpPr>
            <a:spLocks noChangeArrowheads="1"/>
          </p:cNvSpPr>
          <p:nvPr/>
        </p:nvSpPr>
        <p:spPr bwMode="auto">
          <a:xfrm>
            <a:off x="2995613" y="4589463"/>
            <a:ext cx="65246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9997" name="AutoShape 17"/>
          <p:cNvSpPr>
            <a:spLocks noChangeArrowheads="1"/>
          </p:cNvSpPr>
          <p:nvPr/>
        </p:nvSpPr>
        <p:spPr bwMode="auto">
          <a:xfrm>
            <a:off x="4667250" y="5605463"/>
            <a:ext cx="665163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9998" name="AutoShape 18"/>
          <p:cNvSpPr>
            <a:spLocks noChangeArrowheads="1"/>
          </p:cNvSpPr>
          <p:nvPr/>
        </p:nvSpPr>
        <p:spPr bwMode="auto">
          <a:xfrm>
            <a:off x="5578475" y="5605463"/>
            <a:ext cx="641350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69999" name="AutoShape 21"/>
          <p:cNvCxnSpPr>
            <a:cxnSpLocks noChangeShapeType="1"/>
            <a:stCxn id="169994" idx="0"/>
            <a:endCxn id="169992" idx="2"/>
          </p:cNvCxnSpPr>
          <p:nvPr/>
        </p:nvCxnSpPr>
        <p:spPr bwMode="auto">
          <a:xfrm flipV="1">
            <a:off x="5343525" y="3981450"/>
            <a:ext cx="1404938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000" name="AutoShape 22"/>
          <p:cNvCxnSpPr>
            <a:cxnSpLocks noChangeShapeType="1"/>
            <a:stCxn id="169995" idx="0"/>
            <a:endCxn id="169992" idx="2"/>
          </p:cNvCxnSpPr>
          <p:nvPr/>
        </p:nvCxnSpPr>
        <p:spPr bwMode="auto">
          <a:xfrm flipH="1" flipV="1">
            <a:off x="6748463" y="3981450"/>
            <a:ext cx="704850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001" name="AutoShape 23"/>
          <p:cNvCxnSpPr>
            <a:cxnSpLocks noChangeShapeType="1"/>
            <a:stCxn id="169997" idx="0"/>
            <a:endCxn id="169994" idx="2"/>
          </p:cNvCxnSpPr>
          <p:nvPr/>
        </p:nvCxnSpPr>
        <p:spPr bwMode="auto">
          <a:xfrm flipV="1">
            <a:off x="5000625" y="5006975"/>
            <a:ext cx="342900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002" name="AutoShape 25"/>
          <p:cNvCxnSpPr>
            <a:cxnSpLocks noChangeShapeType="1"/>
            <a:stCxn id="169994" idx="2"/>
            <a:endCxn id="169998" idx="0"/>
          </p:cNvCxnSpPr>
          <p:nvPr/>
        </p:nvCxnSpPr>
        <p:spPr bwMode="auto">
          <a:xfrm>
            <a:off x="5343525" y="5006975"/>
            <a:ext cx="555625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003" name="AutoShape 27"/>
          <p:cNvSpPr>
            <a:spLocks noChangeArrowheads="1"/>
          </p:cNvSpPr>
          <p:nvPr/>
        </p:nvSpPr>
        <p:spPr bwMode="auto">
          <a:xfrm>
            <a:off x="2133600" y="2349500"/>
            <a:ext cx="4572000" cy="5191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5  </a:t>
            </a:r>
            <a:r>
              <a:rPr lang="en-US" altLang="ko-KR" sz="12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14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24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2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16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170004" name="AutoShape 28"/>
          <p:cNvCxnSpPr>
            <a:cxnSpLocks noChangeShapeType="1"/>
            <a:stCxn id="169991" idx="0"/>
            <a:endCxn id="170003" idx="2"/>
          </p:cNvCxnSpPr>
          <p:nvPr/>
        </p:nvCxnSpPr>
        <p:spPr bwMode="auto">
          <a:xfrm flipV="1">
            <a:off x="2336800" y="2887663"/>
            <a:ext cx="2082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005" name="AutoShape 29"/>
          <p:cNvCxnSpPr>
            <a:cxnSpLocks noChangeShapeType="1"/>
            <a:stCxn id="169992" idx="0"/>
            <a:endCxn id="170003" idx="2"/>
          </p:cNvCxnSpPr>
          <p:nvPr/>
        </p:nvCxnSpPr>
        <p:spPr bwMode="auto">
          <a:xfrm flipH="1" flipV="1">
            <a:off x="4419600" y="2887663"/>
            <a:ext cx="2328863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006" name="Rectangle 31"/>
          <p:cNvSpPr>
            <a:spLocks noChangeArrowheads="1"/>
          </p:cNvSpPr>
          <p:nvPr/>
        </p:nvSpPr>
        <p:spPr bwMode="auto">
          <a:xfrm>
            <a:off x="685800" y="1698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3600" b="1" i="0">
                <a:solidFill>
                  <a:srgbClr val="339933"/>
                </a:solidFill>
                <a:ea typeface="굴림" panose="020B0600000101010101" pitchFamily="50" charset="-127"/>
              </a:rPr>
              <a:t>Animation (Quicksort)</a:t>
            </a:r>
            <a:endParaRPr lang="ko-KR" altLang="en-US" sz="3600" b="1" i="0">
              <a:solidFill>
                <a:srgbClr val="339933"/>
              </a:solidFill>
              <a:ea typeface="굴림" panose="020B0600000101010101" pitchFamily="50" charset="-127"/>
            </a:endParaRP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133600" y="2349500"/>
            <a:ext cx="4572000" cy="519113"/>
            <a:chOff x="1344" y="1080"/>
            <a:chExt cx="2880" cy="327"/>
          </a:xfrm>
        </p:grpSpPr>
        <p:sp>
          <p:nvSpPr>
            <p:cNvPr id="187431" name="Rectangle 39"/>
            <p:cNvSpPr>
              <a:spLocks noChangeArrowheads="1"/>
            </p:cNvSpPr>
            <p:nvPr/>
          </p:nvSpPr>
          <p:spPr bwMode="auto">
            <a:xfrm>
              <a:off x="2696" y="1088"/>
              <a:ext cx="176" cy="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grpSp>
          <p:nvGrpSpPr>
            <p:cNvPr id="170130" name="Group 38"/>
            <p:cNvGrpSpPr>
              <a:grpSpLocks/>
            </p:cNvGrpSpPr>
            <p:nvPr/>
          </p:nvGrpSpPr>
          <p:grpSpPr bwMode="auto">
            <a:xfrm>
              <a:off x="1344" y="1080"/>
              <a:ext cx="2880" cy="327"/>
              <a:chOff x="1344" y="1176"/>
              <a:chExt cx="2880" cy="327"/>
            </a:xfrm>
          </p:grpSpPr>
          <p:sp>
            <p:nvSpPr>
              <p:cNvPr id="187429" name="Rectangle 37"/>
              <p:cNvSpPr>
                <a:spLocks noChangeArrowheads="1"/>
              </p:cNvSpPr>
              <p:nvPr/>
            </p:nvSpPr>
            <p:spPr bwMode="auto">
              <a:xfrm>
                <a:off x="2864" y="1192"/>
                <a:ext cx="560" cy="304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87428" name="Rectangle 36"/>
              <p:cNvSpPr>
                <a:spLocks noChangeArrowheads="1"/>
              </p:cNvSpPr>
              <p:nvPr/>
            </p:nvSpPr>
            <p:spPr bwMode="auto">
              <a:xfrm>
                <a:off x="2136" y="1192"/>
                <a:ext cx="560" cy="304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70133" name="AutoShape 33"/>
              <p:cNvSpPr>
                <a:spLocks noChangeArrowheads="1"/>
              </p:cNvSpPr>
              <p:nvPr/>
            </p:nvSpPr>
            <p:spPr bwMode="auto">
              <a:xfrm>
                <a:off x="1344" y="1176"/>
                <a:ext cx="2880" cy="327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3</a:t>
                </a:r>
                <a:r>
                  <a:rPr lang="en-US" altLang="ko-KR" sz="1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2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8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4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2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2000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5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9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2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28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8</a:t>
                </a:r>
              </a:p>
            </p:txBody>
          </p:sp>
        </p:grp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09613" y="4573588"/>
            <a:ext cx="1281112" cy="427037"/>
            <a:chOff x="1039" y="3181"/>
            <a:chExt cx="807" cy="269"/>
          </a:xfrm>
        </p:grpSpPr>
        <p:sp>
          <p:nvSpPr>
            <p:cNvPr id="170127" name="Text Box 45"/>
            <p:cNvSpPr txBox="1">
              <a:spLocks noChangeArrowheads="1"/>
            </p:cNvSpPr>
            <p:nvPr/>
          </p:nvSpPr>
          <p:spPr bwMode="auto">
            <a:xfrm>
              <a:off x="1302" y="3215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 </a:t>
              </a:r>
              <a:r>
                <a:rPr lang="en-US" altLang="ko-KR" sz="1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12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ko-KR" altLang="en-US" sz="12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0128" name="AutoShape 53"/>
            <p:cNvSpPr>
              <a:spLocks noChangeArrowheads="1"/>
            </p:cNvSpPr>
            <p:nvPr/>
          </p:nvSpPr>
          <p:spPr bwMode="auto">
            <a:xfrm>
              <a:off x="1039" y="3181"/>
              <a:ext cx="807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87444" name="AutoShape 52"/>
          <p:cNvSpPr>
            <a:spLocks noChangeArrowheads="1"/>
          </p:cNvSpPr>
          <p:nvPr/>
        </p:nvSpPr>
        <p:spPr bwMode="auto">
          <a:xfrm>
            <a:off x="1139825" y="3567113"/>
            <a:ext cx="2366963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 </a:t>
            </a:r>
            <a:r>
              <a:rPr lang="en-US" altLang="ko-KR" sz="14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4  </a:t>
            </a:r>
            <a:r>
              <a:rPr lang="en-US" altLang="ko-KR" sz="14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139825" y="3567113"/>
            <a:ext cx="2379663" cy="427037"/>
            <a:chOff x="726" y="1943"/>
            <a:chExt cx="1491" cy="269"/>
          </a:xfrm>
        </p:grpSpPr>
        <p:sp>
          <p:nvSpPr>
            <p:cNvPr id="187435" name="Rectangle 43"/>
            <p:cNvSpPr>
              <a:spLocks noChangeArrowheads="1"/>
            </p:cNvSpPr>
            <p:nvPr/>
          </p:nvSpPr>
          <p:spPr bwMode="auto">
            <a:xfrm>
              <a:off x="1584" y="1960"/>
              <a:ext cx="143" cy="24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7434" name="Rectangle 42"/>
            <p:cNvSpPr>
              <a:spLocks noChangeArrowheads="1"/>
            </p:cNvSpPr>
            <p:nvPr/>
          </p:nvSpPr>
          <p:spPr bwMode="auto">
            <a:xfrm>
              <a:off x="1208" y="1960"/>
              <a:ext cx="216" cy="24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7433" name="Rectangle 41"/>
            <p:cNvSpPr>
              <a:spLocks noChangeArrowheads="1"/>
            </p:cNvSpPr>
            <p:nvPr/>
          </p:nvSpPr>
          <p:spPr bwMode="auto">
            <a:xfrm>
              <a:off x="1432" y="1952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0126" name="AutoShape 35"/>
            <p:cNvSpPr>
              <a:spLocks noChangeArrowheads="1"/>
            </p:cNvSpPr>
            <p:nvPr/>
          </p:nvSpPr>
          <p:spPr bwMode="auto">
            <a:xfrm>
              <a:off x="726" y="1943"/>
              <a:ext cx="1491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r>
                <a:rPr lang="en-US" altLang="ko-KR" sz="16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2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6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709613" y="4567238"/>
            <a:ext cx="1281112" cy="439737"/>
            <a:chOff x="447" y="2677"/>
            <a:chExt cx="807" cy="269"/>
          </a:xfrm>
        </p:grpSpPr>
        <p:sp>
          <p:nvSpPr>
            <p:cNvPr id="187441" name="Rectangle 49"/>
            <p:cNvSpPr>
              <a:spLocks noChangeArrowheads="1"/>
            </p:cNvSpPr>
            <p:nvPr/>
          </p:nvSpPr>
          <p:spPr bwMode="auto">
            <a:xfrm>
              <a:off x="736" y="2696"/>
              <a:ext cx="120" cy="24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7442" name="Rectangle 50"/>
            <p:cNvSpPr>
              <a:spLocks noChangeArrowheads="1"/>
            </p:cNvSpPr>
            <p:nvPr/>
          </p:nvSpPr>
          <p:spPr bwMode="auto">
            <a:xfrm>
              <a:off x="856" y="2696"/>
              <a:ext cx="120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0121" name="AutoShape 46"/>
            <p:cNvSpPr>
              <a:spLocks noChangeArrowheads="1"/>
            </p:cNvSpPr>
            <p:nvPr/>
          </p:nvSpPr>
          <p:spPr bwMode="auto">
            <a:xfrm>
              <a:off x="447" y="2677"/>
              <a:ext cx="807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0122" name="Text Box 48"/>
            <p:cNvSpPr txBox="1">
              <a:spLocks noChangeArrowheads="1"/>
            </p:cNvSpPr>
            <p:nvPr/>
          </p:nvSpPr>
          <p:spPr bwMode="auto">
            <a:xfrm>
              <a:off x="734" y="2734"/>
              <a:ext cx="2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2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  </a:t>
              </a:r>
              <a:r>
                <a:rPr lang="en-US" altLang="ko-KR" sz="14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ko-KR" altLang="en-US" sz="1400" b="1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70012" name="AutoShape 30"/>
          <p:cNvSpPr>
            <a:spLocks noChangeArrowheads="1"/>
          </p:cNvSpPr>
          <p:nvPr/>
        </p:nvSpPr>
        <p:spPr bwMode="auto">
          <a:xfrm>
            <a:off x="585788" y="5605463"/>
            <a:ext cx="66516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7454" name="Line 62"/>
          <p:cNvSpPr>
            <a:spLocks noChangeShapeType="1"/>
          </p:cNvSpPr>
          <p:nvPr/>
        </p:nvSpPr>
        <p:spPr bwMode="auto">
          <a:xfrm flipV="1">
            <a:off x="838200" y="5092700"/>
            <a:ext cx="304800" cy="393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0014" name="AutoShape 14"/>
          <p:cNvSpPr>
            <a:spLocks noChangeArrowheads="1"/>
          </p:cNvSpPr>
          <p:nvPr/>
        </p:nvSpPr>
        <p:spPr bwMode="auto">
          <a:xfrm>
            <a:off x="1497013" y="5605463"/>
            <a:ext cx="641350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585788" y="5605463"/>
            <a:ext cx="665162" cy="427037"/>
            <a:chOff x="369" y="3531"/>
            <a:chExt cx="419" cy="269"/>
          </a:xfrm>
        </p:grpSpPr>
        <p:sp>
          <p:nvSpPr>
            <p:cNvPr id="170112" name="AutoShape 79"/>
            <p:cNvSpPr>
              <a:spLocks noChangeArrowheads="1"/>
            </p:cNvSpPr>
            <p:nvPr/>
          </p:nvSpPr>
          <p:spPr bwMode="auto">
            <a:xfrm>
              <a:off x="369" y="3531"/>
              <a:ext cx="419" cy="26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grpSp>
          <p:nvGrpSpPr>
            <p:cNvPr id="170113" name="Group 80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170117" name="AutoShape 81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70118" name="Text Box 82"/>
              <p:cNvSpPr txBox="1">
                <a:spLocks noChangeArrowheads="1"/>
              </p:cNvSpPr>
              <p:nvPr/>
            </p:nvSpPr>
            <p:spPr bwMode="auto">
              <a:xfrm>
                <a:off x="878" y="3919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2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endParaRPr lang="ko-KR" altLang="en-US" sz="12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170114" name="Group 83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170115" name="AutoShape 84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8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70116" name="Text Box 85"/>
              <p:cNvSpPr txBox="1">
                <a:spLocks noChangeArrowheads="1"/>
              </p:cNvSpPr>
              <p:nvPr/>
            </p:nvSpPr>
            <p:spPr bwMode="auto">
              <a:xfrm>
                <a:off x="878" y="3919"/>
                <a:ext cx="192" cy="192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4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2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endParaRPr lang="ko-KR" altLang="en-US" sz="12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533400" y="4567238"/>
            <a:ext cx="1457325" cy="1541462"/>
            <a:chOff x="336" y="2877"/>
            <a:chExt cx="918" cy="971"/>
          </a:xfrm>
        </p:grpSpPr>
        <p:grpSp>
          <p:nvGrpSpPr>
            <p:cNvPr id="170107" name="Group 74"/>
            <p:cNvGrpSpPr>
              <a:grpSpLocks/>
            </p:cNvGrpSpPr>
            <p:nvPr/>
          </p:nvGrpSpPr>
          <p:grpSpPr bwMode="auto">
            <a:xfrm>
              <a:off x="447" y="2877"/>
              <a:ext cx="807" cy="277"/>
              <a:chOff x="383" y="1565"/>
              <a:chExt cx="807" cy="277"/>
            </a:xfrm>
          </p:grpSpPr>
          <p:sp>
            <p:nvSpPr>
              <p:cNvPr id="187463" name="Rectangle 71"/>
              <p:cNvSpPr>
                <a:spLocks noChangeArrowheads="1"/>
              </p:cNvSpPr>
              <p:nvPr/>
            </p:nvSpPr>
            <p:spPr bwMode="auto">
              <a:xfrm>
                <a:off x="784" y="1577"/>
                <a:ext cx="120" cy="2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70110" name="AutoShape 72"/>
              <p:cNvSpPr>
                <a:spLocks noChangeArrowheads="1"/>
              </p:cNvSpPr>
              <p:nvPr/>
            </p:nvSpPr>
            <p:spPr bwMode="auto">
              <a:xfrm>
                <a:off x="383" y="1565"/>
                <a:ext cx="807" cy="277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70111" name="Text Box 73"/>
              <p:cNvSpPr txBox="1">
                <a:spLocks noChangeArrowheads="1"/>
              </p:cNvSpPr>
              <p:nvPr/>
            </p:nvSpPr>
            <p:spPr bwMode="auto">
              <a:xfrm>
                <a:off x="662" y="1616"/>
                <a:ext cx="2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200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r>
                  <a:rPr lang="en-US" altLang="ko-KR" sz="12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2</a:t>
                </a:r>
                <a:endParaRPr lang="ko-KR" altLang="en-US" sz="1400" b="1" i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467" name="Rectangle 75"/>
            <p:cNvSpPr>
              <a:spLocks noChangeArrowheads="1"/>
            </p:cNvSpPr>
            <p:nvPr/>
          </p:nvSpPr>
          <p:spPr bwMode="auto">
            <a:xfrm>
              <a:off x="336" y="3168"/>
              <a:ext cx="512" cy="6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87485" name="Line 93"/>
          <p:cNvSpPr>
            <a:spLocks noChangeShapeType="1"/>
          </p:cNvSpPr>
          <p:nvPr/>
        </p:nvSpPr>
        <p:spPr bwMode="auto">
          <a:xfrm flipH="1" flipV="1">
            <a:off x="1562100" y="5105400"/>
            <a:ext cx="317500" cy="355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7488" name="Line 96"/>
          <p:cNvSpPr>
            <a:spLocks noChangeShapeType="1"/>
          </p:cNvSpPr>
          <p:nvPr/>
        </p:nvSpPr>
        <p:spPr bwMode="auto">
          <a:xfrm flipV="1">
            <a:off x="1333500" y="4089400"/>
            <a:ext cx="546100" cy="33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7492" name="Rectangle 100"/>
          <p:cNvSpPr>
            <a:spLocks noChangeArrowheads="1"/>
          </p:cNvSpPr>
          <p:nvPr/>
        </p:nvSpPr>
        <p:spPr bwMode="auto">
          <a:xfrm>
            <a:off x="1555750" y="1058863"/>
            <a:ext cx="23018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3008313" y="4589463"/>
            <a:ext cx="652462" cy="427037"/>
            <a:chOff x="1831" y="3363"/>
            <a:chExt cx="411" cy="269"/>
          </a:xfrm>
        </p:grpSpPr>
        <p:sp>
          <p:nvSpPr>
            <p:cNvPr id="170105" name="AutoShape 102"/>
            <p:cNvSpPr>
              <a:spLocks noChangeArrowheads="1"/>
            </p:cNvSpPr>
            <p:nvPr/>
          </p:nvSpPr>
          <p:spPr bwMode="auto">
            <a:xfrm>
              <a:off x="1831" y="3363"/>
              <a:ext cx="411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folHlink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0106" name="Text Box 103"/>
            <p:cNvSpPr txBox="1">
              <a:spLocks noChangeArrowheads="1"/>
            </p:cNvSpPr>
            <p:nvPr/>
          </p:nvSpPr>
          <p:spPr bwMode="auto">
            <a:xfrm>
              <a:off x="1950" y="338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  <a:endParaRPr lang="ko-KR" altLang="en-US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3008313" y="4589463"/>
            <a:ext cx="652462" cy="427037"/>
            <a:chOff x="1831" y="3363"/>
            <a:chExt cx="411" cy="269"/>
          </a:xfrm>
        </p:grpSpPr>
        <p:sp>
          <p:nvSpPr>
            <p:cNvPr id="170103" name="AutoShape 108"/>
            <p:cNvSpPr>
              <a:spLocks noChangeArrowheads="1"/>
            </p:cNvSpPr>
            <p:nvPr/>
          </p:nvSpPr>
          <p:spPr bwMode="auto">
            <a:xfrm>
              <a:off x="1831" y="3363"/>
              <a:ext cx="411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0104" name="Text Box 109"/>
            <p:cNvSpPr txBox="1">
              <a:spLocks noChangeArrowheads="1"/>
            </p:cNvSpPr>
            <p:nvPr/>
          </p:nvSpPr>
          <p:spPr bwMode="auto">
            <a:xfrm>
              <a:off x="1950" y="3384"/>
              <a:ext cx="188" cy="231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  <a:endParaRPr lang="ko-KR" altLang="en-US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87502" name="Line 110"/>
          <p:cNvSpPr>
            <a:spLocks noChangeShapeType="1"/>
          </p:cNvSpPr>
          <p:nvPr/>
        </p:nvSpPr>
        <p:spPr bwMode="auto">
          <a:xfrm flipH="1" flipV="1">
            <a:off x="2768600" y="4102100"/>
            <a:ext cx="609600" cy="368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7" name="Group 117"/>
          <p:cNvGrpSpPr>
            <a:grpSpLocks/>
          </p:cNvGrpSpPr>
          <p:nvPr/>
        </p:nvGrpSpPr>
        <p:grpSpPr bwMode="auto">
          <a:xfrm>
            <a:off x="1512888" y="5605463"/>
            <a:ext cx="665162" cy="427037"/>
            <a:chOff x="769" y="3883"/>
            <a:chExt cx="419" cy="269"/>
          </a:xfrm>
        </p:grpSpPr>
        <p:sp>
          <p:nvSpPr>
            <p:cNvPr id="170101" name="AutoShape 118"/>
            <p:cNvSpPr>
              <a:spLocks noChangeArrowheads="1"/>
            </p:cNvSpPr>
            <p:nvPr/>
          </p:nvSpPr>
          <p:spPr bwMode="auto">
            <a:xfrm>
              <a:off x="769" y="3883"/>
              <a:ext cx="419" cy="26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0102" name="Text Box 119"/>
            <p:cNvSpPr txBox="1">
              <a:spLocks noChangeArrowheads="1"/>
            </p:cNvSpPr>
            <p:nvPr/>
          </p:nvSpPr>
          <p:spPr bwMode="auto">
            <a:xfrm>
              <a:off x="878" y="3919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endParaRPr lang="ko-KR" altLang="en-US" sz="12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1512888" y="5605463"/>
            <a:ext cx="665162" cy="427037"/>
            <a:chOff x="769" y="3883"/>
            <a:chExt cx="419" cy="269"/>
          </a:xfrm>
        </p:grpSpPr>
        <p:sp>
          <p:nvSpPr>
            <p:cNvPr id="170099" name="AutoShape 67"/>
            <p:cNvSpPr>
              <a:spLocks noChangeArrowheads="1"/>
            </p:cNvSpPr>
            <p:nvPr/>
          </p:nvSpPr>
          <p:spPr bwMode="auto">
            <a:xfrm>
              <a:off x="769" y="3883"/>
              <a:ext cx="419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0100" name="Text Box 68"/>
            <p:cNvSpPr txBox="1">
              <a:spLocks noChangeArrowheads="1"/>
            </p:cNvSpPr>
            <p:nvPr/>
          </p:nvSpPr>
          <p:spPr bwMode="auto">
            <a:xfrm>
              <a:off x="878" y="3919"/>
              <a:ext cx="144" cy="192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endParaRPr lang="ko-KR" altLang="en-US" sz="12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9" name="Group 95"/>
          <p:cNvGrpSpPr>
            <a:grpSpLocks/>
          </p:cNvGrpSpPr>
          <p:nvPr/>
        </p:nvGrpSpPr>
        <p:grpSpPr bwMode="auto">
          <a:xfrm>
            <a:off x="709613" y="4567238"/>
            <a:ext cx="1512887" cy="1554162"/>
            <a:chOff x="447" y="2877"/>
            <a:chExt cx="953" cy="979"/>
          </a:xfrm>
        </p:grpSpPr>
        <p:grpSp>
          <p:nvGrpSpPr>
            <p:cNvPr id="170094" name="Group 88"/>
            <p:cNvGrpSpPr>
              <a:grpSpLocks/>
            </p:cNvGrpSpPr>
            <p:nvPr/>
          </p:nvGrpSpPr>
          <p:grpSpPr bwMode="auto">
            <a:xfrm>
              <a:off x="447" y="2877"/>
              <a:ext cx="807" cy="277"/>
              <a:chOff x="383" y="1565"/>
              <a:chExt cx="807" cy="277"/>
            </a:xfrm>
          </p:grpSpPr>
          <p:sp>
            <p:nvSpPr>
              <p:cNvPr id="187481" name="Rectangle 89"/>
              <p:cNvSpPr>
                <a:spLocks noChangeArrowheads="1"/>
              </p:cNvSpPr>
              <p:nvPr/>
            </p:nvSpPr>
            <p:spPr bwMode="auto">
              <a:xfrm>
                <a:off x="784" y="1577"/>
                <a:ext cx="120" cy="247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70097" name="AutoShape 90"/>
              <p:cNvSpPr>
                <a:spLocks noChangeArrowheads="1"/>
              </p:cNvSpPr>
              <p:nvPr/>
            </p:nvSpPr>
            <p:spPr bwMode="auto">
              <a:xfrm>
                <a:off x="383" y="1565"/>
                <a:ext cx="807" cy="277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8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70098" name="Text Box 91"/>
              <p:cNvSpPr txBox="1">
                <a:spLocks noChangeArrowheads="1"/>
              </p:cNvSpPr>
              <p:nvPr/>
            </p:nvSpPr>
            <p:spPr bwMode="auto">
              <a:xfrm>
                <a:off x="662" y="1616"/>
                <a:ext cx="268" cy="192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1200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r>
                  <a:rPr lang="en-US" altLang="ko-KR" sz="12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2</a:t>
                </a:r>
                <a:endParaRPr lang="ko-KR" altLang="en-US" sz="14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486" name="Rectangle 94"/>
            <p:cNvSpPr>
              <a:spLocks noChangeArrowheads="1"/>
            </p:cNvSpPr>
            <p:nvPr/>
          </p:nvSpPr>
          <p:spPr bwMode="auto">
            <a:xfrm>
              <a:off x="840" y="3168"/>
              <a:ext cx="560" cy="6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21" name="Group 106"/>
          <p:cNvGrpSpPr>
            <a:grpSpLocks/>
          </p:cNvGrpSpPr>
          <p:nvPr/>
        </p:nvGrpSpPr>
        <p:grpSpPr bwMode="auto">
          <a:xfrm>
            <a:off x="647700" y="3567113"/>
            <a:ext cx="2871788" cy="1525587"/>
            <a:chOff x="408" y="2247"/>
            <a:chExt cx="1809" cy="961"/>
          </a:xfrm>
        </p:grpSpPr>
        <p:sp>
          <p:nvSpPr>
            <p:cNvPr id="170092" name="AutoShape 101"/>
            <p:cNvSpPr>
              <a:spLocks noChangeArrowheads="1"/>
            </p:cNvSpPr>
            <p:nvPr/>
          </p:nvSpPr>
          <p:spPr bwMode="auto">
            <a:xfrm>
              <a:off x="718" y="2247"/>
              <a:ext cx="1499" cy="26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lang="en-US" altLang="ko-KR" sz="14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  2</a:t>
              </a:r>
              <a:r>
                <a:rPr lang="en-US" altLang="ko-KR" sz="16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6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87497" name="Rectangle 105"/>
            <p:cNvSpPr>
              <a:spLocks noChangeArrowheads="1"/>
            </p:cNvSpPr>
            <p:nvPr/>
          </p:nvSpPr>
          <p:spPr bwMode="auto">
            <a:xfrm>
              <a:off x="408" y="2528"/>
              <a:ext cx="1072" cy="6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22" name="Group 116"/>
          <p:cNvGrpSpPr>
            <a:grpSpLocks/>
          </p:cNvGrpSpPr>
          <p:nvPr/>
        </p:nvGrpSpPr>
        <p:grpSpPr bwMode="auto">
          <a:xfrm>
            <a:off x="1139825" y="3567113"/>
            <a:ext cx="2619375" cy="1512887"/>
            <a:chOff x="102" y="423"/>
            <a:chExt cx="1650" cy="953"/>
          </a:xfrm>
        </p:grpSpPr>
        <p:sp>
          <p:nvSpPr>
            <p:cNvPr id="170090" name="AutoShape 112"/>
            <p:cNvSpPr>
              <a:spLocks noChangeArrowheads="1"/>
            </p:cNvSpPr>
            <p:nvPr/>
          </p:nvSpPr>
          <p:spPr bwMode="auto">
            <a:xfrm>
              <a:off x="102" y="423"/>
              <a:ext cx="1499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lang="en-US" altLang="ko-KR" sz="14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2</a:t>
              </a:r>
              <a:r>
                <a:rPr lang="en-US" altLang="ko-KR" sz="16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6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  <a:r>
                <a:rPr lang="en-US" altLang="ko-KR" sz="20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8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87506" name="Rectangle 114"/>
            <p:cNvSpPr>
              <a:spLocks noChangeArrowheads="1"/>
            </p:cNvSpPr>
            <p:nvPr/>
          </p:nvSpPr>
          <p:spPr bwMode="auto">
            <a:xfrm>
              <a:off x="888" y="704"/>
              <a:ext cx="864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87512" name="Line 120"/>
          <p:cNvSpPr>
            <a:spLocks noChangeShapeType="1"/>
          </p:cNvSpPr>
          <p:nvPr/>
        </p:nvSpPr>
        <p:spPr bwMode="auto">
          <a:xfrm flipV="1">
            <a:off x="2362200" y="3009900"/>
            <a:ext cx="1206500" cy="393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7514" name="Rectangle 122"/>
          <p:cNvSpPr>
            <a:spLocks noChangeArrowheads="1"/>
          </p:cNvSpPr>
          <p:nvPr/>
        </p:nvSpPr>
        <p:spPr bwMode="auto">
          <a:xfrm>
            <a:off x="2730500" y="1574800"/>
            <a:ext cx="279400" cy="48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grpSp>
        <p:nvGrpSpPr>
          <p:cNvPr id="23" name="Group 128"/>
          <p:cNvGrpSpPr>
            <a:grpSpLocks/>
          </p:cNvGrpSpPr>
          <p:nvPr/>
        </p:nvGrpSpPr>
        <p:grpSpPr bwMode="auto">
          <a:xfrm>
            <a:off x="1016000" y="2349500"/>
            <a:ext cx="5689600" cy="1739900"/>
            <a:chOff x="640" y="1480"/>
            <a:chExt cx="3584" cy="1096"/>
          </a:xfrm>
        </p:grpSpPr>
        <p:sp>
          <p:nvSpPr>
            <p:cNvPr id="170088" name="AutoShape 126"/>
            <p:cNvSpPr>
              <a:spLocks noChangeArrowheads="1"/>
            </p:cNvSpPr>
            <p:nvPr/>
          </p:nvSpPr>
          <p:spPr bwMode="auto">
            <a:xfrm>
              <a:off x="1344" y="1480"/>
              <a:ext cx="2880" cy="3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lang="en-US" altLang="ko-KR" sz="14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  2</a:t>
              </a:r>
              <a:r>
                <a:rPr lang="en-US" altLang="ko-KR" sz="16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  3</a:t>
              </a:r>
              <a:r>
                <a:rPr lang="en-US" altLang="ko-KR" sz="20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8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  <a:r>
                <a:rPr lang="en-US" altLang="ko-KR" sz="18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0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2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2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87519" name="Rectangle 127"/>
            <p:cNvSpPr>
              <a:spLocks noChangeArrowheads="1"/>
            </p:cNvSpPr>
            <p:nvPr/>
          </p:nvSpPr>
          <p:spPr bwMode="auto">
            <a:xfrm>
              <a:off x="640" y="1824"/>
              <a:ext cx="2144" cy="7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24" name="Group 131"/>
          <p:cNvGrpSpPr>
            <a:grpSpLocks/>
          </p:cNvGrpSpPr>
          <p:nvPr/>
        </p:nvGrpSpPr>
        <p:grpSpPr bwMode="auto">
          <a:xfrm>
            <a:off x="5983288" y="3448050"/>
            <a:ext cx="1528762" cy="579438"/>
            <a:chOff x="4345" y="1444"/>
            <a:chExt cx="963" cy="365"/>
          </a:xfrm>
        </p:grpSpPr>
        <p:sp>
          <p:nvSpPr>
            <p:cNvPr id="170086" name="AutoShape 129"/>
            <p:cNvSpPr>
              <a:spLocks noChangeArrowheads="1"/>
            </p:cNvSpPr>
            <p:nvPr/>
          </p:nvSpPr>
          <p:spPr bwMode="auto">
            <a:xfrm>
              <a:off x="4345" y="1503"/>
              <a:ext cx="963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0087" name="Text Box 130"/>
            <p:cNvSpPr txBox="1">
              <a:spLocks noChangeArrowheads="1"/>
            </p:cNvSpPr>
            <p:nvPr/>
          </p:nvSpPr>
          <p:spPr bwMode="auto">
            <a:xfrm>
              <a:off x="4518" y="1444"/>
              <a:ext cx="6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2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2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  <a:endParaRPr lang="ko-KR" altLang="en-US" sz="2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25" name="Group 139"/>
          <p:cNvGrpSpPr>
            <a:grpSpLocks/>
          </p:cNvGrpSpPr>
          <p:nvPr/>
        </p:nvGrpSpPr>
        <p:grpSpPr bwMode="auto">
          <a:xfrm>
            <a:off x="4841875" y="4529138"/>
            <a:ext cx="1001713" cy="519112"/>
            <a:chOff x="4818" y="1349"/>
            <a:chExt cx="631" cy="327"/>
          </a:xfrm>
        </p:grpSpPr>
        <p:sp>
          <p:nvSpPr>
            <p:cNvPr id="170084" name="Rectangle 137"/>
            <p:cNvSpPr>
              <a:spLocks noChangeArrowheads="1"/>
            </p:cNvSpPr>
            <p:nvPr/>
          </p:nvSpPr>
          <p:spPr bwMode="auto">
            <a:xfrm>
              <a:off x="4918" y="1349"/>
              <a:ext cx="4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  <a:r>
                <a:rPr lang="en-US" altLang="ko-KR" sz="2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6</a:t>
              </a:r>
              <a:endParaRPr lang="ko-KR" altLang="en-US" sz="24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0085" name="AutoShape 138"/>
            <p:cNvSpPr>
              <a:spLocks noChangeArrowheads="1"/>
            </p:cNvSpPr>
            <p:nvPr/>
          </p:nvSpPr>
          <p:spPr bwMode="auto">
            <a:xfrm>
              <a:off x="4818" y="1381"/>
              <a:ext cx="631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26" name="Group 146"/>
          <p:cNvGrpSpPr>
            <a:grpSpLocks/>
          </p:cNvGrpSpPr>
          <p:nvPr/>
        </p:nvGrpSpPr>
        <p:grpSpPr bwMode="auto">
          <a:xfrm>
            <a:off x="4667250" y="5591175"/>
            <a:ext cx="665163" cy="457200"/>
            <a:chOff x="2300" y="3602"/>
            <a:chExt cx="419" cy="288"/>
          </a:xfrm>
        </p:grpSpPr>
        <p:sp>
          <p:nvSpPr>
            <p:cNvPr id="170082" name="AutoShape 144"/>
            <p:cNvSpPr>
              <a:spLocks noChangeArrowheads="1"/>
            </p:cNvSpPr>
            <p:nvPr/>
          </p:nvSpPr>
          <p:spPr bwMode="auto">
            <a:xfrm>
              <a:off x="2300" y="3611"/>
              <a:ext cx="419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folHlink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0083" name="Text Box 145"/>
            <p:cNvSpPr txBox="1">
              <a:spLocks noChangeArrowheads="1"/>
            </p:cNvSpPr>
            <p:nvPr/>
          </p:nvSpPr>
          <p:spPr bwMode="auto">
            <a:xfrm>
              <a:off x="2414" y="36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  <a:endParaRPr lang="ko-KR" altLang="en-US" sz="24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87543" name="Line 151"/>
          <p:cNvSpPr>
            <a:spLocks noChangeShapeType="1"/>
          </p:cNvSpPr>
          <p:nvPr/>
        </p:nvSpPr>
        <p:spPr bwMode="auto">
          <a:xfrm flipV="1">
            <a:off x="4927600" y="5092700"/>
            <a:ext cx="254000" cy="419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7551" name="AutoShape 159"/>
          <p:cNvSpPr>
            <a:spLocks noChangeArrowheads="1"/>
          </p:cNvSpPr>
          <p:nvPr/>
        </p:nvSpPr>
        <p:spPr bwMode="auto">
          <a:xfrm>
            <a:off x="5578475" y="5592763"/>
            <a:ext cx="641350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7552" name="AutoShape 160"/>
          <p:cNvSpPr>
            <a:spLocks noChangeArrowheads="1"/>
          </p:cNvSpPr>
          <p:nvPr/>
        </p:nvSpPr>
        <p:spPr bwMode="auto">
          <a:xfrm>
            <a:off x="5578475" y="5592763"/>
            <a:ext cx="641350" cy="427037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7553" name="Line 161"/>
          <p:cNvSpPr>
            <a:spLocks noChangeShapeType="1"/>
          </p:cNvSpPr>
          <p:nvPr/>
        </p:nvSpPr>
        <p:spPr bwMode="auto">
          <a:xfrm flipH="1" flipV="1">
            <a:off x="5549900" y="5080000"/>
            <a:ext cx="393700" cy="419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7563" name="Line 171"/>
          <p:cNvSpPr>
            <a:spLocks noChangeShapeType="1"/>
          </p:cNvSpPr>
          <p:nvPr/>
        </p:nvSpPr>
        <p:spPr bwMode="auto">
          <a:xfrm flipV="1">
            <a:off x="5384800" y="4051300"/>
            <a:ext cx="8382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7569" name="AutoShape 177"/>
          <p:cNvSpPr>
            <a:spLocks noChangeArrowheads="1"/>
          </p:cNvSpPr>
          <p:nvPr/>
        </p:nvSpPr>
        <p:spPr bwMode="auto">
          <a:xfrm>
            <a:off x="7118350" y="4579938"/>
            <a:ext cx="644525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rgbClr val="FF33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7570" name="AutoShape 178"/>
          <p:cNvSpPr>
            <a:spLocks noChangeArrowheads="1"/>
          </p:cNvSpPr>
          <p:nvPr/>
        </p:nvSpPr>
        <p:spPr bwMode="auto">
          <a:xfrm>
            <a:off x="7118350" y="4579938"/>
            <a:ext cx="644525" cy="427037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rgbClr val="FF33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7571" name="Line 179"/>
          <p:cNvSpPr>
            <a:spLocks noChangeShapeType="1"/>
          </p:cNvSpPr>
          <p:nvPr/>
        </p:nvSpPr>
        <p:spPr bwMode="auto">
          <a:xfrm flipH="1" flipV="1">
            <a:off x="7010400" y="4051300"/>
            <a:ext cx="508000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7580" name="Line 188"/>
          <p:cNvSpPr>
            <a:spLocks noChangeShapeType="1"/>
          </p:cNvSpPr>
          <p:nvPr/>
        </p:nvSpPr>
        <p:spPr bwMode="auto">
          <a:xfrm flipH="1" flipV="1">
            <a:off x="5283200" y="2984500"/>
            <a:ext cx="1270000" cy="406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27" name="Group 205"/>
          <p:cNvGrpSpPr>
            <a:grpSpLocks/>
          </p:cNvGrpSpPr>
          <p:nvPr/>
        </p:nvGrpSpPr>
        <p:grpSpPr bwMode="auto">
          <a:xfrm>
            <a:off x="5976938" y="3421063"/>
            <a:ext cx="1528762" cy="612775"/>
            <a:chOff x="4797" y="2499"/>
            <a:chExt cx="963" cy="386"/>
          </a:xfrm>
        </p:grpSpPr>
        <p:grpSp>
          <p:nvGrpSpPr>
            <p:cNvPr id="170077" name="Group 136"/>
            <p:cNvGrpSpPr>
              <a:grpSpLocks/>
            </p:cNvGrpSpPr>
            <p:nvPr/>
          </p:nvGrpSpPr>
          <p:grpSpPr bwMode="auto">
            <a:xfrm>
              <a:off x="4797" y="2499"/>
              <a:ext cx="963" cy="365"/>
              <a:chOff x="4353" y="1547"/>
              <a:chExt cx="963" cy="365"/>
            </a:xfrm>
          </p:grpSpPr>
          <p:sp>
            <p:nvSpPr>
              <p:cNvPr id="170080" name="AutoShape 133"/>
              <p:cNvSpPr>
                <a:spLocks noChangeArrowheads="1"/>
              </p:cNvSpPr>
              <p:nvPr/>
            </p:nvSpPr>
            <p:spPr bwMode="auto">
              <a:xfrm>
                <a:off x="4353" y="1623"/>
                <a:ext cx="963" cy="2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70081" name="Text Box 134"/>
              <p:cNvSpPr txBox="1">
                <a:spLocks noChangeArrowheads="1"/>
              </p:cNvSpPr>
              <p:nvPr/>
            </p:nvSpPr>
            <p:spPr bwMode="auto">
              <a:xfrm>
                <a:off x="4526" y="1547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b="1" i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595" name="Rectangle 203"/>
            <p:cNvSpPr>
              <a:spLocks noChangeArrowheads="1"/>
            </p:cNvSpPr>
            <p:nvPr/>
          </p:nvSpPr>
          <p:spPr bwMode="auto">
            <a:xfrm>
              <a:off x="5012" y="2592"/>
              <a:ext cx="368" cy="24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0079" name="Rectangle 204"/>
            <p:cNvSpPr>
              <a:spLocks noChangeArrowheads="1"/>
            </p:cNvSpPr>
            <p:nvPr/>
          </p:nvSpPr>
          <p:spPr bwMode="auto">
            <a:xfrm>
              <a:off x="4980" y="2520"/>
              <a:ext cx="6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  <a:r>
                <a:rPr lang="en-US" altLang="ko-KR" sz="2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6 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b="1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29" name="Group 207"/>
          <p:cNvGrpSpPr>
            <a:grpSpLocks/>
          </p:cNvGrpSpPr>
          <p:nvPr/>
        </p:nvGrpSpPr>
        <p:grpSpPr bwMode="auto">
          <a:xfrm>
            <a:off x="4841875" y="4529138"/>
            <a:ext cx="1001713" cy="519112"/>
            <a:chOff x="4442" y="3717"/>
            <a:chExt cx="631" cy="327"/>
          </a:xfrm>
        </p:grpSpPr>
        <p:sp>
          <p:nvSpPr>
            <p:cNvPr id="170074" name="AutoShape 142"/>
            <p:cNvSpPr>
              <a:spLocks noChangeArrowheads="1"/>
            </p:cNvSpPr>
            <p:nvPr/>
          </p:nvSpPr>
          <p:spPr bwMode="auto">
            <a:xfrm>
              <a:off x="4442" y="3749"/>
              <a:ext cx="631" cy="26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7598" name="Rectangle 206"/>
            <p:cNvSpPr>
              <a:spLocks noChangeArrowheads="1"/>
            </p:cNvSpPr>
            <p:nvPr/>
          </p:nvSpPr>
          <p:spPr bwMode="auto">
            <a:xfrm>
              <a:off x="4576" y="3760"/>
              <a:ext cx="160" cy="24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0076" name="Rectangle 141"/>
            <p:cNvSpPr>
              <a:spLocks noChangeArrowheads="1"/>
            </p:cNvSpPr>
            <p:nvPr/>
          </p:nvSpPr>
          <p:spPr bwMode="auto">
            <a:xfrm>
              <a:off x="4542" y="3717"/>
              <a:ext cx="4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  </a:t>
              </a:r>
              <a:r>
                <a:rPr lang="en-US" altLang="ko-KR" sz="28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  <a:endParaRPr lang="ko-KR" altLang="en-US" sz="2800" b="1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30" name="Group 150"/>
          <p:cNvGrpSpPr>
            <a:grpSpLocks/>
          </p:cNvGrpSpPr>
          <p:nvPr/>
        </p:nvGrpSpPr>
        <p:grpSpPr bwMode="auto">
          <a:xfrm>
            <a:off x="4667250" y="5591175"/>
            <a:ext cx="665163" cy="457200"/>
            <a:chOff x="2212" y="3794"/>
            <a:chExt cx="419" cy="288"/>
          </a:xfrm>
        </p:grpSpPr>
        <p:sp>
          <p:nvSpPr>
            <p:cNvPr id="170072" name="AutoShape 148"/>
            <p:cNvSpPr>
              <a:spLocks noChangeArrowheads="1"/>
            </p:cNvSpPr>
            <p:nvPr/>
          </p:nvSpPr>
          <p:spPr bwMode="auto">
            <a:xfrm>
              <a:off x="2212" y="3803"/>
              <a:ext cx="419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0073" name="Text Box 149"/>
            <p:cNvSpPr txBox="1">
              <a:spLocks noChangeArrowheads="1"/>
            </p:cNvSpPr>
            <p:nvPr/>
          </p:nvSpPr>
          <p:spPr bwMode="auto">
            <a:xfrm>
              <a:off x="2326" y="379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  <a:endParaRPr lang="ko-KR" altLang="en-US" sz="24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31" name="Group 158"/>
          <p:cNvGrpSpPr>
            <a:grpSpLocks/>
          </p:cNvGrpSpPr>
          <p:nvPr/>
        </p:nvGrpSpPr>
        <p:grpSpPr bwMode="auto">
          <a:xfrm>
            <a:off x="4572000" y="4529138"/>
            <a:ext cx="1271588" cy="1655762"/>
            <a:chOff x="2880" y="2853"/>
            <a:chExt cx="801" cy="1043"/>
          </a:xfrm>
        </p:grpSpPr>
        <p:grpSp>
          <p:nvGrpSpPr>
            <p:cNvPr id="170068" name="Group 155"/>
            <p:cNvGrpSpPr>
              <a:grpSpLocks/>
            </p:cNvGrpSpPr>
            <p:nvPr/>
          </p:nvGrpSpPr>
          <p:grpSpPr bwMode="auto">
            <a:xfrm>
              <a:off x="3050" y="2853"/>
              <a:ext cx="631" cy="327"/>
              <a:chOff x="4490" y="1525"/>
              <a:chExt cx="631" cy="327"/>
            </a:xfrm>
          </p:grpSpPr>
          <p:sp>
            <p:nvSpPr>
              <p:cNvPr id="170070" name="AutoShape 153"/>
              <p:cNvSpPr>
                <a:spLocks noChangeArrowheads="1"/>
              </p:cNvSpPr>
              <p:nvPr/>
            </p:nvSpPr>
            <p:spPr bwMode="auto">
              <a:xfrm>
                <a:off x="4490" y="1557"/>
                <a:ext cx="631" cy="2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70071" name="Rectangle 154"/>
              <p:cNvSpPr>
                <a:spLocks noChangeArrowheads="1"/>
              </p:cNvSpPr>
              <p:nvPr/>
            </p:nvSpPr>
            <p:spPr bwMode="auto">
              <a:xfrm>
                <a:off x="4590" y="1525"/>
                <a:ext cx="4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lang="en-US" altLang="ko-KR" sz="2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2800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8</a:t>
                </a:r>
                <a:endParaRPr lang="ko-KR" altLang="en-US" sz="2800" b="1" i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549" name="Rectangle 157"/>
            <p:cNvSpPr>
              <a:spLocks noChangeArrowheads="1"/>
            </p:cNvSpPr>
            <p:nvPr/>
          </p:nvSpPr>
          <p:spPr bwMode="auto">
            <a:xfrm>
              <a:off x="2880" y="3168"/>
              <a:ext cx="496" cy="7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22529" name="Group 170"/>
          <p:cNvGrpSpPr>
            <a:grpSpLocks/>
          </p:cNvGrpSpPr>
          <p:nvPr/>
        </p:nvGrpSpPr>
        <p:grpSpPr bwMode="auto">
          <a:xfrm>
            <a:off x="4841875" y="4529138"/>
            <a:ext cx="1495425" cy="1566862"/>
            <a:chOff x="3050" y="2853"/>
            <a:chExt cx="942" cy="987"/>
          </a:xfrm>
        </p:grpSpPr>
        <p:grpSp>
          <p:nvGrpSpPr>
            <p:cNvPr id="170064" name="Group 167"/>
            <p:cNvGrpSpPr>
              <a:grpSpLocks/>
            </p:cNvGrpSpPr>
            <p:nvPr/>
          </p:nvGrpSpPr>
          <p:grpSpPr bwMode="auto">
            <a:xfrm>
              <a:off x="3050" y="2853"/>
              <a:ext cx="631" cy="327"/>
              <a:chOff x="4954" y="661"/>
              <a:chExt cx="631" cy="327"/>
            </a:xfrm>
          </p:grpSpPr>
          <p:sp>
            <p:nvSpPr>
              <p:cNvPr id="170066" name="AutoShape 164"/>
              <p:cNvSpPr>
                <a:spLocks noChangeArrowheads="1"/>
              </p:cNvSpPr>
              <p:nvPr/>
            </p:nvSpPr>
            <p:spPr bwMode="auto">
              <a:xfrm>
                <a:off x="4954" y="693"/>
                <a:ext cx="631" cy="269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70067" name="Rectangle 165"/>
              <p:cNvSpPr>
                <a:spLocks noChangeArrowheads="1"/>
              </p:cNvSpPr>
              <p:nvPr/>
            </p:nvSpPr>
            <p:spPr bwMode="auto">
              <a:xfrm>
                <a:off x="5054" y="661"/>
                <a:ext cx="4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lang="en-US" altLang="ko-KR" sz="24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2800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8</a:t>
                </a:r>
                <a:endParaRPr lang="ko-KR" altLang="en-US" sz="28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560" name="Rectangle 168"/>
            <p:cNvSpPr>
              <a:spLocks noChangeArrowheads="1"/>
            </p:cNvSpPr>
            <p:nvPr/>
          </p:nvSpPr>
          <p:spPr bwMode="auto">
            <a:xfrm>
              <a:off x="3376" y="3168"/>
              <a:ext cx="616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22551" name="Group 176"/>
          <p:cNvGrpSpPr>
            <a:grpSpLocks/>
          </p:cNvGrpSpPr>
          <p:nvPr/>
        </p:nvGrpSpPr>
        <p:grpSpPr bwMode="auto">
          <a:xfrm>
            <a:off x="4749800" y="3448050"/>
            <a:ext cx="2762250" cy="1631950"/>
            <a:chOff x="2992" y="2172"/>
            <a:chExt cx="1740" cy="1028"/>
          </a:xfrm>
        </p:grpSpPr>
        <p:grpSp>
          <p:nvGrpSpPr>
            <p:cNvPr id="170060" name="Group 172"/>
            <p:cNvGrpSpPr>
              <a:grpSpLocks/>
            </p:cNvGrpSpPr>
            <p:nvPr/>
          </p:nvGrpSpPr>
          <p:grpSpPr bwMode="auto">
            <a:xfrm>
              <a:off x="3769" y="2172"/>
              <a:ext cx="963" cy="365"/>
              <a:chOff x="4353" y="1564"/>
              <a:chExt cx="963" cy="365"/>
            </a:xfrm>
          </p:grpSpPr>
          <p:sp>
            <p:nvSpPr>
              <p:cNvPr id="170062" name="AutoShape 173"/>
              <p:cNvSpPr>
                <a:spLocks noChangeArrowheads="1"/>
              </p:cNvSpPr>
              <p:nvPr/>
            </p:nvSpPr>
            <p:spPr bwMode="auto">
              <a:xfrm>
                <a:off x="4353" y="1623"/>
                <a:ext cx="963" cy="2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70063" name="Text Box 174"/>
              <p:cNvSpPr txBox="1">
                <a:spLocks noChangeArrowheads="1"/>
              </p:cNvSpPr>
              <p:nvPr/>
            </p:nvSpPr>
            <p:spPr bwMode="auto">
              <a:xfrm>
                <a:off x="4526" y="1564"/>
                <a:ext cx="66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lang="en-US" altLang="ko-KR" sz="2800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  8</a:t>
                </a:r>
                <a:r>
                  <a:rPr lang="en-US" altLang="ko-KR" sz="2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9</a:t>
                </a:r>
                <a:endParaRPr lang="ko-KR" altLang="en-US" b="1" i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567" name="Rectangle 175"/>
            <p:cNvSpPr>
              <a:spLocks noChangeArrowheads="1"/>
            </p:cNvSpPr>
            <p:nvPr/>
          </p:nvSpPr>
          <p:spPr bwMode="auto">
            <a:xfrm>
              <a:off x="2992" y="2512"/>
              <a:ext cx="1240" cy="6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22553" name="Group 187"/>
          <p:cNvGrpSpPr>
            <a:grpSpLocks/>
          </p:cNvGrpSpPr>
          <p:nvPr/>
        </p:nvGrpSpPr>
        <p:grpSpPr bwMode="auto">
          <a:xfrm>
            <a:off x="5976938" y="3448050"/>
            <a:ext cx="1871662" cy="1657350"/>
            <a:chOff x="3765" y="2172"/>
            <a:chExt cx="1179" cy="1044"/>
          </a:xfrm>
        </p:grpSpPr>
        <p:grpSp>
          <p:nvGrpSpPr>
            <p:cNvPr id="170056" name="Group 185"/>
            <p:cNvGrpSpPr>
              <a:grpSpLocks/>
            </p:cNvGrpSpPr>
            <p:nvPr/>
          </p:nvGrpSpPr>
          <p:grpSpPr bwMode="auto">
            <a:xfrm>
              <a:off x="3765" y="2172"/>
              <a:ext cx="963" cy="365"/>
              <a:chOff x="4797" y="540"/>
              <a:chExt cx="963" cy="365"/>
            </a:xfrm>
          </p:grpSpPr>
          <p:sp>
            <p:nvSpPr>
              <p:cNvPr id="170058" name="AutoShape 182"/>
              <p:cNvSpPr>
                <a:spLocks noChangeArrowheads="1"/>
              </p:cNvSpPr>
              <p:nvPr/>
            </p:nvSpPr>
            <p:spPr bwMode="auto">
              <a:xfrm>
                <a:off x="4797" y="599"/>
                <a:ext cx="963" cy="269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70059" name="Text Box 183"/>
              <p:cNvSpPr txBox="1">
                <a:spLocks noChangeArrowheads="1"/>
              </p:cNvSpPr>
              <p:nvPr/>
            </p:nvSpPr>
            <p:spPr bwMode="auto">
              <a:xfrm>
                <a:off x="4970" y="540"/>
                <a:ext cx="66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lang="en-US" altLang="ko-KR" sz="2800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8</a:t>
                </a:r>
                <a:r>
                  <a:rPr lang="en-US" altLang="ko-KR" sz="24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9</a:t>
                </a:r>
                <a:endParaRPr lang="ko-KR" altLang="en-US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578" name="Rectangle 186"/>
            <p:cNvSpPr>
              <a:spLocks noChangeArrowheads="1"/>
            </p:cNvSpPr>
            <p:nvPr/>
          </p:nvSpPr>
          <p:spPr bwMode="auto">
            <a:xfrm>
              <a:off x="4232" y="2512"/>
              <a:ext cx="712" cy="7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22555" name="Group 208"/>
          <p:cNvGrpSpPr>
            <a:grpSpLocks/>
          </p:cNvGrpSpPr>
          <p:nvPr/>
        </p:nvGrpSpPr>
        <p:grpSpPr bwMode="auto">
          <a:xfrm>
            <a:off x="2133600" y="2349500"/>
            <a:ext cx="5495925" cy="1704975"/>
            <a:chOff x="1344" y="1480"/>
            <a:chExt cx="3462" cy="1074"/>
          </a:xfrm>
        </p:grpSpPr>
        <p:sp>
          <p:nvSpPr>
            <p:cNvPr id="170054" name="AutoShape 190"/>
            <p:cNvSpPr>
              <a:spLocks noChangeArrowheads="1"/>
            </p:cNvSpPr>
            <p:nvPr/>
          </p:nvSpPr>
          <p:spPr bwMode="auto">
            <a:xfrm>
              <a:off x="1344" y="1480"/>
              <a:ext cx="2880" cy="327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lang="en-US" altLang="ko-KR" sz="14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2</a:t>
              </a:r>
              <a:r>
                <a:rPr lang="en-US" altLang="ko-KR" sz="16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3</a:t>
              </a:r>
              <a:r>
                <a:rPr lang="en-US" altLang="ko-KR" sz="20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8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 </a:t>
              </a:r>
              <a:r>
                <a:rPr lang="en-US" altLang="ko-KR" sz="20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0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 </a:t>
              </a:r>
              <a:r>
                <a:rPr lang="en-US" altLang="ko-KR" sz="20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4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 </a:t>
              </a:r>
              <a:r>
                <a:rPr lang="en-US" altLang="ko-KR" sz="20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8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  <a:r>
                <a:rPr lang="en-US" altLang="ko-KR" sz="24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0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87584" name="Rectangle 192"/>
            <p:cNvSpPr>
              <a:spLocks noChangeArrowheads="1"/>
            </p:cNvSpPr>
            <p:nvPr/>
          </p:nvSpPr>
          <p:spPr bwMode="auto">
            <a:xfrm>
              <a:off x="2766" y="1818"/>
              <a:ext cx="2040" cy="7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87601" name="Text Box 209"/>
          <p:cNvSpPr txBox="1">
            <a:spLocks noChangeArrowheads="1"/>
          </p:cNvSpPr>
          <p:nvPr/>
        </p:nvSpPr>
        <p:spPr bwMode="auto">
          <a:xfrm>
            <a:off x="93663" y="5627688"/>
            <a:ext cx="773906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 Average-case running time: Big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Theta 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(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n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log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n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)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 Worst-case running time: BigO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 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(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n</a:t>
            </a:r>
            <a:r>
              <a:rPr lang="en-US" altLang="ko-KR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2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)</a:t>
            </a:r>
          </a:p>
        </p:txBody>
      </p:sp>
      <p:sp>
        <p:nvSpPr>
          <p:cNvPr id="170052" name="TextBox 2"/>
          <p:cNvSpPr txBox="1">
            <a:spLocks noChangeArrowheads="1"/>
          </p:cNvSpPr>
          <p:nvPr/>
        </p:nvSpPr>
        <p:spPr bwMode="auto">
          <a:xfrm>
            <a:off x="257175" y="1149350"/>
            <a:ext cx="8045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partition : n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비례</a:t>
            </a: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merge : n-1 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문제를 만난다</a:t>
            </a:r>
            <a:endParaRPr lang="en-US" altLang="ko-KR" sz="2000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정렬되었거나</a:t>
            </a: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거의 정렬된 경우 </a:t>
            </a: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worst = n^2 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된다</a:t>
            </a:r>
          </a:p>
        </p:txBody>
      </p:sp>
      <p:sp>
        <p:nvSpPr>
          <p:cNvPr id="170053" name="TextBox 2"/>
          <p:cNvSpPr txBox="1">
            <a:spLocks noChangeArrowheads="1"/>
          </p:cNvSpPr>
          <p:nvPr/>
        </p:nvSpPr>
        <p:spPr bwMode="auto">
          <a:xfrm>
            <a:off x="6477000" y="6056313"/>
            <a:ext cx="3252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600" i="0">
                <a:ea typeface="굴림" panose="020B0600000101010101" pitchFamily="50" charset="-127"/>
              </a:rPr>
              <a:t>증명 </a:t>
            </a:r>
            <a:r>
              <a:rPr lang="en-US" altLang="ko-KR" sz="1600" i="0">
                <a:ea typeface="굴림" panose="020B0600000101010101" pitchFamily="50" charset="-127"/>
              </a:rPr>
              <a:t>@ http://goo.gl/5rWxHj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7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87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87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7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87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87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187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187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187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1" dur="500"/>
                                        <p:tgtEl>
                                          <p:spTgt spid="187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6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1" dur="500"/>
                                        <p:tgtEl>
                                          <p:spTgt spid="18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1" dur="500"/>
                                        <p:tgtEl>
                                          <p:spTgt spid="187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6" dur="500"/>
                                        <p:tgtEl>
                                          <p:spTgt spid="187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1" dur="500"/>
                                        <p:tgtEl>
                                          <p:spTgt spid="187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1" dur="500"/>
                                        <p:tgtEl>
                                          <p:spTgt spid="187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6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1" dur="500"/>
                                        <p:tgtEl>
                                          <p:spTgt spid="187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6" dur="500"/>
                                        <p:tgtEl>
                                          <p:spTgt spid="187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44" grpId="0" animBg="1" autoUpdateAnimBg="0"/>
      <p:bldP spid="187551" grpId="0" animBg="1" autoUpdateAnimBg="0"/>
      <p:bldP spid="187552" grpId="0" animBg="1" autoUpdateAnimBg="0"/>
      <p:bldP spid="187569" grpId="0" animBg="1" autoUpdateAnimBg="0"/>
      <p:bldP spid="187570" grpId="0" animBg="1" autoUpdateAnimBg="0"/>
      <p:bldP spid="18760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Figure 10.12</a:t>
            </a: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Arial" charset="0"/>
                <a:ea typeface="굴림" pitchFamily="50" charset="-127"/>
              </a:rPr>
              <a:t>A partition </a:t>
            </a:r>
            <a:r>
              <a:rPr lang="en-US" altLang="ko-KR" sz="2000" b="1" i="0">
                <a:latin typeface="Arial" charset="0"/>
                <a:ea typeface="굴림" pitchFamily="50" charset="-127"/>
              </a:rPr>
              <a:t>with a pivot</a:t>
            </a:r>
          </a:p>
        </p:txBody>
      </p:sp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006600"/>
            <a:ext cx="87630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758825" y="5138738"/>
            <a:ext cx="78247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2800" i="0">
                <a:latin typeface="Arial" panose="020B0604020202020204" pitchFamily="34" charset="0"/>
                <a:ea typeface="굴림" panose="020B0600000101010101" pitchFamily="50" charset="-127"/>
              </a:rPr>
              <a:t> Partitioning </a:t>
            </a:r>
            <a:r>
              <a:rPr lang="ko-KR" altLang="en-US" sz="2800" i="0">
                <a:latin typeface="Arial" panose="020B0604020202020204" pitchFamily="34" charset="0"/>
                <a:ea typeface="굴림" panose="020B0600000101010101" pitchFamily="50" charset="-127"/>
              </a:rPr>
              <a:t>방법은 다양하다.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2800" i="0">
                <a:latin typeface="Arial" panose="020B0604020202020204" pitchFamily="34" charset="0"/>
                <a:ea typeface="굴림" panose="020B0600000101010101" pitchFamily="50" charset="-127"/>
              </a:rPr>
              <a:t> 교과서에 그 중 한 가지 방법을 소개하고 있다.</a:t>
            </a:r>
            <a:endParaRPr lang="en-US" altLang="ko-KR" sz="2800" i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3300"/>
                </a:solidFill>
                <a:ea typeface="굴림" panose="020B0600000101010101" pitchFamily="50" charset="-127"/>
              </a:rPr>
              <a:t>Sorting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smtClean="0">
                <a:latin typeface="굴림" panose="020B0600000101010101" pitchFamily="50" charset="-127"/>
                <a:ea typeface="굴림" panose="020B0600000101010101" pitchFamily="50" charset="-127"/>
              </a:rPr>
              <a:t>대부분</a:t>
            </a:r>
            <a:r>
              <a:rPr lang="ko-KR" altLang="en-US" sz="2800" smtClean="0">
                <a:ea typeface="굴림" panose="020B0600000101010101" pitchFamily="50" charset="-127"/>
              </a:rPr>
              <a:t> </a:t>
            </a:r>
            <a:r>
              <a:rPr lang="en-US" altLang="ko-KR" sz="2800" b="1" i="1" smtClean="0">
                <a:solidFill>
                  <a:srgbClr val="FF0000"/>
                </a:solidFill>
                <a:ea typeface="굴림" panose="020B0600000101010101" pitchFamily="50" charset="-127"/>
              </a:rPr>
              <a:t>O</a:t>
            </a:r>
            <a:r>
              <a:rPr lang="en-US" altLang="ko-KR" sz="2800" b="1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2800" b="1" i="1" smtClean="0">
                <a:solidFill>
                  <a:srgbClr val="FF0000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800" b="1" baseline="30000" smtClean="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800" b="1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2800" smtClean="0">
                <a:ea typeface="굴림" panose="020B0600000101010101" pitchFamily="50" charset="-127"/>
              </a:rPr>
              <a:t>과 </a:t>
            </a:r>
            <a:r>
              <a:rPr lang="en-US" altLang="ko-KR" sz="2800" b="1" smtClean="0">
                <a:solidFill>
                  <a:srgbClr val="FF0000"/>
                </a:solidFill>
                <a:ea typeface="굴림" panose="020B0600000101010101" pitchFamily="50" charset="-127"/>
              </a:rPr>
              <a:t>O(</a:t>
            </a:r>
            <a:r>
              <a:rPr lang="en-US" altLang="ko-KR" sz="2800" b="1" i="1" smtClean="0">
                <a:solidFill>
                  <a:srgbClr val="FF0000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800" b="1" smtClean="0">
                <a:solidFill>
                  <a:srgbClr val="FF0000"/>
                </a:solidFill>
                <a:ea typeface="굴림" panose="020B0600000101010101" pitchFamily="50" charset="-127"/>
              </a:rPr>
              <a:t>log</a:t>
            </a:r>
            <a:r>
              <a:rPr lang="en-US" altLang="ko-KR" sz="2800" b="1" i="1" smtClean="0">
                <a:solidFill>
                  <a:srgbClr val="FF0000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800" b="1" smtClean="0">
                <a:solidFill>
                  <a:srgbClr val="FF0000"/>
                </a:solidFill>
                <a:ea typeface="굴림" panose="020B0600000101010101" pitchFamily="50" charset="-127"/>
              </a:rPr>
              <a:t>) </a:t>
            </a:r>
            <a:r>
              <a:rPr lang="ko-KR" altLang="en-US" sz="2800" smtClean="0">
                <a:ea typeface="굴림" panose="020B0600000101010101" pitchFamily="50" charset="-127"/>
              </a:rPr>
              <a:t>사이 </a:t>
            </a:r>
          </a:p>
          <a:p>
            <a:pPr>
              <a:defRPr/>
            </a:pPr>
            <a:r>
              <a:rPr lang="en-US" altLang="ko-KR" sz="2800" smtClean="0">
                <a:ea typeface="굴림" panose="020B0600000101010101" pitchFamily="50" charset="-127"/>
              </a:rPr>
              <a:t>Input</a:t>
            </a:r>
            <a:r>
              <a:rPr lang="ko-KR" altLang="en-US" sz="2800" smtClean="0">
                <a:ea typeface="굴림" panose="020B0600000101010101" pitchFamily="50" charset="-127"/>
              </a:rPr>
              <a:t>이 특수한 성질을 만족하는 경우에는 </a:t>
            </a:r>
            <a:endParaRPr lang="en-US" altLang="ko-KR" sz="2800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  <a:defRPr/>
            </a:pPr>
            <a:r>
              <a:rPr lang="en-US" altLang="ko-KR" sz="2800" i="1">
                <a:ea typeface="굴림" panose="020B0600000101010101" pitchFamily="50" charset="-127"/>
              </a:rPr>
              <a:t> </a:t>
            </a:r>
            <a:r>
              <a:rPr lang="en-US" altLang="ko-KR" sz="2800" i="1" smtClean="0">
                <a:ea typeface="굴림" panose="020B0600000101010101" pitchFamily="50" charset="-127"/>
              </a:rPr>
              <a:t>   O</a:t>
            </a:r>
            <a:r>
              <a:rPr lang="en-US" altLang="ko-KR" sz="2800" smtClean="0">
                <a:ea typeface="굴림" panose="020B0600000101010101" pitchFamily="50" charset="-127"/>
              </a:rPr>
              <a:t>(</a:t>
            </a:r>
            <a:r>
              <a:rPr lang="en-US" altLang="ko-KR" sz="2800" i="1" smtClean="0">
                <a:ea typeface="굴림" panose="020B0600000101010101" pitchFamily="50" charset="-127"/>
              </a:rPr>
              <a:t>n</a:t>
            </a:r>
            <a:r>
              <a:rPr lang="en-US" altLang="ko-KR" sz="2800" smtClean="0">
                <a:ea typeface="굴림" panose="020B0600000101010101" pitchFamily="50" charset="-127"/>
              </a:rPr>
              <a:t>) sorting</a:t>
            </a:r>
            <a:r>
              <a:rPr lang="ko-KR" altLang="en-US" sz="2800" smtClean="0">
                <a:ea typeface="굴림" panose="020B0600000101010101" pitchFamily="50" charset="-127"/>
              </a:rPr>
              <a:t>도 가능</a:t>
            </a:r>
          </a:p>
          <a:p>
            <a:pPr lvl="1">
              <a:defRPr/>
            </a:pPr>
            <a:r>
              <a:rPr lang="en-US" altLang="ko-KR" sz="2400" smtClean="0">
                <a:ea typeface="굴림" panose="020B0600000101010101" pitchFamily="50" charset="-127"/>
              </a:rPr>
              <a:t>E.g., input</a:t>
            </a:r>
            <a:r>
              <a:rPr lang="ko-KR" altLang="en-US" sz="2400" smtClean="0">
                <a:ea typeface="굴림" panose="020B0600000101010101" pitchFamily="50" charset="-127"/>
              </a:rPr>
              <a:t>이 –</a:t>
            </a:r>
            <a:r>
              <a:rPr lang="en-US" altLang="ko-KR" sz="2400" i="1" smtClean="0">
                <a:ea typeface="굴림" panose="020B0600000101010101" pitchFamily="50" charset="-127"/>
              </a:rPr>
              <a:t>O</a:t>
            </a:r>
            <a:r>
              <a:rPr lang="en-US" altLang="ko-KR" sz="2400" smtClean="0">
                <a:ea typeface="굴림" panose="020B0600000101010101" pitchFamily="50" charset="-127"/>
              </a:rPr>
              <a:t>(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ea typeface="굴림" panose="020B0600000101010101" pitchFamily="50" charset="-127"/>
              </a:rPr>
              <a:t>)</a:t>
            </a:r>
            <a:r>
              <a:rPr lang="ko-KR" altLang="en-US" sz="2400" smtClean="0">
                <a:ea typeface="굴림" panose="020B0600000101010101" pitchFamily="50" charset="-127"/>
              </a:rPr>
              <a:t>과 </a:t>
            </a:r>
            <a:r>
              <a:rPr lang="en-US" altLang="ko-KR" sz="2400" i="1" smtClean="0">
                <a:ea typeface="굴림" panose="020B0600000101010101" pitchFamily="50" charset="-127"/>
              </a:rPr>
              <a:t>O</a:t>
            </a:r>
            <a:r>
              <a:rPr lang="en-US" altLang="ko-KR" sz="2400" smtClean="0">
                <a:ea typeface="굴림" panose="020B0600000101010101" pitchFamily="50" charset="-127"/>
              </a:rPr>
              <a:t>(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ea typeface="굴림" panose="020B0600000101010101" pitchFamily="50" charset="-127"/>
              </a:rPr>
              <a:t>) </a:t>
            </a:r>
            <a:r>
              <a:rPr lang="ko-KR" altLang="en-US" sz="2400" smtClean="0">
                <a:ea typeface="굴림" panose="020B0600000101010101" pitchFamily="50" charset="-127"/>
              </a:rPr>
              <a:t>사이의 정수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pPr lvl="1">
              <a:defRPr/>
            </a:pPr>
            <a:endParaRPr lang="ko-KR" altLang="en-US" sz="2400" smtClean="0">
              <a:ea typeface="굴림" panose="020B0600000101010101" pitchFamily="50" charset="-127"/>
            </a:endParaRPr>
          </a:p>
        </p:txBody>
      </p:sp>
      <p:sp>
        <p:nvSpPr>
          <p:cNvPr id="141316" name="직사각형 1"/>
          <p:cNvSpPr>
            <a:spLocks noChangeArrowheads="1"/>
          </p:cNvSpPr>
          <p:nvPr/>
        </p:nvSpPr>
        <p:spPr bwMode="auto">
          <a:xfrm>
            <a:off x="447675" y="4618038"/>
            <a:ext cx="86963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O(</a:t>
            </a:r>
            <a:r>
              <a:rPr lang="en-US" altLang="ko-KR" sz="1200" b="1" i="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log N</a:t>
            </a:r>
            <a:r>
              <a:rPr lang="en-US" altLang="ko-KR" sz="1200" i="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 	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200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커다란 문제를 독립적인 작은 문제로 쪼개어 </a:t>
            </a:r>
            <a:r>
              <a:rPr lang="ko-KR" altLang="en-US" sz="12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각각에 대해 독립적으로 해결하고</a:t>
            </a:r>
            <a:r>
              <a:rPr lang="en-US" altLang="ko-KR" sz="1200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나중에 다시 그것들을 하나로 모으는</a:t>
            </a:r>
            <a:r>
              <a:rPr lang="ko-KR" altLang="en-US" sz="1200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경우</a:t>
            </a:r>
            <a:r>
              <a:rPr lang="ko-KR" altLang="en-US" sz="1200" i="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나타난다</a:t>
            </a:r>
            <a:r>
              <a:rPr lang="en-US" altLang="ko-KR" sz="1200" i="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ko-KR" sz="1200" i="0">
              <a:solidFill>
                <a:srgbClr val="25252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O(</a:t>
            </a:r>
            <a:r>
              <a:rPr lang="en-US" altLang="ko-KR" sz="1200" b="1" i="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1200" b="1" i="0" baseline="300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200" i="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 	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이중루프</a:t>
            </a:r>
            <a:r>
              <a:rPr lang="ko-KR" altLang="en-US" sz="1200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i="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내에서 입력 자료를 처리 하는 경우에 나타난다</a:t>
            </a:r>
            <a:r>
              <a:rPr lang="en-US" altLang="ko-KR" sz="1200" i="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직사각형 2"/>
          <p:cNvSpPr>
            <a:spLocks noChangeArrowheads="1"/>
          </p:cNvSpPr>
          <p:nvPr/>
        </p:nvSpPr>
        <p:spPr bwMode="auto">
          <a:xfrm>
            <a:off x="387350" y="2336800"/>
            <a:ext cx="8907463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 정렬과 합병 정렬은 비교되기 아주 좋은 정렬 알고리즘입니다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 정렬의 경우 큰 조각부터 작은 조각으로 연산이 진행되는 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Top-Down 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방식이고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합병 정렬의 경우 작은 조각을 정렬한 후 큰 조각으로 합쳐나가는 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Bottom-Up 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방식에서 차이가 있습니다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합병 정렬은 추가적인 메모리가 필요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정렬 방식이지만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 정렬은 추가 메모리를 사용하지 않고 내부 교환만으로 수행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되는 차이가 있습니다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면에서 살펴보면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합병 정렬의 경우 항상 </a:t>
            </a:r>
            <a:r>
              <a:rPr lang="en-US" altLang="ko-KR" sz="16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nlogn</a:t>
            </a:r>
            <a:r>
              <a:rPr lang="ko-KR" altLang="en-US" sz="16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정렬 시간이 보장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되고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재배치 시간 자체가 있기때문에 거의 동일한 수행 시간이지만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 정렬의 경우 최선의 경우 </a:t>
            </a:r>
            <a:r>
              <a:rPr lang="en-US" altLang="ko-KR" sz="16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6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이며 최악의 경우 </a:t>
            </a:r>
            <a:r>
              <a:rPr lang="en-US" altLang="ko-KR" sz="16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n^2</a:t>
            </a:r>
            <a:r>
              <a:rPr lang="ko-KR" altLang="en-US" sz="16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될 수 있는 경우도 있습니다</a:t>
            </a:r>
            <a:r>
              <a:rPr lang="en-US" altLang="ko-KR" sz="1600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공통점이라면 모두 구간을 잘라 처리하는 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Divde &amp; Conquer </a:t>
            </a:r>
            <a:r>
              <a:rPr lang="ko-KR" altLang="en-US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기반입니다</a:t>
            </a:r>
            <a:r>
              <a:rPr lang="en-US" altLang="ko-KR" sz="16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3059" name="직사각형 3"/>
          <p:cNvSpPr>
            <a:spLocks noChangeArrowheads="1"/>
          </p:cNvSpPr>
          <p:nvPr/>
        </p:nvSpPr>
        <p:spPr bwMode="auto">
          <a:xfrm>
            <a:off x="595313" y="598488"/>
            <a:ext cx="88090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8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퀵정렬은 </a:t>
            </a:r>
            <a:r>
              <a:rPr lang="ko-KR" altLang="en-US" sz="18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분할과정마다 반드시 하나의 요소의 위치를 결정</a:t>
            </a:r>
            <a:r>
              <a:rPr lang="ko-KR" altLang="en-US" sz="18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</a:t>
            </a:r>
            <a:r>
              <a:rPr lang="en-US" altLang="ko-KR" sz="18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8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병합정렬의 경우는 분할이 모두 끝난 뒤 정렬을 시작한다는 점이 다르다</a:t>
            </a:r>
            <a:r>
              <a:rPr lang="en-US" altLang="ko-KR" sz="18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8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분할 기준도 병합정렬은 자료를 분해할 때 </a:t>
            </a:r>
            <a:r>
              <a:rPr lang="ko-KR" altLang="en-US" sz="18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자료를 반으로 쪼개지만</a:t>
            </a:r>
            <a:r>
              <a:rPr lang="en-US" altLang="ko-KR" sz="18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800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 정렬의 경우는 </a:t>
            </a:r>
            <a:r>
              <a:rPr lang="ko-KR" altLang="en-US" sz="18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분할하는 방법이 자료에 따라서 달라진다</a:t>
            </a:r>
            <a:r>
              <a:rPr lang="en-US" altLang="ko-KR" sz="1800" b="1" i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endParaRPr lang="ko-KR" altLang="en-US" sz="1800" b="1" i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직사각형 2"/>
          <p:cNvSpPr>
            <a:spLocks noChangeArrowheads="1"/>
          </p:cNvSpPr>
          <p:nvPr/>
        </p:nvSpPr>
        <p:spPr bwMode="auto">
          <a:xfrm>
            <a:off x="566738" y="1244600"/>
            <a:ext cx="10272712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  </a:t>
            </a:r>
            <a:r>
              <a:rPr lang="en-US" altLang="ko-KR" sz="2000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Theta			O	       Omega</a:t>
            </a:r>
            <a:endParaRPr lang="ko-KR" altLang="en-US" b="1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Selection	n^2 	</a:t>
            </a:r>
            <a:r>
              <a:rPr lang="en-US" altLang="ko-KR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(최악</a:t>
            </a:r>
            <a:r>
              <a:rPr lang="ko-KR" altLang="en-US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n^2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최선 n^2)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Bubble	n^2 	</a:t>
            </a:r>
            <a:r>
              <a:rPr lang="en-US" altLang="ko-KR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(최악 </a:t>
            </a:r>
            <a:r>
              <a:rPr lang="ko-KR" altLang="en-US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n^2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최선 n^2)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Insertion	n^2 	</a:t>
            </a:r>
            <a:r>
              <a:rPr lang="en-US" altLang="ko-KR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(최악 </a:t>
            </a:r>
            <a:r>
              <a:rPr lang="ko-KR" altLang="en-US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n^2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최선 </a:t>
            </a:r>
            <a:r>
              <a:rPr lang="ko-KR" altLang="en-US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ko-KR" altLang="en-US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Merge 	</a:t>
            </a:r>
            <a:r>
              <a:rPr lang="ko-KR" altLang="en-US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nlogn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(최악 </a:t>
            </a:r>
            <a:r>
              <a:rPr lang="ko-KR" altLang="en-US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nlogn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Quick 	</a:t>
            </a:r>
            <a:r>
              <a:rPr lang="ko-KR" altLang="en-US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nlogn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(최악 </a:t>
            </a:r>
            <a:r>
              <a:rPr lang="ko-KR" altLang="en-US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n^2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-KR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그러나 MergeSort 와 달리 추가의 정렬할 분량만큼의 공간을 </a:t>
            </a:r>
            <a:endParaRPr lang="en-US" altLang="ko-KR" sz="1400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4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필요로 하지 않는 in-place sorting 이므로 실무에서는 더 많이 쓴다 (MergeSort는 in-place sorting 이 아님)</a:t>
            </a:r>
            <a:endParaRPr lang="en-US" altLang="ko-KR" sz="1400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ko-KR" altLang="en-US" i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Radix	</a:t>
            </a:r>
            <a:r>
              <a:rPr lang="ko-KR" altLang="en-US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</a:t>
            </a:r>
            <a:r>
              <a:rPr lang="en-US" altLang="ko-KR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최악 </a:t>
            </a:r>
            <a:r>
              <a:rPr lang="ko-KR" altLang="en-US" b="1" i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74083" name="TextBox 1"/>
          <p:cNvSpPr txBox="1">
            <a:spLocks noChangeArrowheads="1"/>
          </p:cNvSpPr>
          <p:nvPr/>
        </p:nvSpPr>
        <p:spPr bwMode="auto">
          <a:xfrm>
            <a:off x="566738" y="671513"/>
            <a:ext cx="548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2000" i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전체 비교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Radix Sort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78075"/>
            <a:ext cx="7772400" cy="459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radixSort(theArray, </a:t>
            </a:r>
            <a:r>
              <a:rPr lang="en-US" altLang="ko-KR" sz="2400" i="1" smtClean="0">
                <a:ea typeface="굴림" panose="020B0600000101010101" pitchFamily="50" charset="-127"/>
              </a:rPr>
              <a:t>d</a:t>
            </a:r>
            <a:r>
              <a:rPr lang="en-US" altLang="ko-KR" sz="2400" smtClean="0">
                <a:ea typeface="굴림" panose="020B0600000101010101" pitchFamily="50" charset="-127"/>
              </a:rPr>
              <a:t>)</a:t>
            </a:r>
          </a:p>
          <a:p>
            <a:pPr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{		// Sort 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ea typeface="굴림" panose="020B0600000101010101" pitchFamily="50" charset="-127"/>
              </a:rPr>
              <a:t> </a:t>
            </a:r>
            <a:r>
              <a:rPr lang="en-US" altLang="ko-KR" sz="2400" i="1" smtClean="0">
                <a:ea typeface="굴림" panose="020B0600000101010101" pitchFamily="50" charset="-127"/>
              </a:rPr>
              <a:t>d</a:t>
            </a:r>
            <a:r>
              <a:rPr lang="en-US" altLang="ko-KR" sz="2400" smtClean="0">
                <a:ea typeface="굴림" panose="020B0600000101010101" pitchFamily="50" charset="-127"/>
              </a:rPr>
              <a:t>-digit integers in the array </a:t>
            </a:r>
            <a:r>
              <a:rPr lang="en-US" altLang="ko-KR" sz="2400" i="1" smtClean="0">
                <a:ea typeface="굴림" panose="020B0600000101010101" pitchFamily="50" charset="-127"/>
              </a:rPr>
              <a:t>theArray</a:t>
            </a:r>
          </a:p>
          <a:p>
            <a:pPr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		</a:t>
            </a:r>
            <a:r>
              <a:rPr lang="en-US" altLang="ko-KR" sz="2400" b="1" smtClean="0">
                <a:solidFill>
                  <a:schemeClr val="accent2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400" smtClean="0">
                <a:ea typeface="굴림" panose="020B0600000101010101" pitchFamily="50" charset="-127"/>
              </a:rPr>
              <a:t> (</a:t>
            </a:r>
            <a:r>
              <a:rPr lang="en-US" altLang="ko-KR" sz="2400" i="1" smtClean="0">
                <a:ea typeface="굴림" panose="020B0600000101010101" pitchFamily="50" charset="-127"/>
              </a:rPr>
              <a:t>j</a:t>
            </a:r>
            <a:r>
              <a:rPr lang="en-US" altLang="ko-KR" sz="2400" smtClean="0">
                <a:ea typeface="굴림" panose="020B0600000101010101" pitchFamily="50" charset="-127"/>
              </a:rPr>
              <a:t> = </a:t>
            </a:r>
            <a:r>
              <a:rPr lang="en-US" altLang="ko-KR" sz="2400" i="1" smtClean="0">
                <a:ea typeface="굴림" panose="020B0600000101010101" pitchFamily="50" charset="-127"/>
              </a:rPr>
              <a:t>d</a:t>
            </a:r>
            <a:r>
              <a:rPr lang="en-US" altLang="ko-KR" sz="2400" smtClean="0">
                <a:ea typeface="굴림" panose="020B0600000101010101" pitchFamily="50" charset="-127"/>
              </a:rPr>
              <a:t> </a:t>
            </a:r>
            <a:r>
              <a:rPr lang="en-US" altLang="ko-KR" sz="2400" b="1" smtClean="0">
                <a:solidFill>
                  <a:schemeClr val="accent2"/>
                </a:solidFill>
                <a:ea typeface="굴림" panose="020B0600000101010101" pitchFamily="50" charset="-127"/>
              </a:rPr>
              <a:t>downto</a:t>
            </a:r>
            <a:r>
              <a:rPr lang="en-US" altLang="ko-KR" sz="2400" smtClean="0">
                <a:ea typeface="굴림" panose="020B0600000101010101" pitchFamily="50" charset="-127"/>
              </a:rPr>
              <a:t> 1) {</a:t>
            </a:r>
          </a:p>
          <a:p>
            <a:pPr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			Do a </a:t>
            </a:r>
            <a:r>
              <a:rPr lang="en-US" altLang="ko-KR" sz="2400" smtClean="0">
                <a:solidFill>
                  <a:srgbClr val="FF3300"/>
                </a:solidFill>
                <a:ea typeface="굴림" panose="020B0600000101010101" pitchFamily="50" charset="-127"/>
              </a:rPr>
              <a:t>stable sort</a:t>
            </a:r>
            <a:r>
              <a:rPr lang="en-US" altLang="ko-KR" sz="2400" smtClean="0">
                <a:ea typeface="굴림" panose="020B0600000101010101" pitchFamily="50" charset="-127"/>
              </a:rPr>
              <a:t> on theArray by </a:t>
            </a:r>
            <a:r>
              <a:rPr lang="en-US" altLang="ko-KR" sz="2400" i="1" smtClean="0">
                <a:ea typeface="굴림" panose="020B0600000101010101" pitchFamily="50" charset="-127"/>
              </a:rPr>
              <a:t>j</a:t>
            </a:r>
            <a:r>
              <a:rPr lang="en-US" altLang="ko-KR" sz="2400" baseline="30000" smtClean="0">
                <a:ea typeface="굴림" panose="020B0600000101010101" pitchFamily="50" charset="-127"/>
              </a:rPr>
              <a:t>th</a:t>
            </a:r>
            <a:r>
              <a:rPr lang="en-US" altLang="ko-KR" sz="2400" smtClean="0">
                <a:ea typeface="굴림" panose="020B0600000101010101" pitchFamily="50" charset="-127"/>
              </a:rPr>
              <a:t> digit;</a:t>
            </a:r>
          </a:p>
          <a:p>
            <a:pPr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		}</a:t>
            </a:r>
          </a:p>
          <a:p>
            <a:pPr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}</a:t>
            </a:r>
          </a:p>
          <a:p>
            <a:pPr>
              <a:buFontTx/>
              <a:buNone/>
            </a:pPr>
            <a:endParaRPr lang="en-US" altLang="ko-KR" sz="240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smtClean="0">
                <a:solidFill>
                  <a:srgbClr val="FF3300"/>
                </a:solidFill>
                <a:ea typeface="굴림" panose="020B0600000101010101" pitchFamily="50" charset="-127"/>
              </a:rPr>
              <a:t>Stable sort</a:t>
            </a:r>
          </a:p>
          <a:p>
            <a:pPr lvl="1">
              <a:buFontTx/>
              <a:buChar char="—"/>
            </a:pPr>
            <a:r>
              <a:rPr lang="ko-KR" altLang="en-US" sz="2000" b="1" smtClean="0">
                <a:ea typeface="굴림" panose="020B0600000101010101" pitchFamily="50" charset="-127"/>
              </a:rPr>
              <a:t>같은 값을 가진 </a:t>
            </a:r>
            <a:r>
              <a:rPr lang="en-US" altLang="ko-KR" sz="2000" b="1" smtClean="0">
                <a:ea typeface="굴림" panose="020B0600000101010101" pitchFamily="50" charset="-127"/>
              </a:rPr>
              <a:t>item</a:t>
            </a:r>
            <a:r>
              <a:rPr lang="ko-KR" altLang="en-US" sz="2000" b="1" smtClean="0">
                <a:ea typeface="굴림" panose="020B0600000101010101" pitchFamily="50" charset="-127"/>
              </a:rPr>
              <a:t>들은 </a:t>
            </a:r>
            <a:r>
              <a:rPr lang="en-US" altLang="ko-KR" sz="2000" b="1" smtClean="0">
                <a:ea typeface="굴림" panose="020B0600000101010101" pitchFamily="50" charset="-127"/>
              </a:rPr>
              <a:t>sorting </a:t>
            </a:r>
            <a:r>
              <a:rPr lang="ko-KR" altLang="en-US" sz="2000" b="1" smtClean="0">
                <a:ea typeface="굴림" panose="020B0600000101010101" pitchFamily="50" charset="-127"/>
              </a:rPr>
              <a:t>후에도 원래의 순서가 유지</a:t>
            </a:r>
            <a:r>
              <a:rPr lang="ko-KR" altLang="en-US" sz="2000" smtClean="0">
                <a:ea typeface="굴림" panose="020B0600000101010101" pitchFamily="50" charset="-127"/>
              </a:rPr>
              <a:t>되는 성질을 가진 </a:t>
            </a:r>
            <a:r>
              <a:rPr lang="en-US" altLang="ko-KR" sz="2000" smtClean="0">
                <a:ea typeface="굴림" panose="020B0600000101010101" pitchFamily="50" charset="-127"/>
              </a:rPr>
              <a:t>sort</a:t>
            </a:r>
            <a:r>
              <a:rPr lang="ko-KR" altLang="en-US" sz="2000" smtClean="0">
                <a:ea typeface="굴림" panose="020B0600000101010101" pitchFamily="50" charset="-127"/>
              </a:rPr>
              <a:t>를 일컫는다.</a:t>
            </a:r>
          </a:p>
          <a:p>
            <a:pPr>
              <a:buFontTx/>
              <a:buNone/>
            </a:pPr>
            <a:endParaRPr lang="en-US" altLang="ko-KR" sz="2400" smtClean="0">
              <a:ea typeface="굴림" panose="020B0600000101010101" pitchFamily="50" charset="-127"/>
            </a:endParaRPr>
          </a:p>
        </p:txBody>
      </p:sp>
      <p:sp>
        <p:nvSpPr>
          <p:cNvPr id="175108" name="TextBox 4"/>
          <p:cNvSpPr txBox="1">
            <a:spLocks noChangeArrowheads="1"/>
          </p:cNvSpPr>
          <p:nvPr/>
        </p:nvSpPr>
        <p:spPr bwMode="auto">
          <a:xfrm>
            <a:off x="685800" y="1643063"/>
            <a:ext cx="8940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* d </a:t>
            </a:r>
            <a:r>
              <a:rPr lang="ko-KR" altLang="en-US" sz="18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자리 숫자 </a:t>
            </a:r>
            <a:r>
              <a:rPr lang="en-US" altLang="ko-KR" sz="18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n</a:t>
            </a:r>
            <a:r>
              <a:rPr lang="ko-KR" altLang="en-US" sz="18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개를 </a:t>
            </a:r>
            <a:r>
              <a:rPr lang="en-US" altLang="ko-KR" sz="18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Sorting </a:t>
            </a:r>
            <a:r>
              <a:rPr lang="ko-KR" altLang="en-US" sz="18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하는 알고리즘</a:t>
            </a:r>
            <a:endParaRPr lang="en-US" altLang="ko-KR" sz="1800" b="1" i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-&gt; 1</a:t>
            </a:r>
            <a:r>
              <a:rPr lang="ko-KR" altLang="en-US" sz="18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의 자리부터 비교해 작은 것부터 순서대로 위에서 아래로 나열해준다</a:t>
            </a:r>
          </a:p>
        </p:txBody>
      </p:sp>
      <p:sp>
        <p:nvSpPr>
          <p:cNvPr id="175109" name="직사각형 2"/>
          <p:cNvSpPr>
            <a:spLocks noChangeArrowheads="1"/>
          </p:cNvSpPr>
          <p:nvPr/>
        </p:nvSpPr>
        <p:spPr bwMode="auto">
          <a:xfrm>
            <a:off x="4003675" y="517525"/>
            <a:ext cx="5280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800" i="0">
                <a:latin typeface="Arial" panose="020B0604020202020204" pitchFamily="34" charset="0"/>
                <a:ea typeface="굴림" panose="020B0600000101010101" pitchFamily="50" charset="-127"/>
              </a:rPr>
              <a:t>참고 </a:t>
            </a:r>
            <a:r>
              <a:rPr lang="en-US" altLang="ko-KR" sz="1800" i="0">
                <a:latin typeface="Arial" panose="020B0604020202020204" pitchFamily="34" charset="0"/>
                <a:ea typeface="굴림" panose="020B0600000101010101" pitchFamily="50" charset="-127"/>
              </a:rPr>
              <a:t>@ </a:t>
            </a:r>
            <a:r>
              <a:rPr lang="ko-KR" altLang="en-US" sz="1800" i="0">
                <a:latin typeface="Arial" panose="020B0604020202020204" pitchFamily="34" charset="0"/>
                <a:ea typeface="굴림" panose="020B0600000101010101" pitchFamily="50" charset="-127"/>
                <a:hlinkClick r:id="rId2"/>
              </a:rPr>
              <a:t>http://goo.gl/rV4Ba0</a:t>
            </a:r>
            <a:r>
              <a:rPr lang="ko-KR" altLang="en-US" sz="1800" i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800" i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800" i="0">
                <a:latin typeface="Arial" panose="020B0604020202020204" pitchFamily="34" charset="0"/>
                <a:ea typeface="굴림" panose="020B0600000101010101" pitchFamily="50" charset="-127"/>
                <a:hlinkClick r:id="rId3"/>
              </a:rPr>
              <a:t>http://goo.gl/teXaxs</a:t>
            </a:r>
            <a:r>
              <a:rPr lang="en-US" altLang="ko-KR" sz="1800" i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endParaRPr lang="ko-KR" altLang="en-US" sz="1800" i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6121400" y="1447800"/>
            <a:ext cx="1397000" cy="4279900"/>
            <a:chOff x="3856" y="912"/>
            <a:chExt cx="880" cy="2696"/>
          </a:xfrm>
        </p:grpSpPr>
        <p:sp>
          <p:nvSpPr>
            <p:cNvPr id="194671" name="Rectangle 111"/>
            <p:cNvSpPr>
              <a:spLocks noChangeArrowheads="1"/>
            </p:cNvSpPr>
            <p:nvPr/>
          </p:nvSpPr>
          <p:spPr bwMode="auto">
            <a:xfrm>
              <a:off x="3856" y="912"/>
              <a:ext cx="136" cy="2696"/>
            </a:xfrm>
            <a:prstGeom prst="rect">
              <a:avLst/>
            </a:prstGeom>
            <a:solidFill>
              <a:srgbClr val="99FF99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4699" name="AutoShape 139"/>
            <p:cNvSpPr>
              <a:spLocks noChangeArrowheads="1"/>
            </p:cNvSpPr>
            <p:nvPr/>
          </p:nvSpPr>
          <p:spPr bwMode="auto">
            <a:xfrm>
              <a:off x="4456" y="2104"/>
              <a:ext cx="280" cy="296"/>
            </a:xfrm>
            <a:prstGeom prst="chevron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4432300" y="1460500"/>
            <a:ext cx="1270000" cy="4279900"/>
            <a:chOff x="2792" y="920"/>
            <a:chExt cx="800" cy="2696"/>
          </a:xfrm>
        </p:grpSpPr>
        <p:sp>
          <p:nvSpPr>
            <p:cNvPr id="194649" name="Rectangle 89"/>
            <p:cNvSpPr>
              <a:spLocks noChangeArrowheads="1"/>
            </p:cNvSpPr>
            <p:nvPr/>
          </p:nvSpPr>
          <p:spPr bwMode="auto">
            <a:xfrm>
              <a:off x="2792" y="920"/>
              <a:ext cx="136" cy="2696"/>
            </a:xfrm>
            <a:prstGeom prst="rect">
              <a:avLst/>
            </a:prstGeom>
            <a:solidFill>
              <a:srgbClr val="99FF99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4698" name="AutoShape 138"/>
            <p:cNvSpPr>
              <a:spLocks noChangeArrowheads="1"/>
            </p:cNvSpPr>
            <p:nvPr/>
          </p:nvSpPr>
          <p:spPr bwMode="auto">
            <a:xfrm>
              <a:off x="3312" y="2112"/>
              <a:ext cx="280" cy="296"/>
            </a:xfrm>
            <a:prstGeom prst="chevron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4" name="Group 140"/>
          <p:cNvGrpSpPr>
            <a:grpSpLocks/>
          </p:cNvGrpSpPr>
          <p:nvPr/>
        </p:nvGrpSpPr>
        <p:grpSpPr bwMode="auto">
          <a:xfrm>
            <a:off x="2794000" y="1460500"/>
            <a:ext cx="1092200" cy="4279900"/>
            <a:chOff x="1760" y="920"/>
            <a:chExt cx="688" cy="2696"/>
          </a:xfrm>
        </p:grpSpPr>
        <p:sp>
          <p:nvSpPr>
            <p:cNvPr id="194695" name="Rectangle 135"/>
            <p:cNvSpPr>
              <a:spLocks noChangeArrowheads="1"/>
            </p:cNvSpPr>
            <p:nvPr/>
          </p:nvSpPr>
          <p:spPr bwMode="auto">
            <a:xfrm>
              <a:off x="1760" y="920"/>
              <a:ext cx="136" cy="2696"/>
            </a:xfrm>
            <a:prstGeom prst="rect">
              <a:avLst/>
            </a:prstGeom>
            <a:solidFill>
              <a:srgbClr val="99FF99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4696" name="AutoShape 136"/>
            <p:cNvSpPr>
              <a:spLocks noChangeArrowheads="1"/>
            </p:cNvSpPr>
            <p:nvPr/>
          </p:nvSpPr>
          <p:spPr bwMode="auto">
            <a:xfrm>
              <a:off x="2168" y="2120"/>
              <a:ext cx="280" cy="296"/>
            </a:xfrm>
            <a:prstGeom prst="chevron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1181100" y="1473200"/>
            <a:ext cx="965200" cy="4279900"/>
            <a:chOff x="744" y="928"/>
            <a:chExt cx="608" cy="2696"/>
          </a:xfrm>
        </p:grpSpPr>
        <p:sp>
          <p:nvSpPr>
            <p:cNvPr id="194583" name="Rectangle 23"/>
            <p:cNvSpPr>
              <a:spLocks noChangeArrowheads="1"/>
            </p:cNvSpPr>
            <p:nvPr/>
          </p:nvSpPr>
          <p:spPr bwMode="auto">
            <a:xfrm>
              <a:off x="744" y="928"/>
              <a:ext cx="136" cy="2696"/>
            </a:xfrm>
            <a:prstGeom prst="rect">
              <a:avLst/>
            </a:prstGeom>
            <a:solidFill>
              <a:srgbClr val="99FF99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4692" name="AutoShape 132"/>
            <p:cNvSpPr>
              <a:spLocks noChangeArrowheads="1"/>
            </p:cNvSpPr>
            <p:nvPr/>
          </p:nvSpPr>
          <p:spPr bwMode="auto">
            <a:xfrm>
              <a:off x="1072" y="2128"/>
              <a:ext cx="280" cy="296"/>
            </a:xfrm>
            <a:prstGeom prst="chevron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graphicFrame>
        <p:nvGraphicFramePr>
          <p:cNvPr id="194562" name="Group 2"/>
          <p:cNvGraphicFramePr>
            <a:graphicFrameLocks noGrp="1"/>
          </p:cNvGraphicFramePr>
          <p:nvPr/>
        </p:nvGraphicFramePr>
        <p:xfrm>
          <a:off x="558800" y="15748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2154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0283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1061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627" name="Group 67"/>
          <p:cNvGraphicFramePr>
            <a:graphicFrameLocks noGrp="1"/>
          </p:cNvGraphicFramePr>
          <p:nvPr/>
        </p:nvGraphicFramePr>
        <p:xfrm>
          <a:off x="2336800" y="15748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156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215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106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022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012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028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215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000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604" name="Group 44"/>
          <p:cNvGraphicFramePr>
            <a:graphicFrameLocks noGrp="1"/>
          </p:cNvGraphicFramePr>
          <p:nvPr/>
        </p:nvGraphicFramePr>
        <p:xfrm>
          <a:off x="4127500" y="15748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02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01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21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21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15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02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629" name="Group 69"/>
          <p:cNvGraphicFramePr>
            <a:graphicFrameLocks noGrp="1"/>
          </p:cNvGraphicFramePr>
          <p:nvPr/>
        </p:nvGraphicFramePr>
        <p:xfrm>
          <a:off x="5969000" y="15621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651" name="Group 91"/>
          <p:cNvGraphicFramePr>
            <a:graphicFrameLocks noGrp="1"/>
          </p:cNvGraphicFramePr>
          <p:nvPr/>
        </p:nvGraphicFramePr>
        <p:xfrm>
          <a:off x="7747000" y="15621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0283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1061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1560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2154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03" name="Rectangle 143"/>
          <p:cNvSpPr>
            <a:spLocks noChangeArrowheads="1"/>
          </p:cNvSpPr>
          <p:nvPr/>
        </p:nvSpPr>
        <p:spPr bwMode="auto">
          <a:xfrm>
            <a:off x="2747963" y="6103938"/>
            <a:ext cx="6261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 Running time: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 O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(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n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)  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  <a:cs typeface="Arial" charset="0"/>
              </a:rPr>
              <a:t>←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  <a:cs typeface="Arial" charset="0"/>
              </a:rPr>
              <a:t>d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  <a:cs typeface="Arial" charset="0"/>
              </a:rPr>
              <a:t>: a constant</a:t>
            </a: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76235" name="TextBox 5"/>
          <p:cNvSpPr txBox="1">
            <a:spLocks noChangeArrowheads="1"/>
          </p:cNvSpPr>
          <p:nvPr/>
        </p:nvSpPr>
        <p:spPr bwMode="auto">
          <a:xfrm>
            <a:off x="3752850" y="725488"/>
            <a:ext cx="664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i="0">
                <a:latin typeface="Arial" panose="020B0604020202020204" pitchFamily="34" charset="0"/>
                <a:ea typeface="굴림" panose="020B0600000101010101" pitchFamily="50" charset="-127"/>
              </a:rPr>
              <a:t>StableSort : </a:t>
            </a:r>
            <a:r>
              <a:rPr lang="ko-KR" altLang="en-US" sz="1800" b="1" i="0">
                <a:latin typeface="Arial" panose="020B0604020202020204" pitchFamily="34" charset="0"/>
                <a:ea typeface="굴림" panose="020B0600000101010101" pitchFamily="50" charset="-127"/>
              </a:rPr>
              <a:t>동률일 경우에는 그대로 유지시켜 준다</a:t>
            </a:r>
          </a:p>
        </p:txBody>
      </p:sp>
      <p:sp>
        <p:nvSpPr>
          <p:cNvPr id="176236" name="TextBox 5"/>
          <p:cNvSpPr txBox="1">
            <a:spLocks noChangeArrowheads="1"/>
          </p:cNvSpPr>
          <p:nvPr/>
        </p:nvSpPr>
        <p:spPr bwMode="auto">
          <a:xfrm>
            <a:off x="3724275" y="5781675"/>
            <a:ext cx="533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* </a:t>
            </a:r>
            <a:r>
              <a:rPr lang="ko-KR" altLang="en-US" sz="20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여기서는 </a:t>
            </a:r>
            <a:r>
              <a:rPr lang="en-US" altLang="ko-KR" sz="20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d*n = 4*8 -&gt; d </a:t>
            </a:r>
            <a:r>
              <a:rPr lang="ko-KR" altLang="en-US" sz="20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는 상수이므로 무시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4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4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4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Comparison of Sorting Efficiency</a:t>
            </a:r>
          </a:p>
        </p:txBody>
      </p:sp>
      <p:graphicFrame>
        <p:nvGraphicFramePr>
          <p:cNvPr id="163844" name="Group 4"/>
          <p:cNvGraphicFramePr>
            <a:graphicFrameLocks noGrp="1"/>
          </p:cNvGraphicFramePr>
          <p:nvPr>
            <p:ph type="body" idx="1"/>
          </p:nvPr>
        </p:nvGraphicFramePr>
        <p:xfrm>
          <a:off x="685800" y="2209800"/>
          <a:ext cx="7772400" cy="4114803"/>
        </p:xfrm>
        <a:graphic>
          <a:graphicData uri="http://schemas.openxmlformats.org/drawingml/2006/table">
            <a:tbl>
              <a:tblPr/>
              <a:tblGrid>
                <a:gridCol w="3076575"/>
                <a:gridCol w="2347913"/>
                <a:gridCol w="2347912"/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Worst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Average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Selection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Bubble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Insertion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Mergesort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log</a:t>
                      </a: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log</a:t>
                      </a: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Quicksort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log</a:t>
                      </a: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endParaRPr kumimoji="0" lang="ko-KR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Radix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Heapsort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log</a:t>
                      </a: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endParaRPr kumimoji="0" lang="ko-KR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log</a:t>
                      </a:r>
                      <a:r>
                        <a:rPr kumimoji="0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굴림" pitchFamily="50" charset="-127"/>
                        </a:rPr>
                        <a:t>n</a:t>
                      </a:r>
                      <a:endParaRPr kumimoji="0" lang="ko-KR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퀵</a:t>
            </a: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(quick) 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정렬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특징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C.A.R Hoare, 1962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정렬 알고리즘 중 가장 우수한 평균 수행 속도 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분할 알고리즘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(partition algorithm)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사용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+mn-cs"/>
              </a:rPr>
              <a:t>2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  <a:cs typeface="+mn-cs"/>
              </a:rPr>
              <a:t>개의 그룹으로 분할 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  <a:cs typeface="+mn-cs"/>
              </a:rPr>
              <a:t>배열의 양끝 방향 즉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  <a:cs typeface="+mn-cs"/>
              </a:rPr>
              <a:t>왼쪽 끝에서 오른쪽으로 그리고 오른쪽 끝에서 왼쪽으로 탐색</a:t>
            </a:r>
            <a:endParaRPr lang="en-US" altLang="ko-KR" dirty="0" smtClean="0">
              <a:latin typeface="HY견고딕" pitchFamily="18" charset="-127"/>
              <a:ea typeface="HY견고딕" pitchFamily="18" charset="-127"/>
              <a:cs typeface="+mn-cs"/>
            </a:endParaRPr>
          </a:p>
          <a:p>
            <a:pPr lvl="2">
              <a:lnSpc>
                <a:spcPct val="110000"/>
              </a:lnSpc>
              <a:defRPr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  <a:cs typeface="+mn-cs"/>
              </a:rPr>
              <a:t>각각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  <a:cs typeface="+mn-cs"/>
              </a:rPr>
              <a:t>피봇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  <a:cs typeface="+mn-cs"/>
              </a:rPr>
              <a:t> 값보다 큰 값과 작은 값을 발견하면 그 값들을 서로 치환하는 방식</a:t>
            </a:r>
          </a:p>
          <a:p>
            <a:pPr lvl="1">
              <a:lnSpc>
                <a:spcPct val="90000"/>
              </a:lnSpc>
              <a:defRPr/>
            </a:pPr>
            <a:endParaRPr lang="en-US" altLang="ko-KR" dirty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분할 알고리즘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정렬하고자 하는 배열을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2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개의 하위 배열로 분할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각각의 하위 배열에서 다시 재귀적으로 자신의 배열을 분할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멀리 떨어진 자료를 직접적으로 치환함으로써 정렬의 수행속도를 개선</a:t>
            </a:r>
          </a:p>
          <a:p>
            <a:pPr lvl="1">
              <a:lnSpc>
                <a:spcPct val="110000"/>
              </a:lnSpc>
              <a:defRPr/>
            </a:pPr>
            <a:endParaRPr lang="ko-KR" altLang="en-US" dirty="0" smtClean="0"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내용 개체 틀 1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720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퀵 정렬 알고리즘</a:t>
            </a:r>
          </a:p>
          <a:p>
            <a:pPr lvl="1">
              <a:lnSpc>
                <a:spcPct val="110000"/>
              </a:lnSpc>
            </a:pPr>
            <a:r>
              <a:rPr lang="ko-KR" altLang="en-US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배열을 </a:t>
            </a: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개의 하위 배열로 분할</a:t>
            </a:r>
          </a:p>
          <a:p>
            <a:pPr lvl="2">
              <a:lnSpc>
                <a:spcPct val="110000"/>
              </a:lnSpc>
            </a:pPr>
            <a:r>
              <a:rPr lang="ko-KR" altLang="en-US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왼쪽 하위 배열은 피봇 값 보다 작은 값으로</a:t>
            </a: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이루어진 배열</a:t>
            </a:r>
            <a:endParaRPr lang="en-US" altLang="ko-KR" sz="180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10000"/>
              </a:lnSpc>
            </a:pPr>
            <a:r>
              <a:rPr lang="ko-KR" altLang="en-US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오른쪽 하위 배열은 피봇 값 보다 큰 값으로 이루어진 배열</a:t>
            </a: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왼쪽 하위 배열에 퀵 정렬을 다시 실행</a:t>
            </a:r>
          </a:p>
          <a:p>
            <a:pPr lvl="1">
              <a:lnSpc>
                <a:spcPct val="110000"/>
              </a:lnSpc>
            </a:pPr>
            <a:r>
              <a:rPr lang="ko-KR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오른쪽 하위 배열에 퀵 정렬을 다시 실행</a:t>
            </a:r>
            <a:endParaRPr lang="ko-KR" altLang="en-US" sz="180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10000"/>
              </a:lnSpc>
            </a:pPr>
            <a:endParaRPr lang="ko-KR" altLang="en-US" sz="200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피봇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(pivot)</a:t>
            </a:r>
          </a:p>
          <a:p>
            <a:pPr lvl="1">
              <a:lnSpc>
                <a:spcPct val="110000"/>
              </a:lnSpc>
            </a:pPr>
            <a:r>
              <a:rPr lang="ko-KR" altLang="en-US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하위 배열로 분할하는 특정 값</a:t>
            </a: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ko-KR" altLang="en-US" sz="24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퀵 정렬 과정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배열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[1, 11, 88, 55, 99, 77, 66, 44, 22, </a:t>
            </a:r>
            <a:r>
              <a:rPr lang="en-US" altLang="ko-KR" sz="2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33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  <a:cs typeface="+mn-cs"/>
              </a:rPr>
              <a:t>피봇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 값을 가장 우측의 값인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33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  <a:cs typeface="+mn-cs"/>
              </a:rPr>
              <a:t>왼쪽에서 오른쪽으로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  <a:cs typeface="+mn-cs"/>
              </a:rPr>
              <a:t>피봇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  <a:cs typeface="+mn-cs"/>
              </a:rPr>
              <a:t> 값보다 큰 값을 탐색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  <a:cs typeface="+mn-cs"/>
              </a:rPr>
              <a:t>오른쪽에서 왼쪽으로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  <a:cs typeface="+mn-cs"/>
              </a:rPr>
              <a:t>피봇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  <a:cs typeface="+mn-cs"/>
              </a:rPr>
              <a:t> 값보다 작은 값을 탐색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찾은 값끼리 서로 치환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이 과정을 계속해서 진행하되 서로의 자리 값이 엇갈리면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  <a:cs typeface="+mn-cs"/>
              </a:rPr>
              <a:t>피봇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 값과 왼쪽에서 찾은 값을 서로 바꿈 </a:t>
            </a:r>
          </a:p>
          <a:p>
            <a:pPr>
              <a:defRPr/>
            </a:pPr>
            <a:endParaRPr lang="en-US" altLang="ko-KR" sz="2000" dirty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4" descr="UNI00000de811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1806575"/>
            <a:ext cx="5399087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3" name="Picture 5" descr="UNI00000de811f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024313"/>
            <a:ext cx="662463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(selection)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정렬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선택 정렬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버블 정렬의 자리바꿈 횟수 감소 목적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정렬이 안된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  <a:cs typeface="+mn-cs"/>
              </a:rPr>
              <a:t>숫자들중에서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 최소값을 선택하여 배열의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  <a:cs typeface="+mn-cs"/>
              </a:rPr>
              <a:t>첫번째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 요소와 교환</a:t>
            </a:r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3143250"/>
            <a:ext cx="5884863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pic>
        <p:nvPicPr>
          <p:cNvPr id="185347" name="Picture 6" descr="UNI00000de811fa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857375"/>
            <a:ext cx="662463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48" name="Picture 7" descr="UNI00000de811fc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4286250"/>
            <a:ext cx="662463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개의 하위 배열로 분할된 상태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다시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  <a:cs typeface="+mn-cs"/>
              </a:rPr>
              <a:t>퀵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 정렬 재귀적 적용</a:t>
            </a:r>
          </a:p>
          <a:p>
            <a:pPr lvl="1">
              <a:buFont typeface="휴먼모음T" pitchFamily="18" charset="-127"/>
              <a:buNone/>
              <a:defRPr/>
            </a:pPr>
            <a:endParaRPr kumimoji="0" lang="ko-KR" altLang="en-US" dirty="0" smtClean="0">
              <a:ea typeface="굴림" pitchFamily="50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피봇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값 선정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  <a:cs typeface="+mn-cs"/>
              </a:rPr>
              <a:t>피봇 값을 배열의 가장 오른쪽에 위치한 값으로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선택</a:t>
            </a:r>
          </a:p>
          <a:p>
            <a:pPr lvl="1">
              <a:defRPr/>
            </a:pP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  <a:cs typeface="+mn-cs"/>
              </a:rPr>
              <a:t>퀵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 정렬에서는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  <a:cs typeface="+mn-cs"/>
              </a:rPr>
              <a:t>피봇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 값을 선정하는 작업이 아주 중요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. </a:t>
            </a: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</p:txBody>
      </p:sp>
      <p:pic>
        <p:nvPicPr>
          <p:cNvPr id="186372" name="Picture 4" descr="UNI00000de811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4002088"/>
            <a:ext cx="6840538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피봇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값 선정 방식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중간 값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(median of three)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선택 방식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배열의 첫 번째 왼쪽 값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중간 값 그리고 마지막 오른쪽 값을 정렬해서 중간 값을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  <a:cs typeface="+mn-cs"/>
              </a:rPr>
              <a:t>피봇으로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 사용</a:t>
            </a:r>
          </a:p>
        </p:txBody>
      </p:sp>
      <p:pic>
        <p:nvPicPr>
          <p:cNvPr id="187396" name="Picture 5" descr="UNI00000de8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3224213"/>
            <a:ext cx="5399087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제목 2"/>
          <p:cNvSpPr>
            <a:spLocks noGrp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188419" name="Picture 6" descr="UNI00000de81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143125"/>
            <a:ext cx="5399088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제목 2"/>
          <p:cNvSpPr>
            <a:spLocks noGrp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퀵 정렬 </a:t>
            </a: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 C</a:t>
            </a:r>
            <a:endParaRPr lang="ko-KR" altLang="en-US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9443" name="Rectangle 4"/>
          <p:cNvSpPr>
            <a:spLocks noChangeArrowheads="1"/>
          </p:cNvSpPr>
          <p:nvPr/>
        </p:nvSpPr>
        <p:spPr bwMode="auto">
          <a:xfrm>
            <a:off x="1316038" y="1630363"/>
            <a:ext cx="6613525" cy="27511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02000"/>
              </a:buClr>
              <a:buFont typeface="Wingdings" panose="05000000000000000000" pitchFamily="2" charset="2"/>
              <a:buNone/>
            </a:pPr>
            <a:endParaRPr kumimoji="0" lang="en-US" altLang="ko-KR" sz="1600" i="0">
              <a:solidFill>
                <a:srgbClr val="402000"/>
              </a:solidFill>
              <a:latin typeface="Lucida Console" panose="020B0609040504020204" pitchFamily="49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402000"/>
              </a:buClr>
              <a:buFont typeface="Wingdings" panose="05000000000000000000" pitchFamily="2" charset="2"/>
              <a:buNone/>
            </a:pPr>
            <a:r>
              <a:rPr kumimoji="0" lang="en-US" altLang="ko-KR" sz="16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void quick_sort(int list[], int left, int right)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 typeface="Wingdings" panose="05000000000000000000" pitchFamily="2" charset="2"/>
              <a:buNone/>
            </a:pPr>
            <a:r>
              <a:rPr kumimoji="0" lang="en-US" altLang="ko-KR" sz="16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{  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 typeface="Wingdings" panose="05000000000000000000" pitchFamily="2" charset="2"/>
              <a:buNone/>
            </a:pPr>
            <a:r>
              <a:rPr kumimoji="0" lang="en-US" altLang="ko-KR" sz="16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if(left&lt;right){     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 typeface="Wingdings" panose="05000000000000000000" pitchFamily="2" charset="2"/>
              <a:buNone/>
            </a:pPr>
            <a:r>
              <a:rPr kumimoji="0" lang="en-US" altLang="ko-KR" sz="16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   int q=partition(list, left, right);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 typeface="Wingdings" panose="05000000000000000000" pitchFamily="2" charset="2"/>
              <a:buNone/>
            </a:pPr>
            <a:r>
              <a:rPr kumimoji="0" lang="en-US" altLang="ko-KR" sz="16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   quick_sort(list, left, q-1);   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 typeface="Wingdings" panose="05000000000000000000" pitchFamily="2" charset="2"/>
              <a:buNone/>
            </a:pPr>
            <a:r>
              <a:rPr kumimoji="0" lang="en-US" altLang="ko-KR" sz="16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   quick_sort(list, q+1, right);  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 typeface="Wingdings" panose="05000000000000000000" pitchFamily="2" charset="2"/>
              <a:buNone/>
            </a:pPr>
            <a:r>
              <a:rPr kumimoji="0" lang="en-US" altLang="ko-KR" sz="16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 typeface="Wingdings" panose="05000000000000000000" pitchFamily="2" charset="2"/>
              <a:buNone/>
            </a:pPr>
            <a:r>
              <a:rPr kumimoji="0" lang="en-US" altLang="ko-KR" sz="16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 typeface="Wingdings" panose="05000000000000000000" pitchFamily="2" charset="2"/>
              <a:buNone/>
            </a:pPr>
            <a:endParaRPr kumimoji="0" lang="en-US" altLang="ko-KR" sz="1600" i="0">
              <a:solidFill>
                <a:srgbClr val="402000"/>
              </a:solidFill>
              <a:latin typeface="Lucida Console" panose="020B0609040504020204" pitchFamily="49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내용 개체 틀 1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특징</a:t>
            </a:r>
            <a:endParaRPr lang="en-US" altLang="ko-KR" sz="240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정렬할 범위가 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이상의 데이터이면  </a:t>
            </a:r>
          </a:p>
          <a:p>
            <a:pPr lvl="1">
              <a:lnSpc>
                <a:spcPct val="110000"/>
              </a:lnSpc>
            </a:pP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partition 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호출하여 피벗을 기준으로 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개의 리스트로 분할</a:t>
            </a:r>
          </a:p>
          <a:p>
            <a:pPr lvl="2">
              <a:lnSpc>
                <a:spcPct val="110000"/>
              </a:lnSpc>
            </a:pP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partition 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함수의 반환 값은 피봇의 위치</a:t>
            </a:r>
          </a:p>
          <a:p>
            <a:pPr lvl="1">
              <a:lnSpc>
                <a:spcPct val="110000"/>
              </a:lnSpc>
            </a:pP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left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피봇 위치 바로 앞까지를 대상으로 순환 호출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피봇은 제외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). 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피봇 위치 바로 다음부터 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right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까지를 대상으로 순환 호출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피봇은 제외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). 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90467" name="제목 2"/>
          <p:cNvSpPr>
            <a:spLocks noGrp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분할 함수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피봇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(pivot)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가장 왼쪽 숫자라고 가정</a:t>
            </a:r>
          </a:p>
          <a:p>
            <a:pPr>
              <a:lnSpc>
                <a:spcPct val="110000"/>
              </a:lnSpc>
              <a:defRPr/>
            </a:pPr>
            <a:endParaRPr lang="ko-KR" altLang="en-US" sz="24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두개의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변수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low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와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high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를 사용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low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는 피봇보다 작으면 통과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크면 정지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high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는 피봇보다 크면 통과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작으면 정지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정지된 위치의 숫자를 교환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low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와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high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가 교차하면 종료</a:t>
            </a: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6"/>
          <p:cNvSpPr>
            <a:spLocks noChangeArrowheads="1"/>
          </p:cNvSpPr>
          <p:nvPr/>
        </p:nvSpPr>
        <p:spPr bwMode="auto">
          <a:xfrm>
            <a:off x="1214438" y="1500188"/>
            <a:ext cx="7358062" cy="455136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int partition(int list[], int left, int right) {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	int pivot, temp;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	int low,high;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	low = left;                 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	high = right+1;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	pivot = list[left]; 	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	do {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		do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 		   low++;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		while(low&lt;=right &amp;&amp; list[low]&lt;pivot); 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		do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 		   high--;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		while(high&gt;=left &amp;&amp; list[high]&gt;pivot);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		if(low&lt;high) SWAP(list[low], list[high], temp); 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	} while(low&lt;high);	 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                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	SWAP(list[left], list[high], temp); 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	return high;</a:t>
            </a:r>
          </a:p>
          <a:p>
            <a:pPr>
              <a:lnSpc>
                <a:spcPct val="90000"/>
              </a:lnSpc>
              <a:buClr>
                <a:srgbClr val="402000"/>
              </a:buClr>
              <a:buFontTx/>
              <a:buNone/>
            </a:pPr>
            <a:r>
              <a:rPr kumimoji="0" lang="en-US" altLang="ko-KR" sz="1400" i="0">
                <a:solidFill>
                  <a:srgbClr val="402000"/>
                </a:solidFill>
                <a:latin typeface="Lucida Console" panose="020B0609040504020204" pitchFamily="49" charset="0"/>
                <a:ea typeface="HY견고딕" panose="02030600000101010101" pitchFamily="18" charset="-127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pic>
        <p:nvPicPr>
          <p:cNvPr id="19353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624013"/>
            <a:ext cx="6810375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퀵 정렬 분석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ko-KR" sz="2400" dirty="0" err="1" smtClean="0">
                <a:latin typeface="HY견고딕" pitchFamily="18" charset="-127"/>
                <a:ea typeface="HY견고딕" pitchFamily="18" charset="-127"/>
              </a:rPr>
              <a:t>퀵</a:t>
            </a:r>
            <a:r>
              <a:rPr lang="ko-KR" altLang="ko-KR" sz="2400" dirty="0" smtClean="0">
                <a:latin typeface="HY견고딕" pitchFamily="18" charset="-127"/>
                <a:ea typeface="HY견고딕" pitchFamily="18" charset="-127"/>
              </a:rPr>
              <a:t> 정렬 알고리즘</a:t>
            </a:r>
            <a:endParaRPr lang="ko-KR" altLang="en-US" sz="24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10000"/>
              </a:lnSpc>
              <a:defRPr/>
            </a:pPr>
            <a:r>
              <a:rPr lang="ko-KR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분할 알고리즘을 기본으로 하는 방식</a:t>
            </a:r>
            <a:endParaRPr lang="ko-KR" altLang="en-US" sz="2000" dirty="0" smtClean="0">
              <a:latin typeface="HY견고딕" pitchFamily="18" charset="-127"/>
              <a:ea typeface="HY견고딕" pitchFamily="18" charset="-127"/>
              <a:cs typeface="+mn-cs"/>
            </a:endParaRPr>
          </a:p>
          <a:p>
            <a:pPr lvl="1">
              <a:lnSpc>
                <a:spcPct val="110000"/>
              </a:lnSpc>
              <a:defRPr/>
            </a:pPr>
            <a:r>
              <a:rPr lang="ko-KR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분할 알고리즘의 시간 복잡도는 O(N)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  <a:cs typeface="+mn-cs"/>
            </a:endParaRPr>
          </a:p>
          <a:p>
            <a:pPr lvl="1">
              <a:lnSpc>
                <a:spcPct val="110000"/>
              </a:lnSpc>
              <a:defRPr/>
            </a:pPr>
            <a:r>
              <a:rPr lang="ko-KR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각각의 하위 배열은 처음에 2개, 그 다음 4, 8, 16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, …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ko-KR" dirty="0" err="1" smtClean="0">
                <a:latin typeface="HY견고딕" pitchFamily="18" charset="-127"/>
                <a:ea typeface="HY견고딕" pitchFamily="18" charset="-127"/>
                <a:cs typeface="+mn-cs"/>
              </a:rPr>
              <a:t>퀵</a:t>
            </a:r>
            <a:r>
              <a:rPr lang="ko-KR" altLang="ko-KR" dirty="0" smtClean="0">
                <a:latin typeface="HY견고딕" pitchFamily="18" charset="-127"/>
                <a:ea typeface="HY견고딕" pitchFamily="18" charset="-127"/>
                <a:cs typeface="+mn-cs"/>
              </a:rPr>
              <a:t> 정렬을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  <a:cs typeface="+mn-cs"/>
              </a:rPr>
              <a:t>재귀적 실행을 위한 시간 복잡도</a:t>
            </a:r>
            <a:r>
              <a:rPr lang="ko-KR" altLang="ko-KR" dirty="0" smtClean="0">
                <a:latin typeface="HY견고딕" pitchFamily="18" charset="-127"/>
                <a:ea typeface="HY견고딕" pitchFamily="18" charset="-127"/>
                <a:cs typeface="+mn-cs"/>
              </a:rPr>
              <a:t> O(N * logN)</a:t>
            </a:r>
            <a:endParaRPr lang="en-US" altLang="ko-KR" dirty="0" smtClean="0">
              <a:latin typeface="HY견고딕" pitchFamily="18" charset="-127"/>
              <a:ea typeface="HY견고딕" pitchFamily="18" charset="-127"/>
              <a:cs typeface="+mn-cs"/>
            </a:endParaRP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내용 개체 틀 1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첫 번째 항목을 기준으로 다른 항목과 비교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가장 작은 것과 기준 항목과 치환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교환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1">
              <a:lnSpc>
                <a:spcPct val="110000"/>
              </a:lnSpc>
            </a:pPr>
            <a:endParaRPr lang="en-US" altLang="ko-KR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endParaRPr lang="en-US" altLang="ko-KR" sz="240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있는 막대와 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1~9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까지의 막대를 비교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가장 작은 막대를 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있는 막대와 치환</a:t>
            </a:r>
          </a:p>
          <a:p>
            <a:pPr lvl="1"/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4" descr="UNI00000de81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785938"/>
            <a:ext cx="6408738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내용 개체 틀 1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최악의 경우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불균등한 리스트로 분할되는 경우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패스 수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n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패스안에서의 비교횟수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n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총비교횟수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n2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총이동횟수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비교횟수에 비하여 무시가능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96611" name="제목 2"/>
          <p:cNvSpPr>
            <a:spLocks noGrp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pic>
        <p:nvPicPr>
          <p:cNvPr id="197635" name="Picture 4" descr="UNI00000de812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928813"/>
            <a:ext cx="6588125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내용 개체 틀 1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최선의 경우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거의 균등한 리스트로 분할되는 경우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패스 수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log</a:t>
            </a:r>
            <a:r>
              <a:rPr lang="en-US" altLang="ko-KR" sz="2000" baseline="-25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패스안에서의 비교횟수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n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총비교횟수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n log</a:t>
            </a:r>
            <a:r>
              <a:rPr lang="en-US" altLang="ko-KR" sz="2000" baseline="-25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총이동횟수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비교횟수에 비하여 무시가능</a:t>
            </a: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198659" name="제목 2"/>
          <p:cNvSpPr>
            <a:spLocks noGrp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  <a:p>
            <a:endParaRPr lang="en-US" altLang="ko-KR" smtClean="0">
              <a:ea typeface="굴림" panose="020B0600000101010101" pitchFamily="50" charset="-127"/>
            </a:endParaRPr>
          </a:p>
        </p:txBody>
      </p:sp>
      <p:pic>
        <p:nvPicPr>
          <p:cNvPr id="199684" name="Picture 4" descr="UNI00000de812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00250"/>
            <a:ext cx="54737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기수</a:t>
            </a:r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(radix)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정렬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특성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정렬할 대상에 대한 기본적인 가정을 가지고 출발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음수가 아닌 숫자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(digit)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로 이루어져 있을 때만 기수 정렬 알고리즘이 사용 가능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각각의 항목을 여러 자리로 나누어 각각의 자리에서의 숫자를 정렬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자료 항목 간 비교하는 단계는 존재하지 않음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알고리즘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  <a:cs typeface="+mn-cs"/>
              </a:rPr>
              <a:t>3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  <a:cs typeface="+mn-cs"/>
              </a:rPr>
              <a:t>개의 숫자로 이루어진 자료가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  <a:cs typeface="+mn-cs"/>
              </a:rPr>
              <a:t>5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  <a:cs typeface="+mn-cs"/>
              </a:rPr>
              <a:t>개 있다고 할 때 이를 정렬하기 위해서 기수 정렬 규칙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  <a:cs typeface="+mn-cs"/>
              </a:rPr>
              <a:t>.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b="1" dirty="0" smtClean="0">
                <a:latin typeface="HY견고딕" pitchFamily="18" charset="-127"/>
                <a:ea typeface="HY견고딕" pitchFamily="18" charset="-127"/>
                <a:cs typeface="+mn-cs"/>
              </a:rPr>
              <a:t>각각의 자료를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  <a:cs typeface="+mn-cs"/>
              </a:rPr>
              <a:t>3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  <a:cs typeface="+mn-cs"/>
              </a:rPr>
              <a:t>개의 자리수로 나눈다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  <a:cs typeface="+mn-cs"/>
              </a:rPr>
              <a:t>. 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ko-KR" b="1" dirty="0" smtClean="0">
                <a:latin typeface="HY견고딕" pitchFamily="18" charset="-127"/>
                <a:ea typeface="HY견고딕" pitchFamily="18" charset="-127"/>
                <a:cs typeface="+mn-cs"/>
              </a:rPr>
              <a:t>1 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  <a:cs typeface="+mn-cs"/>
              </a:rPr>
              <a:t>단위 자리에서 각각의 자료의 숫자를 확인해 재배열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  <a:cs typeface="+mn-cs"/>
              </a:rPr>
              <a:t>. 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ko-KR" b="1" dirty="0" smtClean="0">
                <a:latin typeface="HY견고딕" pitchFamily="18" charset="-127"/>
                <a:ea typeface="HY견고딕" pitchFamily="18" charset="-127"/>
                <a:cs typeface="+mn-cs"/>
              </a:rPr>
              <a:t>10 단위 자리에서 각각의 자료의 숫자를 확인해 재배열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  <a:cs typeface="+mn-cs"/>
              </a:rPr>
              <a:t>,</a:t>
            </a:r>
            <a:r>
              <a:rPr lang="ko-KR" altLang="ko-KR" b="1" dirty="0" smtClean="0">
                <a:latin typeface="HY견고딕" pitchFamily="18" charset="-127"/>
                <a:ea typeface="HY견고딕" pitchFamily="18" charset="-127"/>
                <a:cs typeface="+mn-cs"/>
              </a:rPr>
              <a:t> 1 단위 자리에서 재배열한 상태를 유지한 채 10 단위 재배열을 한다.</a:t>
            </a:r>
            <a:endParaRPr lang="en-US" altLang="ko-KR" b="1" dirty="0" smtClean="0">
              <a:latin typeface="HY견고딕" pitchFamily="18" charset="-127"/>
              <a:ea typeface="HY견고딕" pitchFamily="18" charset="-127"/>
              <a:cs typeface="+mn-cs"/>
            </a:endParaRPr>
          </a:p>
          <a:p>
            <a:pPr lvl="2">
              <a:lnSpc>
                <a:spcPct val="110000"/>
              </a:lnSpc>
              <a:defRPr/>
            </a:pPr>
            <a:r>
              <a:rPr lang="en-US" altLang="ko-KR" b="1" dirty="0" smtClean="0">
                <a:latin typeface="HY견고딕" pitchFamily="18" charset="-127"/>
                <a:ea typeface="HY견고딕" pitchFamily="18" charset="-127"/>
                <a:cs typeface="+mn-cs"/>
              </a:rPr>
              <a:t>100 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  <a:cs typeface="+mn-cs"/>
              </a:rPr>
              <a:t>단위 자리에서 각각의 자료의 숫자를 확인해 재배열 하면 기수 정렬이 완성</a:t>
            </a:r>
            <a:r>
              <a:rPr kumimoji="0"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pic>
        <p:nvPicPr>
          <p:cNvPr id="202755" name="Picture 4" descr="UNI00000de812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814513"/>
            <a:ext cx="7343775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grpSp>
        <p:nvGrpSpPr>
          <p:cNvPr id="203779" name="그룹 5"/>
          <p:cNvGrpSpPr>
            <a:grpSpLocks/>
          </p:cNvGrpSpPr>
          <p:nvPr/>
        </p:nvGrpSpPr>
        <p:grpSpPr bwMode="auto">
          <a:xfrm>
            <a:off x="1255713" y="1785938"/>
            <a:ext cx="7102475" cy="4149725"/>
            <a:chOff x="1255716" y="1839917"/>
            <a:chExt cx="7102498" cy="4149747"/>
          </a:xfrm>
        </p:grpSpPr>
        <p:pic>
          <p:nvPicPr>
            <p:cNvPr id="203780" name="Picture 5" descr="UNI00000de812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716" y="1839917"/>
              <a:ext cx="7100910" cy="1160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781" name="Picture 6" descr="UNI00000de8121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716" y="3211514"/>
              <a:ext cx="7100910" cy="1146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782" name="Picture 7" descr="UNI00000de8121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4" y="4714884"/>
              <a:ext cx="7100910" cy="1274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한자리수의 기수 정렬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  <a:cs typeface="+mn-cs"/>
              </a:rPr>
              <a:t>(8, 2, 7, 3, 5)</a:t>
            </a:r>
          </a:p>
        </p:txBody>
      </p:sp>
      <p:pic>
        <p:nvPicPr>
          <p:cNvPr id="204804" name="Picture 4" descr="UNI0000127400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357438"/>
            <a:ext cx="5072063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 정렬 분석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비교 횟수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버블 정렬과 항목의 비교횟수는 동일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10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개의 항목의 경우 비교회수는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N*(N-1)/2=45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로 동일</a:t>
            </a:r>
          </a:p>
          <a:p>
            <a:pPr lvl="1">
              <a:lnSpc>
                <a:spcPct val="110000"/>
              </a:lnSpc>
              <a:defRPr/>
            </a:pPr>
            <a:endParaRPr lang="ko-KR" altLang="en-US" dirty="0" smtClean="0">
              <a:latin typeface="HY견고딕" pitchFamily="18" charset="-127"/>
              <a:ea typeface="HY견고딕" pitchFamily="18" charset="-127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자리바꿈 횟수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버블 정렬보다 작음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자리바꿈 횟수는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10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+mn-cs"/>
              </a:rPr>
              <a:t>회 이하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b="1" dirty="0" err="1" smtClean="0">
                <a:latin typeface="HY견고딕" pitchFamily="18" charset="-127"/>
                <a:ea typeface="HY견고딕" pitchFamily="18" charset="-127"/>
              </a:rPr>
              <a:t>두자리수의</a:t>
            </a: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 기수 정렬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  <a:cs typeface="+mn-cs"/>
              </a:rPr>
              <a:t>(28, 93, 39, 81, 62, 72, 38, 26)</a:t>
            </a:r>
          </a:p>
        </p:txBody>
      </p:sp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357438"/>
            <a:ext cx="6530975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571500"/>
            <a:ext cx="7772400" cy="838200"/>
          </a:xfrm>
        </p:spPr>
        <p:txBody>
          <a:bodyPr/>
          <a:lstStyle/>
          <a:p>
            <a:endParaRPr lang="ko-KR" altLang="ko-KR" smtClean="0">
              <a:ea typeface="굴림" panose="020B0600000101010101" pitchFamily="50" charset="-127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7005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문제점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  <a:cs typeface="+mn-cs"/>
              </a:rPr>
              <a:t>배열의 전체 크기와 동일한 크기의 기수 테이블을 위한 메모리가 필요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  <a:cs typeface="+mn-cs"/>
              </a:rPr>
              <a:t>음수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  <a:cs typeface="+mn-cs"/>
              </a:rPr>
              <a:t>부동소수점처럼 특수한 비교 연산이 필요한 자료에는 적용 불가능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ko-KR" altLang="en-US" sz="2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복잡도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  <a:cs typeface="+mn-cs"/>
              </a:rPr>
              <a:t>복사 횟수는 자료 항목의 개수와 비례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  <a:cs typeface="+mn-cs"/>
              </a:rPr>
              <a:t>O(N)</a:t>
            </a: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0075"/>
            <a:ext cx="7772400" cy="1143000"/>
          </a:xfrm>
        </p:spPr>
        <p:txBody>
          <a:bodyPr/>
          <a:lstStyle/>
          <a:p>
            <a:r>
              <a:rPr lang="en-US" altLang="ko-KR" sz="3600" smtClean="0">
                <a:ea typeface="굴림" panose="020B0600000101010101" pitchFamily="50" charset="-127"/>
              </a:rPr>
              <a:t>Selection Sort</a:t>
            </a:r>
            <a:r>
              <a:rPr lang="en-US" altLang="ko-KR" sz="36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36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36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006600"/>
            <a:ext cx="8432800" cy="3060700"/>
          </a:xfrm>
        </p:spPr>
        <p:txBody>
          <a:bodyPr/>
          <a:lstStyle/>
          <a:p>
            <a:r>
              <a:rPr lang="en-US" altLang="ko-KR" sz="2800" smtClean="0">
                <a:ea typeface="굴림" panose="020B0600000101010101" pitchFamily="50" charset="-127"/>
              </a:rPr>
              <a:t>An iteration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Find </a:t>
            </a:r>
            <a:r>
              <a:rPr lang="en-US" altLang="ko-KR" sz="2400" b="1" smtClean="0">
                <a:ea typeface="굴림" panose="020B0600000101010101" pitchFamily="50" charset="-127"/>
              </a:rPr>
              <a:t>the largest </a:t>
            </a:r>
            <a:r>
              <a:rPr lang="en-US" altLang="ko-KR" sz="2400" smtClean="0">
                <a:ea typeface="굴림" panose="020B0600000101010101" pitchFamily="50" charset="-127"/>
              </a:rPr>
              <a:t>item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Swap it to the </a:t>
            </a:r>
            <a:r>
              <a:rPr lang="en-US" altLang="ko-KR" sz="2400" b="1" smtClean="0">
                <a:ea typeface="굴림" panose="020B0600000101010101" pitchFamily="50" charset="-127"/>
              </a:rPr>
              <a:t>rightmost place</a:t>
            </a:r>
            <a:r>
              <a:rPr lang="en-US" altLang="ko-KR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오른쪽</a:t>
            </a:r>
            <a:r>
              <a:rPr lang="en-US" altLang="ko-KR" sz="2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4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b="1" smtClean="0">
                <a:ea typeface="굴림" panose="020B0600000101010101" pitchFamily="50" charset="-127"/>
              </a:rPr>
              <a:t>Exclude</a:t>
            </a:r>
            <a:r>
              <a:rPr lang="en-US" altLang="ko-KR" sz="2400" smtClean="0">
                <a:ea typeface="굴림" panose="020B0600000101010101" pitchFamily="50" charset="-127"/>
              </a:rPr>
              <a:t> the rightmost item</a:t>
            </a:r>
          </a:p>
          <a:p>
            <a:pPr lvl="1"/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800" smtClean="0">
                <a:ea typeface="굴림" panose="020B0600000101010101" pitchFamily="50" charset="-127"/>
              </a:rPr>
              <a:t>Repeat the above iteration </a:t>
            </a:r>
            <a:r>
              <a:rPr lang="en-US" altLang="ko-KR" sz="2800" smtClean="0">
                <a:solidFill>
                  <a:srgbClr val="FF0000"/>
                </a:solidFill>
                <a:ea typeface="굴림" panose="020B0600000101010101" pitchFamily="50" charset="-127"/>
              </a:rPr>
              <a:t>until only one item remained</a:t>
            </a:r>
          </a:p>
        </p:txBody>
      </p:sp>
      <p:sp>
        <p:nvSpPr>
          <p:cNvPr id="145412" name="직사각형 2"/>
          <p:cNvSpPr>
            <a:spLocks noChangeArrowheads="1"/>
          </p:cNvSpPr>
          <p:nvPr/>
        </p:nvSpPr>
        <p:spPr bwMode="auto">
          <a:xfrm>
            <a:off x="447675" y="5330825"/>
            <a:ext cx="852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0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* 가장 큰 값을 찾아 가장 오른쪽의 값과 교체하고 이를 배제시킨다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-&gt; </a:t>
            </a:r>
            <a:r>
              <a:rPr lang="ko-KR" altLang="en-US" sz="20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하나의 </a:t>
            </a:r>
            <a:r>
              <a:rPr lang="en-US" altLang="ko-KR" sz="20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item </a:t>
            </a:r>
            <a:r>
              <a:rPr lang="ko-KR" altLang="en-US" sz="2000" b="1" i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만 남을 때까지 반복한다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34" name="Group 1030"/>
          <p:cNvGrpSpPr>
            <a:grpSpLocks/>
          </p:cNvGrpSpPr>
          <p:nvPr/>
        </p:nvGrpSpPr>
        <p:grpSpPr bwMode="auto">
          <a:xfrm>
            <a:off x="889000" y="469900"/>
            <a:ext cx="7126288" cy="4960938"/>
            <a:chOff x="600" y="1024"/>
            <a:chExt cx="4489" cy="3125"/>
          </a:xfrm>
        </p:grpSpPr>
        <p:pic>
          <p:nvPicPr>
            <p:cNvPr id="146454" name="Picture 10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" y="1056"/>
              <a:ext cx="4418" cy="3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613" name="Rectangle 1029"/>
            <p:cNvSpPr>
              <a:spLocks noChangeArrowheads="1"/>
            </p:cNvSpPr>
            <p:nvPr/>
          </p:nvSpPr>
          <p:spPr bwMode="auto">
            <a:xfrm>
              <a:off x="600" y="1024"/>
              <a:ext cx="2768" cy="5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96615" name="Arc 1031"/>
          <p:cNvSpPr>
            <a:spLocks/>
          </p:cNvSpPr>
          <p:nvPr/>
        </p:nvSpPr>
        <p:spPr bwMode="auto">
          <a:xfrm rot="-2790373">
            <a:off x="6796088" y="14636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96616" name="Arc 1032"/>
          <p:cNvSpPr>
            <a:spLocks/>
          </p:cNvSpPr>
          <p:nvPr/>
        </p:nvSpPr>
        <p:spPr bwMode="auto">
          <a:xfrm rot="-2790373">
            <a:off x="4807744" y="1704181"/>
            <a:ext cx="1576388" cy="16224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96617" name="Arc 1033"/>
          <p:cNvSpPr>
            <a:spLocks/>
          </p:cNvSpPr>
          <p:nvPr/>
        </p:nvSpPr>
        <p:spPr bwMode="auto">
          <a:xfrm rot="-2790373">
            <a:off x="4598988" y="38258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96618" name="Line 1034"/>
          <p:cNvSpPr>
            <a:spLocks noChangeShapeType="1"/>
          </p:cNvSpPr>
          <p:nvPr/>
        </p:nvSpPr>
        <p:spPr bwMode="auto">
          <a:xfrm>
            <a:off x="5689600" y="3149600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6619" name="Line 1035"/>
          <p:cNvSpPr>
            <a:spLocks noChangeShapeType="1"/>
          </p:cNvSpPr>
          <p:nvPr/>
        </p:nvSpPr>
        <p:spPr bwMode="auto">
          <a:xfrm>
            <a:off x="7073900" y="2324100"/>
            <a:ext cx="0" cy="825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6620" name="Line 1036"/>
          <p:cNvSpPr>
            <a:spLocks noChangeShapeType="1"/>
          </p:cNvSpPr>
          <p:nvPr/>
        </p:nvSpPr>
        <p:spPr bwMode="auto">
          <a:xfrm>
            <a:off x="6324600" y="3111500"/>
            <a:ext cx="0" cy="825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6621" name="Line 1037"/>
          <p:cNvSpPr>
            <a:spLocks noChangeShapeType="1"/>
          </p:cNvSpPr>
          <p:nvPr/>
        </p:nvSpPr>
        <p:spPr bwMode="auto">
          <a:xfrm>
            <a:off x="5588000" y="3911600"/>
            <a:ext cx="0" cy="825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6622" name="Line 1038"/>
          <p:cNvSpPr>
            <a:spLocks noChangeShapeType="1"/>
          </p:cNvSpPr>
          <p:nvPr/>
        </p:nvSpPr>
        <p:spPr bwMode="auto">
          <a:xfrm>
            <a:off x="4838700" y="4711700"/>
            <a:ext cx="0" cy="825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3" name="Group 1041"/>
          <p:cNvGrpSpPr>
            <a:grpSpLocks/>
          </p:cNvGrpSpPr>
          <p:nvPr/>
        </p:nvGrpSpPr>
        <p:grpSpPr bwMode="auto">
          <a:xfrm>
            <a:off x="6181725" y="750888"/>
            <a:ext cx="2370138" cy="1001712"/>
            <a:chOff x="3894" y="921"/>
            <a:chExt cx="1493" cy="631"/>
          </a:xfrm>
        </p:grpSpPr>
        <p:sp>
          <p:nvSpPr>
            <p:cNvPr id="196623" name="Text Box 1039"/>
            <p:cNvSpPr txBox="1">
              <a:spLocks noChangeArrowheads="1"/>
            </p:cNvSpPr>
            <p:nvPr/>
          </p:nvSpPr>
          <p:spPr bwMode="auto">
            <a:xfrm>
              <a:off x="3894" y="921"/>
              <a:ext cx="14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400">
                  <a:solidFill>
                    <a:srgbClr val="0066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rPr>
                <a:t>The largest item</a:t>
              </a:r>
            </a:p>
          </p:txBody>
        </p:sp>
        <p:sp>
          <p:nvSpPr>
            <p:cNvPr id="196624" name="Line 1040"/>
            <p:cNvSpPr>
              <a:spLocks noChangeShapeType="1"/>
            </p:cNvSpPr>
            <p:nvPr/>
          </p:nvSpPr>
          <p:spPr bwMode="auto">
            <a:xfrm flipH="1">
              <a:off x="4168" y="1168"/>
              <a:ext cx="80" cy="384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46444" name="Group 1047"/>
          <p:cNvGrpSpPr>
            <a:grpSpLocks/>
          </p:cNvGrpSpPr>
          <p:nvPr/>
        </p:nvGrpSpPr>
        <p:grpSpPr bwMode="auto">
          <a:xfrm>
            <a:off x="193675" y="5743575"/>
            <a:ext cx="8464550" cy="822325"/>
            <a:chOff x="122" y="3618"/>
            <a:chExt cx="5332" cy="518"/>
          </a:xfrm>
        </p:grpSpPr>
        <p:sp>
          <p:nvSpPr>
            <p:cNvPr id="146448" name="Text Box 1043"/>
            <p:cNvSpPr txBox="1">
              <a:spLocks noChangeArrowheads="1"/>
            </p:cNvSpPr>
            <p:nvPr/>
          </p:nvSpPr>
          <p:spPr bwMode="auto">
            <a:xfrm>
              <a:off x="122" y="3641"/>
              <a:ext cx="393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 Running time: (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-1)+(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-2)+</a:t>
              </a: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···</a:t>
              </a: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+2+1 = </a:t>
              </a:r>
              <a:r>
                <a:rPr lang="en-US" altLang="ko-KR" sz="3600">
                  <a:solidFill>
                    <a:srgbClr val="66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O</a:t>
              </a:r>
              <a:r>
                <a:rPr lang="en-US" altLang="ko-KR" sz="3600" i="0">
                  <a:solidFill>
                    <a:srgbClr val="66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3600">
                  <a:solidFill>
                    <a:srgbClr val="66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r>
                <a:rPr lang="en-US" altLang="ko-KR" sz="3600" i="0" baseline="30000">
                  <a:solidFill>
                    <a:srgbClr val="66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r>
                <a:rPr lang="en-US" altLang="ko-KR" sz="3600" i="0">
                  <a:solidFill>
                    <a:srgbClr val="6600FF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)</a:t>
              </a:r>
            </a:p>
          </p:txBody>
        </p:sp>
        <p:sp>
          <p:nvSpPr>
            <p:cNvPr id="146449" name="Text Box 1044"/>
            <p:cNvSpPr txBox="1">
              <a:spLocks noChangeArrowheads="1"/>
            </p:cNvSpPr>
            <p:nvPr/>
          </p:nvSpPr>
          <p:spPr bwMode="auto">
            <a:xfrm>
              <a:off x="4310" y="3618"/>
              <a:ext cx="114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Worst case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Average case</a:t>
              </a:r>
            </a:p>
          </p:txBody>
        </p:sp>
        <p:sp>
          <p:nvSpPr>
            <p:cNvPr id="196629" name="Line 1045"/>
            <p:cNvSpPr>
              <a:spLocks noChangeShapeType="1"/>
            </p:cNvSpPr>
            <p:nvPr/>
          </p:nvSpPr>
          <p:spPr bwMode="auto">
            <a:xfrm flipH="1">
              <a:off x="3976" y="3760"/>
              <a:ext cx="33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6630" name="Line 1046"/>
            <p:cNvSpPr>
              <a:spLocks noChangeShapeType="1"/>
            </p:cNvSpPr>
            <p:nvPr/>
          </p:nvSpPr>
          <p:spPr bwMode="auto">
            <a:xfrm flipH="1" flipV="1">
              <a:off x="3968" y="3928"/>
              <a:ext cx="36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46445" name="TextBox 1"/>
          <p:cNvSpPr txBox="1">
            <a:spLocks noChangeArrowheads="1"/>
          </p:cNvSpPr>
          <p:nvPr/>
        </p:nvSpPr>
        <p:spPr bwMode="auto">
          <a:xfrm>
            <a:off x="3527425" y="1252538"/>
            <a:ext cx="5308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ko-KR" sz="2000" b="1" i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* (n-1) </a:t>
            </a:r>
            <a:r>
              <a:rPr lang="ko-KR" altLang="en-US" sz="2000" b="1" i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번 비교해야 가장 큰 값을 찾을 수 있음 </a:t>
            </a:r>
            <a:r>
              <a:rPr lang="en-US" altLang="ko-KR" sz="2000" b="1" i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(2</a:t>
            </a:r>
            <a:r>
              <a:rPr lang="ko-KR" altLang="en-US" sz="2000" b="1" i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개씩</a:t>
            </a:r>
            <a:r>
              <a:rPr lang="en-US" altLang="ko-KR" sz="2000" b="1" i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)</a:t>
            </a:r>
            <a:endParaRPr lang="ko-KR" altLang="en-US" sz="2000" b="1" i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6446" name="TextBox 3"/>
          <p:cNvSpPr txBox="1">
            <a:spLocks noChangeArrowheads="1"/>
          </p:cNvSpPr>
          <p:nvPr/>
        </p:nvSpPr>
        <p:spPr bwMode="auto">
          <a:xfrm>
            <a:off x="1114425" y="6407150"/>
            <a:ext cx="575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b="1" i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= n(n-1) / 2 -&gt; n^2</a:t>
            </a:r>
            <a:endParaRPr lang="ko-KR" altLang="en-US" sz="2000" b="1" i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6447" name="TextBox 3"/>
          <p:cNvSpPr txBox="1">
            <a:spLocks noChangeArrowheads="1"/>
          </p:cNvSpPr>
          <p:nvPr/>
        </p:nvSpPr>
        <p:spPr bwMode="auto">
          <a:xfrm>
            <a:off x="7791450" y="1866900"/>
            <a:ext cx="1512888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i="0">
                <a:latin typeface="Arial" panose="020B0604020202020204" pitchFamily="34" charset="0"/>
                <a:ea typeface="굴림" panose="020B0600000101010101" pitchFamily="50" charset="-127"/>
              </a:rPr>
              <a:t>: 4</a:t>
            </a:r>
            <a:r>
              <a:rPr lang="ko-KR" altLang="en-US" sz="1400" i="0">
                <a:latin typeface="Arial" panose="020B0604020202020204" pitchFamily="34" charset="0"/>
                <a:ea typeface="굴림" panose="020B0600000101010101" pitchFamily="50" charset="-127"/>
              </a:rPr>
              <a:t>번 비교</a:t>
            </a: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400" i="0">
                <a:latin typeface="Arial" panose="020B0604020202020204" pitchFamily="34" charset="0"/>
                <a:ea typeface="굴림" panose="020B0600000101010101" pitchFamily="50" charset="-127"/>
              </a:rPr>
              <a:t>: 3</a:t>
            </a:r>
            <a:r>
              <a:rPr lang="ko-KR" altLang="en-US" sz="1400" i="0">
                <a:latin typeface="Arial" panose="020B0604020202020204" pitchFamily="34" charset="0"/>
                <a:ea typeface="굴림" panose="020B0600000101010101" pitchFamily="50" charset="-127"/>
              </a:rPr>
              <a:t>번 비교</a:t>
            </a: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400" i="0">
                <a:latin typeface="Arial" panose="020B0604020202020204" pitchFamily="34" charset="0"/>
                <a:ea typeface="굴림" panose="020B0600000101010101" pitchFamily="50" charset="-127"/>
              </a:rPr>
              <a:t>: 2</a:t>
            </a:r>
            <a:r>
              <a:rPr lang="ko-KR" altLang="en-US" sz="1400" i="0">
                <a:latin typeface="Arial" panose="020B0604020202020204" pitchFamily="34" charset="0"/>
                <a:ea typeface="굴림" panose="020B0600000101010101" pitchFamily="50" charset="-127"/>
              </a:rPr>
              <a:t>번 비교</a:t>
            </a: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400" i="0">
                <a:latin typeface="Arial" panose="020B0604020202020204" pitchFamily="34" charset="0"/>
                <a:ea typeface="굴림" panose="020B0600000101010101" pitchFamily="50" charset="-127"/>
              </a:rPr>
              <a:t>: 1</a:t>
            </a:r>
            <a:r>
              <a:rPr lang="ko-KR" altLang="en-US" sz="1400" i="0">
                <a:latin typeface="Arial" panose="020B0604020202020204" pitchFamily="34" charset="0"/>
                <a:ea typeface="굴림" panose="020B0600000101010101" pitchFamily="50" charset="-127"/>
              </a:rPr>
              <a:t>번 비교</a:t>
            </a: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400" i="0">
                <a:latin typeface="Arial" panose="020B0604020202020204" pitchFamily="34" charset="0"/>
                <a:ea typeface="굴림" panose="020B0600000101010101" pitchFamily="50" charset="-127"/>
              </a:rPr>
              <a:t>: 0</a:t>
            </a:r>
            <a:r>
              <a:rPr lang="ko-KR" altLang="en-US" sz="1400" i="0">
                <a:latin typeface="Arial" panose="020B0604020202020204" pitchFamily="34" charset="0"/>
                <a:ea typeface="굴림" panose="020B0600000101010101" pitchFamily="50" charset="-127"/>
              </a:rPr>
              <a:t>번 비교</a:t>
            </a: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14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400" i="0">
                <a:latin typeface="Arial" panose="020B0604020202020204" pitchFamily="34" charset="0"/>
                <a:ea typeface="굴림" panose="020B0600000101010101" pitchFamily="50" charset="-127"/>
              </a:rPr>
              <a:t>= 4+3+2+1 = 10</a:t>
            </a:r>
            <a:endParaRPr lang="ko-KR" altLang="en-US" sz="1400" i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27100"/>
            <a:ext cx="7772400" cy="5232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selectionSort(theArray[ ], 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		</a:t>
            </a:r>
            <a:r>
              <a:rPr lang="en-US" altLang="ko-KR" sz="2400" b="1" smtClean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400" smtClean="0">
                <a:ea typeface="굴림" panose="020B0600000101010101" pitchFamily="50" charset="-127"/>
              </a:rPr>
              <a:t> (last = 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ea typeface="굴림" panose="020B0600000101010101" pitchFamily="50" charset="-127"/>
              </a:rPr>
              <a:t>-1; last &gt;=1; last--)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			largest = indexOfLargest(theArray, last+1);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			Swap theArray[largest] &amp; theArray[last];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indexOfLargest(theArray, 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		largest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		</a:t>
            </a:r>
            <a:r>
              <a:rPr lang="en-US" altLang="ko-KR" sz="2400" b="1" smtClean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400" smtClean="0">
                <a:ea typeface="굴림" panose="020B0600000101010101" pitchFamily="50" charset="-127"/>
              </a:rPr>
              <a:t> (</a:t>
            </a:r>
            <a:r>
              <a:rPr lang="en-US" altLang="ko-KR" sz="2400" i="1" smtClean="0">
                <a:ea typeface="굴림" panose="020B0600000101010101" pitchFamily="50" charset="-127"/>
              </a:rPr>
              <a:t>i</a:t>
            </a:r>
            <a:r>
              <a:rPr lang="en-US" altLang="ko-KR" sz="2400" smtClean="0">
                <a:ea typeface="굴림" panose="020B0600000101010101" pitchFamily="50" charset="-127"/>
              </a:rPr>
              <a:t> = 1; </a:t>
            </a:r>
            <a:r>
              <a:rPr lang="en-US" altLang="ko-KR" sz="2400" i="1" smtClean="0">
                <a:ea typeface="굴림" panose="020B0600000101010101" pitchFamily="50" charset="-127"/>
              </a:rPr>
              <a:t>i</a:t>
            </a:r>
            <a:r>
              <a:rPr lang="en-US" altLang="ko-KR" sz="2400" smtClean="0">
                <a:ea typeface="굴림" panose="020B0600000101010101" pitchFamily="50" charset="-127"/>
              </a:rPr>
              <a:t> &lt; size; ++</a:t>
            </a:r>
            <a:r>
              <a:rPr lang="en-US" altLang="ko-KR" sz="2400" i="1" smtClean="0">
                <a:ea typeface="굴림" panose="020B0600000101010101" pitchFamily="50" charset="-127"/>
              </a:rPr>
              <a:t>i</a:t>
            </a:r>
            <a:r>
              <a:rPr lang="en-US" altLang="ko-KR" sz="2400" smtClean="0">
                <a:ea typeface="굴림" panose="020B0600000101010101" pitchFamily="50" charset="-127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			</a:t>
            </a:r>
            <a:r>
              <a:rPr lang="en-US" altLang="ko-KR" sz="2400" b="1" smtClean="0">
                <a:ea typeface="굴림" panose="020B0600000101010101" pitchFamily="50" charset="-127"/>
              </a:rPr>
              <a:t>if</a:t>
            </a:r>
            <a:r>
              <a:rPr lang="en-US" altLang="ko-KR" sz="2400" smtClean="0">
                <a:ea typeface="굴림" panose="020B0600000101010101" pitchFamily="50" charset="-127"/>
              </a:rPr>
              <a:t> (theArray[</a:t>
            </a:r>
            <a:r>
              <a:rPr lang="en-US" altLang="ko-KR" sz="2400" i="1" smtClean="0">
                <a:ea typeface="굴림" panose="020B0600000101010101" pitchFamily="50" charset="-127"/>
              </a:rPr>
              <a:t>i</a:t>
            </a:r>
            <a:r>
              <a:rPr lang="en-US" altLang="ko-KR" sz="2400" smtClean="0">
                <a:ea typeface="굴림" panose="020B0600000101010101" pitchFamily="50" charset="-127"/>
              </a:rPr>
              <a:t>] &gt; theArray[largest]) largest = </a:t>
            </a:r>
            <a:r>
              <a:rPr lang="en-US" altLang="ko-KR" sz="2400" i="1" smtClean="0">
                <a:ea typeface="굴림" panose="020B0600000101010101" pitchFamily="50" charset="-127"/>
              </a:rPr>
              <a:t>i</a:t>
            </a:r>
            <a:r>
              <a:rPr lang="en-US" altLang="ko-KR" sz="2400" smtClean="0">
                <a:ea typeface="굴림" panose="020B0600000101010101" pitchFamily="50" charset="-127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		}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609600" y="673100"/>
            <a:ext cx="7772400" cy="556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selectionSort(theArray[ ],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2000" b="1" i="0">
                <a:solidFill>
                  <a:srgbClr val="0066CC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(last =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-1; last &gt;=1; last--)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largest =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indexOfLargest(theArray, last+1);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2000" i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Swap </a:t>
            </a:r>
            <a:r>
              <a:rPr lang="en-US" altLang="ko-KR" sz="2000" b="1" i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theArray[largest]</a:t>
            </a:r>
            <a:r>
              <a:rPr lang="en-US" altLang="ko-KR" sz="2000" i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&amp;</a:t>
            </a:r>
            <a:r>
              <a:rPr lang="en-US" altLang="ko-KR" sz="2000" b="1" i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theArray[last]</a:t>
            </a:r>
            <a:r>
              <a:rPr lang="en-US" altLang="ko-KR" sz="2000" i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indexOfLargest(theArray, size)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largest 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2000" b="1" i="0">
                <a:solidFill>
                  <a:srgbClr val="0066CC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for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= 1; </a:t>
            </a:r>
            <a:r>
              <a:rPr lang="en-US" altLang="ko-KR" sz="20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2000" b="1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&lt; size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 ++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	</a:t>
            </a:r>
            <a:r>
              <a:rPr lang="en-US" altLang="ko-KR" sz="2000" b="1" i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2000" i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000" i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theArray[</a:t>
            </a:r>
            <a:r>
              <a:rPr lang="en-US" altLang="ko-KR" sz="200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2000" i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] &gt; theArray[largest]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2000" i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largest = </a:t>
            </a: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	}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365125" y="4719638"/>
            <a:ext cx="8486775" cy="163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2000" i="0">
                <a:latin typeface="Arial" panose="020B0604020202020204" pitchFamily="34" charset="0"/>
                <a:ea typeface="굴림" panose="020B0600000101010101" pitchFamily="50" charset="-127"/>
              </a:rPr>
              <a:t> Running time: </a:t>
            </a:r>
            <a:r>
              <a:rPr lang="ko-KR" altLang="en-US" sz="2000" i="0">
                <a:latin typeface="Arial" panose="020B0604020202020204" pitchFamily="34" charset="0"/>
                <a:ea typeface="굴림" panose="020B0600000101010101" pitchFamily="50" charset="-127"/>
              </a:rPr>
              <a:t>두 함수의 </a:t>
            </a:r>
            <a:r>
              <a:rPr lang="en-US" altLang="ko-KR" sz="2000" b="1" i="0">
                <a:solidFill>
                  <a:srgbClr val="0066CC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2000" i="0">
                <a:latin typeface="Arial" panose="020B0604020202020204" pitchFamily="34" charset="0"/>
                <a:ea typeface="굴림" panose="020B0600000101010101" pitchFamily="50" charset="-127"/>
              </a:rPr>
              <a:t> loop</a:t>
            </a:r>
            <a:r>
              <a:rPr lang="ko-KR" altLang="en-US" sz="2000" i="0">
                <a:latin typeface="Arial" panose="020B0604020202020204" pitchFamily="34" charset="0"/>
                <a:ea typeface="굴림" panose="020B0600000101010101" pitchFamily="50" charset="-127"/>
              </a:rPr>
              <a:t>의 </a:t>
            </a:r>
            <a:r>
              <a:rPr lang="en-US" altLang="ko-KR" sz="2000" i="0">
                <a:latin typeface="Arial" panose="020B0604020202020204" pitchFamily="34" charset="0"/>
                <a:ea typeface="굴림" panose="020B0600000101010101" pitchFamily="50" charset="-127"/>
              </a:rPr>
              <a:t>iteration </a:t>
            </a:r>
            <a:r>
              <a:rPr lang="ko-KR" altLang="en-US" sz="2000" i="0">
                <a:latin typeface="Arial" panose="020B0604020202020204" pitchFamily="34" charset="0"/>
                <a:ea typeface="굴림" panose="020B0600000101010101" pitchFamily="50" charset="-127"/>
              </a:rPr>
              <a:t>수의 합이 좌우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2000" i="0">
                <a:latin typeface="Arial" panose="020B0604020202020204" pitchFamily="34" charset="0"/>
                <a:ea typeface="굴림" panose="020B0600000101010101" pitchFamily="50" charset="-127"/>
              </a:rPr>
              <a:t>indexOfLargest</a:t>
            </a:r>
            <a:r>
              <a:rPr lang="ko-KR" altLang="en-US" sz="2000" i="0">
                <a:latin typeface="Arial" panose="020B0604020202020204" pitchFamily="34" charset="0"/>
                <a:ea typeface="굴림" panose="020B0600000101010101" pitchFamily="50" charset="-127"/>
              </a:rPr>
              <a:t>가 </a:t>
            </a:r>
            <a:r>
              <a:rPr lang="en-US" altLang="ko-KR" sz="2000">
                <a:latin typeface="Arial" panose="020B0604020202020204" pitchFamily="34" charset="0"/>
                <a:ea typeface="굴림" panose="020B0600000101010101" pitchFamily="50" charset="-127"/>
              </a:rPr>
              <a:t>n</a:t>
            </a:r>
            <a:r>
              <a:rPr lang="en-US" altLang="ko-KR" sz="2000" i="0">
                <a:latin typeface="Arial" panose="020B0604020202020204" pitchFamily="34" charset="0"/>
                <a:ea typeface="굴림" panose="020B0600000101010101" pitchFamily="50" charset="-127"/>
              </a:rPr>
              <a:t>-1 </a:t>
            </a:r>
            <a:r>
              <a:rPr lang="ko-KR" altLang="en-US" sz="2000" i="0">
                <a:latin typeface="Arial" panose="020B0604020202020204" pitchFamily="34" charset="0"/>
                <a:ea typeface="굴림" panose="020B0600000101010101" pitchFamily="50" charset="-127"/>
              </a:rPr>
              <a:t>번 </a:t>
            </a:r>
            <a:r>
              <a:rPr lang="en-US" altLang="ko-KR" sz="2000" i="0">
                <a:latin typeface="Arial" panose="020B0604020202020204" pitchFamily="34" charset="0"/>
                <a:ea typeface="굴림" panose="020B0600000101010101" pitchFamily="50" charset="-127"/>
              </a:rPr>
              <a:t>call </a:t>
            </a:r>
            <a:r>
              <a:rPr lang="ko-KR" altLang="en-US" sz="2000" i="0">
                <a:latin typeface="Arial" panose="020B0604020202020204" pitchFamily="34" charset="0"/>
                <a:ea typeface="굴림" panose="020B0600000101010101" pitchFamily="50" charset="-127"/>
              </a:rPr>
              <a:t>되고, </a:t>
            </a:r>
          </a:p>
          <a:p>
            <a:pPr lvl="1">
              <a:spcBef>
                <a:spcPct val="0"/>
              </a:spcBef>
              <a:buFont typeface="굴림" panose="020B0600000101010101" pitchFamily="50" charset="-127"/>
              <a:buNone/>
            </a:pPr>
            <a:r>
              <a:rPr lang="en-US" altLang="ko-KR" sz="2000" i="0">
                <a:latin typeface="Arial" panose="020B0604020202020204" pitchFamily="34" charset="0"/>
                <a:ea typeface="굴림" panose="020B0600000101010101" pitchFamily="50" charset="-127"/>
              </a:rPr>
              <a:t>call </a:t>
            </a:r>
            <a:r>
              <a:rPr lang="ko-KR" altLang="en-US" sz="2000" i="0">
                <a:latin typeface="Arial" panose="020B0604020202020204" pitchFamily="34" charset="0"/>
                <a:ea typeface="굴림" panose="020B0600000101010101" pitchFamily="50" charset="-127"/>
              </a:rPr>
              <a:t>될 때마다 </a:t>
            </a:r>
            <a:r>
              <a:rPr lang="en-US" altLang="ko-KR" sz="2000" i="0">
                <a:latin typeface="Arial" panose="020B0604020202020204" pitchFamily="34" charset="0"/>
                <a:ea typeface="굴림" panose="020B0600000101010101" pitchFamily="50" charset="-127"/>
              </a:rPr>
              <a:t>indexOfLargest</a:t>
            </a:r>
            <a:r>
              <a:rPr lang="ko-KR" altLang="en-US" sz="2000" i="0">
                <a:latin typeface="Arial" panose="020B0604020202020204" pitchFamily="34" charset="0"/>
                <a:ea typeface="굴림" panose="020B0600000101010101" pitchFamily="50" charset="-127"/>
              </a:rPr>
              <a:t>의 수행시간은 한 단계씩 가벼워진다.</a:t>
            </a:r>
          </a:p>
          <a:p>
            <a:pPr lvl="1">
              <a:spcBef>
                <a:spcPct val="0"/>
              </a:spcBef>
              <a:buFont typeface="굴림" panose="020B0600000101010101" pitchFamily="50" charset="-127"/>
              <a:buNone/>
            </a:pPr>
            <a:endParaRPr lang="ko-KR" altLang="en-US" sz="2000" i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spcBef>
                <a:spcPct val="0"/>
              </a:spcBef>
              <a:buFont typeface="굴림" panose="020B0600000101010101" pitchFamily="50" charset="-127"/>
              <a:buNone/>
            </a:pPr>
            <a:endParaRPr lang="ko-KR" altLang="en-US" sz="2000" i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390525" y="6010275"/>
            <a:ext cx="394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-1)+(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-2)+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···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+2+1 =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7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0" animBg="1" autoUpdateAnimBg="0"/>
      <p:bldP spid="197639" grpId="0" animBg="1" autoUpdateAnimBg="0"/>
      <p:bldP spid="197641" grpId="0" build="p" autoUpdateAnimBg="0"/>
    </p:bldLst>
  </p:timing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Brain:Documents:Sebasta CPL PowerPoint:chapter_01.tmpl</Template>
  <TotalTime>15026</TotalTime>
  <Words>2219</Words>
  <Application>Microsoft Office PowerPoint</Application>
  <PresentationFormat>화면 슬라이드 쇼(4:3)</PresentationFormat>
  <Paragraphs>629</Paragraphs>
  <Slides>61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61</vt:i4>
      </vt:variant>
    </vt:vector>
  </HeadingPairs>
  <TitlesOfParts>
    <vt:vector size="89" baseType="lpstr">
      <vt:lpstr>Arial</vt:lpstr>
      <vt:lpstr>Times</vt:lpstr>
      <vt:lpstr>Garamond</vt:lpstr>
      <vt:lpstr>Wingdings</vt:lpstr>
      <vt:lpstr>굴림</vt:lpstr>
      <vt:lpstr>Courier New</vt:lpstr>
      <vt:lpstr>Times New Roman</vt:lpstr>
      <vt:lpstr>Lucida Sans</vt:lpstr>
      <vt:lpstr>Lucida Console</vt:lpstr>
      <vt:lpstr>나눔바른고딕</vt:lpstr>
      <vt:lpstr>바탕</vt:lpstr>
      <vt:lpstr>Lucida Grande</vt:lpstr>
      <vt:lpstr>HY견고딕</vt:lpstr>
      <vt:lpstr>Century Gothic</vt:lpstr>
      <vt:lpstr>휴먼모음T</vt:lpstr>
      <vt:lpstr>Symbol</vt:lpstr>
      <vt:lpstr>맑은 고딕</vt:lpstr>
      <vt:lpstr>chapter_01.tmpl</vt:lpstr>
      <vt:lpstr>NOTEBOOK</vt:lpstr>
      <vt:lpstr>1_NOTEBOOK</vt:lpstr>
      <vt:lpstr>2_NOTEBOOK</vt:lpstr>
      <vt:lpstr>3_NOTEBOOK</vt:lpstr>
      <vt:lpstr>4_NOTEBOOK</vt:lpstr>
      <vt:lpstr>5_NOTEBOOK</vt:lpstr>
      <vt:lpstr>6_NOTEBOOK</vt:lpstr>
      <vt:lpstr>7_NOTEBOOK</vt:lpstr>
      <vt:lpstr>8_NOTEBOOK</vt:lpstr>
      <vt:lpstr>9_NOTEBOOK</vt:lpstr>
      <vt:lpstr>PowerPoint 프레젠테이션</vt:lpstr>
      <vt:lpstr>PowerPoint 프레젠테이션</vt:lpstr>
      <vt:lpstr>Sorting Algorithms</vt:lpstr>
      <vt:lpstr>선택(selection) 정렬</vt:lpstr>
      <vt:lpstr>PowerPoint 프레젠테이션</vt:lpstr>
      <vt:lpstr>선택 정렬 분석</vt:lpstr>
      <vt:lpstr>Selection Sort (선택 정렬)</vt:lpstr>
      <vt:lpstr>PowerPoint 프레젠테이션</vt:lpstr>
      <vt:lpstr>PowerPoint 프레젠테이션</vt:lpstr>
      <vt:lpstr>버블(bubble) 정렬</vt:lpstr>
      <vt:lpstr>PowerPoint 프레젠테이션</vt:lpstr>
      <vt:lpstr>버블 정렬 분석</vt:lpstr>
      <vt:lpstr>Bubble Sort (버블소트)</vt:lpstr>
      <vt:lpstr>삽입(insertion) 정렬</vt:lpstr>
      <vt:lpstr>PowerPoint 프레젠테이션</vt:lpstr>
      <vt:lpstr>삽입 정렬 분석</vt:lpstr>
      <vt:lpstr>Insertion Sort (삽입정렬)</vt:lpstr>
      <vt:lpstr>PowerPoint 프레젠테이션</vt:lpstr>
      <vt:lpstr>기본 정렬 비교</vt:lpstr>
      <vt:lpstr>PowerPoint 프레젠테이션</vt:lpstr>
      <vt:lpstr>Mergesort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Quicksort</vt:lpstr>
      <vt:lpstr>PowerPoint 프레젠테이션</vt:lpstr>
      <vt:lpstr>PowerPoint 프레젠테이션</vt:lpstr>
      <vt:lpstr>PowerPoint 프레젠테이션</vt:lpstr>
      <vt:lpstr>PowerPoint 프레젠테이션</vt:lpstr>
      <vt:lpstr>Radix Sort</vt:lpstr>
      <vt:lpstr>PowerPoint 프레젠테이션</vt:lpstr>
      <vt:lpstr>Comparison of Sorting Efficiency</vt:lpstr>
      <vt:lpstr>퀵(quick) 정렬</vt:lpstr>
      <vt:lpstr>PowerPoint 프레젠테이션</vt:lpstr>
      <vt:lpstr>PowerPoint 프레젠테이션</vt:lpstr>
      <vt:lpstr>퀵 정렬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퀵 정렬 in C</vt:lpstr>
      <vt:lpstr>PowerPoint 프레젠테이션</vt:lpstr>
      <vt:lpstr>분할 함수</vt:lpstr>
      <vt:lpstr>PowerPoint 프레젠테이션</vt:lpstr>
      <vt:lpstr>PowerPoint 프레젠테이션</vt:lpstr>
      <vt:lpstr>퀵 정렬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기수(radix) 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강의노트</dc:title>
  <dc:creator>문병로</dc:creator>
  <cp:lastModifiedBy>Daeyeon Jo</cp:lastModifiedBy>
  <cp:revision>198</cp:revision>
  <cp:lastPrinted>2001-10-01T18:50:52Z</cp:lastPrinted>
  <dcterms:created xsi:type="dcterms:W3CDTF">2001-08-09T11:26:11Z</dcterms:created>
  <dcterms:modified xsi:type="dcterms:W3CDTF">2016-05-08T17:16:27Z</dcterms:modified>
</cp:coreProperties>
</file>