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977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926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483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0962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232828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4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173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291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8598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27373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38042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0" y="381000"/>
            <a:ext cx="9144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27" name="Rectangle 22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i="0" smtClean="0">
                <a:solidFill>
                  <a:srgbClr val="FFFFFF"/>
                </a:solidFill>
                <a:ea typeface="굴림" panose="020B0600000101010101" pitchFamily="50" charset="-127"/>
              </a:rPr>
              <a:t>자료구조 강의 노트, 문병로  </a:t>
            </a:r>
            <a:endParaRPr lang="en-US" altLang="ko-KR" sz="1000" i="0" smtClean="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28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400" i="0" smtClean="0">
                <a:solidFill>
                  <a:srgbClr val="000000"/>
                </a:solidFill>
                <a:latin typeface="Times" panose="02020603050405020304" pitchFamily="18" charset="0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889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r>
              <a:rPr lang="en-US" altLang="ko-KR" sz="3600" smtClean="0">
                <a:ea typeface="굴림" panose="020B0600000101010101" pitchFamily="50" charset="-127"/>
              </a:rPr>
              <a:t>Ch. 10  Algorithm Efficiency &amp; Sorting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643438"/>
          </a:xfrm>
        </p:spPr>
        <p:txBody>
          <a:bodyPr/>
          <a:lstStyle/>
          <a:p>
            <a:pPr>
              <a:defRPr/>
            </a:pPr>
            <a:r>
              <a:rPr lang="en-US" altLang="ko-KR" sz="2400" i="1" smtClean="0">
                <a:ea typeface="굴림" panose="020B0600000101010101" pitchFamily="50" charset="-127"/>
              </a:rPr>
              <a:t>O</a:t>
            </a:r>
            <a:r>
              <a:rPr lang="en-US" altLang="ko-KR" sz="2400" smtClean="0">
                <a:ea typeface="굴림" panose="020B0600000101010101" pitchFamily="50" charset="-127"/>
              </a:rPr>
              <a:t>( ): Big-Oh</a:t>
            </a:r>
          </a:p>
          <a:p>
            <a:pPr lvl="1">
              <a:defRPr/>
            </a:pPr>
            <a:r>
              <a:rPr lang="en-US" altLang="ko-KR" sz="2000" smtClean="0">
                <a:ea typeface="굴림" panose="020B0600000101010101" pitchFamily="50" charset="-127"/>
              </a:rPr>
              <a:t>An algorithm is said to take </a:t>
            </a:r>
            <a:r>
              <a:rPr lang="en-US" altLang="ko-KR" sz="2000" i="1" smtClean="0">
                <a:solidFill>
                  <a:srgbClr val="FF3300"/>
                </a:solidFill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solidFill>
                  <a:srgbClr val="FF33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f</a:t>
            </a:r>
            <a:r>
              <a:rPr lang="en-US" altLang="ko-KR" sz="12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solidFill>
                  <a:srgbClr val="00B0F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)</a:t>
            </a:r>
            <a:r>
              <a:rPr lang="en-US" altLang="ko-KR" sz="2000" smtClean="0">
                <a:solidFill>
                  <a:srgbClr val="FF3300"/>
                </a:solidFill>
                <a:ea typeface="굴림" panose="020B0600000101010101" pitchFamily="50" charset="-127"/>
              </a:rPr>
              <a:t>)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altLang="ko-KR" sz="2000" smtClean="0">
                <a:ea typeface="굴림" panose="020B0600000101010101" pitchFamily="50" charset="-127"/>
              </a:rPr>
              <a:t>   if </a:t>
            </a:r>
          </a:p>
          <a:p>
            <a:pPr lvl="1">
              <a:buFontTx/>
              <a:buNone/>
              <a:defRPr/>
            </a:pPr>
            <a:r>
              <a:rPr lang="en-US" altLang="ko-KR" sz="2000" smtClean="0">
                <a:ea typeface="굴림" panose="020B0600000101010101" pitchFamily="50" charset="-127"/>
              </a:rPr>
              <a:t>   its running time is </a:t>
            </a:r>
            <a:r>
              <a:rPr lang="en-US" altLang="ko-KR" sz="2000" b="1" smtClean="0">
                <a:solidFill>
                  <a:srgbClr val="FF3300"/>
                </a:solidFill>
                <a:ea typeface="굴림" panose="020B0600000101010101" pitchFamily="50" charset="-127"/>
              </a:rPr>
              <a:t>upper-bounded by c</a:t>
            </a:r>
            <a:r>
              <a:rPr lang="en-US" altLang="ko-KR" sz="20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f</a:t>
            </a:r>
            <a:r>
              <a:rPr lang="en-US" altLang="ko-KR" sz="2000" b="1" smtClean="0">
                <a:solidFill>
                  <a:srgbClr val="00B0F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="1" smtClean="0">
                <a:solidFill>
                  <a:srgbClr val="00B0F0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2000" b="1" smtClean="0">
                <a:ea typeface="굴림" panose="020B0600000101010101" pitchFamily="50" charset="-127"/>
              </a:rPr>
              <a:t>// c</a:t>
            </a:r>
            <a:r>
              <a:rPr lang="ko-KR" altLang="en-US" sz="2000" b="1" smtClean="0">
                <a:ea typeface="굴림" panose="020B0600000101010101" pitchFamily="50" charset="-127"/>
              </a:rPr>
              <a:t>는 상수 </a:t>
            </a:r>
            <a:endParaRPr lang="en-US" altLang="ko-KR" sz="2000" b="1" smtClean="0">
              <a:solidFill>
                <a:srgbClr val="00B0F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2000" smtClean="0">
                <a:ea typeface="굴림" panose="020B0600000101010101" pitchFamily="50" charset="-127"/>
              </a:rPr>
              <a:t>e.g.,</a:t>
            </a:r>
            <a:r>
              <a:rPr lang="en-US" altLang="ko-KR" sz="2000" b="1" smtClean="0">
                <a:ea typeface="굴림" panose="020B0600000101010101" pitchFamily="50" charset="-127"/>
              </a:rPr>
              <a:t> </a:t>
            </a:r>
            <a:r>
              <a:rPr lang="en-US" altLang="ko-KR" sz="2000" b="1" i="1" smtClean="0">
                <a:ea typeface="굴림" panose="020B0600000101010101" pitchFamily="50" charset="-127"/>
              </a:rPr>
              <a:t>O</a:t>
            </a:r>
            <a:r>
              <a:rPr lang="en-US" altLang="ko-KR" sz="2000" b="1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n</a:t>
            </a:r>
            <a:r>
              <a:rPr lang="en-US" altLang="ko-KR" sz="2000" b="1" smtClean="0">
                <a:ea typeface="굴림" panose="020B0600000101010101" pitchFamily="50" charset="-127"/>
              </a:rPr>
              <a:t>), </a:t>
            </a:r>
            <a:r>
              <a:rPr lang="en-US" altLang="ko-KR" sz="2000" b="1" i="1" smtClean="0">
                <a:ea typeface="굴림" panose="020B0600000101010101" pitchFamily="50" charset="-127"/>
              </a:rPr>
              <a:t>O</a:t>
            </a:r>
            <a:r>
              <a:rPr lang="en-US" altLang="ko-KR" sz="2000" b="1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n</a:t>
            </a:r>
            <a:r>
              <a:rPr lang="en-US" altLang="ko-KR" sz="900" b="1" i="1" smtClean="0">
                <a:ea typeface="굴림" panose="020B0600000101010101" pitchFamily="50" charset="-127"/>
              </a:rPr>
              <a:t> </a:t>
            </a:r>
            <a:r>
              <a:rPr lang="en-US" altLang="ko-KR" sz="2000" b="1" smtClean="0">
                <a:ea typeface="굴림" panose="020B0600000101010101" pitchFamily="50" charset="-127"/>
              </a:rPr>
              <a:t>log</a:t>
            </a:r>
            <a:r>
              <a:rPr lang="en-US" altLang="ko-KR" sz="1200" b="1" smtClean="0">
                <a:ea typeface="굴림" panose="020B0600000101010101" pitchFamily="50" charset="-127"/>
              </a:rPr>
              <a:t> </a:t>
            </a:r>
            <a:r>
              <a:rPr lang="en-US" altLang="ko-KR" sz="2000" b="1" i="1" smtClean="0">
                <a:ea typeface="굴림" panose="020B0600000101010101" pitchFamily="50" charset="-127"/>
              </a:rPr>
              <a:t>n</a:t>
            </a:r>
            <a:r>
              <a:rPr lang="en-US" altLang="ko-KR" sz="2000" b="1" smtClean="0">
                <a:ea typeface="굴림" panose="020B0600000101010101" pitchFamily="50" charset="-127"/>
              </a:rPr>
              <a:t>), </a:t>
            </a:r>
            <a:r>
              <a:rPr lang="en-US" altLang="ko-KR" sz="2000" b="1" i="1" smtClean="0">
                <a:ea typeface="굴림" panose="020B0600000101010101" pitchFamily="50" charset="-127"/>
              </a:rPr>
              <a:t>O</a:t>
            </a:r>
            <a:r>
              <a:rPr lang="en-US" altLang="ko-KR" sz="2000" b="1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n</a:t>
            </a:r>
            <a:r>
              <a:rPr lang="en-US" altLang="ko-KR" sz="2000" b="1" baseline="30000" smtClean="0">
                <a:ea typeface="굴림" panose="020B0600000101010101" pitchFamily="50" charset="-127"/>
              </a:rPr>
              <a:t>2</a:t>
            </a:r>
            <a:r>
              <a:rPr lang="en-US" altLang="ko-KR" sz="2000" b="1" smtClean="0">
                <a:ea typeface="굴림" panose="020B0600000101010101" pitchFamily="50" charset="-127"/>
              </a:rPr>
              <a:t>), </a:t>
            </a:r>
            <a:r>
              <a:rPr lang="en-US" altLang="ko-KR" sz="2000" b="1" i="1" smtClean="0">
                <a:ea typeface="굴림" panose="020B0600000101010101" pitchFamily="50" charset="-127"/>
              </a:rPr>
              <a:t>O</a:t>
            </a:r>
            <a:r>
              <a:rPr lang="en-US" altLang="ko-KR" sz="2000" b="1" smtClean="0">
                <a:ea typeface="굴림" panose="020B0600000101010101" pitchFamily="50" charset="-127"/>
              </a:rPr>
              <a:t>(2</a:t>
            </a:r>
            <a:r>
              <a:rPr lang="en-US" altLang="ko-KR" sz="2000" b="1" i="1" baseline="30000" smtClean="0">
                <a:ea typeface="굴림" panose="020B0600000101010101" pitchFamily="50" charset="-127"/>
              </a:rPr>
              <a:t>n</a:t>
            </a:r>
            <a:r>
              <a:rPr lang="en-US" altLang="ko-KR" sz="2000" b="1" smtClean="0">
                <a:ea typeface="굴림" panose="020B0600000101010101" pitchFamily="50" charset="-127"/>
              </a:rPr>
              <a:t>),</a:t>
            </a:r>
            <a:r>
              <a:rPr lang="en-US" altLang="ko-KR" sz="2000" smtClean="0">
                <a:ea typeface="굴림" panose="020B0600000101010101" pitchFamily="50" charset="-127"/>
              </a:rPr>
              <a:t> …</a:t>
            </a:r>
          </a:p>
          <a:p>
            <a:pPr>
              <a:defRPr/>
            </a:pPr>
            <a:r>
              <a:rPr lang="en-US" altLang="ko-KR" sz="2400" smtClean="0">
                <a:ea typeface="굴림" panose="020B0600000101010101" pitchFamily="50" charset="-127"/>
              </a:rPr>
              <a:t>Formal definition</a:t>
            </a:r>
          </a:p>
          <a:p>
            <a:pPr lvl="1">
              <a:defRPr/>
            </a:pPr>
            <a:r>
              <a:rPr lang="en-US" altLang="ko-KR" sz="2000" i="1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solidFill>
                  <a:srgbClr val="00B0F0"/>
                </a:solidFill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solidFill>
                  <a:srgbClr val="00B0F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solidFill>
                  <a:srgbClr val="00B0F0"/>
                </a:solidFill>
                <a:ea typeface="굴림" panose="020B0600000101010101" pitchFamily="50" charset="-127"/>
              </a:rPr>
              <a:t>)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) = { </a:t>
            </a:r>
            <a:r>
              <a:rPr lang="en-US" altLang="ko-KR" sz="2000" b="1" i="1" smtClean="0">
                <a:solidFill>
                  <a:srgbClr val="FFC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solidFill>
                  <a:srgbClr val="FFC00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)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| ∃c &gt; 0, </a:t>
            </a:r>
            <a:r>
              <a:rPr lang="en-US" altLang="ko-KR" sz="2000" i="1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-25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0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 ≥ 0 s.t.∀</a:t>
            </a:r>
            <a:r>
              <a:rPr lang="en-US" altLang="ko-KR" sz="2000" i="1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 ≥ </a:t>
            </a:r>
            <a:r>
              <a:rPr lang="en-US" altLang="ko-KR" sz="2000" i="1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-25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0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, 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c</a:t>
            </a:r>
            <a:r>
              <a:rPr lang="en-US" altLang="ko-KR" sz="2000" b="1" i="1" smtClean="0">
                <a:solidFill>
                  <a:srgbClr val="FFC000"/>
                </a:solidFill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solidFill>
                  <a:srgbClr val="FFC00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) ≥ </a:t>
            </a:r>
            <a:r>
              <a:rPr lang="en-US" altLang="ko-KR" sz="2000" b="1" i="1" smtClean="0">
                <a:solidFill>
                  <a:srgbClr val="FFC000"/>
                </a:solidFill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solidFill>
                  <a:srgbClr val="FFC000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solidFill>
                  <a:srgbClr val="FFC000"/>
                </a:solidFill>
                <a:ea typeface="굴림" panose="020B0600000101010101" pitchFamily="50" charset="-127"/>
              </a:rPr>
              <a:t>)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 }</a:t>
            </a:r>
          </a:p>
          <a:p>
            <a:pPr lvl="1">
              <a:defRPr/>
            </a:pP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c 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상수는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0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보다 크고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, f(n) 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함수의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 n = 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개수는 </a:t>
            </a:r>
            <a:r>
              <a:rPr lang="en-US" altLang="ko-KR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0</a:t>
            </a:r>
            <a:r>
              <a:rPr lang="ko-KR" altLang="en-US" sz="2000" smtClean="0">
                <a:solidFill>
                  <a:schemeClr val="bg1">
                    <a:lumMod val="65000"/>
                  </a:schemeClr>
                </a:solidFill>
                <a:ea typeface="굴림" panose="020B0600000101010101" pitchFamily="50" charset="-127"/>
              </a:rPr>
              <a:t>보다 같거나 크다 </a:t>
            </a:r>
            <a:endParaRPr lang="en-US" altLang="ko-KR" sz="2000" smtClean="0">
              <a:solidFill>
                <a:schemeClr val="bg1">
                  <a:lumMod val="65000"/>
                </a:schemeClr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2000" b="1" i="1" smtClean="0"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∈ </a:t>
            </a:r>
            <a:r>
              <a:rPr lang="en-US" altLang="ko-KR" sz="2000" i="1" smtClean="0"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</a:t>
            </a:r>
            <a:r>
              <a:rPr lang="ko-KR" altLang="en-US" sz="2000" smtClean="0">
                <a:ea typeface="굴림" panose="020B0600000101010101" pitchFamily="50" charset="-127"/>
              </a:rPr>
              <a:t>이 맞지만 관행적으로 </a:t>
            </a:r>
            <a:r>
              <a:rPr lang="en-US" altLang="ko-KR" sz="2000" b="1" i="1" smtClean="0"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= </a:t>
            </a:r>
            <a:r>
              <a:rPr lang="en-US" altLang="ko-KR" sz="2000" i="1" smtClean="0"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))</a:t>
            </a:r>
            <a:r>
              <a:rPr lang="ko-KR" altLang="en-US" sz="2000" smtClean="0">
                <a:ea typeface="굴림" panose="020B0600000101010101" pitchFamily="50" charset="-127"/>
              </a:rPr>
              <a:t>이라고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쓴다.</a:t>
            </a:r>
          </a:p>
          <a:p>
            <a:pPr>
              <a:spcBef>
                <a:spcPct val="50000"/>
              </a:spcBef>
              <a:defRPr/>
            </a:pPr>
            <a:r>
              <a:rPr lang="ko-KR" altLang="en-US" sz="2400" smtClean="0">
                <a:ea typeface="굴림" panose="020B0600000101010101" pitchFamily="50" charset="-127"/>
              </a:rPr>
              <a:t>직관적 의미</a:t>
            </a:r>
          </a:p>
          <a:p>
            <a:pPr lvl="1">
              <a:spcBef>
                <a:spcPct val="50000"/>
              </a:spcBef>
              <a:defRPr/>
            </a:pPr>
            <a:r>
              <a:rPr lang="ko-KR" altLang="en-US" sz="2000" smtClean="0">
                <a:ea typeface="굴림" panose="020B0600000101010101" pitchFamily="50" charset="-127"/>
              </a:rPr>
              <a:t> </a:t>
            </a:r>
            <a:r>
              <a:rPr lang="en-US" altLang="ko-KR" sz="2000" b="1" i="1" smtClean="0"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 = </a:t>
            </a:r>
            <a:r>
              <a:rPr lang="en-US" altLang="ko-KR" sz="2000" i="1" smtClean="0">
                <a:ea typeface="굴림" panose="020B0600000101010101" pitchFamily="50" charset="-127"/>
              </a:rPr>
              <a:t>O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b="1" i="1" smtClean="0">
                <a:ea typeface="굴림" panose="020B0600000101010101" pitchFamily="50" charset="-127"/>
              </a:rPr>
              <a:t>f</a:t>
            </a:r>
            <a:r>
              <a:rPr lang="en-US" altLang="ko-KR" sz="2000" smtClean="0">
                <a:ea typeface="굴림" panose="020B0600000101010101" pitchFamily="50" charset="-127"/>
              </a:rPr>
              <a:t>(</a:t>
            </a:r>
            <a:r>
              <a:rPr lang="en-US" altLang="ko-KR" sz="2000" i="1" smtClean="0">
                <a:ea typeface="굴림" panose="020B0600000101010101" pitchFamily="50" charset="-127"/>
              </a:rPr>
              <a:t>n</a:t>
            </a:r>
            <a:r>
              <a:rPr lang="en-US" altLang="ko-KR" sz="2000" smtClean="0">
                <a:ea typeface="굴림" panose="020B0600000101010101" pitchFamily="50" charset="-127"/>
              </a:rPr>
              <a:t>)) ⇒ </a:t>
            </a:r>
            <a:r>
              <a:rPr lang="en-US" altLang="ko-KR" sz="2000" b="1" i="1" smtClean="0">
                <a:ea typeface="굴림" panose="020B0600000101010101" pitchFamily="50" charset="-127"/>
              </a:rPr>
              <a:t>g</a:t>
            </a:r>
            <a:r>
              <a:rPr lang="en-US" altLang="ko-KR" sz="2000" smtClean="0">
                <a:ea typeface="굴림" panose="020B0600000101010101" pitchFamily="50" charset="-127"/>
              </a:rPr>
              <a:t> grows no faster than </a:t>
            </a:r>
            <a:r>
              <a:rPr lang="en-US" altLang="ko-KR" sz="2000" b="1" i="1" smtClean="0">
                <a:ea typeface="굴림" panose="020B0600000101010101" pitchFamily="50" charset="-127"/>
              </a:rPr>
              <a:t>f </a:t>
            </a:r>
            <a:r>
              <a:rPr lang="en-US" altLang="ko-KR" sz="1800" b="1" smtClean="0">
                <a:ea typeface="굴림" panose="020B0600000101010101" pitchFamily="50" charset="-127"/>
              </a:rPr>
              <a:t>(</a:t>
            </a:r>
            <a:r>
              <a:rPr lang="ko-KR" altLang="en-US" sz="1800" b="1" smtClean="0">
                <a:ea typeface="굴림" panose="020B0600000101010101" pitchFamily="50" charset="-127"/>
              </a:rPr>
              <a:t>그래프의 휘어짐의 정도</a:t>
            </a:r>
            <a:r>
              <a:rPr lang="en-US" altLang="ko-KR" sz="1800" b="1" smtClean="0">
                <a:ea typeface="굴림" panose="020B0600000101010101" pitchFamily="50" charset="-127"/>
              </a:rPr>
              <a:t>)</a:t>
            </a:r>
            <a:endParaRPr lang="en-US" altLang="ko-KR" sz="1800" smtClean="0">
              <a:ea typeface="굴림" panose="020B0600000101010101" pitchFamily="50" charset="-127"/>
            </a:endParaRPr>
          </a:p>
        </p:txBody>
      </p:sp>
      <p:sp>
        <p:nvSpPr>
          <p:cNvPr id="128004" name="직사각형 3"/>
          <p:cNvSpPr>
            <a:spLocks noChangeArrowheads="1"/>
          </p:cNvSpPr>
          <p:nvPr/>
        </p:nvSpPr>
        <p:spPr bwMode="auto">
          <a:xfrm>
            <a:off x="203200" y="573088"/>
            <a:ext cx="815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 표기법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(Asymptotic notations) - 0</a:t>
            </a:r>
          </a:p>
        </p:txBody>
      </p:sp>
    </p:spTree>
    <p:extLst>
      <p:ext uri="{BB962C8B-B14F-4D97-AF65-F5344CB8AC3E}">
        <p14:creationId xmlns:p14="http://schemas.microsoft.com/office/powerpoint/2010/main" val="2217605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제목 1"/>
          <p:cNvSpPr>
            <a:spLocks noGrp="1"/>
          </p:cNvSpPr>
          <p:nvPr>
            <p:ph type="title"/>
          </p:nvPr>
        </p:nvSpPr>
        <p:spPr>
          <a:xfrm>
            <a:off x="-1570038" y="609600"/>
            <a:ext cx="7772401" cy="434975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log</a:t>
            </a:r>
            <a:r>
              <a:rPr lang="en-US" altLang="ko-KR" sz="1800" smtClean="0">
                <a:ea typeface="굴림" panose="020B0600000101010101" pitchFamily="50" charset="-127"/>
              </a:rPr>
              <a:t>2</a:t>
            </a:r>
            <a:r>
              <a:rPr lang="en-US" altLang="ko-KR" smtClean="0">
                <a:ea typeface="굴림" panose="020B0600000101010101" pitchFamily="50" charset="-127"/>
              </a:rPr>
              <a:t>n? </a:t>
            </a:r>
            <a:r>
              <a:rPr lang="en-US" altLang="ko-KR" sz="2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2^n </a:t>
            </a:r>
            <a:r>
              <a:rPr lang="ko-KR" altLang="en-US" sz="2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반대</a:t>
            </a:r>
            <a:r>
              <a:rPr lang="en-US" altLang="ko-KR" sz="28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67" name="직사각형 2"/>
          <p:cNvSpPr>
            <a:spLocks noChangeArrowheads="1"/>
          </p:cNvSpPr>
          <p:nvPr/>
        </p:nvSpPr>
        <p:spPr bwMode="auto">
          <a:xfrm>
            <a:off x="538163" y="1201738"/>
            <a:ext cx="3378200" cy="21240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sum (int n) 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ko-KR" sz="1200" smtClean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int i,b;                  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ko-KR" sz="1200" smtClean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12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b=2</a:t>
            </a: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                    // 1</a:t>
            </a:r>
            <a:r>
              <a:rPr lang="ko-KR" altLang="en-US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대입연산</a:t>
            </a: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i=1;                     // 1</a:t>
            </a:r>
            <a:r>
              <a:rPr lang="ko-KR" altLang="en-US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대입연산</a:t>
            </a: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ko-KR" sz="1200" smtClean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while(i&lt;=n){     // </a:t>
            </a:r>
            <a:r>
              <a:rPr lang="ko-KR" altLang="en-US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루프제어연산무시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ko-KR" altLang="en-US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200" b="1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i</a:t>
            </a:r>
            <a:r>
              <a:rPr lang="en-US" altLang="ko-KR" sz="12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*b</a:t>
            </a:r>
            <a:r>
              <a:rPr lang="en-US" altLang="ko-KR" sz="1200" b="1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                 // log₂n </a:t>
            </a:r>
            <a:r>
              <a:rPr lang="ko-KR" altLang="en-US" sz="1200" b="1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곱셈연산</a:t>
            </a:r>
            <a:r>
              <a:rPr lang="en-US" altLang="ko-KR" sz="1200" b="1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대입연산</a:t>
            </a:r>
            <a:endParaRPr lang="en-US" altLang="ko-KR" sz="1200" b="1" smtClean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ko-KR" sz="1200" smtClean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ko-KR" sz="1200" smtClean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1200" smtClean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220" name="TextBox 3"/>
          <p:cNvSpPr txBox="1">
            <a:spLocks noChangeArrowheads="1"/>
          </p:cNvSpPr>
          <p:nvPr/>
        </p:nvSpPr>
        <p:spPr bwMode="auto">
          <a:xfrm>
            <a:off x="476250" y="3490913"/>
            <a:ext cx="8350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동안 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곱한다 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2, 4, 8, 16, 32, 64, … : n</a:t>
            </a:r>
            <a:r>
              <a:rPr lang="ko-KR" altLang="en-US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표시하면 몇 회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8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sum(n = 32) </a:t>
            </a:r>
            <a:r>
              <a:rPr lang="ko-KR" altLang="en-US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경우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i = 2, 4, 8, 16, 32 -&gt; 5</a:t>
            </a:r>
            <a:r>
              <a:rPr lang="ko-KR" altLang="en-US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&lt;- log</a:t>
            </a:r>
            <a:r>
              <a:rPr lang="en-US" altLang="ko-KR" sz="11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 =</a:t>
            </a:r>
            <a:r>
              <a:rPr lang="en-US" altLang="ko-KR" sz="18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log</a:t>
            </a:r>
            <a:r>
              <a:rPr lang="en-US" altLang="ko-KR" sz="11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8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2^5 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</a:t>
            </a:r>
            <a:endParaRPr lang="ko-KR" altLang="en-US" sz="18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221" name="직사각형 4"/>
          <p:cNvSpPr>
            <a:spLocks noChangeArrowheads="1"/>
          </p:cNvSpPr>
          <p:nvPr/>
        </p:nvSpPr>
        <p:spPr bwMode="auto">
          <a:xfrm>
            <a:off x="476250" y="4933950"/>
            <a:ext cx="9620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  <a:r>
              <a:rPr lang="ko-KR" altLang="en-US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한 번 반복을 할때마다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1 2 4 8 16 32 64 ... </a:t>
            </a:r>
            <a:r>
              <a:rPr lang="ko-KR" altLang="en-US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</a:t>
            </a:r>
            <a:r>
              <a:rPr lang="en-US" altLang="ko-KR" sz="2000" b="1" u="sng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u="sng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000" b="1" u="sng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b="1" u="sng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</a:t>
            </a:r>
            <a:r>
              <a:rPr lang="ko-KR" altLang="en-US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변합니다</a:t>
            </a:r>
            <a:r>
              <a:rPr lang="en-US" altLang="ko-KR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</a:t>
            </a:r>
            <a:r>
              <a:rPr lang="ko-KR" altLang="en-US" sz="2000" b="1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반복하는 회수는 그 반대로 </a:t>
            </a:r>
            <a:r>
              <a:rPr lang="en-US" altLang="ko-KR" sz="2000" b="1" u="sng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log2n</a:t>
            </a:r>
            <a:r>
              <a:rPr lang="ko-KR" altLang="en-US" sz="2000" b="1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됩니다</a:t>
            </a:r>
            <a:r>
              <a:rPr lang="en-US" altLang="ko-KR" sz="2000" b="1">
                <a:solidFill>
                  <a:srgbClr val="66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37222" name="TextBox 6"/>
          <p:cNvSpPr txBox="1">
            <a:spLocks noChangeArrowheads="1"/>
          </p:cNvSpPr>
          <p:nvPr/>
        </p:nvSpPr>
        <p:spPr bwMode="auto">
          <a:xfrm>
            <a:off x="4235450" y="511175"/>
            <a:ext cx="5248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y = log</a:t>
            </a:r>
            <a:r>
              <a:rPr lang="en-US" altLang="ko-KR" sz="16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2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x &lt;-&gt; x = a^y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5 = log</a:t>
            </a:r>
            <a:r>
              <a:rPr lang="en-US" altLang="ko-KR" sz="11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en-US" altLang="ko-KR" sz="2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32 &lt;-&gt; 32 = 2^5</a:t>
            </a:r>
            <a:endParaRPr lang="ko-KR" altLang="en-US" sz="24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7223" name="직사각형 1"/>
          <p:cNvSpPr>
            <a:spLocks noChangeArrowheads="1"/>
          </p:cNvSpPr>
          <p:nvPr/>
        </p:nvSpPr>
        <p:spPr bwMode="auto">
          <a:xfrm>
            <a:off x="4121150" y="2306638"/>
            <a:ext cx="5022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while문 안에서 i가 1씩 증가하게 되면 n만큼 반복하게 됩니다.</a:t>
            </a:r>
            <a:endParaRPr lang="en-US" altLang="ko-KR" sz="12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while문 안에서 i가 2씩 증가하게 되면 n/2만큼 반복하게 됩니다.</a:t>
            </a:r>
            <a:endParaRPr lang="en-US" altLang="ko-KR" sz="12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while문 안에서 i가 3씩 증가하게 되면 n/3만큼 반복하게 됩니다.</a:t>
            </a:r>
            <a:endParaRPr lang="en-US" altLang="ko-KR" sz="12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while문 안에서 i가 2배씩 증가하게 되면</a:t>
            </a:r>
            <a:r>
              <a:rPr lang="en-US" altLang="ko-KR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</a:t>
            </a:r>
            <a:r>
              <a: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og</a:t>
            </a:r>
            <a:r>
              <a:rPr lang="ko-KR" altLang="en-US" sz="6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반복하게 됩니다</a:t>
            </a:r>
          </a:p>
        </p:txBody>
      </p:sp>
      <p:sp>
        <p:nvSpPr>
          <p:cNvPr id="137224" name="직사각형 1"/>
          <p:cNvSpPr>
            <a:spLocks noChangeArrowheads="1"/>
          </p:cNvSpPr>
          <p:nvPr/>
        </p:nvSpPr>
        <p:spPr bwMode="auto">
          <a:xfrm>
            <a:off x="1522413" y="6021388"/>
            <a:ext cx="6697662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20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원소를 </a:t>
            </a:r>
            <a:r>
              <a:rPr lang="en-US" altLang="ko-KR" sz="20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몇번 나눌 수 있는가</a:t>
            </a:r>
            <a:r>
              <a:rPr lang="ko-KR" altLang="en-US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^m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≥ N </a:t>
            </a:r>
            <a:r>
              <a:rPr lang="ko-KR" altLang="en-US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ko-KR" altLang="en-US" sz="2000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i="0">
                <a:solidFill>
                  <a:srgbClr val="7030A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 = log N </a:t>
            </a:r>
            <a:r>
              <a:rPr lang="ko-KR" altLang="en-US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나온다는 것입니다</a:t>
            </a:r>
            <a:r>
              <a:rPr lang="en-US" altLang="ko-KR" sz="2000" i="0">
                <a:solidFill>
                  <a:srgbClr val="1F1F1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endParaRPr lang="ko-KR" altLang="en-US" sz="2000" i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225" name="TextBox 2"/>
          <p:cNvSpPr txBox="1">
            <a:spLocks noChangeArrowheads="1"/>
          </p:cNvSpPr>
          <p:nvPr/>
        </p:nvSpPr>
        <p:spPr bwMode="auto">
          <a:xfrm>
            <a:off x="6297613" y="6005513"/>
            <a:ext cx="2528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i="0">
                <a:solidFill>
                  <a:srgbClr val="000000"/>
                </a:solidFill>
                <a:ea typeface="굴림" panose="020B0600000101010101" pitchFamily="50" charset="-127"/>
              </a:rPr>
              <a:t>@ http://goo.gl/vvopaB</a:t>
            </a:r>
            <a:endParaRPr lang="ko-KR" altLang="en-US" sz="1400" i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12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10.3b</a:t>
            </a:r>
          </a:p>
          <a:p>
            <a:pPr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A comparison of growth-rate functions: b) in graphical form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47800"/>
            <a:ext cx="75819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584450" y="1558925"/>
            <a:ext cx="654050" cy="577850"/>
          </a:xfrm>
          <a:prstGeom prst="rect">
            <a:avLst/>
          </a:prstGeom>
          <a:solidFill>
            <a:srgbClr val="FF0000">
              <a:alpha val="15000"/>
            </a:srgbClr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315200" y="2136775"/>
            <a:ext cx="1371600" cy="577850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412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15200" y="5700713"/>
            <a:ext cx="1371600" cy="579437"/>
          </a:xfrm>
          <a:prstGeom prst="rect">
            <a:avLst/>
          </a:prstGeom>
          <a:solidFill>
            <a:schemeClr val="accent1">
              <a:alpha val="15000"/>
            </a:schemeClr>
          </a:solidFill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6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anose="020B0600000101010101" pitchFamily="50" charset="-127"/>
              </a:rPr>
              <a:t>Types of Running-Time Analysis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4038"/>
            <a:ext cx="7772400" cy="3810000"/>
          </a:xfrm>
        </p:spPr>
        <p:txBody>
          <a:bodyPr/>
          <a:lstStyle/>
          <a:p>
            <a:r>
              <a:rPr lang="en-US" altLang="ko-KR" sz="2800" smtClean="0">
                <a:solidFill>
                  <a:srgbClr val="FF0000"/>
                </a:solidFill>
                <a:ea typeface="굴림" panose="020B0600000101010101" pitchFamily="50" charset="-127"/>
              </a:rPr>
              <a:t>Worst-case analysis</a:t>
            </a:r>
            <a:r>
              <a:rPr lang="en-US" altLang="ko-KR" sz="2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많이 쓴다</a:t>
            </a:r>
            <a:r>
              <a:rPr lang="en-US" altLang="ko-KR" sz="2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O</a:t>
            </a:r>
            <a:endParaRPr lang="en-US" altLang="ko-KR" sz="28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smtClean="0">
                <a:solidFill>
                  <a:srgbClr val="FF0000"/>
                </a:solidFill>
                <a:ea typeface="굴림" panose="020B0600000101010101" pitchFamily="50" charset="-127"/>
              </a:rPr>
              <a:t>Analysis for </a:t>
            </a:r>
            <a:r>
              <a:rPr lang="en-US" altLang="ko-KR" sz="2400" b="1" smtClean="0">
                <a:solidFill>
                  <a:srgbClr val="FF0000"/>
                </a:solidFill>
                <a:ea typeface="굴림" panose="020B0600000101010101" pitchFamily="50" charset="-127"/>
              </a:rPr>
              <a:t>the worst-case input(s)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Average-case analysis</a:t>
            </a:r>
            <a:r>
              <a:rPr lang="en-US" altLang="ko-KR" sz="18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18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수업에서 본격 시작</a:t>
            </a:r>
            <a:r>
              <a:rPr lang="en-US" altLang="ko-KR" sz="18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Theta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Analysis for all inputs</a:t>
            </a:r>
          </a:p>
          <a:p>
            <a:pPr lvl="1"/>
            <a:r>
              <a:rPr lang="en-US" altLang="ko-KR" sz="2400" b="1" smtClean="0">
                <a:ea typeface="굴림" panose="020B0600000101010101" pitchFamily="50" charset="-127"/>
              </a:rPr>
              <a:t>More difficult to analyze</a:t>
            </a:r>
          </a:p>
          <a:p>
            <a:r>
              <a:rPr lang="en-US" altLang="ko-KR" sz="2800" smtClean="0">
                <a:ea typeface="굴림" panose="020B0600000101010101" pitchFamily="50" charset="-127"/>
              </a:rPr>
              <a:t>Best-case analysis : Omega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Analysis for </a:t>
            </a:r>
            <a:r>
              <a:rPr lang="en-US" altLang="ko-KR" sz="2400" b="1" smtClean="0">
                <a:ea typeface="굴림" panose="020B0600000101010101" pitchFamily="50" charset="-127"/>
              </a:rPr>
              <a:t>the best-case input(s)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Mostly not meaningful</a:t>
            </a:r>
          </a:p>
        </p:txBody>
      </p:sp>
      <p:sp>
        <p:nvSpPr>
          <p:cNvPr id="139268" name="TextBox 1"/>
          <p:cNvSpPr txBox="1">
            <a:spLocks noChangeArrowheads="1"/>
          </p:cNvSpPr>
          <p:nvPr/>
        </p:nvSpPr>
        <p:spPr bwMode="auto">
          <a:xfrm>
            <a:off x="257175" y="5840413"/>
            <a:ext cx="8793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</a:t>
            </a:r>
            <a:r>
              <a:rPr lang="ko-KR" altLang="en-US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실제로는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두 개 이상의 알고리즘이 동시에 </a:t>
            </a: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worst-case 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를 만나는 경우는 거의 없다</a:t>
            </a:r>
            <a:r>
              <a:rPr lang="ko-KR" altLang="en-US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-&gt; </a:t>
            </a:r>
            <a:r>
              <a:rPr lang="ko-KR" altLang="en-US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어느정도 </a:t>
            </a:r>
            <a:r>
              <a:rPr lang="en-US" altLang="ko-KR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Buffer </a:t>
            </a:r>
            <a:r>
              <a:rPr lang="ko-KR" altLang="en-US" sz="20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를 두는 정도로 예산과의 합의를 보는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3898003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>
                <a:ea typeface="굴림" panose="020B0600000101010101" pitchFamily="50" charset="-127"/>
              </a:rPr>
              <a:t>Running Time for Search in an Array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25938"/>
          </a:xfrm>
        </p:spPr>
        <p:txBody>
          <a:bodyPr/>
          <a:lstStyle/>
          <a:p>
            <a:r>
              <a:rPr lang="en-US" altLang="ko-KR" sz="2800" smtClean="0">
                <a:ea typeface="굴림" panose="020B0600000101010101" pitchFamily="50" charset="-127"/>
              </a:rPr>
              <a:t>Sequential search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Worst case: </a:t>
            </a:r>
            <a:r>
              <a:rPr lang="en-US" altLang="ko-KR" sz="2400" i="1" smtClean="0">
                <a:ea typeface="굴림" panose="020B0600000101010101" pitchFamily="50" charset="-127"/>
              </a:rPr>
              <a:t>O(n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Average case: </a:t>
            </a:r>
            <a:r>
              <a:rPr lang="en-US" altLang="ko-KR" sz="2400" i="1" smtClean="0">
                <a:ea typeface="굴림" panose="020B0600000101010101" pitchFamily="50" charset="-127"/>
              </a:rPr>
              <a:t>O</a:t>
            </a:r>
            <a:r>
              <a:rPr lang="en-US" altLang="ko-KR" sz="2400" smtClean="0">
                <a:ea typeface="굴림" panose="020B0600000101010101" pitchFamily="50" charset="-127"/>
              </a:rPr>
              <a:t>(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</a:t>
            </a:r>
          </a:p>
          <a:p>
            <a:pPr lvl="1"/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800" smtClean="0">
                <a:ea typeface="굴림" panose="020B0600000101010101" pitchFamily="50" charset="-127"/>
              </a:rPr>
              <a:t>Binary search </a:t>
            </a:r>
          </a:p>
          <a:p>
            <a:r>
              <a:rPr lang="en-US" altLang="ko-KR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전체를 반으로 잘라서 각각의 탐색 범위를 반으로 줄여나가며</a:t>
            </a:r>
            <a:r>
              <a:rPr lang="en-US" altLang="ko-KR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	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탐색의 범위를 </a:t>
            </a:r>
            <a:r>
              <a:rPr lang="en-US" altLang="ko-KR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개까지 줄여낸다 </a:t>
            </a:r>
            <a:r>
              <a:rPr lang="en-US" altLang="ko-KR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x 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비교를 진행 </a:t>
            </a:r>
            <a:endParaRPr lang="en-US" altLang="ko-KR" sz="2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/>
            <a:r>
              <a:rPr lang="en-US" altLang="ko-KR" sz="2400" b="1" smtClean="0">
                <a:ea typeface="굴림" panose="020B0600000101010101" pitchFamily="50" charset="-127"/>
              </a:rPr>
              <a:t>Worst case: </a:t>
            </a:r>
            <a:r>
              <a:rPr lang="en-US" altLang="ko-KR" sz="2400" b="1" i="1" smtClean="0">
                <a:ea typeface="굴림" panose="020B0600000101010101" pitchFamily="50" charset="-127"/>
              </a:rPr>
              <a:t>O</a:t>
            </a:r>
            <a:r>
              <a:rPr lang="en-US" altLang="ko-KR" sz="2400" b="1" smtClean="0">
                <a:ea typeface="굴림" panose="020B0600000101010101" pitchFamily="50" charset="-127"/>
              </a:rPr>
              <a:t>(log </a:t>
            </a:r>
            <a:r>
              <a:rPr lang="en-US" altLang="ko-KR" sz="2400" b="1" i="1" smtClean="0">
                <a:ea typeface="굴림" panose="020B0600000101010101" pitchFamily="50" charset="-127"/>
              </a:rPr>
              <a:t>n</a:t>
            </a:r>
            <a:r>
              <a:rPr lang="en-US" altLang="ko-KR" sz="2400" b="1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400" smtClean="0">
                <a:ea typeface="굴림" panose="020B0600000101010101" pitchFamily="50" charset="-127"/>
              </a:rPr>
              <a:t>Average case: </a:t>
            </a:r>
            <a:r>
              <a:rPr lang="en-US" altLang="ko-KR" sz="2400" i="1" smtClean="0">
                <a:ea typeface="굴림" panose="020B0600000101010101" pitchFamily="50" charset="-127"/>
              </a:rPr>
              <a:t>O</a:t>
            </a:r>
            <a:r>
              <a:rPr lang="en-US" altLang="ko-KR" sz="2400" smtClean="0">
                <a:ea typeface="굴림" panose="020B0600000101010101" pitchFamily="50" charset="-127"/>
              </a:rPr>
              <a:t>(log </a:t>
            </a:r>
            <a:r>
              <a:rPr lang="en-US" altLang="ko-KR" sz="2400" i="1" smtClean="0">
                <a:ea typeface="굴림" panose="020B0600000101010101" pitchFamily="50" charset="-127"/>
              </a:rPr>
              <a:t>n</a:t>
            </a:r>
            <a:r>
              <a:rPr lang="en-US" altLang="ko-KR" sz="2400" smtClean="0">
                <a:ea typeface="굴림" panose="020B0600000101010101" pitchFamily="50" charset="-127"/>
              </a:rPr>
              <a:t>)   ← </a:t>
            </a:r>
            <a:r>
              <a:rPr lang="ko-KR" altLang="en-US" sz="2400" smtClean="0">
                <a:ea typeface="굴림" panose="020B0600000101010101" pitchFamily="50" charset="-127"/>
              </a:rPr>
              <a:t>각자 확인 요망</a:t>
            </a:r>
            <a:endParaRPr lang="en-US" altLang="ko-KR" sz="2400" smtClean="0">
              <a:ea typeface="굴림" panose="020B0600000101010101" pitchFamily="50" charset="-127"/>
            </a:endParaRPr>
          </a:p>
        </p:txBody>
      </p:sp>
      <p:sp>
        <p:nvSpPr>
          <p:cNvPr id="140292" name="직사각형 1"/>
          <p:cNvSpPr>
            <a:spLocks noChangeArrowheads="1"/>
          </p:cNvSpPr>
          <p:nvPr/>
        </p:nvSpPr>
        <p:spPr bwMode="auto">
          <a:xfrm>
            <a:off x="685800" y="6138863"/>
            <a:ext cx="87423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6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 순간순간마다 </a:t>
            </a:r>
            <a:r>
              <a:rPr lang="ko-KR" altLang="en-US" sz="1600" u="sng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절반씩 절반씩 계속 비교 범위가 줄어드므로 </a:t>
            </a:r>
            <a:r>
              <a:rPr lang="ko-KR" altLang="en-US" sz="16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결론적으로 시간복잡도는 </a:t>
            </a:r>
            <a:r>
              <a:rPr lang="en-US" altLang="ko-KR" sz="16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O(log n)</a:t>
            </a:r>
            <a:endParaRPr lang="ko-KR" altLang="en-US" sz="1600" i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90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Box 3"/>
          <p:cNvSpPr txBox="1">
            <a:spLocks noChangeArrowheads="1"/>
          </p:cNvSpPr>
          <p:nvPr/>
        </p:nvSpPr>
        <p:spPr bwMode="auto">
          <a:xfrm>
            <a:off x="998538" y="1157288"/>
            <a:ext cx="847248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함수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, g(n)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있을 때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n1 &lt;= n, f(n) &lt;= C*g(n)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성립하는 상수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C, n1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존재하면 </a:t>
            </a:r>
            <a:endParaRPr lang="en-US" altLang="ko-KR" sz="20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= O(g(n))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언젠가</a:t>
            </a: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언제까지나</a:t>
            </a: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안의 함수</a:t>
            </a: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(O(x))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작아지게 될거야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20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Big-Omega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함수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, g(n)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있을 때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n1 &lt;= n, f(n) &gt;= C*g(n)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성립하는 상수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C, n1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존재하면 </a:t>
            </a:r>
            <a:endParaRPr lang="en-US" altLang="ko-KR" sz="20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= Omega(g(n))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언젠가</a:t>
            </a: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언제까지나</a:t>
            </a: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안의 함수</a:t>
            </a: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(Omega(x)) 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커질거야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20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Big-Theta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==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평균적인 복잡도 </a:t>
            </a:r>
            <a:endParaRPr lang="en-US" altLang="ko-KR" sz="20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2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내 안의 함수와 동등한 비율로 증가해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함수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f(n), g(n)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있을 때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n1 &lt;= n, </a:t>
            </a:r>
            <a:r>
              <a:rPr lang="en-US" altLang="ko-KR" sz="2000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C1*g(n) &lt;= f(n) &lt;= C2*g(n)</a:t>
            </a:r>
            <a:r>
              <a:rPr lang="en-US" altLang="ko-KR" sz="2000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성립하는 상수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C1, C2, n1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존재하면 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= theta(g(n)) </a:t>
            </a: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</a:p>
        </p:txBody>
      </p:sp>
      <p:sp>
        <p:nvSpPr>
          <p:cNvPr id="129027" name="직사각형 1"/>
          <p:cNvSpPr>
            <a:spLocks noChangeArrowheads="1"/>
          </p:cNvSpPr>
          <p:nvPr/>
        </p:nvSpPr>
        <p:spPr bwMode="auto">
          <a:xfrm>
            <a:off x="203200" y="573088"/>
            <a:ext cx="815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 표기법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(Asymptotic notations) - 1</a:t>
            </a:r>
          </a:p>
        </p:txBody>
      </p:sp>
    </p:spTree>
    <p:extLst>
      <p:ext uri="{BB962C8B-B14F-4D97-AF65-F5344CB8AC3E}">
        <p14:creationId xmlns:p14="http://schemas.microsoft.com/office/powerpoint/2010/main" val="1776517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직사각형 3"/>
          <p:cNvSpPr>
            <a:spLocks noChangeArrowheads="1"/>
          </p:cNvSpPr>
          <p:nvPr/>
        </p:nvSpPr>
        <p:spPr bwMode="auto">
          <a:xfrm>
            <a:off x="447675" y="1246188"/>
            <a:ext cx="86963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Ο Notation (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빅 오 표기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 상한선 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(Asymptotic upper bound)</a:t>
            </a:r>
            <a:endParaRPr lang="ko-KR" altLang="en-US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(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함수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g(n) (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함수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항상 빠르거나 같다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느리지 않다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 b="1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Ο(n²) = 3n+1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많이 쓰이는 표기법으로 알고리즘 실행시간의 상한을 나타낸 표기법</a:t>
            </a:r>
            <a:r>
              <a:rPr lang="en-US" altLang="ko-KR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최악의 경우</a:t>
            </a:r>
            <a:r>
              <a:rPr lang="en-US" altLang="ko-KR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Ω Notation (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오메가 표기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 하한선 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(Asymptotic lower bound)</a:t>
            </a:r>
            <a:endParaRPr lang="ko-KR" altLang="en-US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g(n)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항상 느리거나 같다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빠르지 않다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 b="1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Omega(n) = n²-4n+1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오메가 표기법은 알고리즘 실행시간의 하한을 나타낸 표기법 </a:t>
            </a:r>
            <a:r>
              <a:rPr lang="en-US" altLang="ko-KR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최상의 경우</a:t>
            </a:r>
            <a:r>
              <a:rPr lang="en-US" altLang="ko-KR" sz="18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θ Notation (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세타 표기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 상한선과 하한선의 교집합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의미하며 </a:t>
            </a:r>
            <a:endParaRPr lang="en-US" altLang="ko-KR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Asymptotic tighter bound 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부름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Theta(n²) = ½n²-3n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세타 표기법은 알고리즘 실행시간의 평균시간을 나타낸 표기법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평균의 경우</a:t>
            </a:r>
            <a:r>
              <a:rPr lang="en-US" altLang="ko-KR" sz="18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0051" name="직사각형 4"/>
          <p:cNvSpPr>
            <a:spLocks noChangeArrowheads="1"/>
          </p:cNvSpPr>
          <p:nvPr/>
        </p:nvSpPr>
        <p:spPr bwMode="auto">
          <a:xfrm>
            <a:off x="203200" y="573088"/>
            <a:ext cx="8158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 표기법</a:t>
            </a:r>
            <a:r>
              <a:rPr lang="en-US" altLang="ko-KR" sz="20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(Asymptotic notations) - 2</a:t>
            </a:r>
          </a:p>
        </p:txBody>
      </p:sp>
    </p:spTree>
    <p:extLst>
      <p:ext uri="{BB962C8B-B14F-4D97-AF65-F5344CB8AC3E}">
        <p14:creationId xmlns:p14="http://schemas.microsoft.com/office/powerpoint/2010/main" val="403457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8300" y="2141538"/>
          <a:ext cx="5327650" cy="2093913"/>
        </p:xfrm>
        <a:graphic>
          <a:graphicData uri="http://schemas.openxmlformats.org/drawingml/2006/table">
            <a:tbl>
              <a:tblPr/>
              <a:tblGrid>
                <a:gridCol w="3741738"/>
                <a:gridCol w="1585912"/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함수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ex1()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경우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실행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빈도수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void 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ex1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(int n) {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int count = 0;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int i;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n-NO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for (int i = 0; i &lt; n; i++)</a:t>
                      </a:r>
                      <a:endParaRPr kumimoji="0" lang="nn-NO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 + 1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    count++;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}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1095" name="직사각형 5"/>
          <p:cNvSpPr>
            <a:spLocks noChangeArrowheads="1"/>
          </p:cNvSpPr>
          <p:nvPr/>
        </p:nvSpPr>
        <p:spPr bwMode="auto">
          <a:xfrm>
            <a:off x="279400" y="4338638"/>
            <a:ext cx="8585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 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ex1()</a:t>
            </a: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 프로그램 단계들의 총 실행 빈도수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endParaRPr lang="ko-KR" altLang="en-US" sz="1200">
              <a:solidFill>
                <a:srgbClr val="15141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 실행 시간은 </a:t>
            </a:r>
            <a:r>
              <a:rPr lang="en-US" altLang="ko-KR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2n+3</a:t>
            </a:r>
            <a:r>
              <a:rPr lang="en-US" altLang="ko-KR" sz="12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 된다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 (2n+3 = 1+1+ n+1 + n)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 이 보고서에서 실행 시간은 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</a:t>
            </a: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 하기 때문에 실행 시간은 </a:t>
            </a:r>
            <a:r>
              <a:rPr lang="en-US" altLang="ko-KR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이 된다</a:t>
            </a:r>
            <a:r>
              <a:rPr lang="en-US" altLang="ko-KR" sz="12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solidFill>
                <a:srgbClr val="15141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4013" y="5260975"/>
            <a:ext cx="9182100" cy="14763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big-oh 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표기법으로 나타내면</a:t>
            </a:r>
            <a:endParaRPr lang="en-US" altLang="ko-KR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buFontTx/>
              <a:buChar char="-"/>
              <a:defRPr/>
            </a:pPr>
            <a:r>
              <a:rPr lang="en-US" altLang="ko-KR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= n, g(n) = n 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 놓으면</a:t>
            </a:r>
            <a:endParaRPr lang="en-US" altLang="ko-KR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buFontTx/>
              <a:buChar char="-"/>
              <a:defRPr/>
            </a:pPr>
            <a:r>
              <a:rPr lang="en-US" altLang="ko-KR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n≥b </a:t>
            </a:r>
            <a:r>
              <a:rPr lang="ko-KR" altLang="en-US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 모든 </a:t>
            </a:r>
            <a:r>
              <a:rPr lang="en-US" altLang="ko-KR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 대하여 </a:t>
            </a:r>
            <a:r>
              <a:rPr lang="en-US" altLang="ko-KR" b="1">
                <a:solidFill>
                  <a:srgbClr val="00B0F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 ≤ a*n</a:t>
            </a: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 </a:t>
            </a:r>
            <a:endParaRPr lang="en-US" altLang="ko-KR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eaLnBrk="0" fontAlgn="base" latinLnBrk="0" hangingPunct="0">
              <a:spcBef>
                <a:spcPct val="0"/>
              </a:spcBef>
              <a:buFontTx/>
              <a:buChar char="-"/>
              <a:defRPr/>
            </a:pP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 </a:t>
            </a: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2, b = 1 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 정할 수 있으므로</a:t>
            </a:r>
          </a:p>
          <a:p>
            <a:pPr eaLnBrk="0" fontAlgn="base" latinLnBrk="0" hangingPunct="0">
              <a:spcBef>
                <a:spcPct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 </a:t>
            </a: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ex1()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 시간 복잡도는 </a:t>
            </a: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O(n) </a:t>
            </a:r>
            <a:r>
              <a:rPr lang="ko-KR" altLang="en-US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 쓸 수 있다</a:t>
            </a:r>
            <a:r>
              <a:rPr lang="en-US" altLang="ko-KR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097" name="직사각형 7"/>
          <p:cNvSpPr>
            <a:spLocks noChangeArrowheads="1"/>
          </p:cNvSpPr>
          <p:nvPr/>
        </p:nvSpPr>
        <p:spPr bwMode="auto">
          <a:xfrm>
            <a:off x="5524500" y="5414963"/>
            <a:ext cx="36195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 </a:t>
            </a: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계속적으로 무한히 커질 때</a:t>
            </a: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값은 결국 </a:t>
            </a: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g(n)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상한으로 </a:t>
            </a:r>
            <a:endParaRPr lang="en-US" altLang="ko-KR" sz="1600">
              <a:solidFill>
                <a:srgbClr val="15141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점점 가깝게 </a:t>
            </a:r>
            <a:r>
              <a:rPr lang="ko-KR" altLang="en-US" sz="1600" b="1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점근적으로 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한정되기 때문에</a:t>
            </a: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g(n)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 </a:t>
            </a:r>
            <a:r>
              <a:rPr lang="en-US" altLang="ko-KR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 </a:t>
            </a:r>
            <a:r>
              <a:rPr lang="ko-KR" altLang="en-US" sz="1600" b="1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어림값</a:t>
            </a:r>
            <a:r>
              <a:rPr lang="ko-KR" altLang="en-US" sz="1600">
                <a:solidFill>
                  <a:srgbClr val="15141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볼 수 있다</a:t>
            </a:r>
            <a:endParaRPr lang="ko-KR" altLang="en-US" sz="1600" i="1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098" name="직사각형 4"/>
          <p:cNvSpPr>
            <a:spLocks noChangeArrowheads="1"/>
          </p:cNvSpPr>
          <p:nvPr/>
        </p:nvSpPr>
        <p:spPr bwMode="auto">
          <a:xfrm>
            <a:off x="279400" y="608013"/>
            <a:ext cx="96726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시간의 복잡도란</a:t>
            </a: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구성하는 명령어들이 몇번이나 실행됬는지 센 결과</a:t>
            </a: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(frequency count)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-&gt; </a:t>
            </a: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명령어의 실행시간</a:t>
            </a: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(execution time) </a:t>
            </a: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곱한 합계</a:t>
            </a:r>
            <a:endParaRPr lang="en-US" altLang="ko-KR" sz="14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각 명령어의 실행시간은 특정 하드웨어 혹은 프로그래밍 언어에 따라서 그 값이 달라질 수 있기 때문에 </a:t>
            </a:r>
            <a:endParaRPr lang="en-US" altLang="ko-KR" sz="14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알고리즘의 </a:t>
            </a:r>
            <a:r>
              <a:rPr lang="ko-KR" altLang="en-US" sz="14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시간 복잡도는 명령어의 실제 실행시간을 제외한 명령어의 실행 횟수만을 고려</a:t>
            </a:r>
            <a:r>
              <a:rPr lang="ko-KR" altLang="en-US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하게 된다</a:t>
            </a:r>
            <a:r>
              <a:rPr lang="en-US" altLang="ko-KR" sz="14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388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직사각형 5"/>
          <p:cNvSpPr>
            <a:spLocks noChangeArrowheads="1"/>
          </p:cNvSpPr>
          <p:nvPr/>
        </p:nvSpPr>
        <p:spPr bwMode="auto">
          <a:xfrm>
            <a:off x="279400" y="3743325"/>
            <a:ext cx="858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함수 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ex4()</a:t>
            </a: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의 실행 시간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(count </a:t>
            </a: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값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은 </a:t>
            </a:r>
            <a:r>
              <a:rPr lang="en-US" altLang="ko-KR" sz="1800" b="1" i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(n^2)/2+n/2 </a:t>
            </a:r>
            <a:endParaRPr lang="ko-KR" altLang="en-US" sz="1800">
              <a:solidFill>
                <a:srgbClr val="15141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099" name="직사각형 6"/>
          <p:cNvSpPr>
            <a:spLocks noChangeArrowheads="1"/>
          </p:cNvSpPr>
          <p:nvPr/>
        </p:nvSpPr>
        <p:spPr bwMode="auto">
          <a:xfrm>
            <a:off x="354013" y="4533900"/>
            <a:ext cx="91821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big-oh 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표기법으로 나타내면</a:t>
            </a:r>
            <a:endParaRPr lang="en-US" altLang="ko-KR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 = (n^2)/2+n/2, g(n) = n^2</a:t>
            </a:r>
            <a:r>
              <a:rPr lang="en-US" altLang="ko-KR" sz="1800" b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 놓으면</a:t>
            </a:r>
            <a:endParaRPr lang="en-US" altLang="ko-KR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n≥b </a:t>
            </a: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인 모든 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</a:t>
            </a: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에 대하여 </a:t>
            </a:r>
            <a:r>
              <a:rPr lang="en-US" altLang="ko-KR" sz="18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(n^2)/2+n/2 ≤ a*(</a:t>
            </a:r>
            <a:r>
              <a:rPr lang="en-US" altLang="ko-KR" sz="1800" b="1">
                <a:solidFill>
                  <a:srgbClr val="00B0F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n^2</a:t>
            </a:r>
            <a:r>
              <a:rPr lang="en-US" altLang="ko-KR" sz="18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 </a:t>
            </a:r>
            <a:r>
              <a:rPr lang="ko-KR" altLang="en-US" sz="1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인</a:t>
            </a:r>
            <a:endParaRPr lang="en-US" altLang="ko-KR" sz="18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 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1, b = 1 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 정할 수 있으므로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 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ex4()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 시간 복잡도는 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O(n^2) </a:t>
            </a:r>
            <a:r>
              <a:rPr lang="ko-KR" altLang="en-US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 쓸 수 있다</a:t>
            </a:r>
            <a:r>
              <a:rPr lang="en-US" altLang="ko-KR" sz="180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80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4013" y="1163638"/>
          <a:ext cx="5329237" cy="2354263"/>
        </p:xfrm>
        <a:graphic>
          <a:graphicData uri="http://schemas.openxmlformats.org/drawingml/2006/table">
            <a:tbl>
              <a:tblPr/>
              <a:tblGrid>
                <a:gridCol w="3635375"/>
                <a:gridCol w="1693862"/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함수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ex4()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의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경우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실행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빈도수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void 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ex4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(int n) {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int count = 0;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int i, j;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n-NO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for (int i = 0; i &lt; n; i++)</a:t>
                      </a:r>
                      <a:endParaRPr kumimoji="0" lang="nn-NO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n + 1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    for (int j = 0; j &lt;= i; j++)</a:t>
                      </a:r>
                      <a:endParaRPr kumimoji="0" lang="nb-NO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((n * (n+1)) / 2) +1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93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           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count++;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(n * (n+1)) / 2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}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-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Lucida Grande"/>
                        <a:ea typeface="굴림" panose="020B0600000101010101" pitchFamily="50" charset="-127"/>
                      </a:endParaRPr>
                    </a:p>
                  </a:txBody>
                  <a:tcPr marL="64770" marR="6477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10.1</a:t>
            </a:r>
          </a:p>
          <a:p>
            <a:pPr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Time requirements as a function of</a:t>
            </a:r>
            <a:r>
              <a:rPr lang="en-US" altLang="ko-KR" sz="2000" b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the problem size </a:t>
            </a:r>
            <a:r>
              <a:rPr lang="en-US" altLang="ko-KR" sz="2000" b="1" i="1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n </a:t>
            </a:r>
            <a:endParaRPr lang="en-US" altLang="ko-KR" sz="2000" b="1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  <p:pic>
        <p:nvPicPr>
          <p:cNvPr id="133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814513"/>
            <a:ext cx="738505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81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rPr>
              <a:t>Figure 10.3a</a:t>
            </a:r>
          </a:p>
          <a:p>
            <a:pPr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A comparison of growth-rate functions: a) in tabular(</a:t>
            </a:r>
            <a:r>
              <a:rPr lang="ko-KR" altLang="en-US" sz="200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표로 나타낸</a:t>
            </a:r>
            <a:r>
              <a:rPr lang="en-US" altLang="ko-KR" sz="200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) form</a:t>
            </a: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9160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TextBox 1"/>
          <p:cNvSpPr txBox="1">
            <a:spLocks noChangeArrowheads="1"/>
          </p:cNvSpPr>
          <p:nvPr/>
        </p:nvSpPr>
        <p:spPr bwMode="auto">
          <a:xfrm>
            <a:off x="849313" y="5607050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n!</a:t>
            </a:r>
            <a:endParaRPr lang="ko-KR" altLang="en-US" sz="24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20738" y="4627563"/>
            <a:ext cx="1176337" cy="1441450"/>
          </a:xfrm>
          <a:prstGeom prst="rect">
            <a:avLst/>
          </a:prstGeom>
          <a:solidFill>
            <a:srgbClr val="FF33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20738" y="3186113"/>
            <a:ext cx="1176337" cy="1441450"/>
          </a:xfrm>
          <a:prstGeom prst="rect">
            <a:avLst/>
          </a:prstGeom>
          <a:solidFill>
            <a:srgbClr val="00B0F0">
              <a:alpha val="25000"/>
            </a:srgb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10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직사각형 2"/>
          <p:cNvSpPr>
            <a:spLocks noChangeArrowheads="1"/>
          </p:cNvSpPr>
          <p:nvPr/>
        </p:nvSpPr>
        <p:spPr bwMode="auto">
          <a:xfrm>
            <a:off x="355600" y="3246438"/>
            <a:ext cx="101615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O(1) 	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수에 관계없이 일정한 실행 시간을 갖는 알고리즘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O(log N) 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입력 자료의 수에 따라 실행 시간이 이 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 N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관계를 만족한다면 </a:t>
            </a:r>
            <a:r>
              <a:rPr lang="en-US" altLang="ko-KR" sz="1200" b="1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200" b="1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증가함에 따라 실행시간이 조금씩 늘어난다</a:t>
            </a:r>
            <a:r>
              <a:rPr lang="en-US" altLang="ko-KR" sz="1200" b="1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유형은 </a:t>
            </a:r>
            <a:r>
              <a:rPr lang="ko-KR" altLang="en-US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커다란 문제를 일정한 크기를 갖는 작은 문제로 쪼갤때 나타나는 유형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O(N) 	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수에 따라 선형적으로 실행 시간이 걸리는 경우이다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입력 자료 각각에 일정 정도의 동일한 처리를 할때 나타나는 경우이다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 log N) 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유형은</a:t>
            </a:r>
            <a:r>
              <a:rPr lang="ko-KR" altLang="en-US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커다란 문제를 독립적인 작은 문제로 쪼개어 각각에 대해 독립적으로 해결하고</a:t>
            </a:r>
            <a:r>
              <a:rPr lang="en-US" altLang="ko-KR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</a:t>
            </a:r>
            <a:r>
              <a:rPr lang="ko-KR" altLang="en-US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다시 그것들을 하나로 모으는 경우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나타난다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N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두배로 늘어나면 실행 시간은 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배보다 약간 더 많이 늘어난다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</a:t>
            </a:r>
            <a:r>
              <a:rPr lang="en-US" altLang="ko-KR" sz="12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유형은 </a:t>
            </a:r>
            <a:r>
              <a:rPr lang="ko-KR" altLang="en-US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이중루프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입력 자료를 처리 하는 경우에 나타난다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N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큰값이 되면 실행 시간은 감당하지 못할 정도로 커지게 된다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</a:t>
            </a:r>
            <a:r>
              <a:rPr lang="en-US" altLang="ko-KR" sz="12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유형은 앞의 유형과 비슷하게 입력 자료를 </a:t>
            </a:r>
            <a:r>
              <a:rPr lang="ko-KR" altLang="en-US" sz="12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삼중 루프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내에서 처리하는 경우에 나타난다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O(2</a:t>
            </a:r>
            <a:r>
              <a:rPr lang="en-US" altLang="ko-KR" sz="12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: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입력자료의 수가 늘어남에 따라 급격히 실행 시간이 늘어난다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</a:t>
            </a:r>
            <a:r>
              <a:rPr lang="ko-KR" altLang="en-US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유형은 흔하지는 않지만 가끔씩 알고리즘을 처음 개발할 떄 보인다</a:t>
            </a:r>
            <a:r>
              <a:rPr lang="en-US" altLang="ko-KR" sz="12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>
              <a:solidFill>
                <a:srgbClr val="25252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5171" name="TextBox 6"/>
          <p:cNvSpPr txBox="1">
            <a:spLocks noChangeArrowheads="1"/>
          </p:cNvSpPr>
          <p:nvPr/>
        </p:nvSpPr>
        <p:spPr bwMode="auto">
          <a:xfrm>
            <a:off x="355600" y="741363"/>
            <a:ext cx="471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logn == log</a:t>
            </a:r>
            <a:r>
              <a:rPr lang="en-US" altLang="ko-KR" sz="12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en-US" altLang="ko-KR" sz="28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n </a:t>
            </a:r>
            <a:r>
              <a:rPr lang="en-US" altLang="ko-KR" sz="18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(BigO </a:t>
            </a:r>
            <a:r>
              <a:rPr lang="ko-KR" altLang="en-US" sz="18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의 관점에서</a:t>
            </a:r>
            <a:r>
              <a:rPr lang="en-US" altLang="ko-KR" sz="18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endParaRPr lang="ko-KR" altLang="en-US" sz="2800" b="1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5172" name="직사각형 7"/>
          <p:cNvSpPr>
            <a:spLocks noChangeArrowheads="1"/>
          </p:cNvSpPr>
          <p:nvPr/>
        </p:nvSpPr>
        <p:spPr bwMode="auto">
          <a:xfrm>
            <a:off x="339725" y="1549400"/>
            <a:ext cx="42243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log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(n) = log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(n)/log</a:t>
            </a:r>
            <a:r>
              <a:rPr lang="ko-KR" altLang="en-US" sz="10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(2)</a:t>
            </a: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 (</a:t>
            </a: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밑 변환 법칙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00B0F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1/log</a:t>
            </a:r>
            <a:r>
              <a:rPr lang="en-US" altLang="ko-KR" sz="1000" b="1">
                <a:solidFill>
                  <a:srgbClr val="00B0F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en-US" altLang="ko-KR" sz="1600" b="1">
                <a:solidFill>
                  <a:srgbClr val="00B0F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(2)</a:t>
            </a:r>
            <a:r>
              <a:rPr lang="ko-KR" altLang="en-US" sz="1600" b="1">
                <a:solidFill>
                  <a:srgbClr val="00B0F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는 상수</a:t>
            </a: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이기에 </a:t>
            </a:r>
            <a:r>
              <a:rPr lang="en-US" altLang="ko-KR"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(log2</a:t>
            </a:r>
            <a:r>
              <a:rPr lang="ko-KR" altLang="en-US"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는 약 </a:t>
            </a:r>
            <a:r>
              <a:rPr lang="en-US" altLang="ko-KR"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0.3010)</a:t>
            </a:r>
            <a:endParaRPr lang="en-US" altLang="ko-KR" sz="16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big-Oh</a:t>
            </a: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에는 영향을 주지 않으므로 생략 가능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따라서 남는 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(n) </a:t>
            </a: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만 남기 때문에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00">
              <a:solidFill>
                <a:srgbClr val="7030A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BigO(</a:t>
            </a:r>
            <a:r>
              <a:rPr lang="ko-KR" altLang="en-US" sz="2000" b="1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log</a:t>
            </a:r>
            <a:r>
              <a:rPr lang="ko-KR" altLang="en-US" sz="1100" b="1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000" b="1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(n) </a:t>
            </a:r>
            <a:r>
              <a:rPr lang="ko-KR" altLang="en-US" sz="20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= log</a:t>
            </a:r>
            <a:r>
              <a:rPr lang="ko-KR" altLang="en-US" sz="11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20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(n) </a:t>
            </a:r>
            <a:r>
              <a:rPr lang="en-US" altLang="ko-KR" sz="20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= </a:t>
            </a:r>
            <a:r>
              <a:rPr lang="ko-KR" altLang="en-US" sz="20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log(n)</a:t>
            </a:r>
            <a:r>
              <a:rPr lang="en-US" altLang="ko-KR" sz="2000">
                <a:solidFill>
                  <a:srgbClr val="7030A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endParaRPr lang="ko-KR" altLang="en-US" sz="2000">
              <a:solidFill>
                <a:srgbClr val="7030A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135173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t="48000" r="67001" b="26889"/>
          <a:stretch>
            <a:fillRect/>
          </a:stretch>
        </p:blipFill>
        <p:spPr bwMode="auto">
          <a:xfrm>
            <a:off x="4710113" y="663575"/>
            <a:ext cx="3732212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4710113" y="1997075"/>
            <a:ext cx="3732212" cy="509588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418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직사각형 2"/>
          <p:cNvSpPr>
            <a:spLocks noChangeArrowheads="1"/>
          </p:cNvSpPr>
          <p:nvPr/>
        </p:nvSpPr>
        <p:spPr bwMode="auto">
          <a:xfrm>
            <a:off x="681038" y="3228975"/>
            <a:ext cx="101615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O(1) 	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수에 관계없이 일정한 실행 시간을 갖는 알고리즘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O(log N) 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</a:t>
            </a:r>
            <a:r>
              <a:rPr lang="en-US" altLang="ko-KR" sz="1600" b="1" baseline="-25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O(N) 	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 log N) 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N*(log</a:t>
            </a:r>
            <a:r>
              <a:rPr lang="en-US" altLang="ko-KR" sz="1600" b="1" baseline="-2500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N)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</a:t>
            </a:r>
            <a:r>
              <a:rPr lang="en-US" altLang="ko-KR" sz="16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16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</a:t>
            </a:r>
            <a:r>
              <a:rPr lang="en-US" altLang="ko-KR" sz="16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16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O(2</a:t>
            </a:r>
            <a:r>
              <a:rPr lang="en-US" altLang="ko-KR" sz="16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 	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600" baseline="300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O(n!) 	: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자료의 크기가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일경우 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n*(n-1)*(n-2)... * 1(n!) 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번만큼의 수행시간을 가진다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ex)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외판원 문제</a:t>
            </a:r>
            <a:r>
              <a:rPr lang="en-US" altLang="ko-KR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(TSP)</a:t>
            </a:r>
            <a:r>
              <a:rPr lang="ko-KR" altLang="en-US" sz="1600">
                <a:solidFill>
                  <a:srgbClr val="25252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기본적인 해법</a:t>
            </a:r>
          </a:p>
        </p:txBody>
      </p:sp>
      <p:pic>
        <p:nvPicPr>
          <p:cNvPr id="136195" name="Picture 2" descr="http://cfile23.uf.tistory.com/image/1603444B4D9409C82CAC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431800"/>
            <a:ext cx="404177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6" name="직사각형 8"/>
          <p:cNvSpPr>
            <a:spLocks noChangeArrowheads="1"/>
          </p:cNvSpPr>
          <p:nvPr/>
        </p:nvSpPr>
        <p:spPr bwMode="auto">
          <a:xfrm>
            <a:off x="4814888" y="663575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* Big-O </a:t>
            </a:r>
            <a:r>
              <a:rPr lang="ko-KR" altLang="en-US" sz="1800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의 어원 </a:t>
            </a:r>
            <a:r>
              <a:rPr lang="en-US" altLang="ko-KR" sz="1800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The letter O is used because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the </a:t>
            </a:r>
            <a:r>
              <a:rPr lang="en-US" altLang="ko-KR" sz="1800" u="sng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growth rate of a function</a:t>
            </a:r>
            <a:r>
              <a:rPr lang="en-US" altLang="ko-KR" sz="1800">
                <a:solidFill>
                  <a:srgbClr val="252525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is also referred to as </a:t>
            </a:r>
            <a:r>
              <a:rPr lang="en-US" altLang="ko-KR" sz="1800" b="1">
                <a:solidFill>
                  <a:srgbClr val="6600FF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</a:t>
            </a:r>
            <a:r>
              <a:rPr lang="en-US" altLang="ko-KR" sz="1800" b="1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rder of the function</a:t>
            </a:r>
            <a:r>
              <a:rPr lang="en-US" altLang="ko-KR" sz="180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solidFill>
                  <a:srgbClr val="FF33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(Order of complexity)</a:t>
            </a:r>
            <a:endParaRPr lang="ko-KR" altLang="en-US" sz="1800" i="1">
              <a:solidFill>
                <a:srgbClr val="FF33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40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888</Words>
  <Application>Microsoft Office PowerPoint</Application>
  <PresentationFormat>화면 슬라이드 쇼(4:3)</PresentationFormat>
  <Paragraphs>189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나눔바른고딕</vt:lpstr>
      <vt:lpstr>바탕</vt:lpstr>
      <vt:lpstr>Arial</vt:lpstr>
      <vt:lpstr>Lucida Grande</vt:lpstr>
      <vt:lpstr>Times</vt:lpstr>
      <vt:lpstr>Times New Roman</vt:lpstr>
      <vt:lpstr>chapter_01.tmpl</vt:lpstr>
      <vt:lpstr>Ch. 10  Algorithm Efficiency &amp; Sorting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log2n? = 2^n 의 반대!</vt:lpstr>
      <vt:lpstr>PowerPoint 프레젠테이션</vt:lpstr>
      <vt:lpstr>Types of Running-Time Analysis</vt:lpstr>
      <vt:lpstr>Running Time for Search in an 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 10  Algorithm Efficiency &amp; Sorting</dc:title>
  <dc:creator>Daeyeon Jo</dc:creator>
  <cp:lastModifiedBy>Daeyeon Jo</cp:lastModifiedBy>
  <cp:revision>1</cp:revision>
  <dcterms:created xsi:type="dcterms:W3CDTF">2016-05-08T17:15:14Z</dcterms:created>
  <dcterms:modified xsi:type="dcterms:W3CDTF">2016-05-08T17:15:48Z</dcterms:modified>
</cp:coreProperties>
</file>