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0"/>
  </p:notesMasterIdLst>
  <p:sldIdLst>
    <p:sldId id="256" r:id="rId3"/>
    <p:sldId id="258" r:id="rId4"/>
    <p:sldId id="384" r:id="rId5"/>
    <p:sldId id="379" r:id="rId6"/>
    <p:sldId id="346" r:id="rId7"/>
    <p:sldId id="380" r:id="rId8"/>
    <p:sldId id="415" r:id="rId9"/>
    <p:sldId id="416" r:id="rId10"/>
    <p:sldId id="417" r:id="rId11"/>
    <p:sldId id="418" r:id="rId12"/>
    <p:sldId id="419" r:id="rId13"/>
    <p:sldId id="347" r:id="rId14"/>
    <p:sldId id="348" r:id="rId15"/>
    <p:sldId id="349" r:id="rId16"/>
    <p:sldId id="356" r:id="rId17"/>
    <p:sldId id="381" r:id="rId18"/>
    <p:sldId id="350" r:id="rId19"/>
    <p:sldId id="363" r:id="rId20"/>
    <p:sldId id="364" r:id="rId21"/>
    <p:sldId id="385" r:id="rId22"/>
    <p:sldId id="382" r:id="rId23"/>
    <p:sldId id="365" r:id="rId24"/>
    <p:sldId id="383" r:id="rId25"/>
    <p:sldId id="366" r:id="rId26"/>
    <p:sldId id="367" r:id="rId27"/>
    <p:sldId id="368" r:id="rId28"/>
    <p:sldId id="369" r:id="rId29"/>
    <p:sldId id="370" r:id="rId30"/>
    <p:sldId id="371" r:id="rId31"/>
    <p:sldId id="372" r:id="rId32"/>
    <p:sldId id="373" r:id="rId33"/>
    <p:sldId id="374" r:id="rId34"/>
    <p:sldId id="375" r:id="rId35"/>
    <p:sldId id="376" r:id="rId36"/>
    <p:sldId id="377" r:id="rId37"/>
    <p:sldId id="378" r:id="rId38"/>
    <p:sldId id="345" r:id="rId3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3239"/>
    <a:srgbClr val="660066"/>
    <a:srgbClr val="2E0F00"/>
    <a:srgbClr val="3E1F00"/>
    <a:srgbClr val="1B311F"/>
    <a:srgbClr val="422C16"/>
    <a:srgbClr val="0C788E"/>
    <a:srgbClr val="006666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323" autoAdjust="0"/>
    <p:restoredTop sz="94595" autoAdjust="0"/>
  </p:normalViewPr>
  <p:slideViewPr>
    <p:cSldViewPr>
      <p:cViewPr>
        <p:scale>
          <a:sx n="60" d="100"/>
          <a:sy n="60" d="100"/>
        </p:scale>
        <p:origin x="-1380" y="-180"/>
      </p:cViewPr>
      <p:guideLst>
        <p:guide orient="horz" pos="2138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0D1B9FA-A8A9-45D2-8C6C-6119596B2F99}" type="datetimeFigureOut">
              <a:rPr lang="en-US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IN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22FBC55-ED5F-47B2-B3AA-2CB6865E3ABE}" type="slidenum">
              <a:rPr lang="en-IN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D32D7-EFB5-44A7-8690-E108EFDB80BB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D32D7-EFB5-44A7-8690-E108EFDB80BB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D32D7-EFB5-44A7-8690-E108EFDB80BB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D32D7-EFB5-44A7-8690-E108EFDB80BB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D32D7-EFB5-44A7-8690-E108EFDB80BB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D32D7-EFB5-44A7-8690-E108EFDB80BB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D32D7-EFB5-44A7-8690-E108EFDB80BB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D32D7-EFB5-44A7-8690-E108EFDB80BB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D32D7-EFB5-44A7-8690-E108EFDB80BB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D32D7-EFB5-44A7-8690-E108EFDB80BB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D32D7-EFB5-44A7-8690-E108EFDB80BB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74D32D7-EFB5-44A7-8690-E108EFDB80BB}" type="slidenum">
              <a:rPr lang="es-ES" smtClean="0"/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0" Type="http://schemas.openxmlformats.org/officeDocument/2006/relationships/vmlDrawing" Target="../drawings/vmlDrawing3.v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170"/>
          <p:cNvSpPr txBox="1">
            <a:spLocks noChangeArrowheads="1"/>
          </p:cNvSpPr>
          <p:nvPr/>
        </p:nvSpPr>
        <p:spPr bwMode="auto">
          <a:xfrm>
            <a:off x="3214678" y="4500563"/>
            <a:ext cx="5786445" cy="16430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r" eaLnBrk="0" hangingPunct="0"/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Amiya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Ranjan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Panda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0" hangingPunct="0"/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[II] </a:t>
            </a:r>
            <a:b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 Computer  Engineering, </a:t>
            </a:r>
            <a:b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Kalinga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Institute of Industrial Technology (KIIT), 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0" hangingPunct="0"/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Deemed to be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University,Odisha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0" name="Rectangle 7"/>
          <p:cNvSpPr>
            <a:spLocks noChangeArrowheads="1"/>
          </p:cNvSpPr>
          <p:nvPr/>
        </p:nvSpPr>
        <p:spPr bwMode="auto">
          <a:xfrm>
            <a:off x="0" y="-24"/>
            <a:ext cx="914400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US" altLang="en-IN" sz="32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3" name="Rectangle 170"/>
          <p:cNvSpPr txBox="1">
            <a:spLocks noChangeArrowheads="1"/>
          </p:cNvSpPr>
          <p:nvPr/>
        </p:nvSpPr>
        <p:spPr bwMode="auto">
          <a:xfrm>
            <a:off x="4214810" y="4527565"/>
            <a:ext cx="4572000" cy="9731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r" eaLnBrk="0" hangingPunct="0"/>
            <a:endParaRPr lang="en-US" sz="1400" b="1" i="1" dirty="0">
              <a:solidFill>
                <a:srgbClr val="2E0F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28690" y="1244912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KALINGA INSTITUTE OF INDUSTRIAL TECHNOLOGY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2857496"/>
            <a:ext cx="9144000" cy="10778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</a:t>
            </a:r>
            <a:endParaRPr lang="en-IN" sz="32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endParaRPr lang="en-IN" sz="32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C:\Users\nEW u\Desktop\2222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00464" y="4137863"/>
            <a:ext cx="1357354" cy="93970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0" y="6211693"/>
            <a:ext cx="9144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165" y="6241350"/>
            <a:ext cx="2928926" cy="5835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3 Credit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39903" y="6241326"/>
            <a:ext cx="6072198" cy="5835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Lecture </a:t>
            </a:r>
            <a:r>
              <a:rPr lang="en-US" sz="3200" b="1" dirty="0" smtClean="0">
                <a:solidFill>
                  <a:schemeClr val="bg1"/>
                </a:solidFill>
              </a:rPr>
              <a:t>Note 05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71755" y="4575810"/>
            <a:ext cx="3717925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2075" tIns="46038" rIns="92075" bIns="46038">
            <a:spAutoFit/>
          </a:bodyPr>
          <a:p>
            <a:pPr algn="ctr"/>
            <a:r>
              <a:rPr lang="en-US" alt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Datamining and Data warehousing</a:t>
            </a: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(CS 2004)</a:t>
            </a:r>
            <a:endParaRPr lang="en-IN" sz="32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/>
          <p:nvPr/>
        </p:nvSpPr>
        <p:spPr bwMode="auto">
          <a:xfrm>
            <a:off x="713740" y="1188720"/>
            <a:ext cx="7628890" cy="4648835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</a:ln>
        </p:spPr>
        <p:txBody>
          <a:bodyPr/>
          <a:lstStyle/>
          <a:p>
            <a:pPr marL="285750" indent="-285750" algn="just">
              <a:lnSpc>
                <a:spcPct val="140000"/>
              </a:lnSpc>
              <a:spcBef>
                <a:spcPct val="20000"/>
              </a:spcBef>
              <a:buFont typeface="Wingdings" panose="05000000000000000000" charset="0"/>
              <a:buChar char="q"/>
              <a:defRPr/>
            </a:pPr>
            <a:r>
              <a:rPr sz="18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Binning</a:t>
            </a:r>
            <a:endParaRPr sz="1800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40000"/>
              </a:lnSpc>
              <a:buFont typeface="Wingdings" panose="05000000000000000000" charset="0"/>
              <a:buChar char="Ø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first sort data and partition into (equal-frequency) bins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40000"/>
              </a:lnSpc>
              <a:buFont typeface="Wingdings" panose="05000000000000000000" charset="0"/>
              <a:buChar char="Ø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then one can </a:t>
            </a:r>
            <a:r>
              <a:rPr sz="18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smooth by bin means,  smooth by bin median, smooth by bin boundaries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etc.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40000"/>
              </a:lnSpc>
              <a:buFont typeface="Wingdings" panose="05000000000000000000" charset="0"/>
              <a:buChar char="q"/>
            </a:pPr>
            <a:r>
              <a:rPr sz="18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Regression</a:t>
            </a:r>
            <a:endParaRPr sz="1800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40000"/>
              </a:lnSpc>
              <a:buFont typeface="Wingdings" panose="05000000000000000000" charset="0"/>
              <a:buChar char="Ø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smooth by fitting the data into regression functions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40000"/>
              </a:lnSpc>
              <a:buFont typeface="Wingdings" panose="05000000000000000000" charset="0"/>
              <a:buChar char="q"/>
            </a:pPr>
            <a:r>
              <a:rPr sz="18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Clustering</a:t>
            </a:r>
            <a:endParaRPr sz="1800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40000"/>
              </a:lnSpc>
              <a:buFont typeface="Wingdings" panose="05000000000000000000" charset="0"/>
              <a:buChar char="Ø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detect and remove outliers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40000"/>
              </a:lnSpc>
              <a:buFont typeface="Wingdings" panose="05000000000000000000" charset="0"/>
              <a:buChar char="q"/>
            </a:pPr>
            <a:r>
              <a:rPr sz="18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Combined computer and human inspection</a:t>
            </a:r>
            <a:endParaRPr sz="1800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40000"/>
              </a:lnSpc>
              <a:buFont typeface="Wingdings" panose="05000000000000000000" charset="0"/>
              <a:buChar char="Ø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detect suspicious values and check by human (e.g., deal with possible outliers)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40000"/>
              </a:lnSpc>
              <a:spcBef>
                <a:spcPct val="20000"/>
              </a:spcBef>
              <a:buFont typeface="Wingdings" panose="05000000000000000000" charset="0"/>
              <a:buChar char="q"/>
              <a:defRPr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3" descr="C:\Users\nEW u\Desktop\333333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57223" y="6429396"/>
            <a:ext cx="7715305" cy="357166"/>
          </a:xfrm>
          <a:prstGeom prst="rect">
            <a:avLst/>
          </a:prstGeom>
          <a:noFill/>
        </p:spPr>
      </p:pic>
      <p:sp>
        <p:nvSpPr>
          <p:cNvPr id="12" name="Slide Number Placeholder 5"/>
          <p:cNvSpPr txBox="1"/>
          <p:nvPr/>
        </p:nvSpPr>
        <p:spPr>
          <a:xfrm>
            <a:off x="142844" y="773652"/>
            <a:ext cx="1000132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4414" y="773652"/>
            <a:ext cx="785814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2" descr="C:\Users\nEW u\Desktop\222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71438"/>
            <a:ext cx="928662" cy="642918"/>
          </a:xfrm>
          <a:prstGeom prst="rect">
            <a:avLst/>
          </a:prstGeom>
          <a:noFill/>
        </p:spPr>
      </p:pic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28646" y="71414"/>
            <a:ext cx="7943816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buClrTx/>
              <a:buSzTx/>
              <a:buFontTx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How to Handle Noisy Data?</a:t>
            </a:r>
            <a:endParaRPr kumimoji="0" lang="en-US" sz="3600" b="1" i="0" u="none" strike="noStrike" kern="1200" cap="none" spc="0" normalizeH="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/>
          <p:nvPr/>
        </p:nvSpPr>
        <p:spPr bwMode="auto">
          <a:xfrm>
            <a:off x="713740" y="1188720"/>
            <a:ext cx="7628890" cy="4648835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</a:ln>
        </p:spPr>
        <p:txBody>
          <a:bodyPr/>
          <a:lstStyle/>
          <a:p>
            <a:pPr marL="285750" indent="-285750" algn="just">
              <a:lnSpc>
                <a:spcPct val="110000"/>
              </a:lnSpc>
              <a:spcBef>
                <a:spcPct val="20000"/>
              </a:spcBef>
              <a:buFont typeface="Wingdings" panose="05000000000000000000" charset="0"/>
              <a:buChar char="q"/>
              <a:defRPr/>
            </a:pPr>
            <a:r>
              <a:rPr sz="18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discrepancy detection</a:t>
            </a:r>
            <a:endParaRPr sz="1800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10000"/>
              </a:lnSpc>
              <a:buFont typeface="Wingdings" panose="05000000000000000000" charset="0"/>
              <a:buChar char="Ø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 metadata (e.g., domain, range, dependency, distribution)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10000"/>
              </a:lnSpc>
              <a:buFont typeface="Wingdings" panose="05000000000000000000" charset="0"/>
              <a:buChar char="Ø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Check field overloading 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10000"/>
              </a:lnSpc>
              <a:buFont typeface="Wingdings" panose="05000000000000000000" charset="0"/>
              <a:buChar char="Ø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Check uniqueness rule, consecutive rule and null rule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10000"/>
              </a:lnSpc>
              <a:buFont typeface="Wingdings" panose="05000000000000000000" charset="0"/>
              <a:buChar char="Ø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 commercial tools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eaLnBrk="1" hangingPunct="1">
              <a:lnSpc>
                <a:spcPct val="110000"/>
              </a:lnSpc>
              <a:buFont typeface="Wingdings" panose="05000000000000000000" charset="0"/>
              <a:buChar char="ü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scrubbing: use simple domain knowledge (e.g., postal code, spell-check) to detect errors and make corrections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eaLnBrk="1" hangingPunct="1">
              <a:lnSpc>
                <a:spcPct val="110000"/>
              </a:lnSpc>
              <a:buFont typeface="Wingdings" panose="05000000000000000000" charset="0"/>
              <a:buChar char="ü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auditing: by analyzing data to discover rules and relationship to detect violators (e.g., correlation and clustering to find outliers)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10000"/>
              </a:lnSpc>
              <a:buFont typeface="Wingdings" panose="05000000000000000000" charset="0"/>
              <a:buChar char="q"/>
            </a:pPr>
            <a:r>
              <a:rPr sz="18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migration and integration</a:t>
            </a:r>
            <a:endParaRPr sz="1800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10000"/>
              </a:lnSpc>
              <a:buFont typeface="Wingdings" panose="05000000000000000000" charset="0"/>
              <a:buChar char="Ø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migration tools: allow transformations to be specified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10000"/>
              </a:lnSpc>
              <a:buFont typeface="Wingdings" panose="05000000000000000000" charset="0"/>
              <a:buChar char="Ø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ETL (Extraction/Transformation/Loading) tools: allow users to specify transformations through a graphical user interface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10000"/>
              </a:lnSpc>
              <a:buFont typeface="Wingdings" panose="05000000000000000000" charset="0"/>
              <a:buChar char="q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Integration of the two processes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10000"/>
              </a:lnSpc>
              <a:buFont typeface="Wingdings" panose="05000000000000000000" charset="0"/>
              <a:buChar char="Ø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Iterative and interactive (e.g., Potter’s Wheels)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0000"/>
              </a:lnSpc>
              <a:spcBef>
                <a:spcPct val="20000"/>
              </a:spcBef>
              <a:buFont typeface="Wingdings" panose="05000000000000000000" charset="0"/>
              <a:buChar char="q"/>
              <a:defRPr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3" descr="C:\Users\nEW u\Desktop\333333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57223" y="6429396"/>
            <a:ext cx="7715305" cy="357166"/>
          </a:xfrm>
          <a:prstGeom prst="rect">
            <a:avLst/>
          </a:prstGeom>
          <a:noFill/>
        </p:spPr>
      </p:pic>
      <p:sp>
        <p:nvSpPr>
          <p:cNvPr id="12" name="Slide Number Placeholder 5"/>
          <p:cNvSpPr txBox="1"/>
          <p:nvPr/>
        </p:nvSpPr>
        <p:spPr>
          <a:xfrm>
            <a:off x="142844" y="773652"/>
            <a:ext cx="1000132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4414" y="773652"/>
            <a:ext cx="785814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2" descr="C:\Users\nEW u\Desktop\222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71438"/>
            <a:ext cx="928662" cy="642918"/>
          </a:xfrm>
          <a:prstGeom prst="rect">
            <a:avLst/>
          </a:prstGeom>
          <a:noFill/>
        </p:spPr>
      </p:pic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28646" y="71414"/>
            <a:ext cx="7943816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buClrTx/>
              <a:buSzTx/>
              <a:buFontTx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Cleaning as a Process</a:t>
            </a:r>
            <a:endParaRPr kumimoji="0" lang="en-US" sz="3600" b="1" i="0" u="none" strike="noStrike" kern="1200" cap="none" spc="0" normalizeH="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/>
          <p:nvPr/>
        </p:nvSpPr>
        <p:spPr bwMode="auto">
          <a:xfrm>
            <a:off x="857250" y="1260475"/>
            <a:ext cx="4480560" cy="14281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85750" indent="-285750" algn="l">
              <a:spcBef>
                <a:spcPct val="20000"/>
              </a:spcBef>
              <a:buFont typeface="Wingdings" panose="05000000000000000000" charset="0"/>
              <a:buChar char="q"/>
              <a:defRPr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is a view from typical database systems and data warehousing communities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eaLnBrk="1" hangingPunct="1">
              <a:lnSpc>
                <a:spcPct val="90000"/>
              </a:lnSpc>
              <a:buFont typeface="Wingdings" panose="05000000000000000000" charset="0"/>
              <a:buChar char="q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mining plays an essential role in the knowledge discovery process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20000"/>
              </a:spcBef>
              <a:buFont typeface="Wingdings" panose="05000000000000000000" charset="0"/>
              <a:buChar char="q"/>
              <a:defRPr/>
            </a:pPr>
            <a:endParaRPr lang="en-IN" kern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D32D7-EFB5-44A7-8690-E108EFDB80BB}" type="slidenum">
              <a:rPr lang="es-ES" smtClean="0"/>
            </a:fld>
            <a:endParaRPr lang="es-ES" dirty="0"/>
          </a:p>
        </p:txBody>
      </p:sp>
      <p:pic>
        <p:nvPicPr>
          <p:cNvPr id="7" name="Picture 3" descr="C:\Users\nEW u\Desktop\333333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8978" y="6429396"/>
            <a:ext cx="7715305" cy="357166"/>
          </a:xfrm>
          <a:prstGeom prst="rect">
            <a:avLst/>
          </a:prstGeom>
          <a:noFill/>
        </p:spPr>
      </p:pic>
      <p:sp>
        <p:nvSpPr>
          <p:cNvPr id="8" name="Slide Number Placeholder 5"/>
          <p:cNvSpPr txBox="1"/>
          <p:nvPr/>
        </p:nvSpPr>
        <p:spPr>
          <a:xfrm>
            <a:off x="142844" y="773652"/>
            <a:ext cx="1000132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14" y="773652"/>
            <a:ext cx="785814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2" descr="C:\Users\nEW u\Desktop\222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71438"/>
            <a:ext cx="928662" cy="642918"/>
          </a:xfrm>
          <a:prstGeom prst="rect">
            <a:avLst/>
          </a:prstGeom>
          <a:noFill/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28646" y="71414"/>
            <a:ext cx="7943816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 fontAlgn="auto">
              <a:spcAft>
                <a:spcPts val="0"/>
              </a:spcAft>
              <a:buClrTx/>
              <a:buSzTx/>
              <a:buFontTx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Knowledge Discovery (KDD) Process</a:t>
            </a:r>
            <a:endParaRPr kumimoji="0" lang="en-US" sz="3600" b="1" i="0" u="none" strike="noStrike" kern="1200" cap="none" spc="0" normalizeH="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83590" y="1308125"/>
            <a:ext cx="7860790" cy="4908602"/>
            <a:chOff x="360" y="1428"/>
            <a:chExt cx="13670" cy="9033"/>
          </a:xfrm>
        </p:grpSpPr>
        <p:sp>
          <p:nvSpPr>
            <p:cNvPr id="10245" name="Line 2052"/>
            <p:cNvSpPr/>
            <p:nvPr/>
          </p:nvSpPr>
          <p:spPr>
            <a:xfrm flipV="1">
              <a:off x="1920" y="8040"/>
              <a:ext cx="1560" cy="96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arrow" w="med" len="med"/>
            </a:ln>
          </p:spPr>
        </p:sp>
        <p:sp>
          <p:nvSpPr>
            <p:cNvPr id="10246" name="Line 2053"/>
            <p:cNvSpPr/>
            <p:nvPr/>
          </p:nvSpPr>
          <p:spPr>
            <a:xfrm flipV="1">
              <a:off x="10680" y="2520"/>
              <a:ext cx="1560" cy="96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arrow" w="med" len="med"/>
            </a:ln>
          </p:spPr>
        </p:sp>
        <p:sp>
          <p:nvSpPr>
            <p:cNvPr id="10247" name="Line 2054"/>
            <p:cNvSpPr/>
            <p:nvPr/>
          </p:nvSpPr>
          <p:spPr>
            <a:xfrm flipV="1">
              <a:off x="8040" y="4200"/>
              <a:ext cx="1560" cy="96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arrow" w="med" len="med"/>
            </a:ln>
          </p:spPr>
        </p:sp>
        <p:sp>
          <p:nvSpPr>
            <p:cNvPr id="10248" name="Line 2055"/>
            <p:cNvSpPr/>
            <p:nvPr/>
          </p:nvSpPr>
          <p:spPr>
            <a:xfrm flipV="1">
              <a:off x="5160" y="5880"/>
              <a:ext cx="1560" cy="96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arrow" w="med" len="med"/>
            </a:ln>
          </p:spPr>
        </p:sp>
        <p:sp>
          <p:nvSpPr>
            <p:cNvPr id="10249" name="Oval 2056"/>
            <p:cNvSpPr/>
            <p:nvPr/>
          </p:nvSpPr>
          <p:spPr>
            <a:xfrm>
              <a:off x="360" y="8760"/>
              <a:ext cx="1080" cy="240"/>
            </a:xfrm>
            <a:prstGeom prst="ellipse">
              <a:avLst/>
            </a:prstGeom>
            <a:solidFill>
              <a:srgbClr val="00CC66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10250" name="Rectangle 2057"/>
            <p:cNvSpPr/>
            <p:nvPr/>
          </p:nvSpPr>
          <p:spPr>
            <a:xfrm>
              <a:off x="360" y="8880"/>
              <a:ext cx="1080" cy="640"/>
            </a:xfrm>
            <a:prstGeom prst="rect">
              <a:avLst/>
            </a:prstGeom>
            <a:solidFill>
              <a:srgbClr val="00CC66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10251" name="Oval 2058"/>
            <p:cNvSpPr/>
            <p:nvPr/>
          </p:nvSpPr>
          <p:spPr>
            <a:xfrm>
              <a:off x="360" y="9360"/>
              <a:ext cx="1080" cy="240"/>
            </a:xfrm>
            <a:prstGeom prst="ellipse">
              <a:avLst/>
            </a:prstGeom>
            <a:solidFill>
              <a:srgbClr val="00CC66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10252" name="Oval 2059"/>
            <p:cNvSpPr/>
            <p:nvPr/>
          </p:nvSpPr>
          <p:spPr>
            <a:xfrm>
              <a:off x="960" y="9360"/>
              <a:ext cx="1080" cy="240"/>
            </a:xfrm>
            <a:prstGeom prst="ellipse">
              <a:avLst/>
            </a:prstGeom>
            <a:solidFill>
              <a:srgbClr val="00CC66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10253" name="Rectangle 2060"/>
            <p:cNvSpPr/>
            <p:nvPr/>
          </p:nvSpPr>
          <p:spPr>
            <a:xfrm>
              <a:off x="960" y="9480"/>
              <a:ext cx="1080" cy="640"/>
            </a:xfrm>
            <a:prstGeom prst="rect">
              <a:avLst/>
            </a:prstGeom>
            <a:solidFill>
              <a:srgbClr val="00CC66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10254" name="Oval 2061"/>
            <p:cNvSpPr/>
            <p:nvPr/>
          </p:nvSpPr>
          <p:spPr>
            <a:xfrm>
              <a:off x="960" y="9960"/>
              <a:ext cx="1080" cy="240"/>
            </a:xfrm>
            <a:prstGeom prst="ellipse">
              <a:avLst/>
            </a:prstGeom>
            <a:solidFill>
              <a:srgbClr val="00CC66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10255" name="Oval 2062"/>
            <p:cNvSpPr/>
            <p:nvPr/>
          </p:nvSpPr>
          <p:spPr>
            <a:xfrm>
              <a:off x="2040" y="9000"/>
              <a:ext cx="1080" cy="240"/>
            </a:xfrm>
            <a:prstGeom prst="ellipse">
              <a:avLst/>
            </a:prstGeom>
            <a:solidFill>
              <a:srgbClr val="00CC66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10256" name="Rectangle 2063"/>
            <p:cNvSpPr/>
            <p:nvPr/>
          </p:nvSpPr>
          <p:spPr>
            <a:xfrm>
              <a:off x="2040" y="9120"/>
              <a:ext cx="1080" cy="640"/>
            </a:xfrm>
            <a:prstGeom prst="rect">
              <a:avLst/>
            </a:prstGeom>
            <a:solidFill>
              <a:srgbClr val="00CC66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10257" name="Oval 2064"/>
            <p:cNvSpPr/>
            <p:nvPr/>
          </p:nvSpPr>
          <p:spPr>
            <a:xfrm>
              <a:off x="2040" y="9600"/>
              <a:ext cx="1080" cy="240"/>
            </a:xfrm>
            <a:prstGeom prst="ellipse">
              <a:avLst/>
            </a:prstGeom>
            <a:solidFill>
              <a:srgbClr val="00CC66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10258" name="Text Box 2065"/>
            <p:cNvSpPr txBox="1"/>
            <p:nvPr/>
          </p:nvSpPr>
          <p:spPr>
            <a:xfrm>
              <a:off x="480" y="7680"/>
              <a:ext cx="2745" cy="6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p>
              <a:r>
                <a:rPr sz="1600" b="1" dirty="0">
                  <a:latin typeface="Times New Roman" panose="02020603050405020304" pitchFamily="18" charset="0"/>
                </a:rPr>
                <a:t>Data Cleaning</a:t>
              </a:r>
              <a:endParaRPr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0259" name="Text Box 2066"/>
            <p:cNvSpPr txBox="1"/>
            <p:nvPr/>
          </p:nvSpPr>
          <p:spPr>
            <a:xfrm>
              <a:off x="3395" y="8520"/>
              <a:ext cx="3143" cy="6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p>
              <a:r>
                <a:rPr sz="1600" b="1" dirty="0">
                  <a:latin typeface="Times New Roman" panose="02020603050405020304" pitchFamily="18" charset="0"/>
                </a:rPr>
                <a:t>Data Integration</a:t>
              </a:r>
              <a:endParaRPr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0260" name="Text Box 2067"/>
            <p:cNvSpPr txBox="1"/>
            <p:nvPr/>
          </p:nvSpPr>
          <p:spPr>
            <a:xfrm>
              <a:off x="2160" y="9840"/>
              <a:ext cx="2280" cy="621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r>
                <a:rPr sz="1600" b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Databases</a:t>
              </a:r>
              <a:endParaRPr sz="1600" b="1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1" name="Text Box 2068"/>
            <p:cNvSpPr txBox="1"/>
            <p:nvPr/>
          </p:nvSpPr>
          <p:spPr>
            <a:xfrm>
              <a:off x="1180" y="6480"/>
              <a:ext cx="3145" cy="621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r>
                <a:rPr sz="1600" b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Data Warehouse</a:t>
              </a:r>
              <a:endParaRPr sz="1600" b="1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2" name="Rectangle 2069"/>
            <p:cNvSpPr/>
            <p:nvPr/>
          </p:nvSpPr>
          <p:spPr>
            <a:xfrm>
              <a:off x="3720" y="7200"/>
              <a:ext cx="1080" cy="1080"/>
            </a:xfrm>
            <a:prstGeom prst="rect">
              <a:avLst/>
            </a:prstGeom>
            <a:solidFill>
              <a:srgbClr val="00CC66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CC66"/>
              </a:extrusionClr>
            </a:sp3d>
          </p:spPr>
          <p:txBody>
            <a:bodyPr wrap="none" anchor="ctr">
              <a:flatTx/>
            </a:bodyPr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10263" name="Rectangle 2070"/>
            <p:cNvSpPr/>
            <p:nvPr/>
          </p:nvSpPr>
          <p:spPr>
            <a:xfrm>
              <a:off x="6960" y="5400"/>
              <a:ext cx="720" cy="720"/>
            </a:xfrm>
            <a:prstGeom prst="rect">
              <a:avLst/>
            </a:prstGeom>
            <a:solidFill>
              <a:srgbClr val="00CC66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CC66"/>
              </a:extrusionClr>
            </a:sp3d>
          </p:spPr>
          <p:txBody>
            <a:bodyPr wrap="none" anchor="ctr">
              <a:flatTx/>
            </a:bodyPr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10264" name="Rectangle 2071"/>
            <p:cNvSpPr/>
            <p:nvPr/>
          </p:nvSpPr>
          <p:spPr>
            <a:xfrm>
              <a:off x="10200" y="3120"/>
              <a:ext cx="120" cy="960"/>
            </a:xfrm>
            <a:prstGeom prst="rect">
              <a:avLst/>
            </a:pr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10265" name="Rectangle 2072"/>
            <p:cNvSpPr/>
            <p:nvPr/>
          </p:nvSpPr>
          <p:spPr>
            <a:xfrm>
              <a:off x="10320" y="3480"/>
              <a:ext cx="120" cy="600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10266" name="Rectangle 2073"/>
            <p:cNvSpPr/>
            <p:nvPr/>
          </p:nvSpPr>
          <p:spPr>
            <a:xfrm>
              <a:off x="10080" y="3360"/>
              <a:ext cx="120" cy="72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10267" name="Rectangle 2074"/>
            <p:cNvSpPr/>
            <p:nvPr/>
          </p:nvSpPr>
          <p:spPr>
            <a:xfrm>
              <a:off x="10440" y="3720"/>
              <a:ext cx="120" cy="360"/>
            </a:xfrm>
            <a:prstGeom prst="rect">
              <a:avLst/>
            </a:pr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10268" name="Rectangle 2075"/>
            <p:cNvSpPr/>
            <p:nvPr/>
          </p:nvSpPr>
          <p:spPr>
            <a:xfrm>
              <a:off x="9720" y="4080"/>
              <a:ext cx="1080" cy="12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10269" name="Rectangle 2076"/>
            <p:cNvSpPr/>
            <p:nvPr/>
          </p:nvSpPr>
          <p:spPr>
            <a:xfrm>
              <a:off x="9840" y="3720"/>
              <a:ext cx="240" cy="360"/>
            </a:xfrm>
            <a:prstGeom prst="rect">
              <a:avLst/>
            </a:prstGeom>
            <a:solidFill>
              <a:srgbClr val="FF99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10270" name="WordArt 2077"/>
            <p:cNvSpPr>
              <a:spLocks noTextEdit="1"/>
            </p:cNvSpPr>
            <p:nvPr/>
          </p:nvSpPr>
          <p:spPr>
            <a:xfrm>
              <a:off x="11285" y="1428"/>
              <a:ext cx="2745" cy="9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fromWordArt="1">
              <a:normAutofit lnSpcReduction="20000"/>
              <a:scene3d>
                <a:camera prst="legacyPerspectiveFront">
                  <a:rot lat="20520000" lon="1080000" rev="0"/>
                </a:camera>
                <a:lightRig rig="legacyHarsh2" dir="b"/>
              </a:scene3d>
              <a:sp3d extrusionH="430200" prstMaterial="legacyMatte">
                <a:extrusionClr>
                  <a:srgbClr val="FF6600"/>
                </a:extrusionClr>
              </a:sp3d>
            </a:bodyPr>
            <a:p>
              <a:pPr algn="ctr"/>
              <a:r>
                <a:rPr lang="en-US" sz="2800">
                  <a:gradFill rotWithShape="1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  <a:tileRect/>
                  </a:gradFill>
                  <a:latin typeface="Impact" panose="020B0806030902050204" charset="0"/>
                  <a:ea typeface="Impact" panose="020B0806030902050204" charset="0"/>
                </a:rPr>
                <a:t>Knowledge</a:t>
              </a:r>
              <a:endParaRPr lang="en-US" sz="2800"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  <a:tileRect/>
                </a:gradFill>
                <a:latin typeface="Impact" panose="020B0806030902050204" charset="0"/>
                <a:ea typeface="Impact" panose="020B0806030902050204" charset="0"/>
              </a:endParaRPr>
            </a:p>
          </p:txBody>
        </p:sp>
        <p:sp>
          <p:nvSpPr>
            <p:cNvPr id="10271" name="Text Box 2078"/>
            <p:cNvSpPr txBox="1"/>
            <p:nvPr/>
          </p:nvSpPr>
          <p:spPr>
            <a:xfrm>
              <a:off x="3835" y="5160"/>
              <a:ext cx="3588" cy="6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p>
              <a:r>
                <a:rPr sz="1600" b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Task-relevant Data</a:t>
              </a:r>
              <a:endParaRPr sz="1600" b="1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72" name="Text Box 2079"/>
            <p:cNvSpPr txBox="1"/>
            <p:nvPr/>
          </p:nvSpPr>
          <p:spPr>
            <a:xfrm>
              <a:off x="5735" y="6383"/>
              <a:ext cx="1820" cy="6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p>
              <a:r>
                <a:rPr sz="1600" b="1" dirty="0">
                  <a:latin typeface="Times New Roman" panose="02020603050405020304" pitchFamily="18" charset="0"/>
                </a:rPr>
                <a:t>Selection</a:t>
              </a:r>
              <a:endParaRPr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273" name="Text Box 2080"/>
            <p:cNvSpPr txBox="1"/>
            <p:nvPr/>
          </p:nvSpPr>
          <p:spPr>
            <a:xfrm>
              <a:off x="6720" y="4080"/>
              <a:ext cx="2455" cy="6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p>
              <a:r>
                <a:rPr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Data Mining</a:t>
              </a:r>
              <a:endParaRPr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74" name="Text Box 2081"/>
            <p:cNvSpPr txBox="1"/>
            <p:nvPr/>
          </p:nvSpPr>
          <p:spPr>
            <a:xfrm>
              <a:off x="8280" y="2640"/>
              <a:ext cx="3543" cy="6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p>
              <a:r>
                <a:rPr sz="1600" b="1" dirty="0">
                  <a:latin typeface="Times New Roman" panose="02020603050405020304" pitchFamily="18" charset="0"/>
                </a:rPr>
                <a:t>Pattern Evaluation</a:t>
              </a:r>
              <a:endParaRPr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275" name="Line 2082"/>
            <p:cNvSpPr/>
            <p:nvPr/>
          </p:nvSpPr>
          <p:spPr>
            <a:xfrm>
              <a:off x="8880" y="4920"/>
              <a:ext cx="0" cy="336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0276" name="Line 2083"/>
            <p:cNvSpPr/>
            <p:nvPr/>
          </p:nvSpPr>
          <p:spPr>
            <a:xfrm>
              <a:off x="11520" y="3240"/>
              <a:ext cx="0" cy="50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10277" name="Line 2084"/>
            <p:cNvSpPr/>
            <p:nvPr/>
          </p:nvSpPr>
          <p:spPr>
            <a:xfrm flipH="1">
              <a:off x="6240" y="8280"/>
              <a:ext cx="528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78" name="Line 2085"/>
            <p:cNvSpPr/>
            <p:nvPr/>
          </p:nvSpPr>
          <p:spPr>
            <a:xfrm flipV="1">
              <a:off x="6240" y="6840"/>
              <a:ext cx="0" cy="14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10279" name="Line 2086"/>
            <p:cNvSpPr/>
            <p:nvPr/>
          </p:nvSpPr>
          <p:spPr>
            <a:xfrm>
              <a:off x="11520" y="8280"/>
              <a:ext cx="0" cy="13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headEnd type="none" w="sm" len="sm"/>
              <a:tailEnd type="triangle" w="med" len="med"/>
            </a:ln>
          </p:spPr>
        </p:sp>
        <p:sp>
          <p:nvSpPr>
            <p:cNvPr id="10280" name="Line 2087"/>
            <p:cNvSpPr/>
            <p:nvPr/>
          </p:nvSpPr>
          <p:spPr>
            <a:xfrm flipH="1">
              <a:off x="3600" y="9600"/>
              <a:ext cx="792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headEnd type="none" w="sm" len="sm"/>
              <a:tailEnd type="triangle" w="med" len="med"/>
            </a:ln>
          </p:spPr>
        </p:sp>
        <p:sp>
          <p:nvSpPr>
            <p:cNvPr id="10281" name="Line 2088"/>
            <p:cNvSpPr/>
            <p:nvPr/>
          </p:nvSpPr>
          <p:spPr>
            <a:xfrm flipH="1" flipV="1">
              <a:off x="3000" y="8520"/>
              <a:ext cx="600" cy="10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headEnd type="none" w="sm" len="sm"/>
              <a:tailEnd type="triangle" w="med" len="med"/>
            </a:ln>
          </p:spPr>
        </p:sp>
        <p:sp>
          <p:nvSpPr>
            <p:cNvPr id="10282" name="Line 2089"/>
            <p:cNvSpPr/>
            <p:nvPr/>
          </p:nvSpPr>
          <p:spPr>
            <a:xfrm>
              <a:off x="3240" y="8520"/>
              <a:ext cx="252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10283" name="Line 2090"/>
            <p:cNvSpPr/>
            <p:nvPr/>
          </p:nvSpPr>
          <p:spPr>
            <a:xfrm flipV="1">
              <a:off x="5760" y="6600"/>
              <a:ext cx="0" cy="192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dash"/>
              <a:miter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D32D7-EFB5-44A7-8690-E108EFDB80BB}" type="slidenum">
              <a:rPr lang="es-ES" smtClean="0"/>
            </a:fld>
            <a:endParaRPr lang="es-ES" dirty="0"/>
          </a:p>
        </p:txBody>
      </p:sp>
      <p:pic>
        <p:nvPicPr>
          <p:cNvPr id="7" name="Picture 3" descr="C:\Users\nEW u\Desktop\333333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8978" y="6429396"/>
            <a:ext cx="7715305" cy="357166"/>
          </a:xfrm>
          <a:prstGeom prst="rect">
            <a:avLst/>
          </a:prstGeom>
          <a:noFill/>
        </p:spPr>
      </p:pic>
      <p:sp>
        <p:nvSpPr>
          <p:cNvPr id="8" name="Slide Number Placeholder 5"/>
          <p:cNvSpPr txBox="1"/>
          <p:nvPr/>
        </p:nvSpPr>
        <p:spPr>
          <a:xfrm>
            <a:off x="142844" y="773652"/>
            <a:ext cx="1000132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14" y="773652"/>
            <a:ext cx="785814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2" descr="C:\Users\nEW u\Desktop\222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71438"/>
            <a:ext cx="928662" cy="642918"/>
          </a:xfrm>
          <a:prstGeom prst="rect">
            <a:avLst/>
          </a:prstGeom>
          <a:noFill/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150" y="71120"/>
            <a:ext cx="8557895" cy="643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0000"/>
          </a:bodyPr>
          <a:lstStyle/>
          <a:p>
            <a:pPr lvl="0" algn="l" fontAlgn="auto">
              <a:spcAft>
                <a:spcPts val="0"/>
              </a:spcAft>
              <a:buClrTx/>
              <a:buSzTx/>
              <a:buFontTx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KDD Process: A Typical View from ML and Statistics</a:t>
            </a:r>
            <a:endParaRPr kumimoji="0" lang="en-US" sz="3600" b="1" i="0" u="none" strike="noStrike" kern="1200" cap="none" spc="0" normalizeH="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52" name="Rectangle 49"/>
          <p:cNvSpPr>
            <a:spLocks noGrp="1"/>
          </p:cNvSpPr>
          <p:nvPr>
            <p:ph idx="1"/>
          </p:nvPr>
        </p:nvSpPr>
        <p:spPr>
          <a:xfrm>
            <a:off x="381000" y="4786630"/>
            <a:ext cx="8153400" cy="1760220"/>
          </a:xfrm>
        </p:spPr>
        <p:txBody>
          <a:bodyPr vert="horz" wrap="square" lIns="92075" tIns="46038" rIns="92075" bIns="46038" anchor="t">
            <a:normAutofit/>
          </a:bodyPr>
          <a:p>
            <a:pPr eaLnBrk="1" hangingPunct="1"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Health care &amp; medical data mining – often adopted such a view in statistics and machine learning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00000"/>
              </a:lnSpc>
              <a:buFont typeface="Wingdings" panose="05000000000000000000" charset="0"/>
              <a:buChar char="Ø"/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Preprocessing of the data (including feature extraction and dimension reduction)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00000"/>
              </a:lnSpc>
              <a:buFont typeface="Wingdings" panose="05000000000000000000" charset="0"/>
              <a:buChar char="Ø"/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Classification or/and clustering processes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00000"/>
              </a:lnSpc>
              <a:buFont typeface="Wingdings" panose="05000000000000000000" charset="0"/>
              <a:buChar char="Ø"/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Post-processing for presentation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57480" y="1102360"/>
            <a:ext cx="8753475" cy="3733800"/>
            <a:chOff x="135" y="2640"/>
            <a:chExt cx="13785" cy="5880"/>
          </a:xfrm>
        </p:grpSpPr>
        <p:sp>
          <p:nvSpPr>
            <p:cNvPr id="14340" name="Line 4"/>
            <p:cNvSpPr/>
            <p:nvPr/>
          </p:nvSpPr>
          <p:spPr>
            <a:xfrm flipV="1">
              <a:off x="2415" y="3720"/>
              <a:ext cx="60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arrow" w="med" len="med"/>
            </a:ln>
          </p:spPr>
        </p:sp>
        <p:sp>
          <p:nvSpPr>
            <p:cNvPr id="14341" name="Line 5"/>
            <p:cNvSpPr/>
            <p:nvPr/>
          </p:nvSpPr>
          <p:spPr>
            <a:xfrm flipV="1">
              <a:off x="10335" y="3720"/>
              <a:ext cx="72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arrow" w="med" len="med"/>
            </a:ln>
          </p:spPr>
        </p:sp>
        <p:sp>
          <p:nvSpPr>
            <p:cNvPr id="14342" name="Text Box 17"/>
            <p:cNvSpPr txBox="1"/>
            <p:nvPr/>
          </p:nvSpPr>
          <p:spPr>
            <a:xfrm>
              <a:off x="135" y="3388"/>
              <a:ext cx="1792" cy="53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r>
                <a:rPr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Data</a:t>
              </a:r>
              <a:endParaRPr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43" name="Rectangle 21"/>
            <p:cNvSpPr/>
            <p:nvPr/>
          </p:nvSpPr>
          <p:spPr>
            <a:xfrm>
              <a:off x="3135" y="3120"/>
              <a:ext cx="1440" cy="1680"/>
            </a:xfrm>
            <a:prstGeom prst="rect">
              <a:avLst/>
            </a:prstGeom>
            <a:solidFill>
              <a:srgbClr val="00CC66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CC66"/>
              </a:extrusionClr>
            </a:sp3d>
          </p:spPr>
          <p:txBody>
            <a:bodyPr wrap="none" anchor="ctr">
              <a:flatTx/>
            </a:bodyPr>
            <a:p>
              <a:endParaRPr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44" name="Rectangle 22"/>
            <p:cNvSpPr/>
            <p:nvPr/>
          </p:nvSpPr>
          <p:spPr>
            <a:xfrm>
              <a:off x="5775" y="3120"/>
              <a:ext cx="1440" cy="1680"/>
            </a:xfrm>
            <a:prstGeom prst="rect">
              <a:avLst/>
            </a:prstGeom>
            <a:solidFill>
              <a:srgbClr val="00CC66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CC66"/>
              </a:extrusionClr>
            </a:sp3d>
          </p:spPr>
          <p:txBody>
            <a:bodyPr wrap="none" anchor="ctr">
              <a:flatTx/>
            </a:bodyPr>
            <a:p>
              <a:endParaRPr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45" name="WordArt 29"/>
            <p:cNvSpPr>
              <a:spLocks noTextEdit="1"/>
            </p:cNvSpPr>
            <p:nvPr/>
          </p:nvSpPr>
          <p:spPr>
            <a:xfrm rot="823813">
              <a:off x="11175" y="2640"/>
              <a:ext cx="2745" cy="2040"/>
            </a:xfrm>
            <a:prstGeom prst="rect">
              <a:avLst/>
            </a:prstGeom>
          </p:spPr>
          <p:txBody>
            <a:bodyPr wrap="none" fromWordArt="1">
              <a:prstTxWarp prst="textCascadeUp">
                <a:avLst>
                  <a:gd name="adj" fmla="val 51900"/>
                </a:avLst>
              </a:prstTxWarp>
              <a:normAutofit/>
              <a:scene3d>
                <a:camera prst="legacyPerspectiveFront">
                  <a:rot lat="20520000" lon="1080000" rev="0"/>
                </a:camera>
                <a:lightRig rig="legacyHarsh2" dir="b"/>
              </a:scene3d>
              <a:sp3d extrusionH="430200" prstMaterial="legacyMatte">
                <a:extrusionClr>
                  <a:srgbClr val="FF6600"/>
                </a:extrusionClr>
              </a:sp3d>
            </a:bodyPr>
            <a:p>
              <a:pPr algn="ctr"/>
              <a:r>
                <a:rPr 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Impact" panose="020B0806030902050204" charset="0"/>
                  <a:cs typeface="Times New Roman" panose="02020603050405020304" pitchFamily="18" charset="0"/>
                </a:rPr>
                <a:t>Pattern</a:t>
              </a:r>
              <a:endParaRPr lang="en-US" sz="1600">
                <a:solidFill>
                  <a:schemeClr val="tx1"/>
                </a:solidFill>
                <a:latin typeface="Times New Roman" panose="02020603050405020304" pitchFamily="18" charset="0"/>
                <a:ea typeface="Impact" panose="020B080603090205020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Impact" panose="020B0806030902050204" charset="0"/>
                  <a:cs typeface="Times New Roman" panose="02020603050405020304" pitchFamily="18" charset="0"/>
                </a:rPr>
                <a:t>Information</a:t>
              </a:r>
              <a:endParaRPr lang="en-US" sz="1600">
                <a:solidFill>
                  <a:schemeClr val="tx1"/>
                </a:solidFill>
                <a:latin typeface="Times New Roman" panose="02020603050405020304" pitchFamily="18" charset="0"/>
                <a:ea typeface="Impact" panose="020B080603090205020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Impact" panose="020B0806030902050204" charset="0"/>
                  <a:cs typeface="Times New Roman" panose="02020603050405020304" pitchFamily="18" charset="0"/>
                </a:rPr>
                <a:t>Knowledge</a:t>
              </a:r>
              <a:endParaRPr lang="en-US" sz="1600">
                <a:solidFill>
                  <a:schemeClr val="tx1"/>
                </a:solidFill>
                <a:latin typeface="Times New Roman" panose="02020603050405020304" pitchFamily="18" charset="0"/>
                <a:ea typeface="Impact" panose="020B0806030902050204" charset="0"/>
                <a:cs typeface="Times New Roman" panose="02020603050405020304" pitchFamily="18" charset="0"/>
              </a:endParaRPr>
            </a:p>
          </p:txBody>
        </p:sp>
        <p:sp>
          <p:nvSpPr>
            <p:cNvPr id="14346" name="Text Box 32"/>
            <p:cNvSpPr txBox="1"/>
            <p:nvPr/>
          </p:nvSpPr>
          <p:spPr>
            <a:xfrm>
              <a:off x="5535" y="3240"/>
              <a:ext cx="2040" cy="91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/>
              <a:r>
                <a:rPr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</a:t>
              </a:r>
              <a:endParaRPr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Mining</a:t>
              </a:r>
              <a:endParaRPr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47" name="Text Box 44"/>
            <p:cNvSpPr txBox="1"/>
            <p:nvPr/>
          </p:nvSpPr>
          <p:spPr>
            <a:xfrm>
              <a:off x="2775" y="3385"/>
              <a:ext cx="2280" cy="9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Pre-Processing</a:t>
              </a:r>
              <a:endParaRPr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48" name="Line 45"/>
            <p:cNvSpPr/>
            <p:nvPr/>
          </p:nvSpPr>
          <p:spPr>
            <a:xfrm flipV="1">
              <a:off x="4935" y="3720"/>
              <a:ext cx="60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arrow" w="med" len="med"/>
            </a:ln>
          </p:spPr>
        </p:sp>
        <p:sp>
          <p:nvSpPr>
            <p:cNvPr id="14349" name="Line 46"/>
            <p:cNvSpPr/>
            <p:nvPr/>
          </p:nvSpPr>
          <p:spPr>
            <a:xfrm flipV="1">
              <a:off x="7695" y="3720"/>
              <a:ext cx="60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arrow" w="med" len="med"/>
            </a:ln>
          </p:spPr>
        </p:sp>
        <p:sp>
          <p:nvSpPr>
            <p:cNvPr id="14350" name="Rectangle 47"/>
            <p:cNvSpPr/>
            <p:nvPr/>
          </p:nvSpPr>
          <p:spPr>
            <a:xfrm>
              <a:off x="8535" y="3120"/>
              <a:ext cx="1560" cy="1680"/>
            </a:xfrm>
            <a:prstGeom prst="rect">
              <a:avLst/>
            </a:prstGeom>
            <a:solidFill>
              <a:srgbClr val="00CC66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CC66"/>
              </a:extrusionClr>
            </a:sp3d>
          </p:spPr>
          <p:txBody>
            <a:bodyPr wrap="none" anchor="ctr">
              <a:flatTx/>
            </a:bodyPr>
            <a:p>
              <a:endParaRPr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51" name="Text Box 48"/>
            <p:cNvSpPr txBox="1"/>
            <p:nvPr/>
          </p:nvSpPr>
          <p:spPr>
            <a:xfrm>
              <a:off x="8415" y="3285"/>
              <a:ext cx="2040" cy="91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/>
              <a:r>
                <a:rPr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Post-Processing</a:t>
              </a:r>
              <a:endParaRPr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353" name="Group 52"/>
            <p:cNvGrpSpPr/>
            <p:nvPr/>
          </p:nvGrpSpPr>
          <p:grpSpPr>
            <a:xfrm>
              <a:off x="855" y="6120"/>
              <a:ext cx="3720" cy="1813"/>
              <a:chOff x="288" y="2880"/>
              <a:chExt cx="1488" cy="725"/>
            </a:xfrm>
          </p:grpSpPr>
          <p:sp>
            <p:nvSpPr>
              <p:cNvPr id="14362" name="Rectangle 50"/>
              <p:cNvSpPr/>
              <p:nvPr/>
            </p:nvSpPr>
            <p:spPr>
              <a:xfrm>
                <a:off x="288" y="2880"/>
                <a:ext cx="1344" cy="72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63" name="Text Box 51"/>
              <p:cNvSpPr txBox="1"/>
              <p:nvPr/>
            </p:nvSpPr>
            <p:spPr>
              <a:xfrm>
                <a:off x="288" y="2943"/>
                <a:ext cx="1488" cy="6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integration</a:t>
                </a:r>
                <a:endParaRPr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Normalization</a:t>
                </a:r>
                <a:endParaRPr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selection</a:t>
                </a:r>
                <a:endParaRPr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Dimension reduction</a:t>
                </a:r>
                <a:endParaRPr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354" name="Rectangle 54"/>
            <p:cNvSpPr/>
            <p:nvPr/>
          </p:nvSpPr>
          <p:spPr>
            <a:xfrm>
              <a:off x="4815" y="6120"/>
              <a:ext cx="3720" cy="24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55" name="Text Box 55"/>
            <p:cNvSpPr txBox="1"/>
            <p:nvPr/>
          </p:nvSpPr>
          <p:spPr>
            <a:xfrm>
              <a:off x="4815" y="6240"/>
              <a:ext cx="3840" cy="227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Pattern discovery</a:t>
              </a:r>
              <a:endParaRPr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Association &amp; correlation</a:t>
              </a:r>
              <a:endParaRPr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Classification</a:t>
              </a:r>
              <a:endParaRPr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Clustering</a:t>
              </a:r>
              <a:endParaRPr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Outlier analysis</a:t>
              </a:r>
              <a:endParaRPr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 … … …</a:t>
              </a:r>
              <a:endParaRPr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356" name="Group 56"/>
            <p:cNvGrpSpPr/>
            <p:nvPr/>
          </p:nvGrpSpPr>
          <p:grpSpPr>
            <a:xfrm>
              <a:off x="9255" y="6120"/>
              <a:ext cx="3720" cy="1813"/>
              <a:chOff x="288" y="2880"/>
              <a:chExt cx="1488" cy="725"/>
            </a:xfrm>
          </p:grpSpPr>
          <p:sp>
            <p:nvSpPr>
              <p:cNvPr id="14360" name="Rectangle 57"/>
              <p:cNvSpPr/>
              <p:nvPr/>
            </p:nvSpPr>
            <p:spPr>
              <a:xfrm>
                <a:off x="288" y="2880"/>
                <a:ext cx="1344" cy="72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61" name="Text Box 58"/>
              <p:cNvSpPr txBox="1"/>
              <p:nvPr/>
            </p:nvSpPr>
            <p:spPr>
              <a:xfrm>
                <a:off x="288" y="2943"/>
                <a:ext cx="1488" cy="6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Pattern evaluation</a:t>
                </a:r>
                <a:endParaRPr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Pattern selection</a:t>
                </a:r>
                <a:endParaRPr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Pattern interpretation</a:t>
                </a:r>
                <a:endParaRPr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Pattern visualization</a:t>
                </a:r>
                <a:endParaRPr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357" name="AutoShape 62"/>
            <p:cNvSpPr/>
            <p:nvPr/>
          </p:nvSpPr>
          <p:spPr>
            <a:xfrm rot="-10256010">
              <a:off x="2895" y="4440"/>
              <a:ext cx="480" cy="1560"/>
            </a:xfrm>
            <a:prstGeom prst="curvedLeftArrow">
              <a:avLst>
                <a:gd name="adj1" fmla="val 65000"/>
                <a:gd name="adj2" fmla="val 130000"/>
                <a:gd name="adj3" fmla="val 33333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58" name="AutoShape 63"/>
            <p:cNvSpPr/>
            <p:nvPr/>
          </p:nvSpPr>
          <p:spPr>
            <a:xfrm rot="-10256010">
              <a:off x="5775" y="4440"/>
              <a:ext cx="480" cy="1560"/>
            </a:xfrm>
            <a:prstGeom prst="curvedLeftArrow">
              <a:avLst>
                <a:gd name="adj1" fmla="val 65000"/>
                <a:gd name="adj2" fmla="val 130000"/>
                <a:gd name="adj3" fmla="val 33333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59" name="AutoShape 64"/>
            <p:cNvSpPr/>
            <p:nvPr/>
          </p:nvSpPr>
          <p:spPr>
            <a:xfrm rot="-10256010">
              <a:off x="9135" y="4440"/>
              <a:ext cx="480" cy="1560"/>
            </a:xfrm>
            <a:prstGeom prst="curvedLeftArrow">
              <a:avLst>
                <a:gd name="adj1" fmla="val 65000"/>
                <a:gd name="adj2" fmla="val 130000"/>
                <a:gd name="adj3" fmla="val 33333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/>
          <p:nvPr/>
        </p:nvSpPr>
        <p:spPr bwMode="auto">
          <a:xfrm>
            <a:off x="784860" y="1188085"/>
            <a:ext cx="7787640" cy="49034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85750" indent="-285750" algn="just">
              <a:lnSpc>
                <a:spcPct val="110000"/>
              </a:lnSpc>
              <a:spcBef>
                <a:spcPct val="20000"/>
              </a:spcBef>
              <a:buFont typeface="Wingdings" panose="05000000000000000000" charset="0"/>
              <a:buChar char="q"/>
              <a:defRPr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to be mined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 eaLnBrk="1" hangingPunct="1">
              <a:lnSpc>
                <a:spcPct val="110000"/>
              </a:lnSpc>
              <a:buFont typeface="Wingdings" panose="05000000000000000000" charset="0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Database data (extended-relational, object-oriented, heterogeneous, legacy), data warehouse, transactional data, stream, spatiotemporal, time-series, sequence, text and web, multi-media, graphs &amp; social and information networks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eaLnBrk="1" hangingPunct="1">
              <a:lnSpc>
                <a:spcPct val="110000"/>
              </a:lnSpc>
              <a:buFont typeface="Wingdings" panose="05000000000000000000" charset="0"/>
              <a:buChar char="q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Knowledge to be mined (or: Data mining functions)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 eaLnBrk="1" hangingPunct="1">
              <a:lnSpc>
                <a:spcPct val="110000"/>
              </a:lnSpc>
              <a:buFont typeface="Wingdings" panose="05000000000000000000" charset="0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Characterization, discrimination, association, classification, clustering, trend/deviation, outlier analysis, etc.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 eaLnBrk="1" hangingPunct="1">
              <a:lnSpc>
                <a:spcPct val="110000"/>
              </a:lnSpc>
              <a:buFont typeface="Wingdings" panose="05000000000000000000" charset="0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Descriptive vs. predictive data mining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 eaLnBrk="1" hangingPunct="1">
              <a:lnSpc>
                <a:spcPct val="110000"/>
              </a:lnSpc>
              <a:buFont typeface="Wingdings" panose="05000000000000000000" charset="0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Multiple/integrated functions and mining at multiple levels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eaLnBrk="1" hangingPunct="1">
              <a:lnSpc>
                <a:spcPct val="110000"/>
              </a:lnSpc>
              <a:buFont typeface="Wingdings" panose="05000000000000000000" charset="0"/>
              <a:buChar char="q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Techniques utilized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 eaLnBrk="1" hangingPunct="1">
              <a:lnSpc>
                <a:spcPct val="110000"/>
              </a:lnSpc>
              <a:buFont typeface="Wingdings" panose="05000000000000000000" charset="0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Data-intensive, data warehouse (OLAP), machine learning, statistics, pattern recognition, visualization, high-performance, etc.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eaLnBrk="1" hangingPunct="1">
              <a:lnSpc>
                <a:spcPct val="110000"/>
              </a:lnSpc>
              <a:buFont typeface="Wingdings" panose="05000000000000000000" charset="0"/>
              <a:buChar char="q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Applications adapted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 eaLnBrk="1" hangingPunct="1">
              <a:lnSpc>
                <a:spcPct val="110000"/>
              </a:lnSpc>
              <a:buFont typeface="Wingdings" panose="05000000000000000000" charset="0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Retail, telecommunication, banking, fraud analysis, bio-data mining, stock market analysis, text mining, Web mining, etc.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10000"/>
              </a:lnSpc>
              <a:spcBef>
                <a:spcPct val="20000"/>
              </a:spcBef>
              <a:buFont typeface="Wingdings" panose="05000000000000000000" charset="0"/>
              <a:buChar char="q"/>
              <a:defRPr/>
            </a:pPr>
            <a:endParaRPr lang="en-IN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endParaRPr lang="en-IN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D32D7-EFB5-44A7-8690-E108EFDB80BB}" type="slidenum">
              <a:rPr lang="es-ES" smtClean="0"/>
            </a:fld>
            <a:endParaRPr lang="es-ES" dirty="0"/>
          </a:p>
        </p:txBody>
      </p:sp>
      <p:pic>
        <p:nvPicPr>
          <p:cNvPr id="7" name="Picture 3" descr="C:\Users\nEW u\Desktop\333333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8978" y="6429396"/>
            <a:ext cx="7715305" cy="357166"/>
          </a:xfrm>
          <a:prstGeom prst="rect">
            <a:avLst/>
          </a:prstGeom>
          <a:noFill/>
        </p:spPr>
      </p:pic>
      <p:sp>
        <p:nvSpPr>
          <p:cNvPr id="8" name="Slide Number Placeholder 5"/>
          <p:cNvSpPr txBox="1"/>
          <p:nvPr/>
        </p:nvSpPr>
        <p:spPr>
          <a:xfrm>
            <a:off x="142844" y="773652"/>
            <a:ext cx="1000132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14" y="773652"/>
            <a:ext cx="785814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2" descr="C:\Users\nEW u\Desktop\222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71438"/>
            <a:ext cx="928662" cy="642918"/>
          </a:xfrm>
          <a:prstGeom prst="rect">
            <a:avLst/>
          </a:prstGeom>
          <a:noFill/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28646" y="71414"/>
            <a:ext cx="7943816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 eaLnBrk="1" hangingPunct="1">
              <a:buClrTx/>
              <a:buSzTx/>
              <a:buFontTx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Multi-Dimensional View of Data Mining</a:t>
            </a:r>
            <a:endParaRPr kumimoji="0" lang="en-US" sz="3600" b="1" i="0" u="none" strike="noStrike" kern="1200" cap="none" spc="0" normalizeH="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/>
          <p:nvPr/>
        </p:nvSpPr>
        <p:spPr bwMode="auto">
          <a:xfrm>
            <a:off x="714348" y="1260475"/>
            <a:ext cx="8215370" cy="48117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q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Database-oriented data sets and applications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Relational database, data warehouse, transactional database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Advanced data sets and advanced applications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streams and sensor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Time-series data, temporal data, sequence data (incl. bio-sequences)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Structure data, graphs, social networks and multi-linked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Object-relational databases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Heterogeneous databases and legacy databases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Spatial data and spatiotemporal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Multimedia database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Text databases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World-Wide Web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20000"/>
              </a:spcBef>
              <a:buFont typeface="Wingdings" panose="05000000000000000000" charset="0"/>
              <a:buChar char="Ø"/>
              <a:defRPr/>
            </a:pPr>
            <a:endParaRPr lang="en-IN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D32D7-EFB5-44A7-8690-E108EFDB80BB}" type="slidenum">
              <a:rPr lang="es-ES" smtClean="0"/>
            </a:fld>
            <a:endParaRPr lang="es-ES" dirty="0"/>
          </a:p>
        </p:txBody>
      </p:sp>
      <p:pic>
        <p:nvPicPr>
          <p:cNvPr id="7" name="Picture 3" descr="C:\Users\nEW u\Desktop\333333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8978" y="6429396"/>
            <a:ext cx="7715305" cy="357166"/>
          </a:xfrm>
          <a:prstGeom prst="rect">
            <a:avLst/>
          </a:prstGeom>
          <a:noFill/>
        </p:spPr>
      </p:pic>
      <p:sp>
        <p:nvSpPr>
          <p:cNvPr id="8" name="Slide Number Placeholder 5"/>
          <p:cNvSpPr txBox="1"/>
          <p:nvPr/>
        </p:nvSpPr>
        <p:spPr>
          <a:xfrm>
            <a:off x="142844" y="773652"/>
            <a:ext cx="1000132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14" y="773652"/>
            <a:ext cx="785814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2" descr="C:\Users\nEW u\Desktop\222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71438"/>
            <a:ext cx="928662" cy="642918"/>
          </a:xfrm>
          <a:prstGeom prst="rect">
            <a:avLst/>
          </a:prstGeom>
          <a:noFill/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28646" y="71414"/>
            <a:ext cx="7943816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buClrTx/>
              <a:buSzTx/>
              <a:buFontTx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Mining: On What Kinds of Data?</a:t>
            </a:r>
            <a:endParaRPr kumimoji="0" lang="en-US" sz="3600" b="1" i="0" u="none" strike="noStrike" kern="1200" cap="none" spc="0" normalizeH="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/>
          <p:nvPr/>
        </p:nvSpPr>
        <p:spPr bwMode="auto">
          <a:xfrm>
            <a:off x="714375" y="1188720"/>
            <a:ext cx="8215630" cy="41744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q"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Prediction Methods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 algn="just">
              <a:spcBef>
                <a:spcPct val="20000"/>
              </a:spcBef>
              <a:buClrTx/>
              <a:buSzTx/>
              <a:buFont typeface="Wingdings" panose="05000000000000000000" charset="0"/>
              <a:buChar char="Ø"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 some variables to predict unknown or future values of other variables.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257300" lvl="3" indent="-342900" algn="just">
              <a:spcBef>
                <a:spcPct val="20000"/>
              </a:spcBef>
              <a:buClrTx/>
              <a:buSzTx/>
              <a:buFont typeface="Wingdings" panose="05000000000000000000" charset="0"/>
              <a:buChar char="Ø"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Classification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257300" lvl="3" indent="-342900" algn="just">
              <a:spcBef>
                <a:spcPct val="20000"/>
              </a:spcBef>
              <a:buClrTx/>
              <a:buSzTx/>
              <a:buFont typeface="Wingdings" panose="05000000000000000000" charset="0"/>
              <a:buChar char="Ø"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Regression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257300" lvl="3" indent="-342900" algn="just">
              <a:spcBef>
                <a:spcPct val="20000"/>
              </a:spcBef>
              <a:buClrTx/>
              <a:buSzTx/>
              <a:buFont typeface="Wingdings" panose="05000000000000000000" charset="0"/>
              <a:buChar char="Ø"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Deviation Detection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q"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Description Methods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 algn="just">
              <a:spcBef>
                <a:spcPct val="20000"/>
              </a:spcBef>
              <a:buClrTx/>
              <a:buSzTx/>
              <a:buFont typeface="Wingdings" panose="05000000000000000000" charset="0"/>
              <a:buChar char="Ø"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Find human-interpretable patterns that describe the data.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257300" lvl="3" indent="-342900" algn="just">
              <a:spcBef>
                <a:spcPct val="20000"/>
              </a:spcBef>
              <a:buClrTx/>
              <a:buSzTx/>
              <a:buFont typeface="Wingdings" panose="05000000000000000000" charset="0"/>
              <a:buChar char="Ø"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Clustering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257300" lvl="3" indent="-342900" algn="just">
              <a:spcBef>
                <a:spcPct val="20000"/>
              </a:spcBef>
              <a:buClrTx/>
              <a:buSzTx/>
              <a:buFont typeface="Wingdings" panose="05000000000000000000" charset="0"/>
              <a:buChar char="Ø"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Association Rule Discovery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257300" lvl="3" indent="-342900" algn="just">
              <a:spcBef>
                <a:spcPct val="20000"/>
              </a:spcBef>
              <a:buClrTx/>
              <a:buSzTx/>
              <a:buFont typeface="Wingdings" panose="05000000000000000000" charset="0"/>
              <a:buChar char="Ø"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Sequential Pattern Discovery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257300" lvl="3" indent="-342900" algn="just">
              <a:spcBef>
                <a:spcPct val="20000"/>
              </a:spcBef>
              <a:buClrTx/>
              <a:buSzTx/>
              <a:buFont typeface="Wingdings" panose="05000000000000000000" charset="0"/>
              <a:buChar char="Ø"/>
              <a:defRPr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q"/>
              <a:defRPr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D32D7-EFB5-44A7-8690-E108EFDB80BB}" type="slidenum">
              <a:rPr lang="es-ES" smtClean="0"/>
            </a:fld>
            <a:endParaRPr lang="es-ES" dirty="0"/>
          </a:p>
        </p:txBody>
      </p:sp>
      <p:pic>
        <p:nvPicPr>
          <p:cNvPr id="7" name="Picture 3" descr="C:\Users\nEW u\Desktop\333333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8978" y="6429396"/>
            <a:ext cx="7715305" cy="357166"/>
          </a:xfrm>
          <a:prstGeom prst="rect">
            <a:avLst/>
          </a:prstGeom>
          <a:noFill/>
        </p:spPr>
      </p:pic>
      <p:sp>
        <p:nvSpPr>
          <p:cNvPr id="8" name="Slide Number Placeholder 5"/>
          <p:cNvSpPr txBox="1"/>
          <p:nvPr/>
        </p:nvSpPr>
        <p:spPr>
          <a:xfrm>
            <a:off x="142844" y="773652"/>
            <a:ext cx="1000132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14" y="773652"/>
            <a:ext cx="785814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2" descr="C:\Users\nEW u\Desktop\222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71438"/>
            <a:ext cx="928662" cy="642918"/>
          </a:xfrm>
          <a:prstGeom prst="rect">
            <a:avLst/>
          </a:prstGeom>
          <a:noFill/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28646" y="71414"/>
            <a:ext cx="7943816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buClrTx/>
              <a:buSzTx/>
              <a:buFontTx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Mining Tasks</a:t>
            </a:r>
            <a:endParaRPr kumimoji="0" lang="en-US" sz="3600" b="1" i="0" u="none" strike="noStrike" kern="1200" cap="none" spc="0" normalizeH="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/>
          <p:nvPr/>
        </p:nvSpPr>
        <p:spPr bwMode="auto">
          <a:xfrm>
            <a:off x="857250" y="1142984"/>
            <a:ext cx="8001030" cy="51689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85750" indent="-285750" algn="just">
              <a:spcBef>
                <a:spcPct val="20000"/>
              </a:spcBef>
              <a:buFont typeface="Wingdings" panose="05000000000000000000" charset="0"/>
              <a:buChar char="q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Information integration and data warehouse construction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 eaLnBrk="1" hangingPunct="1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cleaning, transformation, integration, and multidimensional data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eaLnBrk="1" hangingPunct="1">
              <a:lnSpc>
                <a:spcPct val="110000"/>
              </a:lnSpc>
              <a:buFont typeface="Wingdings" panose="05000000000000000000" charset="0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cube technology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 eaLnBrk="1" hangingPunct="1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Scalable methods for computing (i.e., materializing) multidimensional aggregates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 eaLnBrk="1" hangingPunct="1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OLAP (online analytical processing)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eaLnBrk="1" hangingPunct="1">
              <a:lnSpc>
                <a:spcPct val="110000"/>
              </a:lnSpc>
              <a:buFont typeface="Wingdings" panose="05000000000000000000" charset="0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Multidimensional concept description: Characterization and discrimination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 eaLnBrk="1" hangingPunct="1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Generalize, summarize, and contrast data characteristics, e.g., dry vs. wet region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spcBef>
                <a:spcPct val="20000"/>
              </a:spcBef>
              <a:buFont typeface="Wingdings" panose="05000000000000000000" charset="0"/>
              <a:buNone/>
              <a:defRPr/>
            </a:pPr>
            <a:endParaRPr lang="en-US" dirty="0">
              <a:sym typeface="+mn-ea"/>
            </a:endParaRPr>
          </a:p>
          <a:p>
            <a:pPr marL="342900" indent="-342900" algn="just" eaLnBrk="1" hangingPunct="1">
              <a:spcBef>
                <a:spcPct val="20000"/>
              </a:spcBef>
              <a:buFont typeface="Wingdings" panose="05000000000000000000" charset="0"/>
              <a:buChar char="q"/>
              <a:defRPr/>
            </a:pPr>
            <a:endParaRPr lang="en-US" b="0" dirty="0"/>
          </a:p>
          <a:p>
            <a:pPr marL="342900" indent="-342900" algn="just" eaLnBrk="1" hangingPunct="1">
              <a:spcBef>
                <a:spcPct val="20000"/>
              </a:spcBef>
              <a:buFont typeface="Wingdings" panose="05000000000000000000" charset="0"/>
              <a:buChar char="q"/>
              <a:defRPr/>
            </a:pPr>
            <a:endParaRPr lang="en-IN" kern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D32D7-EFB5-44A7-8690-E108EFDB80BB}" type="slidenum">
              <a:rPr lang="es-ES" smtClean="0"/>
            </a:fld>
            <a:endParaRPr lang="es-ES" dirty="0"/>
          </a:p>
        </p:txBody>
      </p:sp>
      <p:pic>
        <p:nvPicPr>
          <p:cNvPr id="7" name="Picture 3" descr="C:\Users\nEW u\Desktop\333333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8978" y="6429396"/>
            <a:ext cx="7715305" cy="357166"/>
          </a:xfrm>
          <a:prstGeom prst="rect">
            <a:avLst/>
          </a:prstGeom>
          <a:noFill/>
        </p:spPr>
      </p:pic>
      <p:sp>
        <p:nvSpPr>
          <p:cNvPr id="8" name="Slide Number Placeholder 5"/>
          <p:cNvSpPr txBox="1"/>
          <p:nvPr/>
        </p:nvSpPr>
        <p:spPr>
          <a:xfrm>
            <a:off x="142844" y="773652"/>
            <a:ext cx="1000132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14" y="773652"/>
            <a:ext cx="785814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2" descr="C:\Users\nEW u\Desktop\222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71438"/>
            <a:ext cx="928662" cy="642918"/>
          </a:xfrm>
          <a:prstGeom prst="rect">
            <a:avLst/>
          </a:prstGeom>
          <a:noFill/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28646" y="71414"/>
            <a:ext cx="7943816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 algn="l" fontAlgn="auto">
              <a:spcAft>
                <a:spcPts val="0"/>
              </a:spcAft>
              <a:buClrTx/>
              <a:buSzTx/>
              <a:buFontTx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Mining Function: (1) Generalization</a:t>
            </a:r>
            <a:endParaRPr kumimoji="0" lang="en-US" sz="3600" b="1" i="0" u="none" strike="noStrike" kern="1200" cap="none" spc="0" normalizeH="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/>
          <p:nvPr/>
        </p:nvSpPr>
        <p:spPr bwMode="auto">
          <a:xfrm>
            <a:off x="857250" y="1143000"/>
            <a:ext cx="8001000" cy="30791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85750" indent="-285750" algn="just">
              <a:lnSpc>
                <a:spcPct val="130000"/>
              </a:lnSpc>
              <a:spcBef>
                <a:spcPct val="20000"/>
              </a:spcBef>
              <a:buFont typeface="Wingdings" panose="05000000000000000000" charset="0"/>
              <a:buChar char="q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Frequent patterns (or frequent itemsets)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What items are frequently purchased together in your Walmart?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Association, correlation vs. causality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typical association rule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eaLnBrk="1" hangingPunct="1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Diaper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Beer [0.5%, 75%]  (support, confidence)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Are strongly associated items also strongly correlated?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How to mine such patterns and rules efficiently in large datasets?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How to use such patterns for classification, clustering, and other applications?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eaLnBrk="1" hangingPunct="1">
              <a:lnSpc>
                <a:spcPct val="130000"/>
              </a:lnSpc>
              <a:spcBef>
                <a:spcPct val="20000"/>
              </a:spcBef>
              <a:buFont typeface="Wingdings" panose="05000000000000000000" charset="0"/>
              <a:buChar char="q"/>
              <a:defRPr/>
            </a:pPr>
            <a:endParaRPr lang="en-IN" kern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D32D7-EFB5-44A7-8690-E108EFDB80BB}" type="slidenum">
              <a:rPr lang="es-ES" smtClean="0"/>
            </a:fld>
            <a:endParaRPr lang="es-ES" dirty="0"/>
          </a:p>
        </p:txBody>
      </p:sp>
      <p:pic>
        <p:nvPicPr>
          <p:cNvPr id="7" name="Picture 3" descr="C:\Users\nEW u\Desktop\333333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8978" y="6429396"/>
            <a:ext cx="7715305" cy="357166"/>
          </a:xfrm>
          <a:prstGeom prst="rect">
            <a:avLst/>
          </a:prstGeom>
          <a:noFill/>
        </p:spPr>
      </p:pic>
      <p:sp>
        <p:nvSpPr>
          <p:cNvPr id="8" name="Slide Number Placeholder 5"/>
          <p:cNvSpPr txBox="1"/>
          <p:nvPr/>
        </p:nvSpPr>
        <p:spPr>
          <a:xfrm>
            <a:off x="142844" y="773652"/>
            <a:ext cx="1000132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14" y="773652"/>
            <a:ext cx="785814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2" descr="C:\Users\nEW u\Desktop\222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71438"/>
            <a:ext cx="928662" cy="642918"/>
          </a:xfrm>
          <a:prstGeom prst="rect">
            <a:avLst/>
          </a:prstGeom>
          <a:noFill/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28646" y="71414"/>
            <a:ext cx="7943816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 eaLnBrk="1" hangingPunct="1">
              <a:buClrTx/>
              <a:buSzTx/>
              <a:buFontTx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(2) Association and Correlation Analysis</a:t>
            </a:r>
            <a:endParaRPr kumimoji="0" lang="en-US" sz="3600" b="1" i="0" u="none" strike="noStrike" kern="1200" cap="none" spc="0" normalizeH="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915" name="Object 4"/>
          <p:cNvGraphicFramePr/>
          <p:nvPr/>
        </p:nvGraphicFramePr>
        <p:xfrm>
          <a:off x="381000" y="4281170"/>
          <a:ext cx="4181475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3823970" imgH="1999615" progId="Word.Document.8">
                  <p:embed/>
                </p:oleObj>
              </mc:Choice>
              <mc:Fallback>
                <p:oleObj name="" r:id="rId3" imgW="3823970" imgH="1999615" progId="Word.Document.8">
                  <p:embed/>
                  <p:pic>
                    <p:nvPicPr>
                      <p:cNvPr id="0" name="Picture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4281170"/>
                        <a:ext cx="4181475" cy="2152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Text Box 5"/>
          <p:cNvSpPr txBox="1"/>
          <p:nvPr/>
        </p:nvSpPr>
        <p:spPr>
          <a:xfrm>
            <a:off x="4876800" y="4662170"/>
            <a:ext cx="3443288" cy="976313"/>
          </a:xfrm>
          <a:prstGeom prst="rect">
            <a:avLst/>
          </a:prstGeom>
          <a:solidFill>
            <a:srgbClr val="CCCCFF"/>
          </a:solidFill>
          <a:ln w="9525">
            <a:noFill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t">
            <a:spAutoFit/>
          </a:bodyPr>
          <a:p>
            <a:pPr eaLnBrk="0" hangingPunct="0">
              <a:buSzTx/>
            </a:pPr>
            <a:r>
              <a:rPr lang="en-US" altLang="zh-CN" sz="2000" b="0">
                <a:latin typeface="Times New Roman" panose="02020603050405020304" pitchFamily="18" charset="0"/>
              </a:rPr>
              <a:t>Rules Discovered:</a:t>
            </a:r>
            <a:endParaRPr lang="en-US" altLang="zh-CN" sz="2000" b="0">
              <a:latin typeface="Times New Roman" panose="02020603050405020304" pitchFamily="18" charset="0"/>
            </a:endParaRPr>
          </a:p>
          <a:p>
            <a:pPr eaLnBrk="0" hangingPunct="0">
              <a:buSzTx/>
            </a:pPr>
            <a:r>
              <a:rPr lang="en-US" altLang="zh-CN" sz="2000" b="0">
                <a:latin typeface="Times New Roman" panose="02020603050405020304" pitchFamily="18" charset="0"/>
              </a:rPr>
              <a:t>    </a:t>
            </a:r>
            <a:r>
              <a:rPr lang="en-US" altLang="zh-CN" sz="1800">
                <a:solidFill>
                  <a:srgbClr val="CC0000"/>
                </a:solidFill>
                <a:latin typeface="Tahoma" panose="020B0604030504040204" pitchFamily="34" charset="0"/>
              </a:rPr>
              <a:t>{Milk} --&gt; {Coke}</a:t>
            </a:r>
            <a:endParaRPr lang="en-US" altLang="zh-CN" sz="1800">
              <a:solidFill>
                <a:srgbClr val="CC0000"/>
              </a:solidFill>
              <a:latin typeface="Tahoma" panose="020B0604030504040204" pitchFamily="34" charset="0"/>
            </a:endParaRPr>
          </a:p>
          <a:p>
            <a:pPr eaLnBrk="0" hangingPunct="0">
              <a:buSzTx/>
            </a:pPr>
            <a:r>
              <a:rPr lang="en-US" altLang="zh-CN" sz="1800">
                <a:solidFill>
                  <a:srgbClr val="CC0000"/>
                </a:solidFill>
                <a:latin typeface="Tahoma" panose="020B0604030504040204" pitchFamily="34" charset="0"/>
              </a:rPr>
              <a:t>    {Diaper, Milk} --&gt; {Beer}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/>
          <p:nvPr/>
        </p:nvSpPr>
        <p:spPr bwMode="auto">
          <a:xfrm>
            <a:off x="857250" y="1143000"/>
            <a:ext cx="8001000" cy="49231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Wingdings" panose="05000000000000000000" charset="0"/>
              <a:buChar char="q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Classification and label prediction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Construct models (functions) based on some training examples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Describe and distinguish classes or concepts for future prediction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eaLnBrk="1" hangingPunct="1">
              <a:lnSpc>
                <a:spcPct val="120000"/>
              </a:lnSpc>
              <a:buFont typeface="Wingdings" panose="05000000000000000000" charset="0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E.g., classify countries based on (climate), or classify cars based on (gas mileage)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Predict some unknown class labels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Wingdings" panose="05000000000000000000" charset="0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Typical methods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Decision trees, naïve Bayesian classification, support vector machines, neural networks, rule-based classification, pattern-based classification, logistic regression, 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Wingdings" panose="05000000000000000000" charset="0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Typical applications: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Credit card fraud detection, direct marketing, classifying stars, diseases,  web-pages, 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charset="0"/>
              <a:buChar char="q"/>
              <a:defRPr/>
            </a:pPr>
            <a:endParaRPr lang="en-IN" kern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D32D7-EFB5-44A7-8690-E108EFDB80BB}" type="slidenum">
              <a:rPr lang="es-ES" smtClean="0"/>
            </a:fld>
            <a:endParaRPr lang="es-ES" dirty="0"/>
          </a:p>
        </p:txBody>
      </p:sp>
      <p:pic>
        <p:nvPicPr>
          <p:cNvPr id="7" name="Picture 3" descr="C:\Users\nEW u\Desktop\333333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8978" y="6429396"/>
            <a:ext cx="7715305" cy="357166"/>
          </a:xfrm>
          <a:prstGeom prst="rect">
            <a:avLst/>
          </a:prstGeom>
          <a:noFill/>
        </p:spPr>
      </p:pic>
      <p:sp>
        <p:nvSpPr>
          <p:cNvPr id="8" name="Slide Number Placeholder 5"/>
          <p:cNvSpPr txBox="1"/>
          <p:nvPr/>
        </p:nvSpPr>
        <p:spPr>
          <a:xfrm>
            <a:off x="142844" y="773652"/>
            <a:ext cx="1000132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14" y="773652"/>
            <a:ext cx="785814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2" descr="C:\Users\nEW u\Desktop\222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71438"/>
            <a:ext cx="928662" cy="642918"/>
          </a:xfrm>
          <a:prstGeom prst="rect">
            <a:avLst/>
          </a:prstGeom>
          <a:noFill/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28646" y="71414"/>
            <a:ext cx="7943816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buClrTx/>
              <a:buSzTx/>
              <a:buFontTx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(3) Classification</a:t>
            </a:r>
            <a:endParaRPr kumimoji="0" lang="en-US" sz="3600" b="1" i="0" u="none" strike="noStrike" kern="1200" cap="none" spc="0" normalizeH="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646" y="71414"/>
            <a:ext cx="7943816" cy="642942"/>
          </a:xfrm>
        </p:spPr>
        <p:txBody>
          <a:bodyPr/>
          <a:lstStyle/>
          <a:p>
            <a:pPr algn="l" eaLnBrk="1" hangingPunct="1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Acknoledgement</a:t>
            </a: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128395" y="1070610"/>
            <a:ext cx="7300595" cy="4807585"/>
          </a:xfrm>
        </p:spPr>
        <p:txBody>
          <a:bodyPr>
            <a:noAutofit/>
          </a:bodyPr>
          <a:lstStyle/>
          <a:p>
            <a:pPr marL="0" lvl="1" indent="0" algn="ctr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sz="3200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Special </a:t>
            </a:r>
            <a:endParaRPr lang="en-US" sz="3200" i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1" indent="0" algn="ctr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sz="3200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Thanks to </a:t>
            </a:r>
            <a:endParaRPr lang="en-US" sz="3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1" indent="0" algn="ctr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J. Han and M. Kamber.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endParaRPr lang="en-US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1" indent="0" algn="ctr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&amp;</a:t>
            </a:r>
            <a:endParaRPr lang="en-US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1" indent="0" algn="ctr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Tan, Steinbach, Kumar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1" indent="0" algn="ctr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sz="32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their slides and books, which I have used for preparation of these slides.</a:t>
            </a:r>
            <a:endParaRPr lang="en-US" sz="3200" b="0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ctr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sz="3200" b="0" i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 descr="C:\Users\nEW u\Desktop\333333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57223" y="6429396"/>
            <a:ext cx="7715305" cy="357166"/>
          </a:xfrm>
          <a:prstGeom prst="rect">
            <a:avLst/>
          </a:prstGeom>
          <a:noFill/>
        </p:spPr>
      </p:pic>
      <p:sp>
        <p:nvSpPr>
          <p:cNvPr id="7" name="Slide Number Placeholder 5"/>
          <p:cNvSpPr txBox="1"/>
          <p:nvPr/>
        </p:nvSpPr>
        <p:spPr>
          <a:xfrm>
            <a:off x="142844" y="773652"/>
            <a:ext cx="1000132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4414" y="773652"/>
            <a:ext cx="785814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2" descr="C:\Users\nEW u\Desktop\222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71438"/>
            <a:ext cx="928662" cy="6429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/>
          <p:nvPr/>
        </p:nvSpPr>
        <p:spPr bwMode="auto">
          <a:xfrm>
            <a:off x="857250" y="1143000"/>
            <a:ext cx="8001000" cy="3108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85750" indent="-285750" algn="just">
              <a:lnSpc>
                <a:spcPct val="130000"/>
              </a:lnSpc>
              <a:spcBef>
                <a:spcPct val="20000"/>
              </a:spcBef>
              <a:buFont typeface="Wingdings" panose="05000000000000000000" charset="0"/>
              <a:buChar char="q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Predict a value of a given continuous valued variable based on the values of other variables, assuming a linear or nonlinear model of dependency.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Greatly studied in statistics, neural network fields.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Examples: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Predicting sales amounts of new product based on advetising expenditure.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Predicting wind velocities as a function of temperature, humidity, air pressure, etc.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Time series prediction of stock market indices.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30000"/>
              </a:lnSpc>
              <a:spcBef>
                <a:spcPct val="20000"/>
              </a:spcBef>
              <a:buFont typeface="Wingdings" panose="05000000000000000000" charset="0"/>
              <a:buChar char="q"/>
              <a:defRPr/>
            </a:pPr>
            <a:endParaRPr lang="en-IN" kern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D32D7-EFB5-44A7-8690-E108EFDB80BB}" type="slidenum">
              <a:rPr lang="es-ES" smtClean="0"/>
            </a:fld>
            <a:endParaRPr lang="es-ES" dirty="0"/>
          </a:p>
        </p:txBody>
      </p:sp>
      <p:pic>
        <p:nvPicPr>
          <p:cNvPr id="7" name="Picture 3" descr="C:\Users\nEW u\Desktop\333333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8978" y="6429396"/>
            <a:ext cx="7715305" cy="357166"/>
          </a:xfrm>
          <a:prstGeom prst="rect">
            <a:avLst/>
          </a:prstGeom>
          <a:noFill/>
        </p:spPr>
      </p:pic>
      <p:sp>
        <p:nvSpPr>
          <p:cNvPr id="8" name="Slide Number Placeholder 5"/>
          <p:cNvSpPr txBox="1"/>
          <p:nvPr/>
        </p:nvSpPr>
        <p:spPr>
          <a:xfrm>
            <a:off x="142844" y="773652"/>
            <a:ext cx="1000132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14" y="773652"/>
            <a:ext cx="785814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2" descr="C:\Users\nEW u\Desktop\222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71438"/>
            <a:ext cx="928662" cy="642918"/>
          </a:xfrm>
          <a:prstGeom prst="rect">
            <a:avLst/>
          </a:prstGeom>
          <a:noFill/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28646" y="71414"/>
            <a:ext cx="7943816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buClrTx/>
              <a:buSzTx/>
              <a:buFontTx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(3) Classification - Regression</a:t>
            </a:r>
            <a:endParaRPr kumimoji="0" lang="en-US" sz="3600" b="1" i="0" u="none" strike="noStrike" kern="1200" cap="none" spc="0" normalizeH="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Content Placeholder 1" descr="stock1"/>
          <p:cNvPicPr>
            <a:picLocks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00225" y="4291330"/>
            <a:ext cx="3093720" cy="2066290"/>
          </a:xfrm>
          <a:prstGeom prst="rect">
            <a:avLst/>
          </a:prstGeom>
        </p:spPr>
      </p:pic>
      <p:pic>
        <p:nvPicPr>
          <p:cNvPr id="5" name="Content Placeholder 4" descr="960x0"/>
          <p:cNvPicPr>
            <a:picLocks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191760" y="4293870"/>
            <a:ext cx="3093720" cy="2062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D32D7-EFB5-44A7-8690-E108EFDB80BB}" type="slidenum">
              <a:rPr lang="es-ES" smtClean="0"/>
            </a:fld>
            <a:endParaRPr lang="es-ES" dirty="0"/>
          </a:p>
        </p:txBody>
      </p:sp>
      <p:pic>
        <p:nvPicPr>
          <p:cNvPr id="7" name="Picture 3" descr="C:\Users\nEW u\Desktop\333333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8978" y="6429396"/>
            <a:ext cx="7715305" cy="357166"/>
          </a:xfrm>
          <a:prstGeom prst="rect">
            <a:avLst/>
          </a:prstGeom>
          <a:noFill/>
        </p:spPr>
      </p:pic>
      <p:sp>
        <p:nvSpPr>
          <p:cNvPr id="8" name="Slide Number Placeholder 5"/>
          <p:cNvSpPr txBox="1"/>
          <p:nvPr/>
        </p:nvSpPr>
        <p:spPr>
          <a:xfrm>
            <a:off x="142844" y="773652"/>
            <a:ext cx="1000132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14" y="773652"/>
            <a:ext cx="785814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2" descr="C:\Users\nEW u\Desktop\222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71438"/>
            <a:ext cx="928662" cy="642918"/>
          </a:xfrm>
          <a:prstGeom prst="rect">
            <a:avLst/>
          </a:prstGeom>
          <a:noFill/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28646" y="71414"/>
            <a:ext cx="7943816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buClrTx/>
              <a:buSzTx/>
              <a:buFontTx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(3) Classification Example</a:t>
            </a:r>
            <a:endParaRPr kumimoji="0" lang="en-US" sz="3600" b="1" i="0" u="none" strike="noStrike" kern="1200" cap="none" spc="0" normalizeH="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530" name="Object 3"/>
          <p:cNvGraphicFramePr/>
          <p:nvPr/>
        </p:nvGraphicFramePr>
        <p:xfrm>
          <a:off x="300355" y="2129155"/>
          <a:ext cx="3565525" cy="368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5405755" imgH="5782310" progId="Word.Document.8">
                  <p:embed/>
                </p:oleObj>
              </mc:Choice>
              <mc:Fallback>
                <p:oleObj name="" r:id="rId3" imgW="5405755" imgH="5782310" progId="Word.Document.8">
                  <p:embed/>
                  <p:pic>
                    <p:nvPicPr>
                      <p:cNvPr id="0" name="Picture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355" y="2129155"/>
                        <a:ext cx="3565525" cy="3687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Text Box 4"/>
          <p:cNvSpPr txBox="1"/>
          <p:nvPr/>
        </p:nvSpPr>
        <p:spPr>
          <a:xfrm rot="-2416809">
            <a:off x="909955" y="1505268"/>
            <a:ext cx="1257300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pPr marL="342900" indent="-342900"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</a:pPr>
            <a:r>
              <a:rPr lang="en-US" sz="1600" dirty="0">
                <a:solidFill>
                  <a:srgbClr val="006600"/>
                </a:solidFill>
                <a:latin typeface="Arial" panose="020B0604020202020204" pitchFamily="34" charset="0"/>
              </a:rPr>
              <a:t>categorical</a:t>
            </a:r>
            <a:endParaRPr lang="en-US" sz="16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Text Box 5"/>
          <p:cNvSpPr txBox="1"/>
          <p:nvPr/>
        </p:nvSpPr>
        <p:spPr>
          <a:xfrm rot="-2416809">
            <a:off x="1671955" y="1505268"/>
            <a:ext cx="1257300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pPr marL="342900" indent="-342900"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</a:pPr>
            <a:r>
              <a:rPr lang="en-US" sz="1600" dirty="0">
                <a:solidFill>
                  <a:srgbClr val="006600"/>
                </a:solidFill>
                <a:latin typeface="Arial" panose="020B0604020202020204" pitchFamily="34" charset="0"/>
              </a:rPr>
              <a:t>categorical</a:t>
            </a:r>
            <a:endParaRPr lang="en-US" sz="16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2533" name="Text Box 6"/>
          <p:cNvSpPr txBox="1"/>
          <p:nvPr/>
        </p:nvSpPr>
        <p:spPr>
          <a:xfrm rot="-2416809">
            <a:off x="2433955" y="1505268"/>
            <a:ext cx="1277938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pPr marL="342900" indent="-342900"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</a:pPr>
            <a:r>
              <a:rPr lang="en-US" sz="1600" dirty="0">
                <a:solidFill>
                  <a:srgbClr val="006600"/>
                </a:solidFill>
                <a:latin typeface="Arial" panose="020B0604020202020204" pitchFamily="34" charset="0"/>
              </a:rPr>
              <a:t>continuous</a:t>
            </a:r>
            <a:endParaRPr lang="en-US" sz="16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2534" name="Text Box 7"/>
          <p:cNvSpPr txBox="1"/>
          <p:nvPr/>
        </p:nvSpPr>
        <p:spPr>
          <a:xfrm rot="-2416809">
            <a:off x="3195955" y="1733868"/>
            <a:ext cx="692150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pPr marL="342900" indent="-342900"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</a:pPr>
            <a:r>
              <a:rPr lang="en-US" sz="1600" dirty="0">
                <a:solidFill>
                  <a:srgbClr val="006600"/>
                </a:solidFill>
                <a:latin typeface="Arial" panose="020B0604020202020204" pitchFamily="34" charset="0"/>
              </a:rPr>
              <a:t>class</a:t>
            </a:r>
            <a:endParaRPr lang="en-US" sz="16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2535" name="Object 8"/>
          <p:cNvGraphicFramePr/>
          <p:nvPr/>
        </p:nvGraphicFramePr>
        <p:xfrm>
          <a:off x="4338955" y="2114868"/>
          <a:ext cx="2994025" cy="264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4614545" imgH="4076700" progId="Word.Document.8">
                  <p:embed/>
                </p:oleObj>
              </mc:Choice>
              <mc:Fallback>
                <p:oleObj name="" r:id="rId5" imgW="4614545" imgH="4076700" progId="Word.Document.8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38955" y="2114868"/>
                        <a:ext cx="2994025" cy="2646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6" name="Group 9"/>
          <p:cNvGrpSpPr/>
          <p:nvPr/>
        </p:nvGrpSpPr>
        <p:grpSpPr>
          <a:xfrm>
            <a:off x="7767955" y="4019868"/>
            <a:ext cx="990600" cy="685800"/>
            <a:chOff x="4944" y="2736"/>
            <a:chExt cx="624" cy="432"/>
          </a:xfrm>
        </p:grpSpPr>
        <p:sp>
          <p:nvSpPr>
            <p:cNvPr id="22537" name="AutoShape 10"/>
            <p:cNvSpPr/>
            <p:nvPr/>
          </p:nvSpPr>
          <p:spPr>
            <a:xfrm>
              <a:off x="4944" y="2736"/>
              <a:ext cx="624" cy="432"/>
            </a:xfrm>
            <a:prstGeom prst="can">
              <a:avLst>
                <a:gd name="adj" fmla="val 25000"/>
              </a:avLst>
            </a:prstGeom>
            <a:solidFill>
              <a:srgbClr val="CCCCFF"/>
            </a:solidFill>
            <a:ln w="127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2538" name="Text Box 11"/>
            <p:cNvSpPr txBox="1"/>
            <p:nvPr/>
          </p:nvSpPr>
          <p:spPr>
            <a:xfrm>
              <a:off x="5086" y="2856"/>
              <a:ext cx="345" cy="299"/>
            </a:xfrm>
            <a:prstGeom prst="rect">
              <a:avLst/>
            </a:prstGeom>
            <a:solidFill>
              <a:srgbClr val="CCCCFF"/>
            </a:solidFill>
            <a:ln w="12700">
              <a:noFill/>
            </a:ln>
          </p:spPr>
          <p:txBody>
            <a:bodyPr wrap="none" anchor="t">
              <a:spAutoFit/>
            </a:bodyPr>
            <a:p>
              <a:pPr marL="342900" indent="-342900" algn="ctr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</a:pPr>
              <a:r>
                <a:rPr lang="en-US" dirty="0">
                  <a:solidFill>
                    <a:srgbClr val="0000CC"/>
                  </a:solidFill>
                  <a:latin typeface="Arial" panose="020B0604020202020204" pitchFamily="34" charset="0"/>
                </a:rPr>
                <a:t>Test</a:t>
              </a:r>
              <a:endParaRPr lang="en-US" dirty="0">
                <a:solidFill>
                  <a:srgbClr val="0000CC"/>
                </a:solidFill>
                <a:latin typeface="Arial" panose="020B0604020202020204" pitchFamily="34" charset="0"/>
              </a:endParaRPr>
            </a:p>
            <a:p>
              <a:pPr marL="342900" indent="-342900" algn="ctr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</a:pPr>
              <a:r>
                <a:rPr lang="en-US" dirty="0">
                  <a:solidFill>
                    <a:srgbClr val="0000CC"/>
                  </a:solidFill>
                  <a:latin typeface="Arial" panose="020B0604020202020204" pitchFamily="34" charset="0"/>
                </a:rPr>
                <a:t>Set</a:t>
              </a:r>
              <a:endParaRPr lang="en-US" b="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2539" name="AutoShape 12"/>
          <p:cNvSpPr/>
          <p:nvPr/>
        </p:nvSpPr>
        <p:spPr>
          <a:xfrm>
            <a:off x="3957955" y="5162868"/>
            <a:ext cx="990600" cy="685800"/>
          </a:xfrm>
          <a:prstGeom prst="can">
            <a:avLst>
              <a:gd name="adj" fmla="val 25056"/>
            </a:avLst>
          </a:prstGeom>
          <a:solidFill>
            <a:schemeClr val="accent2"/>
          </a:solidFill>
          <a:ln w="127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2540" name="Text Box 13"/>
          <p:cNvSpPr txBox="1"/>
          <p:nvPr/>
        </p:nvSpPr>
        <p:spPr>
          <a:xfrm>
            <a:off x="3957955" y="5310505"/>
            <a:ext cx="1042988" cy="5318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pPr marL="342900" indent="-342900"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Training 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342900" indent="-342900"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Set</a:t>
            </a:r>
            <a:endParaRPr lang="en-US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22541" name="Group 14"/>
          <p:cNvGrpSpPr/>
          <p:nvPr/>
        </p:nvGrpSpPr>
        <p:grpSpPr>
          <a:xfrm>
            <a:off x="7709218" y="5158105"/>
            <a:ext cx="1125537" cy="690563"/>
            <a:chOff x="3360" y="2880"/>
            <a:chExt cx="672" cy="415"/>
          </a:xfrm>
        </p:grpSpPr>
        <p:sp>
          <p:nvSpPr>
            <p:cNvPr id="22542" name="AutoShape 15"/>
            <p:cNvSpPr/>
            <p:nvPr/>
          </p:nvSpPr>
          <p:spPr>
            <a:xfrm>
              <a:off x="3360" y="2880"/>
              <a:ext cx="672" cy="415"/>
            </a:xfrm>
            <a:prstGeom prst="flowChartMultidocument">
              <a:avLst/>
            </a:prstGeom>
            <a:solidFill>
              <a:srgbClr val="00E0CB"/>
            </a:solidFill>
            <a:ln w="127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2543" name="Text Box 16"/>
            <p:cNvSpPr txBox="1"/>
            <p:nvPr/>
          </p:nvSpPr>
          <p:spPr>
            <a:xfrm>
              <a:off x="3392" y="2978"/>
              <a:ext cx="547" cy="23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pPr marL="342900" indent="-342900"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</a:pPr>
              <a:r>
                <a:rPr lang="en-US" sz="2000" dirty="0">
                  <a:solidFill>
                    <a:srgbClr val="CC0000"/>
                  </a:solidFill>
                  <a:latin typeface="Arial" panose="020B0604020202020204" pitchFamily="34" charset="0"/>
                </a:rPr>
                <a:t>Model</a:t>
              </a:r>
              <a:endParaRPr lang="en-US" b="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2544" name="AutoShape 17"/>
          <p:cNvSpPr/>
          <p:nvPr/>
        </p:nvSpPr>
        <p:spPr>
          <a:xfrm>
            <a:off x="5558155" y="5010468"/>
            <a:ext cx="1447800" cy="995362"/>
          </a:xfrm>
          <a:prstGeom prst="bevel">
            <a:avLst>
              <a:gd name="adj" fmla="val 12500"/>
            </a:avLst>
          </a:prstGeom>
          <a:solidFill>
            <a:srgbClr val="C0C0C0"/>
          </a:solidFill>
          <a:ln w="12700">
            <a:noFill/>
          </a:ln>
        </p:spPr>
        <p:txBody>
          <a:bodyPr wrap="none" anchor="ctr"/>
          <a:p>
            <a:pPr eaLnBrk="0" hangingPunct="0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2545" name="Text Box 18"/>
          <p:cNvSpPr txBox="1"/>
          <p:nvPr/>
        </p:nvSpPr>
        <p:spPr>
          <a:xfrm>
            <a:off x="5634355" y="5086668"/>
            <a:ext cx="1325563" cy="7620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pPr marL="342900" indent="-342900"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Learn 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Classifier</a:t>
            </a:r>
            <a:endParaRPr lang="en-US" b="0" dirty="0">
              <a:solidFill>
                <a:srgbClr val="00E0CB"/>
              </a:solidFill>
              <a:latin typeface="Arial" panose="020B0604020202020204" pitchFamily="34" charset="0"/>
            </a:endParaRPr>
          </a:p>
        </p:txBody>
      </p:sp>
      <p:sp>
        <p:nvSpPr>
          <p:cNvPr id="22546" name="AutoShape 19"/>
          <p:cNvSpPr/>
          <p:nvPr/>
        </p:nvSpPr>
        <p:spPr>
          <a:xfrm>
            <a:off x="5059680" y="5421630"/>
            <a:ext cx="484188" cy="141288"/>
          </a:xfrm>
          <a:prstGeom prst="rightArrow">
            <a:avLst>
              <a:gd name="adj1" fmla="val 50000"/>
              <a:gd name="adj2" fmla="val 85658"/>
            </a:avLst>
          </a:prstGeom>
          <a:solidFill>
            <a:srgbClr val="CC0000"/>
          </a:solidFill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2547" name="AutoShape 20"/>
          <p:cNvSpPr/>
          <p:nvPr/>
        </p:nvSpPr>
        <p:spPr>
          <a:xfrm>
            <a:off x="7082155" y="5386705"/>
            <a:ext cx="484188" cy="141288"/>
          </a:xfrm>
          <a:prstGeom prst="rightArrow">
            <a:avLst>
              <a:gd name="adj1" fmla="val 50000"/>
              <a:gd name="adj2" fmla="val 85658"/>
            </a:avLst>
          </a:prstGeom>
          <a:solidFill>
            <a:srgbClr val="CC0000"/>
          </a:solidFill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2548" name="AutoShape 21"/>
          <p:cNvSpPr/>
          <p:nvPr/>
        </p:nvSpPr>
        <p:spPr>
          <a:xfrm rot="5400000">
            <a:off x="8144193" y="4861243"/>
            <a:ext cx="311150" cy="152400"/>
          </a:xfrm>
          <a:prstGeom prst="rightArrow">
            <a:avLst>
              <a:gd name="adj1" fmla="val 50000"/>
              <a:gd name="adj2" fmla="val 51032"/>
            </a:avLst>
          </a:prstGeom>
          <a:solidFill>
            <a:srgbClr val="CC0000"/>
          </a:solidFill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2549" name="Line 22"/>
          <p:cNvSpPr/>
          <p:nvPr/>
        </p:nvSpPr>
        <p:spPr>
          <a:xfrm>
            <a:off x="3729355" y="4553268"/>
            <a:ext cx="3048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2550" name="Line 23"/>
          <p:cNvSpPr/>
          <p:nvPr/>
        </p:nvSpPr>
        <p:spPr>
          <a:xfrm>
            <a:off x="7386955" y="3486468"/>
            <a:ext cx="3048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/>
          <p:nvPr/>
        </p:nvSpPr>
        <p:spPr bwMode="auto">
          <a:xfrm>
            <a:off x="857250" y="1071245"/>
            <a:ext cx="8001000" cy="2324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85750" indent="-285750" algn="just">
              <a:lnSpc>
                <a:spcPct val="140000"/>
              </a:lnSpc>
              <a:spcBef>
                <a:spcPct val="20000"/>
              </a:spcBef>
              <a:buFont typeface="Wingdings" panose="05000000000000000000" charset="0"/>
              <a:buChar char="q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Unsupervised learning (i.e., Class label is unknown)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40000"/>
              </a:lnSpc>
              <a:buFont typeface="Wingdings" panose="05000000000000000000" charset="0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Group data to form new categories (i.e., clusters), e.g., cluster houses to find distribution patterns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40000"/>
              </a:lnSpc>
              <a:buFont typeface="Wingdings" panose="05000000000000000000" charset="0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Principle: Maximizing intra-class similarity &amp; minimizing interclass similarity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40000"/>
              </a:lnSpc>
              <a:buFont typeface="Wingdings" panose="05000000000000000000" charset="0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Many methods and applications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eaLnBrk="1" hangingPunct="1">
              <a:lnSpc>
                <a:spcPct val="140000"/>
              </a:lnSpc>
              <a:spcBef>
                <a:spcPct val="20000"/>
              </a:spcBef>
              <a:buFont typeface="Wingdings" panose="05000000000000000000" charset="0"/>
              <a:buChar char="q"/>
              <a:defRPr/>
            </a:pPr>
            <a:endParaRPr lang="en-IN" kern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D32D7-EFB5-44A7-8690-E108EFDB80BB}" type="slidenum">
              <a:rPr lang="es-ES" smtClean="0"/>
            </a:fld>
            <a:endParaRPr lang="es-ES" dirty="0"/>
          </a:p>
        </p:txBody>
      </p:sp>
      <p:pic>
        <p:nvPicPr>
          <p:cNvPr id="7" name="Picture 3" descr="C:\Users\nEW u\Desktop\333333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8978" y="6429396"/>
            <a:ext cx="7715305" cy="357166"/>
          </a:xfrm>
          <a:prstGeom prst="rect">
            <a:avLst/>
          </a:prstGeom>
          <a:noFill/>
        </p:spPr>
      </p:pic>
      <p:sp>
        <p:nvSpPr>
          <p:cNvPr id="8" name="Slide Number Placeholder 5"/>
          <p:cNvSpPr txBox="1"/>
          <p:nvPr/>
        </p:nvSpPr>
        <p:spPr>
          <a:xfrm>
            <a:off x="142844" y="773652"/>
            <a:ext cx="1000132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14" y="773652"/>
            <a:ext cx="785814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2" descr="C:\Users\nEW u\Desktop\222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71438"/>
            <a:ext cx="928662" cy="642918"/>
          </a:xfrm>
          <a:prstGeom prst="rect">
            <a:avLst/>
          </a:prstGeom>
          <a:noFill/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28646" y="71414"/>
            <a:ext cx="7943816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buClrTx/>
              <a:buSzTx/>
              <a:buFontTx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(4) Cluster Analysis</a:t>
            </a:r>
            <a:endParaRPr kumimoji="0" lang="en-US" sz="3600" b="1" i="0" u="none" strike="noStrike" kern="1200" cap="none" spc="0" normalizeH="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D32D7-EFB5-44A7-8690-E108EFDB80BB}" type="slidenum">
              <a:rPr lang="es-ES" smtClean="0"/>
            </a:fld>
            <a:endParaRPr lang="es-ES" dirty="0"/>
          </a:p>
        </p:txBody>
      </p:sp>
      <p:pic>
        <p:nvPicPr>
          <p:cNvPr id="7" name="Picture 3" descr="C:\Users\nEW u\Desktop\333333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8978" y="6429396"/>
            <a:ext cx="7715305" cy="357166"/>
          </a:xfrm>
          <a:prstGeom prst="rect">
            <a:avLst/>
          </a:prstGeom>
          <a:noFill/>
        </p:spPr>
      </p:pic>
      <p:sp>
        <p:nvSpPr>
          <p:cNvPr id="8" name="Slide Number Placeholder 5"/>
          <p:cNvSpPr txBox="1"/>
          <p:nvPr/>
        </p:nvSpPr>
        <p:spPr>
          <a:xfrm>
            <a:off x="142844" y="773652"/>
            <a:ext cx="1000132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14" y="773652"/>
            <a:ext cx="785814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2" descr="C:\Users\nEW u\Desktop\222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71438"/>
            <a:ext cx="928662" cy="642918"/>
          </a:xfrm>
          <a:prstGeom prst="rect">
            <a:avLst/>
          </a:prstGeom>
          <a:noFill/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28646" y="71414"/>
            <a:ext cx="7943816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buClrTx/>
              <a:buSzTx/>
              <a:buFontTx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(4) Cluster Analysis Illustration</a:t>
            </a:r>
            <a:endParaRPr kumimoji="0" lang="en-US" sz="3600" b="1" i="0" u="none" strike="noStrike" kern="1200" cap="none" spc="0" normalizeH="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47" name="Text Box 3"/>
          <p:cNvSpPr txBox="1"/>
          <p:nvPr/>
        </p:nvSpPr>
        <p:spPr>
          <a:xfrm>
            <a:off x="381000" y="1295400"/>
            <a:ext cx="5135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85750" indent="-285750" eaLnBrk="0" hangingPunct="0">
              <a:spcBef>
                <a:spcPct val="20000"/>
              </a:spcBef>
              <a:buClr>
                <a:srgbClr val="000000"/>
              </a:buClr>
              <a:buFont typeface="Wingdings" panose="05000000000000000000" charset="0"/>
              <a:buChar char="q"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Euclidean Distance Based Clustering in 3-D space.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48" name="Text Box 4"/>
          <p:cNvSpPr txBox="1"/>
          <p:nvPr/>
        </p:nvSpPr>
        <p:spPr>
          <a:xfrm>
            <a:off x="1295400" y="1981200"/>
            <a:ext cx="2762250" cy="822325"/>
          </a:xfrm>
          <a:prstGeom prst="rect">
            <a:avLst/>
          </a:prstGeom>
          <a:solidFill>
            <a:srgbClr val="00FFCC"/>
          </a:solidFill>
          <a:ln w="9525">
            <a:noFill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t">
            <a:spAutoFit/>
          </a:bodyPr>
          <a:p>
            <a:pPr algn="ctr" eaLnBrk="0" hangingPunct="0">
              <a:buSzTx/>
            </a:pPr>
            <a:r>
              <a:rPr lang="en-US" altLang="zh-CN" sz="2400" b="0">
                <a:latin typeface="Times New Roman" panose="02020603050405020304" pitchFamily="18" charset="0"/>
              </a:rPr>
              <a:t>Intracluster distances</a:t>
            </a:r>
            <a:endParaRPr lang="en-US" altLang="zh-CN" sz="2400" b="0">
              <a:latin typeface="Times New Roman" panose="02020603050405020304" pitchFamily="18" charset="0"/>
            </a:endParaRPr>
          </a:p>
          <a:p>
            <a:pPr algn="ctr" eaLnBrk="0" hangingPunct="0">
              <a:buSzTx/>
            </a:pPr>
            <a:r>
              <a:rPr lang="en-US" altLang="zh-CN" sz="2400" b="0">
                <a:latin typeface="Times New Roman" panose="02020603050405020304" pitchFamily="18" charset="0"/>
              </a:rPr>
              <a:t>are minimized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31749" name="Text Box 5"/>
          <p:cNvSpPr txBox="1"/>
          <p:nvPr/>
        </p:nvSpPr>
        <p:spPr>
          <a:xfrm>
            <a:off x="5181600" y="1981200"/>
            <a:ext cx="2762250" cy="822325"/>
          </a:xfrm>
          <a:prstGeom prst="rect">
            <a:avLst/>
          </a:prstGeom>
          <a:solidFill>
            <a:srgbClr val="00FFCC"/>
          </a:solidFill>
          <a:ln w="9525">
            <a:noFill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t">
            <a:spAutoFit/>
          </a:bodyPr>
          <a:p>
            <a:pPr algn="ctr" eaLnBrk="0" hangingPunct="0">
              <a:buSzTx/>
            </a:pPr>
            <a:r>
              <a:rPr lang="en-US" altLang="zh-CN" sz="2400" b="0">
                <a:latin typeface="Times New Roman" panose="02020603050405020304" pitchFamily="18" charset="0"/>
              </a:rPr>
              <a:t>Intercluster distances</a:t>
            </a:r>
            <a:endParaRPr lang="en-US" altLang="zh-CN" sz="2400" b="0">
              <a:latin typeface="Times New Roman" panose="02020603050405020304" pitchFamily="18" charset="0"/>
            </a:endParaRPr>
          </a:p>
          <a:p>
            <a:pPr algn="ctr" eaLnBrk="0" hangingPunct="0">
              <a:buSzTx/>
            </a:pPr>
            <a:r>
              <a:rPr lang="en-US" altLang="zh-CN" sz="2400" b="0">
                <a:latin typeface="Times New Roman" panose="02020603050405020304" pitchFamily="18" charset="0"/>
              </a:rPr>
              <a:t>are maximized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grpSp>
        <p:nvGrpSpPr>
          <p:cNvPr id="31750" name="Group 6"/>
          <p:cNvGrpSpPr/>
          <p:nvPr/>
        </p:nvGrpSpPr>
        <p:grpSpPr>
          <a:xfrm>
            <a:off x="3276600" y="3200400"/>
            <a:ext cx="3048000" cy="2678113"/>
            <a:chOff x="2160" y="2544"/>
            <a:chExt cx="1920" cy="1687"/>
          </a:xfrm>
        </p:grpSpPr>
        <p:sp>
          <p:nvSpPr>
            <p:cNvPr id="31751" name="Line 7"/>
            <p:cNvSpPr/>
            <p:nvPr/>
          </p:nvSpPr>
          <p:spPr>
            <a:xfrm>
              <a:off x="2736" y="2544"/>
              <a:ext cx="0" cy="11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52" name="Line 8"/>
            <p:cNvSpPr/>
            <p:nvPr/>
          </p:nvSpPr>
          <p:spPr>
            <a:xfrm>
              <a:off x="2736" y="3696"/>
              <a:ext cx="13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53" name="Freeform 9"/>
            <p:cNvSpPr/>
            <p:nvPr/>
          </p:nvSpPr>
          <p:spPr>
            <a:xfrm>
              <a:off x="2226" y="3696"/>
              <a:ext cx="510" cy="535"/>
            </a:xfrm>
            <a:custGeom>
              <a:avLst/>
              <a:gdLst/>
              <a:ahLst/>
              <a:cxnLst>
                <a:cxn ang="0">
                  <a:pos x="510" y="0"/>
                </a:cxn>
                <a:cxn ang="0">
                  <a:pos x="0" y="535"/>
                </a:cxn>
              </a:cxnLst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31754" name="AutoShape 10"/>
            <p:cNvSpPr/>
            <p:nvPr/>
          </p:nvSpPr>
          <p:spPr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1755" name="AutoShape 11"/>
            <p:cNvSpPr/>
            <p:nvPr/>
          </p:nvSpPr>
          <p:spPr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1756" name="AutoShape 12"/>
            <p:cNvSpPr/>
            <p:nvPr/>
          </p:nvSpPr>
          <p:spPr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1757" name="AutoShape 13"/>
            <p:cNvSpPr/>
            <p:nvPr/>
          </p:nvSpPr>
          <p:spPr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1758" name="AutoShape 14"/>
            <p:cNvSpPr/>
            <p:nvPr/>
          </p:nvSpPr>
          <p:spPr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1759" name="AutoShape 15"/>
            <p:cNvSpPr/>
            <p:nvPr/>
          </p:nvSpPr>
          <p:spPr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1760" name="AutoShape 16"/>
            <p:cNvSpPr/>
            <p:nvPr/>
          </p:nvSpPr>
          <p:spPr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1761" name="AutoShape 17"/>
            <p:cNvSpPr/>
            <p:nvPr/>
          </p:nvSpPr>
          <p:spPr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1762" name="AutoShape 18"/>
            <p:cNvSpPr/>
            <p:nvPr/>
          </p:nvSpPr>
          <p:spPr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1763" name="AutoShape 19"/>
            <p:cNvSpPr/>
            <p:nvPr/>
          </p:nvSpPr>
          <p:spPr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1764" name="AutoShape 20"/>
            <p:cNvSpPr/>
            <p:nvPr/>
          </p:nvSpPr>
          <p:spPr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1765" name="AutoShape 21"/>
            <p:cNvSpPr/>
            <p:nvPr/>
          </p:nvSpPr>
          <p:spPr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1766" name="AutoShape 22"/>
            <p:cNvSpPr/>
            <p:nvPr/>
          </p:nvSpPr>
          <p:spPr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1767" name="AutoShape 23"/>
            <p:cNvSpPr/>
            <p:nvPr/>
          </p:nvSpPr>
          <p:spPr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1768" name="AutoShape 24"/>
            <p:cNvSpPr/>
            <p:nvPr/>
          </p:nvSpPr>
          <p:spPr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1769" name="AutoShape 25"/>
            <p:cNvSpPr/>
            <p:nvPr/>
          </p:nvSpPr>
          <p:spPr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1770" name="AutoShape 26"/>
            <p:cNvSpPr/>
            <p:nvPr/>
          </p:nvSpPr>
          <p:spPr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1771" name="AutoShape 27"/>
            <p:cNvSpPr/>
            <p:nvPr/>
          </p:nvSpPr>
          <p:spPr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1772" name="AutoShape 28"/>
            <p:cNvSpPr/>
            <p:nvPr/>
          </p:nvSpPr>
          <p:spPr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1773" name="AutoShape 29"/>
            <p:cNvSpPr/>
            <p:nvPr/>
          </p:nvSpPr>
          <p:spPr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1774" name="AutoShape 30"/>
            <p:cNvSpPr/>
            <p:nvPr/>
          </p:nvSpPr>
          <p:spPr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1775" name="AutoShape 31"/>
            <p:cNvSpPr/>
            <p:nvPr/>
          </p:nvSpPr>
          <p:spPr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1776" name="AutoShape 32"/>
            <p:cNvSpPr/>
            <p:nvPr/>
          </p:nvSpPr>
          <p:spPr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endParaRPr 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/>
          <p:nvPr/>
        </p:nvSpPr>
        <p:spPr bwMode="auto">
          <a:xfrm>
            <a:off x="857250" y="1143000"/>
            <a:ext cx="8001000" cy="23926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85750" indent="-285750" algn="just">
              <a:lnSpc>
                <a:spcPct val="130000"/>
              </a:lnSpc>
              <a:spcBef>
                <a:spcPct val="20000"/>
              </a:spcBef>
              <a:buFont typeface="Wingdings" panose="05000000000000000000" charset="0"/>
              <a:buChar char="q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Outlier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Outlier: A data object that does not comply with the general behavior of the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Noise or exception? ― One person’s garbage could be another person’s treasure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Methods: by product of clustering or regression analysis, 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Useful in network intrusion detection, credit card fraud detection, rare events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eaLnBrk="1" hangingPunct="1">
              <a:lnSpc>
                <a:spcPct val="130000"/>
              </a:lnSpc>
              <a:spcBef>
                <a:spcPct val="20000"/>
              </a:spcBef>
              <a:buFont typeface="Wingdings" panose="05000000000000000000" charset="0"/>
              <a:buChar char="Ø"/>
              <a:defRPr/>
            </a:pPr>
            <a:endParaRPr lang="en-IN" kern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D32D7-EFB5-44A7-8690-E108EFDB80BB}" type="slidenum">
              <a:rPr lang="es-ES" smtClean="0"/>
            </a:fld>
            <a:endParaRPr lang="es-ES" dirty="0"/>
          </a:p>
        </p:txBody>
      </p:sp>
      <p:pic>
        <p:nvPicPr>
          <p:cNvPr id="7" name="Picture 3" descr="C:\Users\nEW u\Desktop\333333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8978" y="6429396"/>
            <a:ext cx="7715305" cy="357166"/>
          </a:xfrm>
          <a:prstGeom prst="rect">
            <a:avLst/>
          </a:prstGeom>
          <a:noFill/>
        </p:spPr>
      </p:pic>
      <p:sp>
        <p:nvSpPr>
          <p:cNvPr id="8" name="Slide Number Placeholder 5"/>
          <p:cNvSpPr txBox="1"/>
          <p:nvPr/>
        </p:nvSpPr>
        <p:spPr>
          <a:xfrm>
            <a:off x="142844" y="773652"/>
            <a:ext cx="1000132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14" y="773652"/>
            <a:ext cx="785814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2" descr="C:\Users\nEW u\Desktop\222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71438"/>
            <a:ext cx="928662" cy="642918"/>
          </a:xfrm>
          <a:prstGeom prst="rect">
            <a:avLst/>
          </a:prstGeom>
          <a:noFill/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28646" y="71414"/>
            <a:ext cx="7943816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buClrTx/>
              <a:buSzTx/>
              <a:buFontTx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(5) Outlier Analysis</a:t>
            </a:r>
            <a:endParaRPr kumimoji="0" lang="en-US" sz="3600" b="1" i="0" u="none" strike="noStrike" kern="1200" cap="none" spc="0" normalizeH="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3355" y="3886200"/>
            <a:ext cx="5024120" cy="2514600"/>
            <a:chOff x="5923" y="6120"/>
            <a:chExt cx="7912" cy="3960"/>
          </a:xfrm>
        </p:grpSpPr>
        <p:pic>
          <p:nvPicPr>
            <p:cNvPr id="51203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55" y="6178"/>
              <a:ext cx="4980" cy="2695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51204" name="Group 8"/>
            <p:cNvGrpSpPr/>
            <p:nvPr/>
          </p:nvGrpSpPr>
          <p:grpSpPr>
            <a:xfrm>
              <a:off x="7588" y="6320"/>
              <a:ext cx="4102" cy="3760"/>
              <a:chOff x="2963" y="2441"/>
              <a:chExt cx="1641" cy="1504"/>
            </a:xfrm>
          </p:grpSpPr>
          <p:pic>
            <p:nvPicPr>
              <p:cNvPr id="51205" name="Picture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63" y="2441"/>
                <a:ext cx="1641" cy="150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51206" name="Picture 1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3" y="2441"/>
                <a:ext cx="1641" cy="1504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pic>
          <p:nvPicPr>
            <p:cNvPr id="51207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23" y="6120"/>
              <a:ext cx="3027" cy="1995"/>
            </a:xfrm>
            <a:prstGeom prst="rect">
              <a:avLst/>
            </a:prstGeom>
            <a:noFill/>
            <a:ln w="9525">
              <a:noFill/>
            </a:ln>
          </p:spPr>
        </p:pic>
      </p:grpSp>
      <p:graphicFrame>
        <p:nvGraphicFramePr>
          <p:cNvPr id="51209" name="Object 13"/>
          <p:cNvGraphicFramePr/>
          <p:nvPr/>
        </p:nvGraphicFramePr>
        <p:xfrm>
          <a:off x="5647690" y="3860165"/>
          <a:ext cx="3124200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7" imgW="2900045" imgH="1752600" progId="Visio.Drawing.6">
                  <p:embed/>
                </p:oleObj>
              </mc:Choice>
              <mc:Fallback>
                <p:oleObj name="" r:id="rId7" imgW="2900045" imgH="1752600" progId="Visio.Drawing.6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47690" y="3860165"/>
                        <a:ext cx="3124200" cy="188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/>
          <p:nvPr/>
        </p:nvSpPr>
        <p:spPr bwMode="auto">
          <a:xfrm>
            <a:off x="857250" y="1143000"/>
            <a:ext cx="8001000" cy="4197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Wingdings" panose="05000000000000000000" charset="0"/>
              <a:buChar char="q"/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Sequential Pattern, Trend and Evolution Analysis</a:t>
            </a:r>
            <a:endParaRPr kumimoji="0" lang="en-US" b="1" i="0" u="none" strike="noStrike" kern="1200" cap="none" spc="0" normalizeH="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742950" lvl="1" indent="-285750" algn="just">
              <a:lnSpc>
                <a:spcPct val="120000"/>
              </a:lnSpc>
              <a:spcBef>
                <a:spcPct val="20000"/>
              </a:spcBef>
              <a:buFont typeface="Wingdings" panose="05000000000000000000" charset="0"/>
              <a:buChar char="Ø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Trend, time-series, and deviation analysis: e.g., regression and value prediction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Sequential pattern mining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eaLnBrk="1" hangingPunct="1">
              <a:lnSpc>
                <a:spcPct val="120000"/>
              </a:lnSpc>
              <a:buFont typeface="Wingdings" panose="05000000000000000000" charset="0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e.g., first buy digital camera, then buy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large SD memory cards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Periodicity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Motifs and biological sequence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eaLnBrk="1" hangingPunct="1">
              <a:lnSpc>
                <a:spcPct val="120000"/>
              </a:lnSpc>
              <a:buFont typeface="Wingdings" panose="05000000000000000000" charset="0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Approximate and consecutive motifs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Similarity-based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Wingdings" panose="05000000000000000000" charset="0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Mining data streams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Ordered, time-varying, potentially infinite, data streams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20000"/>
              </a:lnSpc>
              <a:spcBef>
                <a:spcPct val="20000"/>
              </a:spcBef>
              <a:buFont typeface="Wingdings" panose="05000000000000000000" charset="0"/>
              <a:buChar char="Ø"/>
              <a:defRPr/>
            </a:pPr>
            <a:endParaRPr lang="en-IN" kern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D32D7-EFB5-44A7-8690-E108EFDB80BB}" type="slidenum">
              <a:rPr lang="es-ES" smtClean="0"/>
            </a:fld>
            <a:endParaRPr lang="es-ES" dirty="0"/>
          </a:p>
        </p:txBody>
      </p:sp>
      <p:pic>
        <p:nvPicPr>
          <p:cNvPr id="7" name="Picture 3" descr="C:\Users\nEW u\Desktop\333333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8978" y="6429396"/>
            <a:ext cx="7715305" cy="357166"/>
          </a:xfrm>
          <a:prstGeom prst="rect">
            <a:avLst/>
          </a:prstGeom>
          <a:noFill/>
        </p:spPr>
      </p:pic>
      <p:sp>
        <p:nvSpPr>
          <p:cNvPr id="8" name="Slide Number Placeholder 5"/>
          <p:cNvSpPr txBox="1"/>
          <p:nvPr/>
        </p:nvSpPr>
        <p:spPr>
          <a:xfrm>
            <a:off x="142844" y="773652"/>
            <a:ext cx="1000132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14" y="773652"/>
            <a:ext cx="785814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2" descr="C:\Users\nEW u\Desktop\222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71438"/>
            <a:ext cx="928662" cy="642918"/>
          </a:xfrm>
          <a:prstGeom prst="rect">
            <a:avLst/>
          </a:prstGeom>
          <a:noFill/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28905" y="71120"/>
            <a:ext cx="8443595" cy="64325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l" eaLnBrk="1" hangingPunct="1">
              <a:buClrTx/>
              <a:buSzTx/>
              <a:buFontTx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Time and Ordering: </a:t>
            </a:r>
            <a:endParaRPr kumimoji="0" lang="en-US" sz="3600" b="1" i="0" u="none" strike="noStrike" kern="1200" cap="none" spc="0" normalizeH="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/>
          <p:nvPr/>
        </p:nvSpPr>
        <p:spPr bwMode="auto">
          <a:xfrm>
            <a:off x="857250" y="1143000"/>
            <a:ext cx="8001000" cy="47853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Wingdings" panose="05000000000000000000" charset="0"/>
              <a:buChar char="q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Graph mining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Finding frequent subgraphs (e.g., chemical compounds), trees (XML), substructures (web fragments)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Wingdings" panose="05000000000000000000" charset="0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Information network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Social networks: actors (objects, nodes) and relationships (edges)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eaLnBrk="1" hangingPunct="1">
              <a:lnSpc>
                <a:spcPct val="120000"/>
              </a:lnSpc>
              <a:buFont typeface="Wingdings" panose="05000000000000000000" charset="0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e.g., author networks in CS, terrorist networks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Multiple heterogeneous networks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eaLnBrk="1" hangingPunct="1">
              <a:lnSpc>
                <a:spcPct val="120000"/>
              </a:lnSpc>
              <a:buFont typeface="Wingdings" panose="05000000000000000000" charset="0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person could be multiple information networks: friends, family, classmates, 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Links carry a lot of semantic information: Link mining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Wingdings" panose="05000000000000000000" charset="0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Web mining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Web is a big information network: from PageRank to Google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Analysis of Web information networks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eaLnBrk="1" hangingPunct="1">
              <a:lnSpc>
                <a:spcPct val="120000"/>
              </a:lnSpc>
              <a:buFont typeface="Wingdings" panose="05000000000000000000" charset="0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Web community discovery, opinion mining, usage mining, 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charset="0"/>
              <a:buChar char="q"/>
              <a:defRPr/>
            </a:pPr>
            <a:endParaRPr lang="en-IN" kern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D32D7-EFB5-44A7-8690-E108EFDB80BB}" type="slidenum">
              <a:rPr lang="es-ES" smtClean="0"/>
            </a:fld>
            <a:endParaRPr lang="es-ES" dirty="0"/>
          </a:p>
        </p:txBody>
      </p:sp>
      <p:pic>
        <p:nvPicPr>
          <p:cNvPr id="7" name="Picture 3" descr="C:\Users\nEW u\Desktop\333333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8978" y="6429396"/>
            <a:ext cx="7715305" cy="357166"/>
          </a:xfrm>
          <a:prstGeom prst="rect">
            <a:avLst/>
          </a:prstGeom>
          <a:noFill/>
        </p:spPr>
      </p:pic>
      <p:sp>
        <p:nvSpPr>
          <p:cNvPr id="8" name="Slide Number Placeholder 5"/>
          <p:cNvSpPr txBox="1"/>
          <p:nvPr/>
        </p:nvSpPr>
        <p:spPr>
          <a:xfrm>
            <a:off x="142844" y="773652"/>
            <a:ext cx="1000132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14" y="773652"/>
            <a:ext cx="785814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2" descr="C:\Users\nEW u\Desktop\222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71438"/>
            <a:ext cx="928662" cy="642918"/>
          </a:xfrm>
          <a:prstGeom prst="rect">
            <a:avLst/>
          </a:prstGeom>
          <a:noFill/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28905" y="71120"/>
            <a:ext cx="8443595" cy="64325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l" eaLnBrk="1" hangingPunct="1">
              <a:buClrTx/>
              <a:buSzTx/>
              <a:buFontTx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Structure and Network Analysis</a:t>
            </a:r>
            <a:endParaRPr kumimoji="0" lang="en-US" sz="3600" b="1" i="0" u="none" strike="noStrike" kern="1200" cap="none" spc="0" normalizeH="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/>
          <p:nvPr/>
        </p:nvSpPr>
        <p:spPr bwMode="auto">
          <a:xfrm>
            <a:off x="857250" y="1143000"/>
            <a:ext cx="8001000" cy="47853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85750" indent="-285750" algn="just">
              <a:lnSpc>
                <a:spcPct val="130000"/>
              </a:lnSpc>
              <a:spcBef>
                <a:spcPct val="20000"/>
              </a:spcBef>
              <a:buFont typeface="Wingdings" panose="05000000000000000000" charset="0"/>
              <a:buChar char="q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Are all mined knowledge interesting?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One can mine tremendous amount of “patterns” and knowledge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Some may fit only certain dimension space (time, location, …)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Some may not be representative, may be transient, 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Evaluation of mined knowledge → directly mine only interesting knowledge?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Descriptive vs. predictive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Coverage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Typicality vs. novelty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Accuracy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Timeliness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eaLnBrk="1" hangingPunct="1">
              <a:lnSpc>
                <a:spcPct val="130000"/>
              </a:lnSpc>
              <a:spcBef>
                <a:spcPct val="20000"/>
              </a:spcBef>
              <a:buFont typeface="Wingdings" panose="05000000000000000000" charset="0"/>
              <a:buChar char="q"/>
              <a:defRPr/>
            </a:pPr>
            <a:endParaRPr lang="en-IN" kern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D32D7-EFB5-44A7-8690-E108EFDB80BB}" type="slidenum">
              <a:rPr lang="es-ES" smtClean="0"/>
            </a:fld>
            <a:endParaRPr lang="es-ES" dirty="0"/>
          </a:p>
        </p:txBody>
      </p:sp>
      <p:pic>
        <p:nvPicPr>
          <p:cNvPr id="7" name="Picture 3" descr="C:\Users\nEW u\Desktop\333333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8978" y="6429396"/>
            <a:ext cx="7715305" cy="357166"/>
          </a:xfrm>
          <a:prstGeom prst="rect">
            <a:avLst/>
          </a:prstGeom>
          <a:noFill/>
        </p:spPr>
      </p:pic>
      <p:sp>
        <p:nvSpPr>
          <p:cNvPr id="8" name="Slide Number Placeholder 5"/>
          <p:cNvSpPr txBox="1"/>
          <p:nvPr/>
        </p:nvSpPr>
        <p:spPr>
          <a:xfrm>
            <a:off x="142844" y="773652"/>
            <a:ext cx="1000132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14" y="773652"/>
            <a:ext cx="785814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2" descr="C:\Users\nEW u\Desktop\222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71438"/>
            <a:ext cx="928662" cy="642918"/>
          </a:xfrm>
          <a:prstGeom prst="rect">
            <a:avLst/>
          </a:prstGeom>
          <a:noFill/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28905" y="71120"/>
            <a:ext cx="8443595" cy="64325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l" eaLnBrk="1" hangingPunct="1">
              <a:buClrTx/>
              <a:buSzTx/>
              <a:buFontTx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Evaluation of Knowledge</a:t>
            </a:r>
            <a:endParaRPr kumimoji="0" lang="en-US" sz="3600" b="1" i="0" u="none" strike="noStrike" kern="1200" cap="none" spc="0" normalizeH="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D32D7-EFB5-44A7-8690-E108EFDB80BB}" type="slidenum">
              <a:rPr lang="es-ES" smtClean="0"/>
            </a:fld>
            <a:endParaRPr lang="es-ES" dirty="0"/>
          </a:p>
        </p:txBody>
      </p:sp>
      <p:pic>
        <p:nvPicPr>
          <p:cNvPr id="7" name="Picture 3" descr="C:\Users\nEW u\Desktop\333333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8978" y="6429396"/>
            <a:ext cx="7715305" cy="357166"/>
          </a:xfrm>
          <a:prstGeom prst="rect">
            <a:avLst/>
          </a:prstGeom>
          <a:noFill/>
        </p:spPr>
      </p:pic>
      <p:sp>
        <p:nvSpPr>
          <p:cNvPr id="8" name="Slide Number Placeholder 5"/>
          <p:cNvSpPr txBox="1"/>
          <p:nvPr/>
        </p:nvSpPr>
        <p:spPr>
          <a:xfrm>
            <a:off x="142844" y="773652"/>
            <a:ext cx="1000132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14" y="773652"/>
            <a:ext cx="785814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2" descr="C:\Users\nEW u\Desktop\222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71438"/>
            <a:ext cx="928662" cy="642918"/>
          </a:xfrm>
          <a:prstGeom prst="rect">
            <a:avLst/>
          </a:prstGeom>
          <a:noFill/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28905" y="71120"/>
            <a:ext cx="8443595" cy="64325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l" eaLnBrk="1" hangingPunct="1">
              <a:buClrTx/>
              <a:buSzTx/>
              <a:buFontTx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Mining: Confluence of Multiple Disciplines </a:t>
            </a:r>
            <a:endParaRPr kumimoji="0" lang="en-US" sz="2800" b="1" i="0" u="none" strike="noStrike" kern="1200" cap="none" spc="0" normalizeH="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76555" y="1600200"/>
            <a:ext cx="8534400" cy="4114800"/>
            <a:chOff x="480" y="2520"/>
            <a:chExt cx="13440" cy="6480"/>
          </a:xfrm>
        </p:grpSpPr>
        <p:sp>
          <p:nvSpPr>
            <p:cNvPr id="60419" name="Oval 19"/>
            <p:cNvSpPr/>
            <p:nvPr/>
          </p:nvSpPr>
          <p:spPr>
            <a:xfrm>
              <a:off x="5400" y="5040"/>
              <a:ext cx="3600" cy="168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Mining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420" name="Line 13"/>
            <p:cNvSpPr/>
            <p:nvPr/>
          </p:nvSpPr>
          <p:spPr>
            <a:xfrm>
              <a:off x="3720" y="5760"/>
              <a:ext cx="168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0421" name="Line 14"/>
            <p:cNvSpPr/>
            <p:nvPr/>
          </p:nvSpPr>
          <p:spPr>
            <a:xfrm>
              <a:off x="3600" y="3840"/>
              <a:ext cx="3000" cy="120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0422" name="Line 15"/>
            <p:cNvSpPr/>
            <p:nvPr/>
          </p:nvSpPr>
          <p:spPr>
            <a:xfrm flipH="1">
              <a:off x="7680" y="3720"/>
              <a:ext cx="3000" cy="132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0423" name="Line 16"/>
            <p:cNvSpPr/>
            <p:nvPr/>
          </p:nvSpPr>
          <p:spPr>
            <a:xfrm flipH="1">
              <a:off x="9000" y="5760"/>
              <a:ext cx="168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0424" name="Line 17"/>
            <p:cNvSpPr/>
            <p:nvPr/>
          </p:nvSpPr>
          <p:spPr>
            <a:xfrm flipH="1" flipV="1">
              <a:off x="7920" y="6600"/>
              <a:ext cx="3120" cy="120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0425" name="Line 18"/>
            <p:cNvSpPr/>
            <p:nvPr/>
          </p:nvSpPr>
          <p:spPr>
            <a:xfrm flipV="1">
              <a:off x="3840" y="6600"/>
              <a:ext cx="2520" cy="120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0426" name="Oval 21"/>
            <p:cNvSpPr/>
            <p:nvPr/>
          </p:nvSpPr>
          <p:spPr>
            <a:xfrm>
              <a:off x="1680" y="2520"/>
              <a:ext cx="3240" cy="132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Learning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427" name="Oval 22"/>
            <p:cNvSpPr/>
            <p:nvPr/>
          </p:nvSpPr>
          <p:spPr>
            <a:xfrm>
              <a:off x="9240" y="2520"/>
              <a:ext cx="3240" cy="1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Statistics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428" name="Oval 23"/>
            <p:cNvSpPr/>
            <p:nvPr/>
          </p:nvSpPr>
          <p:spPr>
            <a:xfrm>
              <a:off x="480" y="5160"/>
              <a:ext cx="3240" cy="132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Applications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429" name="Oval 24"/>
            <p:cNvSpPr/>
            <p:nvPr/>
          </p:nvSpPr>
          <p:spPr>
            <a:xfrm>
              <a:off x="840" y="7440"/>
              <a:ext cx="3240" cy="132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Algorithm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430" name="Oval 25"/>
            <p:cNvSpPr/>
            <p:nvPr/>
          </p:nvSpPr>
          <p:spPr>
            <a:xfrm>
              <a:off x="5520" y="2520"/>
              <a:ext cx="3240" cy="132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Pattern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Recognition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431" name="Oval 26"/>
            <p:cNvSpPr/>
            <p:nvPr/>
          </p:nvSpPr>
          <p:spPr>
            <a:xfrm>
              <a:off x="10080" y="7680"/>
              <a:ext cx="3240" cy="132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High-Performance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Computing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432" name="Oval 27"/>
            <p:cNvSpPr/>
            <p:nvPr/>
          </p:nvSpPr>
          <p:spPr>
            <a:xfrm>
              <a:off x="10680" y="5040"/>
              <a:ext cx="3240" cy="132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Visualization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433" name="Line 28"/>
            <p:cNvSpPr/>
            <p:nvPr/>
          </p:nvSpPr>
          <p:spPr>
            <a:xfrm flipH="1" flipV="1">
              <a:off x="7080" y="6720"/>
              <a:ext cx="0" cy="132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0434" name="Oval 30"/>
            <p:cNvSpPr/>
            <p:nvPr/>
          </p:nvSpPr>
          <p:spPr>
            <a:xfrm>
              <a:off x="5520" y="7560"/>
              <a:ext cx="3240" cy="132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Database 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Technology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435" name="Line 31"/>
            <p:cNvSpPr/>
            <p:nvPr/>
          </p:nvSpPr>
          <p:spPr>
            <a:xfrm>
              <a:off x="7080" y="3840"/>
              <a:ext cx="0" cy="120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/>
          <p:nvPr/>
        </p:nvSpPr>
        <p:spPr bwMode="auto">
          <a:xfrm>
            <a:off x="857250" y="1143000"/>
            <a:ext cx="8001000" cy="47853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85750" indent="-285750" algn="just">
              <a:lnSpc>
                <a:spcPct val="130000"/>
              </a:lnSpc>
              <a:spcBef>
                <a:spcPct val="20000"/>
              </a:spcBef>
              <a:buFont typeface="Wingdings" panose="05000000000000000000" charset="0"/>
              <a:buChar char="q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Tremendous amount of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Algorithms must be highly scalable to handle such as tera-bytes of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High-dimensionality of data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Micro-array may have tens of thousands of dimensions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High complexity of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streams and sensor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Time-series data, temporal data, sequence data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Structure data, graphs, social networks and multi-linked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Heterogeneous databases and legacy databases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Spatial, spatiotemporal, multimedia, text and Web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Software programs, scientific simulations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New and sophisticated applications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eaLnBrk="1" hangingPunct="1">
              <a:lnSpc>
                <a:spcPct val="130000"/>
              </a:lnSpc>
              <a:spcBef>
                <a:spcPct val="20000"/>
              </a:spcBef>
              <a:buFont typeface="Wingdings" panose="05000000000000000000" charset="0"/>
              <a:buChar char="q"/>
              <a:defRPr/>
            </a:pPr>
            <a:endParaRPr lang="en-IN" kern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D32D7-EFB5-44A7-8690-E108EFDB80BB}" type="slidenum">
              <a:rPr lang="es-ES" smtClean="0"/>
            </a:fld>
            <a:endParaRPr lang="es-ES" dirty="0"/>
          </a:p>
        </p:txBody>
      </p:sp>
      <p:pic>
        <p:nvPicPr>
          <p:cNvPr id="7" name="Picture 3" descr="C:\Users\nEW u\Desktop\333333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8978" y="6429396"/>
            <a:ext cx="7715305" cy="357166"/>
          </a:xfrm>
          <a:prstGeom prst="rect">
            <a:avLst/>
          </a:prstGeom>
          <a:noFill/>
        </p:spPr>
      </p:pic>
      <p:sp>
        <p:nvSpPr>
          <p:cNvPr id="8" name="Slide Number Placeholder 5"/>
          <p:cNvSpPr txBox="1"/>
          <p:nvPr/>
        </p:nvSpPr>
        <p:spPr>
          <a:xfrm>
            <a:off x="142844" y="773652"/>
            <a:ext cx="1000132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14" y="773652"/>
            <a:ext cx="785814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2" descr="C:\Users\nEW u\Desktop\222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71438"/>
            <a:ext cx="928662" cy="642918"/>
          </a:xfrm>
          <a:prstGeom prst="rect">
            <a:avLst/>
          </a:prstGeom>
          <a:noFill/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28905" y="71120"/>
            <a:ext cx="8443595" cy="64325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l" eaLnBrk="1" hangingPunct="1">
              <a:buClrTx/>
              <a:buSzTx/>
              <a:buFontTx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Why Confluence of Multiple Disciplines?</a:t>
            </a:r>
            <a:endParaRPr kumimoji="0" lang="en-US" sz="3600" b="1" i="0" u="none" strike="noStrike" kern="1200" cap="none" spc="0" normalizeH="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646" y="71414"/>
            <a:ext cx="7943816" cy="642942"/>
          </a:xfrm>
        </p:spPr>
        <p:txBody>
          <a:bodyPr/>
          <a:lstStyle/>
          <a:p>
            <a:pPr algn="l" eaLnBrk="1" hangingPunct="1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Contents</a:t>
            </a: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200150" y="1285875"/>
            <a:ext cx="7300595" cy="4807585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Preprocessing: An Overview</a:t>
            </a:r>
            <a:endParaRPr lang="en-US" sz="1800" dirty="0" smtClean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00100" lvl="2" indent="-342900" algn="l" eaLnBrk="1" hangingPunct="1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  <a:defRPr/>
            </a:pPr>
            <a:r>
              <a:rPr lang="en-US" sz="154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Quality</a:t>
            </a:r>
            <a:endParaRPr lang="en-US" sz="154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 algn="l" eaLnBrk="1" hangingPunct="1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  <a:defRPr/>
            </a:pPr>
            <a:r>
              <a:rPr lang="en-US" sz="154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Major Tasks in Data Preprocessing</a:t>
            </a:r>
            <a:endParaRPr lang="en-US" sz="154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q"/>
              <a:defRPr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Cleaning</a:t>
            </a:r>
            <a:endParaRPr lang="en-US" sz="1800" dirty="0" smtClean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q"/>
              <a:defRPr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Integration</a:t>
            </a:r>
            <a:endParaRPr lang="en-US" sz="1800" dirty="0" smtClean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q"/>
              <a:defRPr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Reduction</a:t>
            </a:r>
            <a:endParaRPr lang="en-US" sz="1800" dirty="0" smtClean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q"/>
              <a:defRPr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Transformation and Data Discretization</a:t>
            </a:r>
            <a:endParaRPr lang="en-US" sz="1800" dirty="0" smtClean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q"/>
              <a:defRPr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Summary</a:t>
            </a:r>
            <a:endParaRPr lang="en-US" sz="1800" dirty="0" smtClean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/>
            </a:pPr>
            <a:endParaRPr lang="en-US" sz="1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 descr="C:\Users\nEW u\Desktop\333333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57223" y="6429396"/>
            <a:ext cx="7715305" cy="357166"/>
          </a:xfrm>
          <a:prstGeom prst="rect">
            <a:avLst/>
          </a:prstGeom>
          <a:noFill/>
        </p:spPr>
      </p:pic>
      <p:sp>
        <p:nvSpPr>
          <p:cNvPr id="7" name="Slide Number Placeholder 5"/>
          <p:cNvSpPr txBox="1"/>
          <p:nvPr/>
        </p:nvSpPr>
        <p:spPr>
          <a:xfrm>
            <a:off x="142844" y="773652"/>
            <a:ext cx="1000132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4414" y="773652"/>
            <a:ext cx="785814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2" descr="C:\Users\nEW u\Desktop\222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71438"/>
            <a:ext cx="928662" cy="6429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/>
          <p:nvPr/>
        </p:nvSpPr>
        <p:spPr bwMode="auto">
          <a:xfrm>
            <a:off x="857250" y="1143000"/>
            <a:ext cx="8001000" cy="47853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85750" indent="-285750" algn="just">
              <a:lnSpc>
                <a:spcPct val="140000"/>
              </a:lnSpc>
              <a:spcBef>
                <a:spcPct val="20000"/>
              </a:spcBef>
              <a:buFont typeface="Wingdings" panose="05000000000000000000" charset="0"/>
              <a:buChar char="q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Web page analysis: from web page classification, clustering to PageRank &amp; HITS algorithms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40000"/>
              </a:lnSpc>
              <a:buFont typeface="Wingdings" panose="05000000000000000000" charset="0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Collaborative analysis &amp; recommender systems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40000"/>
              </a:lnSpc>
              <a:buFont typeface="Wingdings" panose="05000000000000000000" charset="0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Basket data analysis to targeted marketing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40000"/>
              </a:lnSpc>
              <a:buFont typeface="Wingdings" panose="05000000000000000000" charset="0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Biological and medical data analysis: classification, cluster analysis (microarray data analysis),  biological sequence analysis, biological network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40000"/>
              </a:lnSpc>
              <a:buFont typeface="Wingdings" panose="05000000000000000000" charset="0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mining and software engineering (e.g., IEEE Computer, Aug. 2009 issue)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40000"/>
              </a:lnSpc>
              <a:buFont typeface="Wingdings" panose="05000000000000000000" charset="0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From major dedicated data mining systems/tools (e.g., SAS, MS SQL-Server Analysis Manager, Oracle Data Mining Tools) to invisible data mining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eaLnBrk="1" hangingPunct="1">
              <a:lnSpc>
                <a:spcPct val="140000"/>
              </a:lnSpc>
              <a:spcBef>
                <a:spcPct val="20000"/>
              </a:spcBef>
              <a:buFont typeface="Wingdings" panose="05000000000000000000" charset="0"/>
              <a:buChar char="q"/>
              <a:defRPr/>
            </a:pPr>
            <a:endParaRPr lang="en-IN" kern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D32D7-EFB5-44A7-8690-E108EFDB80BB}" type="slidenum">
              <a:rPr lang="es-ES" smtClean="0"/>
            </a:fld>
            <a:endParaRPr lang="es-ES" dirty="0"/>
          </a:p>
        </p:txBody>
      </p:sp>
      <p:pic>
        <p:nvPicPr>
          <p:cNvPr id="7" name="Picture 3" descr="C:\Users\nEW u\Desktop\333333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8978" y="6429396"/>
            <a:ext cx="7715305" cy="357166"/>
          </a:xfrm>
          <a:prstGeom prst="rect">
            <a:avLst/>
          </a:prstGeom>
          <a:noFill/>
        </p:spPr>
      </p:pic>
      <p:sp>
        <p:nvSpPr>
          <p:cNvPr id="8" name="Slide Number Placeholder 5"/>
          <p:cNvSpPr txBox="1"/>
          <p:nvPr/>
        </p:nvSpPr>
        <p:spPr>
          <a:xfrm>
            <a:off x="142844" y="773652"/>
            <a:ext cx="1000132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14" y="773652"/>
            <a:ext cx="785814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2" descr="C:\Users\nEW u\Desktop\222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71438"/>
            <a:ext cx="928662" cy="642918"/>
          </a:xfrm>
          <a:prstGeom prst="rect">
            <a:avLst/>
          </a:prstGeom>
          <a:noFill/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28905" y="71120"/>
            <a:ext cx="8443595" cy="64325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l" eaLnBrk="1" hangingPunct="1">
              <a:buClrTx/>
              <a:buSzTx/>
              <a:buFontTx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Applications of Data Mining</a:t>
            </a:r>
            <a:endParaRPr kumimoji="0" lang="en-US" sz="3600" b="1" i="0" u="none" strike="noStrike" kern="1200" cap="none" spc="0" normalizeH="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/>
          <p:nvPr/>
        </p:nvSpPr>
        <p:spPr bwMode="auto">
          <a:xfrm>
            <a:off x="857250" y="1143000"/>
            <a:ext cx="8001000" cy="47853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85750" indent="-285750" algn="just">
              <a:lnSpc>
                <a:spcPct val="130000"/>
              </a:lnSpc>
              <a:spcBef>
                <a:spcPct val="20000"/>
              </a:spcBef>
              <a:buFont typeface="Wingdings" panose="05000000000000000000" charset="0"/>
              <a:buChar char="q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Mining Methodology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Mining various and new kinds of knowledge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Mining knowledge in multi-dimensional space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mining: An interdisciplinary effort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Boosting the power of discovery in a networked environment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Handling noise, uncertainty, and incompleteness of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Pattern evaluation and pattern- or constraint-guided mining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User Interaction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Interactive mining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Incorporation of background knowledge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Presentation and visualization of data mining 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eaLnBrk="1" hangingPunct="1">
              <a:lnSpc>
                <a:spcPct val="130000"/>
              </a:lnSpc>
              <a:spcBef>
                <a:spcPct val="20000"/>
              </a:spcBef>
              <a:buFont typeface="Wingdings" panose="05000000000000000000" charset="0"/>
              <a:buChar char="q"/>
              <a:defRPr/>
            </a:pPr>
            <a:endParaRPr lang="en-IN" kern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D32D7-EFB5-44A7-8690-E108EFDB80BB}" type="slidenum">
              <a:rPr lang="es-ES" smtClean="0"/>
            </a:fld>
            <a:endParaRPr lang="es-ES" dirty="0"/>
          </a:p>
        </p:txBody>
      </p:sp>
      <p:pic>
        <p:nvPicPr>
          <p:cNvPr id="7" name="Picture 3" descr="C:\Users\nEW u\Desktop\333333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8978" y="6429396"/>
            <a:ext cx="7715305" cy="357166"/>
          </a:xfrm>
          <a:prstGeom prst="rect">
            <a:avLst/>
          </a:prstGeom>
          <a:noFill/>
        </p:spPr>
      </p:pic>
      <p:sp>
        <p:nvSpPr>
          <p:cNvPr id="8" name="Slide Number Placeholder 5"/>
          <p:cNvSpPr txBox="1"/>
          <p:nvPr/>
        </p:nvSpPr>
        <p:spPr>
          <a:xfrm>
            <a:off x="142844" y="773652"/>
            <a:ext cx="1000132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14" y="773652"/>
            <a:ext cx="785814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2" descr="C:\Users\nEW u\Desktop\222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71438"/>
            <a:ext cx="928662" cy="642918"/>
          </a:xfrm>
          <a:prstGeom prst="rect">
            <a:avLst/>
          </a:prstGeom>
          <a:noFill/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28905" y="71120"/>
            <a:ext cx="8443595" cy="64325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l" eaLnBrk="1" hangingPunct="1">
              <a:buClrTx/>
              <a:buSzTx/>
              <a:buFontTx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Major Issues in Data Mining (1)</a:t>
            </a:r>
            <a:endParaRPr kumimoji="0" lang="en-US" sz="3600" b="1" i="0" u="none" strike="noStrike" kern="1200" cap="none" spc="0" normalizeH="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/>
          <p:nvPr/>
        </p:nvSpPr>
        <p:spPr bwMode="auto">
          <a:xfrm>
            <a:off x="857250" y="1143000"/>
            <a:ext cx="8001000" cy="47853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85750" indent="-285750" algn="just">
              <a:lnSpc>
                <a:spcPct val="130000"/>
              </a:lnSpc>
              <a:spcBef>
                <a:spcPct val="20000"/>
              </a:spcBef>
              <a:buFont typeface="Wingdings" panose="05000000000000000000" charset="0"/>
              <a:buChar char="q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Efficiency and Scalability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Efficiency and scalability of data mining algorithms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Parallel, distributed, stream, and incremental mining methods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Diversity of data types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Handling complex types of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Mining dynamic, networked, and global data repositories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mining and society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Social impacts of data mining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Privacy-preserving data mining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Invisible data mining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eaLnBrk="1" hangingPunct="1">
              <a:lnSpc>
                <a:spcPct val="130000"/>
              </a:lnSpc>
              <a:spcBef>
                <a:spcPct val="20000"/>
              </a:spcBef>
              <a:buFont typeface="Wingdings" panose="05000000000000000000" charset="0"/>
              <a:buChar char="q"/>
              <a:defRPr/>
            </a:pPr>
            <a:endParaRPr lang="en-IN" kern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D32D7-EFB5-44A7-8690-E108EFDB80BB}" type="slidenum">
              <a:rPr lang="es-ES" smtClean="0"/>
            </a:fld>
            <a:endParaRPr lang="es-ES" dirty="0"/>
          </a:p>
        </p:txBody>
      </p:sp>
      <p:pic>
        <p:nvPicPr>
          <p:cNvPr id="7" name="Picture 3" descr="C:\Users\nEW u\Desktop\333333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8978" y="6429396"/>
            <a:ext cx="7715305" cy="357166"/>
          </a:xfrm>
          <a:prstGeom prst="rect">
            <a:avLst/>
          </a:prstGeom>
          <a:noFill/>
        </p:spPr>
      </p:pic>
      <p:sp>
        <p:nvSpPr>
          <p:cNvPr id="8" name="Slide Number Placeholder 5"/>
          <p:cNvSpPr txBox="1"/>
          <p:nvPr/>
        </p:nvSpPr>
        <p:spPr>
          <a:xfrm>
            <a:off x="142844" y="773652"/>
            <a:ext cx="1000132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14" y="773652"/>
            <a:ext cx="785814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2" descr="C:\Users\nEW u\Desktop\222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71438"/>
            <a:ext cx="928662" cy="642918"/>
          </a:xfrm>
          <a:prstGeom prst="rect">
            <a:avLst/>
          </a:prstGeom>
          <a:noFill/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28905" y="71120"/>
            <a:ext cx="8443595" cy="64325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l" eaLnBrk="1" hangingPunct="1">
              <a:buClrTx/>
              <a:buSzTx/>
              <a:buFontTx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Major Issues in Data Mining (2)</a:t>
            </a:r>
            <a:endParaRPr kumimoji="0" lang="en-US" sz="3600" b="1" i="0" u="none" strike="noStrike" kern="1200" cap="none" spc="0" normalizeH="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/>
          <p:nvPr/>
        </p:nvSpPr>
        <p:spPr bwMode="auto">
          <a:xfrm>
            <a:off x="857250" y="1143000"/>
            <a:ext cx="8001000" cy="5213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85750" indent="-285750" algn="just">
              <a:lnSpc>
                <a:spcPct val="130000"/>
              </a:lnSpc>
              <a:spcBef>
                <a:spcPct val="20000"/>
              </a:spcBef>
              <a:buFont typeface="Wingdings" panose="05000000000000000000" charset="0"/>
              <a:buChar char="q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1989 IJCAI Workshop on Knowledge Discovery in Databases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Knowledge Discovery in Databases (G. Piatetsky-Shapiro and W. Frawley, 1991)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1991-1994 Workshops on Knowledge Discovery in Databases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Advances in Knowledge Discovery and Data Mining (U. Fayyad, G. Piatetsky-Shapiro, P. Smyth, and R. Uthurusamy, 1996)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1995-1998 International Conferences on Knowledge Discovery in Databases and Data Mining (KDD’95-98)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Journal of Data Mining and Knowledge Discovery (1997)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ACM SIGKDD conferences since 1998 and SIGKDD Explorations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More conferences on data mining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PAKDD (1997), PKDD (1997), SIAM-Data Mining (2001), (IEEE) ICDM (2001), etc.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ACM Transactions on KDD starting in 2007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eaLnBrk="1" hangingPunct="1">
              <a:lnSpc>
                <a:spcPct val="130000"/>
              </a:lnSpc>
              <a:spcBef>
                <a:spcPct val="20000"/>
              </a:spcBef>
              <a:buFont typeface="Wingdings" panose="05000000000000000000" charset="0"/>
              <a:buChar char="q"/>
              <a:defRPr/>
            </a:pPr>
            <a:endParaRPr lang="en-IN" kern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D32D7-EFB5-44A7-8690-E108EFDB80BB}" type="slidenum">
              <a:rPr lang="es-ES" smtClean="0"/>
            </a:fld>
            <a:endParaRPr lang="es-ES" dirty="0"/>
          </a:p>
        </p:txBody>
      </p:sp>
      <p:pic>
        <p:nvPicPr>
          <p:cNvPr id="7" name="Picture 3" descr="C:\Users\nEW u\Desktop\333333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8978" y="6429396"/>
            <a:ext cx="7715305" cy="357166"/>
          </a:xfrm>
          <a:prstGeom prst="rect">
            <a:avLst/>
          </a:prstGeom>
          <a:noFill/>
        </p:spPr>
      </p:pic>
      <p:sp>
        <p:nvSpPr>
          <p:cNvPr id="8" name="Slide Number Placeholder 5"/>
          <p:cNvSpPr txBox="1"/>
          <p:nvPr/>
        </p:nvSpPr>
        <p:spPr>
          <a:xfrm>
            <a:off x="142844" y="773652"/>
            <a:ext cx="1000132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14" y="773652"/>
            <a:ext cx="785814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2" descr="C:\Users\nEW u\Desktop\222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71438"/>
            <a:ext cx="928662" cy="642918"/>
          </a:xfrm>
          <a:prstGeom prst="rect">
            <a:avLst/>
          </a:prstGeom>
          <a:noFill/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28905" y="71120"/>
            <a:ext cx="8443595" cy="64325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l" eaLnBrk="1" hangingPunct="1">
              <a:buClrTx/>
              <a:buSzTx/>
              <a:buFontTx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Brief History of Data Mining Society</a:t>
            </a:r>
            <a:endParaRPr kumimoji="0" lang="en-US" sz="3600" b="1" i="0" u="none" strike="noStrike" kern="1200" cap="none" spc="0" normalizeH="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/>
          <p:nvPr/>
        </p:nvSpPr>
        <p:spPr bwMode="auto">
          <a:xfrm>
            <a:off x="498475" y="1216025"/>
            <a:ext cx="4399915" cy="5213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85750" indent="-285750" algn="just">
              <a:lnSpc>
                <a:spcPct val="110000"/>
              </a:lnSpc>
              <a:spcBef>
                <a:spcPct val="20000"/>
              </a:spcBef>
              <a:buFont typeface="Wingdings" panose="05000000000000000000" charset="0"/>
              <a:buChar char="q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KDD Conferences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ACM SIGKDD Int. Conf. on Knowledge Discovery in Databases and Data Mining (</a:t>
            </a:r>
            <a:r>
              <a:rPr 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KDD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SIAM Data Mining Conf. (</a:t>
            </a:r>
            <a:r>
              <a:rPr 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SDM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(IEEE) Int. Conf. on Data Mining (</a:t>
            </a:r>
            <a:r>
              <a:rPr 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ICDM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European Conf. on Machine Learning and Principles and practices of Knowledge Discovery and Data Mining (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ECML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r>
              <a:rPr 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PKDD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Pacific-Asia Conf. on Knowledge Discovery and Data Mining (</a:t>
            </a:r>
            <a:r>
              <a:rPr 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PAKDD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Int. Conf. on Web Search and Data Mining (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WSDM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0000"/>
              </a:lnSpc>
              <a:spcBef>
                <a:spcPct val="20000"/>
              </a:spcBef>
              <a:buFont typeface="Wingdings" panose="05000000000000000000" charset="0"/>
              <a:buChar char="q"/>
              <a:defRPr/>
            </a:pPr>
            <a:endParaRPr lang="en-IN" kern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D32D7-EFB5-44A7-8690-E108EFDB80BB}" type="slidenum">
              <a:rPr lang="es-ES" smtClean="0"/>
            </a:fld>
            <a:endParaRPr lang="es-ES" dirty="0"/>
          </a:p>
        </p:txBody>
      </p:sp>
      <p:pic>
        <p:nvPicPr>
          <p:cNvPr id="7" name="Picture 3" descr="C:\Users\nEW u\Desktop\333333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8978" y="6429396"/>
            <a:ext cx="7715305" cy="357166"/>
          </a:xfrm>
          <a:prstGeom prst="rect">
            <a:avLst/>
          </a:prstGeom>
          <a:noFill/>
        </p:spPr>
      </p:pic>
      <p:sp>
        <p:nvSpPr>
          <p:cNvPr id="8" name="Slide Number Placeholder 5"/>
          <p:cNvSpPr txBox="1"/>
          <p:nvPr/>
        </p:nvSpPr>
        <p:spPr>
          <a:xfrm>
            <a:off x="142844" y="773652"/>
            <a:ext cx="1000132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14" y="773652"/>
            <a:ext cx="785814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2" descr="C:\Users\nEW u\Desktop\222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71438"/>
            <a:ext cx="928662" cy="642918"/>
          </a:xfrm>
          <a:prstGeom prst="rect">
            <a:avLst/>
          </a:prstGeom>
          <a:noFill/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28905" y="71120"/>
            <a:ext cx="8443595" cy="64325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l" eaLnBrk="1" hangingPunct="1">
              <a:buClrTx/>
              <a:buSzTx/>
              <a:buFontTx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Conferences and Journals on Data Mining</a:t>
            </a:r>
            <a:endParaRPr kumimoji="0" lang="en-US" sz="3200" b="1" i="0" u="none" strike="noStrike" kern="1200" cap="none" spc="0" normalizeH="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8852" name="Rectangle 4"/>
          <p:cNvSpPr/>
          <p:nvPr/>
        </p:nvSpPr>
        <p:spPr>
          <a:xfrm>
            <a:off x="4822825" y="1228090"/>
            <a:ext cx="4088130" cy="5029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Wingdings" panose="05000000000000000000" charset="0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related conferences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conferences: ACM SIGMOD, VLDB, ICDE, EDBT, ICDT, …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and IR conferences: WWW, SIGIR, WSDM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conferences: ICML, NIPS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 conferences: CVPR,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Wingdings" panose="05000000000000000000" charset="0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Journals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 and Knowledge Discovery (DAMI or DMKD)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On Knowledge and Data Eng. (TKDE)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KDD Explorations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Trans. on KDD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/>
          <p:nvPr/>
        </p:nvSpPr>
        <p:spPr bwMode="auto">
          <a:xfrm>
            <a:off x="857250" y="1143000"/>
            <a:ext cx="8001000" cy="5213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85750" indent="-285750" algn="just">
              <a:lnSpc>
                <a:spcPct val="130000"/>
              </a:lnSpc>
              <a:spcBef>
                <a:spcPct val="20000"/>
              </a:spcBef>
              <a:buFont typeface="Wingdings" panose="05000000000000000000" charset="0"/>
              <a:buChar char="q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mining: Discovering interesting patterns and knowledge from massive amount of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eaLnBrk="1" hangingPunct="1"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natural evolution of database technology, in great demand, with wide applications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eaLnBrk="1" hangingPunct="1"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KDD process includes data cleaning, data integration, data selection, transformation, data mining, pattern evaluation, and knowledge presentation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eaLnBrk="1" hangingPunct="1"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Mining can be performed in a variety of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eaLnBrk="1" hangingPunct="1"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mining functionalities: characterization, discrimination, association, classification, clustering, outlier and trend analysis, etc.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eaLnBrk="1" hangingPunct="1"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mining technologies and applications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eaLnBrk="1" hangingPunct="1"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Major issues in data mining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eaLnBrk="1" hangingPunct="1">
              <a:lnSpc>
                <a:spcPct val="130000"/>
              </a:lnSpc>
              <a:spcBef>
                <a:spcPct val="20000"/>
              </a:spcBef>
              <a:buFont typeface="Wingdings" panose="05000000000000000000" charset="0"/>
              <a:buChar char="q"/>
              <a:defRPr/>
            </a:pPr>
            <a:endParaRPr lang="en-IN" kern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D32D7-EFB5-44A7-8690-E108EFDB80BB}" type="slidenum">
              <a:rPr lang="es-ES" smtClean="0"/>
            </a:fld>
            <a:endParaRPr lang="es-ES" dirty="0"/>
          </a:p>
        </p:txBody>
      </p:sp>
      <p:pic>
        <p:nvPicPr>
          <p:cNvPr id="7" name="Picture 3" descr="C:\Users\nEW u\Desktop\333333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8978" y="6429396"/>
            <a:ext cx="7715305" cy="357166"/>
          </a:xfrm>
          <a:prstGeom prst="rect">
            <a:avLst/>
          </a:prstGeom>
          <a:noFill/>
        </p:spPr>
      </p:pic>
      <p:sp>
        <p:nvSpPr>
          <p:cNvPr id="8" name="Slide Number Placeholder 5"/>
          <p:cNvSpPr txBox="1"/>
          <p:nvPr/>
        </p:nvSpPr>
        <p:spPr>
          <a:xfrm>
            <a:off x="142844" y="773652"/>
            <a:ext cx="1000132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14" y="773652"/>
            <a:ext cx="785814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2" descr="C:\Users\nEW u\Desktop\222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71438"/>
            <a:ext cx="928662" cy="642918"/>
          </a:xfrm>
          <a:prstGeom prst="rect">
            <a:avLst/>
          </a:prstGeom>
          <a:noFill/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28905" y="71120"/>
            <a:ext cx="8443595" cy="64325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l" eaLnBrk="1" hangingPunct="1">
              <a:buClrTx/>
              <a:buSzTx/>
              <a:buFontTx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Summary</a:t>
            </a:r>
            <a:endParaRPr kumimoji="0" lang="en-US" sz="3600" b="1" i="0" u="none" strike="noStrike" kern="1200" cap="none" spc="0" normalizeH="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/>
          <p:nvPr/>
        </p:nvSpPr>
        <p:spPr bwMode="auto">
          <a:xfrm>
            <a:off x="857250" y="1143000"/>
            <a:ext cx="8001000" cy="5213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85750" indent="-285750" algn="just">
              <a:lnSpc>
                <a:spcPct val="130000"/>
              </a:lnSpc>
              <a:spcBef>
                <a:spcPct val="20000"/>
              </a:spcBef>
              <a:buFont typeface="Wingdings" panose="05000000000000000000" charset="0"/>
              <a:buChar char="q"/>
              <a:defRPr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Text Book: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742950" lvl="1" indent="-285750" algn="just">
              <a:lnSpc>
                <a:spcPct val="130000"/>
              </a:lnSpc>
              <a:spcBef>
                <a:spcPct val="20000"/>
              </a:spcBef>
              <a:buFont typeface="Wingdings" panose="05000000000000000000" charset="0"/>
              <a:buChar char="Ø"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J. Han and M. Kamber. Data Mining: Concepts and Techniques. Morgan Kaufmann, 3</a:t>
            </a:r>
            <a:r>
              <a:rPr lang="en-US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ed., 2011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indent="-285750" algn="just">
              <a:lnSpc>
                <a:spcPct val="130000"/>
              </a:lnSpc>
              <a:spcBef>
                <a:spcPct val="20000"/>
              </a:spcBef>
              <a:buFont typeface="Wingdings" panose="05000000000000000000" charset="0"/>
              <a:buChar char="q"/>
              <a:defRPr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Reference Books: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742950" lvl="1" indent="-285750" algn="just">
              <a:lnSpc>
                <a:spcPct val="130000"/>
              </a:lnSpc>
              <a:spcBef>
                <a:spcPct val="20000"/>
              </a:spcBef>
              <a:buFont typeface="Wingdings" panose="05000000000000000000" charset="0"/>
              <a:buChar char="Ø"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H. Dunham. Data Mining: Introductory and Advanced Topics. Pearson Education. 2006.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30000"/>
              </a:lnSpc>
              <a:spcBef>
                <a:spcPct val="20000"/>
              </a:spcBef>
              <a:buFont typeface="Wingdings" panose="05000000000000000000" charset="0"/>
              <a:buChar char="Ø"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I. H. Witten and E. Frank. Data Mining: Practical Machine Learning Tools and Techniques. Morgan Kaufmann. 2000.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30000"/>
              </a:lnSpc>
              <a:spcBef>
                <a:spcPct val="20000"/>
              </a:spcBef>
              <a:buFont typeface="Wingdings" panose="05000000000000000000" charset="0"/>
              <a:buChar char="Ø"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D. Hand, H. Mannila and P. Smyth. Principles of Data Mining.Prentice-Hall. 2001.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eaLnBrk="1" hangingPunct="1">
              <a:lnSpc>
                <a:spcPct val="130000"/>
              </a:lnSpc>
              <a:spcBef>
                <a:spcPct val="20000"/>
              </a:spcBef>
              <a:buNone/>
              <a:defRPr/>
            </a:pPr>
            <a:endParaRPr lang="en-US" b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D32D7-EFB5-44A7-8690-E108EFDB80BB}" type="slidenum">
              <a:rPr lang="es-ES" smtClean="0"/>
            </a:fld>
            <a:endParaRPr lang="es-ES" dirty="0"/>
          </a:p>
        </p:txBody>
      </p:sp>
      <p:pic>
        <p:nvPicPr>
          <p:cNvPr id="7" name="Picture 3" descr="C:\Users\nEW u\Desktop\333333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8978" y="6429396"/>
            <a:ext cx="7715305" cy="357166"/>
          </a:xfrm>
          <a:prstGeom prst="rect">
            <a:avLst/>
          </a:prstGeom>
          <a:noFill/>
        </p:spPr>
      </p:pic>
      <p:sp>
        <p:nvSpPr>
          <p:cNvPr id="8" name="Slide Number Placeholder 5"/>
          <p:cNvSpPr txBox="1"/>
          <p:nvPr/>
        </p:nvSpPr>
        <p:spPr>
          <a:xfrm>
            <a:off x="142844" y="773652"/>
            <a:ext cx="1000132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14" y="773652"/>
            <a:ext cx="785814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2" descr="C:\Users\nEW u\Desktop\222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71438"/>
            <a:ext cx="928662" cy="642918"/>
          </a:xfrm>
          <a:prstGeom prst="rect">
            <a:avLst/>
          </a:prstGeom>
          <a:noFill/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28905" y="71120"/>
            <a:ext cx="8443595" cy="64325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l" eaLnBrk="1" hangingPunct="1">
              <a:buClrTx/>
              <a:buSzTx/>
              <a:buFontTx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Recommended Text and Reference Books</a:t>
            </a:r>
            <a:endParaRPr kumimoji="0" lang="en-US" sz="3600" b="1" i="0" u="none" strike="noStrike" kern="1200" cap="none" spc="0" normalizeH="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EW u\Desktop\1111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770000" y="2428868"/>
            <a:ext cx="3604000" cy="2000264"/>
          </a:xfrm>
          <a:prstGeom prst="rect">
            <a:avLst/>
          </a:prstGeom>
          <a:noFill/>
        </p:spPr>
      </p:pic>
      <p:pic>
        <p:nvPicPr>
          <p:cNvPr id="5" name="Picture 3" descr="C:\Users\nEW u\Desktop\33333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978" y="6429396"/>
            <a:ext cx="7715305" cy="357166"/>
          </a:xfrm>
          <a:prstGeom prst="rect">
            <a:avLst/>
          </a:prstGeom>
          <a:noFill/>
        </p:spPr>
      </p:pic>
      <p:sp>
        <p:nvSpPr>
          <p:cNvPr id="6" name="Slide Number Placeholder 5"/>
          <p:cNvSpPr txBox="1"/>
          <p:nvPr/>
        </p:nvSpPr>
        <p:spPr>
          <a:xfrm>
            <a:off x="142844" y="773652"/>
            <a:ext cx="1000132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414" y="773652"/>
            <a:ext cx="785814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2" descr="C:\Users\nEW u\Desktop\2222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39" y="71438"/>
            <a:ext cx="928662" cy="6429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/>
          <p:nvPr/>
        </p:nvSpPr>
        <p:spPr bwMode="auto">
          <a:xfrm>
            <a:off x="785495" y="1070610"/>
            <a:ext cx="8044815" cy="41122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lnSpc>
                <a:spcPct val="160000"/>
              </a:lnSpc>
              <a:spcBef>
                <a:spcPct val="20000"/>
              </a:spcBef>
              <a:buFont typeface="Wingdings" panose="05000000000000000000" charset="0"/>
              <a:buChar char="q"/>
              <a:defRPr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Measures for data quality: A multidimensional view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 eaLnBrk="1" hangingPunct="1">
              <a:lnSpc>
                <a:spcPct val="160000"/>
              </a:lnSpc>
              <a:buFont typeface="Wingdings" panose="05000000000000000000" charset="0"/>
              <a:buChar char="q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Accuracy: correct or wrong, accurate or not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 eaLnBrk="1" hangingPunct="1">
              <a:lnSpc>
                <a:spcPct val="160000"/>
              </a:lnSpc>
              <a:buFont typeface="Wingdings" panose="05000000000000000000" charset="0"/>
              <a:buChar char="q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Completeness: not recorded, unavailable, …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 eaLnBrk="1" hangingPunct="1">
              <a:lnSpc>
                <a:spcPct val="160000"/>
              </a:lnSpc>
              <a:buFont typeface="Wingdings" panose="05000000000000000000" charset="0"/>
              <a:buChar char="q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Consistency: some modified but some not, dangling, …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 eaLnBrk="1" hangingPunct="1">
              <a:lnSpc>
                <a:spcPct val="160000"/>
              </a:lnSpc>
              <a:buFont typeface="Wingdings" panose="05000000000000000000" charset="0"/>
              <a:buChar char="q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Timeliness: timely update? 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 eaLnBrk="1" hangingPunct="1">
              <a:lnSpc>
                <a:spcPct val="160000"/>
              </a:lnSpc>
              <a:buFont typeface="Wingdings" panose="05000000000000000000" charset="0"/>
              <a:buChar char="q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Believability: how trustable the data are correct?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 eaLnBrk="1" hangingPunct="1">
              <a:lnSpc>
                <a:spcPct val="160000"/>
              </a:lnSpc>
              <a:buFont typeface="Wingdings" panose="05000000000000000000" charset="0"/>
              <a:buChar char="q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Interpretability: how easily the data can be understood?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60000"/>
              </a:lnSpc>
              <a:spcBef>
                <a:spcPct val="20000"/>
              </a:spcBef>
              <a:buFont typeface="Wingdings" panose="05000000000000000000" charset="0"/>
              <a:buChar char="q"/>
              <a:defRPr/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3" descr="C:\Users\nEW u\Desktop\333333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57223" y="6429396"/>
            <a:ext cx="7715305" cy="357166"/>
          </a:xfrm>
          <a:prstGeom prst="rect">
            <a:avLst/>
          </a:prstGeom>
          <a:noFill/>
        </p:spPr>
      </p:pic>
      <p:sp>
        <p:nvSpPr>
          <p:cNvPr id="10" name="Slide Number Placeholder 5"/>
          <p:cNvSpPr txBox="1"/>
          <p:nvPr/>
        </p:nvSpPr>
        <p:spPr>
          <a:xfrm>
            <a:off x="142844" y="773652"/>
            <a:ext cx="1000132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4414" y="773652"/>
            <a:ext cx="785814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2" descr="C:\Users\nEW u\Desktop\222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71438"/>
            <a:ext cx="928662" cy="642918"/>
          </a:xfrm>
          <a:prstGeom prst="rect">
            <a:avLst/>
          </a:prstGeom>
          <a:noFill/>
        </p:spPr>
      </p:pic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28646" y="71414"/>
            <a:ext cx="7943816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 eaLnBrk="1" hangingPunct="1">
              <a:buClrTx/>
              <a:buSzTx/>
              <a:buFontTx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Quality: Why Preprocess the Data?</a:t>
            </a:r>
            <a:endParaRPr kumimoji="0" lang="en-US" sz="3600" b="1" i="0" u="none" strike="noStrike" kern="1200" cap="none" spc="0" normalizeH="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/>
          <p:nvPr/>
        </p:nvSpPr>
        <p:spPr bwMode="auto">
          <a:xfrm>
            <a:off x="857250" y="1260475"/>
            <a:ext cx="7643495" cy="45262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85750" indent="-285750" algn="just">
              <a:spcBef>
                <a:spcPct val="20000"/>
              </a:spcBef>
              <a:buFont typeface="Wingdings" panose="05000000000000000000" charset="0"/>
              <a:buChar char="q"/>
              <a:defRPr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cleaning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20000"/>
              </a:lnSpc>
              <a:buFont typeface="Wingdings" panose="05000000000000000000" charset="0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Fill in missing values, smooth noisy data, identify or remove outliers, and resolve inconsistencies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Wingdings" panose="05000000000000000000" charset="0"/>
              <a:buChar char="q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integration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20000"/>
              </a:lnSpc>
              <a:buFont typeface="Wingdings" panose="05000000000000000000" charset="0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Integration of multiple databases, data cubes, or files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Wingdings" panose="05000000000000000000" charset="0"/>
              <a:buChar char="q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reduction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20000"/>
              </a:lnSpc>
              <a:buFont typeface="Wingdings" panose="05000000000000000000" charset="0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Dimensionality reduction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20000"/>
              </a:lnSpc>
              <a:buFont typeface="Wingdings" panose="05000000000000000000" charset="0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Numerosity reduction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20000"/>
              </a:lnSpc>
              <a:buFont typeface="Wingdings" panose="05000000000000000000" charset="0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compression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Wingdings" panose="05000000000000000000" charset="0"/>
              <a:buChar char="q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transformation and data discretization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20000"/>
              </a:lnSpc>
              <a:buFont typeface="Wingdings" panose="05000000000000000000" charset="0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Normalization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20000"/>
              </a:lnSpc>
              <a:buFont typeface="Wingdings" panose="05000000000000000000" charset="0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Concept hierarchy generation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ct val="20000"/>
              </a:spcBef>
              <a:buFont typeface="Wingdings" panose="05000000000000000000" charset="0"/>
              <a:buChar char="q"/>
              <a:defRPr/>
            </a:pPr>
            <a:endParaRPr lang="en-IN" kern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3" descr="C:\Users\nEW u\Desktop\333333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57223" y="6429396"/>
            <a:ext cx="7715305" cy="357166"/>
          </a:xfrm>
          <a:prstGeom prst="rect">
            <a:avLst/>
          </a:prstGeom>
          <a:noFill/>
        </p:spPr>
      </p:pic>
      <p:sp>
        <p:nvSpPr>
          <p:cNvPr id="12" name="Slide Number Placeholder 5"/>
          <p:cNvSpPr txBox="1"/>
          <p:nvPr/>
        </p:nvSpPr>
        <p:spPr>
          <a:xfrm>
            <a:off x="142844" y="773652"/>
            <a:ext cx="1000132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4414" y="773652"/>
            <a:ext cx="785814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2" descr="C:\Users\nEW u\Desktop\222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71438"/>
            <a:ext cx="928662" cy="642918"/>
          </a:xfrm>
          <a:prstGeom prst="rect">
            <a:avLst/>
          </a:prstGeom>
          <a:noFill/>
        </p:spPr>
      </p:pic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28646" y="71414"/>
            <a:ext cx="7943816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buClrTx/>
              <a:buSzTx/>
              <a:buFontTx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Major Tasks in Data Preprocessing</a:t>
            </a:r>
            <a:endParaRPr kumimoji="0" lang="en-US" sz="3600" b="1" i="0" u="none" strike="noStrike" kern="1200" cap="none" spc="0" normalizeH="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/>
          <p:nvPr/>
        </p:nvSpPr>
        <p:spPr bwMode="auto">
          <a:xfrm>
            <a:off x="713740" y="1188720"/>
            <a:ext cx="7628890" cy="4648835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</a:ln>
        </p:spPr>
        <p:txBody>
          <a:bodyPr/>
          <a:lstStyle/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Wingdings" panose="05000000000000000000" charset="0"/>
              <a:buChar char="q"/>
              <a:defRPr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in the Real World Is Dirty: Lots of potentially incorrect data, e.g., instrument faulty, human or computer error, transmission error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20000"/>
              </a:lnSpc>
              <a:buFont typeface="Wingdings" panose="05000000000000000000" charset="0"/>
              <a:buChar char="Ø"/>
            </a:pPr>
            <a:r>
              <a:rPr sz="1800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incomplete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lacking attribute values, lacking certain attributes of interest, or containing only aggregate data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20000"/>
              </a:lnSpc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e.g., </a:t>
            </a:r>
            <a:r>
              <a:rPr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Occupation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=“ ” (missing data)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20000"/>
              </a:lnSpc>
              <a:buFont typeface="Wingdings" panose="05000000000000000000" charset="0"/>
              <a:buChar char="Ø"/>
            </a:pPr>
            <a:r>
              <a:rPr sz="1800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noisy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containing noise, errors, or outliers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20000"/>
              </a:lnSpc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e.g., </a:t>
            </a:r>
            <a:r>
              <a:rPr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Salary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=“−10” (an error)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20000"/>
              </a:lnSpc>
              <a:buFont typeface="Wingdings" panose="05000000000000000000" charset="0"/>
              <a:buChar char="Ø"/>
            </a:pPr>
            <a:r>
              <a:rPr sz="1800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inconsistent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containing discrepancies in codes or names, e.g.,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20000"/>
              </a:lnSpc>
            </a:pPr>
            <a:r>
              <a:rPr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Age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=“42”, </a:t>
            </a:r>
            <a:r>
              <a:rPr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Birthday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=“03/07/2010”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20000"/>
              </a:lnSpc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Was rating “1, 2, 3”, now rating “A, B, C”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20000"/>
              </a:lnSpc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discrepancy between duplicate records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20000"/>
              </a:lnSpc>
              <a:buFont typeface="Wingdings" panose="05000000000000000000" charset="0"/>
              <a:buChar char="Ø"/>
            </a:pPr>
            <a:r>
              <a:rPr sz="1800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Intentional</a:t>
            </a:r>
            <a:r>
              <a:rPr sz="1800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(e.g., </a:t>
            </a:r>
            <a:r>
              <a:rPr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disguised missing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data)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20000"/>
              </a:lnSpc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Jan. 1 as everyone’s birthday?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Wingdings" panose="05000000000000000000" charset="0"/>
              <a:buChar char="q"/>
              <a:defRPr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3" descr="C:\Users\nEW u\Desktop\333333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57223" y="6429396"/>
            <a:ext cx="7715305" cy="357166"/>
          </a:xfrm>
          <a:prstGeom prst="rect">
            <a:avLst/>
          </a:prstGeom>
          <a:noFill/>
        </p:spPr>
      </p:pic>
      <p:sp>
        <p:nvSpPr>
          <p:cNvPr id="12" name="Slide Number Placeholder 5"/>
          <p:cNvSpPr txBox="1"/>
          <p:nvPr/>
        </p:nvSpPr>
        <p:spPr>
          <a:xfrm>
            <a:off x="142844" y="773652"/>
            <a:ext cx="1000132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4414" y="773652"/>
            <a:ext cx="785814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2" descr="C:\Users\nEW u\Desktop\222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71438"/>
            <a:ext cx="928662" cy="642918"/>
          </a:xfrm>
          <a:prstGeom prst="rect">
            <a:avLst/>
          </a:prstGeom>
          <a:noFill/>
        </p:spPr>
      </p:pic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28646" y="71414"/>
            <a:ext cx="7943816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buClrTx/>
              <a:buSzTx/>
              <a:buFontTx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Cleaning</a:t>
            </a:r>
            <a:endParaRPr kumimoji="0" lang="en-US" sz="3600" b="1" i="0" u="none" strike="noStrike" kern="1200" cap="none" spc="0" normalizeH="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/>
          <p:nvPr/>
        </p:nvSpPr>
        <p:spPr bwMode="auto">
          <a:xfrm>
            <a:off x="713740" y="1188720"/>
            <a:ext cx="7628890" cy="4648835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</a:ln>
        </p:spPr>
        <p:txBody>
          <a:bodyPr/>
          <a:lstStyle/>
          <a:p>
            <a:pPr marL="285750" indent="-285750" algn="just">
              <a:lnSpc>
                <a:spcPct val="130000"/>
              </a:lnSpc>
              <a:spcBef>
                <a:spcPct val="20000"/>
              </a:spcBef>
              <a:buFont typeface="Wingdings" panose="05000000000000000000" charset="0"/>
              <a:buChar char="q"/>
              <a:defRPr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is not always available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ü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E.g., many tuples have no recorded value for several attributes, such as customer income in sales data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30000"/>
              </a:lnSpc>
              <a:buFont typeface="Wingdings" panose="05000000000000000000" charset="0"/>
              <a:buChar char="q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Missing data may be due to 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equipment malfunction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inconsistent with other recorded data and thus deleted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not entered due to misunderstanding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certain data may not be considered important at the time of entry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not register history or changes of the data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30000"/>
              </a:lnSpc>
              <a:buFont typeface="Wingdings" panose="05000000000000000000" charset="0"/>
              <a:buChar char="q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Missing data may need to be inferred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30000"/>
              </a:lnSpc>
              <a:spcBef>
                <a:spcPct val="20000"/>
              </a:spcBef>
              <a:buFont typeface="Wingdings" panose="05000000000000000000" charset="0"/>
              <a:buChar char="q"/>
              <a:defRPr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3" descr="C:\Users\nEW u\Desktop\333333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57223" y="6429396"/>
            <a:ext cx="7715305" cy="357166"/>
          </a:xfrm>
          <a:prstGeom prst="rect">
            <a:avLst/>
          </a:prstGeom>
          <a:noFill/>
        </p:spPr>
      </p:pic>
      <p:sp>
        <p:nvSpPr>
          <p:cNvPr id="12" name="Slide Number Placeholder 5"/>
          <p:cNvSpPr txBox="1"/>
          <p:nvPr/>
        </p:nvSpPr>
        <p:spPr>
          <a:xfrm>
            <a:off x="142844" y="773652"/>
            <a:ext cx="1000132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4414" y="773652"/>
            <a:ext cx="785814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2" descr="C:\Users\nEW u\Desktop\222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71438"/>
            <a:ext cx="928662" cy="642918"/>
          </a:xfrm>
          <a:prstGeom prst="rect">
            <a:avLst/>
          </a:prstGeom>
          <a:noFill/>
        </p:spPr>
      </p:pic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28646" y="71414"/>
            <a:ext cx="7943816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buClrTx/>
              <a:buSzTx/>
              <a:buFontTx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Incomplete (Missing) Data</a:t>
            </a:r>
            <a:endParaRPr kumimoji="0" lang="en-US" sz="3600" b="1" i="0" u="none" strike="noStrike" kern="1200" cap="none" spc="0" normalizeH="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/>
          <p:nvPr/>
        </p:nvSpPr>
        <p:spPr bwMode="auto">
          <a:xfrm>
            <a:off x="713740" y="1188720"/>
            <a:ext cx="7628890" cy="4648835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</a:ln>
        </p:spPr>
        <p:txBody>
          <a:bodyPr/>
          <a:lstStyle/>
          <a:p>
            <a:pPr marL="285750" indent="-285750" algn="just">
              <a:lnSpc>
                <a:spcPct val="130000"/>
              </a:lnSpc>
              <a:spcBef>
                <a:spcPct val="20000"/>
              </a:spcBef>
              <a:buFont typeface="Wingdings" panose="05000000000000000000" charset="0"/>
              <a:buChar char="q"/>
              <a:defRPr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Ignore the tuple: usually done when class label is missing (when doing classification)—not effective when the % of missing values per attribute varies considerably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Wingdings" panose="05000000000000000000" charset="0"/>
              <a:buChar char="q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Fill in the missing value manually: tedious + infeasible?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Wingdings" panose="05000000000000000000" charset="0"/>
              <a:buChar char="q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Fill in it automatically with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20000"/>
              </a:lnSpc>
              <a:buFont typeface="Wingdings" panose="05000000000000000000" charset="0"/>
              <a:buChar char="Ø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global constant : e.g., “unknown”, a new class?! 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20000"/>
              </a:lnSpc>
              <a:buFont typeface="Wingdings" panose="05000000000000000000" charset="0"/>
              <a:buChar char="Ø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attribute mean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20000"/>
              </a:lnSpc>
              <a:buFont typeface="Wingdings" panose="05000000000000000000" charset="0"/>
              <a:buChar char="Ø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attribute mean for all samples belonging to the same class: smarter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20000"/>
              </a:lnSpc>
              <a:buFont typeface="Wingdings" panose="05000000000000000000" charset="0"/>
              <a:buChar char="Ø"/>
            </a:pPr>
            <a:r>
              <a:rPr sz="18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most probable value: inference-based such as Bayesian formula or decision tree</a:t>
            </a:r>
            <a:endParaRPr sz="1800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30000"/>
              </a:lnSpc>
              <a:spcBef>
                <a:spcPct val="20000"/>
              </a:spcBef>
              <a:buFont typeface="Wingdings" panose="05000000000000000000" charset="0"/>
              <a:buChar char="q"/>
              <a:defRPr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3" descr="C:\Users\nEW u\Desktop\333333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57223" y="6429396"/>
            <a:ext cx="7715305" cy="357166"/>
          </a:xfrm>
          <a:prstGeom prst="rect">
            <a:avLst/>
          </a:prstGeom>
          <a:noFill/>
        </p:spPr>
      </p:pic>
      <p:sp>
        <p:nvSpPr>
          <p:cNvPr id="12" name="Slide Number Placeholder 5"/>
          <p:cNvSpPr txBox="1"/>
          <p:nvPr/>
        </p:nvSpPr>
        <p:spPr>
          <a:xfrm>
            <a:off x="142844" y="773652"/>
            <a:ext cx="1000132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4414" y="773652"/>
            <a:ext cx="785814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2" descr="C:\Users\nEW u\Desktop\222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71438"/>
            <a:ext cx="928662" cy="642918"/>
          </a:xfrm>
          <a:prstGeom prst="rect">
            <a:avLst/>
          </a:prstGeom>
          <a:noFill/>
        </p:spPr>
      </p:pic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28646" y="71414"/>
            <a:ext cx="7943816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buClrTx/>
              <a:buSzTx/>
              <a:buFontTx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How to Handle Missing Data?</a:t>
            </a:r>
            <a:endParaRPr kumimoji="0" lang="en-US" sz="3600" b="1" i="0" u="none" strike="noStrike" kern="1200" cap="none" spc="0" normalizeH="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/>
          <p:nvPr/>
        </p:nvSpPr>
        <p:spPr bwMode="auto">
          <a:xfrm>
            <a:off x="713740" y="1188720"/>
            <a:ext cx="7628890" cy="4648835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</a:ln>
        </p:spPr>
        <p:txBody>
          <a:bodyPr/>
          <a:lstStyle/>
          <a:p>
            <a:pPr marL="285750" indent="-285750" algn="just">
              <a:lnSpc>
                <a:spcPct val="150000"/>
              </a:lnSpc>
              <a:spcBef>
                <a:spcPct val="20000"/>
              </a:spcBef>
              <a:buFont typeface="Wingdings" panose="05000000000000000000" charset="0"/>
              <a:buChar char="q"/>
              <a:defRPr/>
            </a:pPr>
            <a:r>
              <a:rPr sz="18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Noise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random error or variance in a measured variable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charset="0"/>
              <a:buChar char="q"/>
            </a:pPr>
            <a:r>
              <a:rPr sz="18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Incorrect attribute values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may be due to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faulty data collection instruments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entry problems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transmission problems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technology limitation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inconsistency in naming convention 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charset="0"/>
              <a:buChar char="q"/>
            </a:pPr>
            <a:r>
              <a:rPr sz="18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Other data problems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which require data cleaning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duplicate records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incomplete data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inconsistent data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ea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charset="0"/>
              <a:buChar char="q"/>
              <a:defRPr/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indent="-285750" algn="just" ea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charset="0"/>
              <a:buChar char="q"/>
              <a:defRPr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3" descr="C:\Users\nEW u\Desktop\333333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57223" y="6429396"/>
            <a:ext cx="7715305" cy="357166"/>
          </a:xfrm>
          <a:prstGeom prst="rect">
            <a:avLst/>
          </a:prstGeom>
          <a:noFill/>
        </p:spPr>
      </p:pic>
      <p:sp>
        <p:nvSpPr>
          <p:cNvPr id="12" name="Slide Number Placeholder 5"/>
          <p:cNvSpPr txBox="1"/>
          <p:nvPr/>
        </p:nvSpPr>
        <p:spPr>
          <a:xfrm>
            <a:off x="142844" y="773652"/>
            <a:ext cx="1000132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4414" y="773652"/>
            <a:ext cx="785814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2" descr="C:\Users\nEW u\Desktop\222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71438"/>
            <a:ext cx="928662" cy="642918"/>
          </a:xfrm>
          <a:prstGeom prst="rect">
            <a:avLst/>
          </a:prstGeom>
          <a:noFill/>
        </p:spPr>
      </p:pic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28646" y="71414"/>
            <a:ext cx="7943816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buClrTx/>
              <a:buSzTx/>
              <a:buFontTx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Noisy Data</a:t>
            </a:r>
            <a:endParaRPr kumimoji="0" lang="en-US" sz="3600" b="1" i="0" u="none" strike="noStrike" kern="1200" cap="none" spc="0" normalizeH="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15903</Words>
  <Application>WPS Presentation</Application>
  <PresentationFormat>On-screen Show (4:3)</PresentationFormat>
  <Paragraphs>661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37</vt:i4>
      </vt:variant>
    </vt:vector>
  </HeadingPairs>
  <TitlesOfParts>
    <vt:vector size="55" baseType="lpstr">
      <vt:lpstr>Arial</vt:lpstr>
      <vt:lpstr>SimSun</vt:lpstr>
      <vt:lpstr>Wingdings</vt:lpstr>
      <vt:lpstr>Times New Roman</vt:lpstr>
      <vt:lpstr>Aharoni</vt:lpstr>
      <vt:lpstr>Wingdings</vt:lpstr>
      <vt:lpstr>Tahoma</vt:lpstr>
      <vt:lpstr>Impact</vt:lpstr>
      <vt:lpstr>Liberation Mono</vt:lpstr>
      <vt:lpstr>Microsoft YaHei</vt:lpstr>
      <vt:lpstr>Arial Unicode MS</vt:lpstr>
      <vt:lpstr>Calibri</vt:lpstr>
      <vt:lpstr>Monotype Sorts</vt:lpstr>
      <vt:lpstr>Office Theme</vt:lpstr>
      <vt:lpstr>Word.Document.8</vt:lpstr>
      <vt:lpstr>Word.Document.8</vt:lpstr>
      <vt:lpstr>Word.Document.8</vt:lpstr>
      <vt:lpstr>Visio.Drawing.6</vt:lpstr>
      <vt:lpstr>KALINGA INSTITUTE OF INDUSTRIAL TECHNOLOGY</vt:lpstr>
      <vt:lpstr>Acknoledgement</vt:lpstr>
      <vt:lpstr>Chapter Contents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nEW u</cp:lastModifiedBy>
  <cp:revision>1253</cp:revision>
  <dcterms:created xsi:type="dcterms:W3CDTF">2010-05-23T14:28:00Z</dcterms:created>
  <dcterms:modified xsi:type="dcterms:W3CDTF">2020-08-04T16:29:00Z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