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28" r:id="rId3"/>
    <p:sldId id="315" r:id="rId4"/>
    <p:sldId id="257" r:id="rId5"/>
    <p:sldId id="258" r:id="rId6"/>
    <p:sldId id="316" r:id="rId7"/>
    <p:sldId id="259" r:id="rId8"/>
    <p:sldId id="260" r:id="rId9"/>
    <p:sldId id="329" r:id="rId10"/>
    <p:sldId id="330" r:id="rId11"/>
    <p:sldId id="331" r:id="rId12"/>
    <p:sldId id="332" r:id="rId13"/>
    <p:sldId id="333" r:id="rId14"/>
    <p:sldId id="319" r:id="rId15"/>
    <p:sldId id="320" r:id="rId16"/>
    <p:sldId id="317" r:id="rId17"/>
    <p:sldId id="318" r:id="rId18"/>
    <p:sldId id="326"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334" r:id="rId32"/>
    <p:sldId id="335" r:id="rId33"/>
    <p:sldId id="336" r:id="rId34"/>
    <p:sldId id="337" r:id="rId35"/>
    <p:sldId id="323" r:id="rId36"/>
    <p:sldId id="324" r:id="rId37"/>
    <p:sldId id="325" r:id="rId38"/>
    <p:sldId id="347" r:id="rId39"/>
    <p:sldId id="349" r:id="rId40"/>
    <p:sldId id="351" r:id="rId41"/>
    <p:sldId id="350" r:id="rId42"/>
    <p:sldId id="352" r:id="rId43"/>
    <p:sldId id="273" r:id="rId44"/>
    <p:sldId id="274" r:id="rId45"/>
    <p:sldId id="275" r:id="rId46"/>
    <p:sldId id="303" r:id="rId47"/>
    <p:sldId id="338" r:id="rId48"/>
    <p:sldId id="340" r:id="rId49"/>
    <p:sldId id="341" r:id="rId50"/>
    <p:sldId id="342" r:id="rId51"/>
    <p:sldId id="343" r:id="rId52"/>
    <p:sldId id="344" r:id="rId53"/>
    <p:sldId id="345" r:id="rId54"/>
    <p:sldId id="346" r:id="rId55"/>
    <p:sldId id="321" r:id="rId56"/>
    <p:sldId id="32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3865" initials="1" lastIdx="1" clrIdx="0">
    <p:extLst>
      <p:ext uri="{19B8F6BF-5375-455C-9EA6-DF929625EA0E}">
        <p15:presenceInfo xmlns:p15="http://schemas.microsoft.com/office/powerpoint/2012/main" userId="10386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90" autoAdjust="0"/>
  </p:normalViewPr>
  <p:slideViewPr>
    <p:cSldViewPr snapToGrid="0">
      <p:cViewPr varScale="1">
        <p:scale>
          <a:sx n="77" d="100"/>
          <a:sy n="77" d="100"/>
        </p:scale>
        <p:origin x="8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45189-C260-4184-9D71-4AF80EE9B1D2}" type="datetimeFigureOut">
              <a:rPr lang="en-IN" smtClean="0"/>
              <a:t>08-07-2021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A44AC-28E3-4C50-8441-8EECEBE6545A}" type="slidenum">
              <a:rPr lang="en-IN" smtClean="0"/>
              <a:t>‹#›</a:t>
            </a:fld>
            <a:endParaRPr lang="en-IN"/>
          </a:p>
        </p:txBody>
      </p:sp>
    </p:spTree>
    <p:extLst>
      <p:ext uri="{BB962C8B-B14F-4D97-AF65-F5344CB8AC3E}">
        <p14:creationId xmlns:p14="http://schemas.microsoft.com/office/powerpoint/2010/main" val="144806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BA44AC-28E3-4C50-8441-8EECEBE6545A}" type="slidenum">
              <a:rPr lang="en-IN" smtClean="0"/>
              <a:t>17</a:t>
            </a:fld>
            <a:endParaRPr lang="en-IN"/>
          </a:p>
        </p:txBody>
      </p:sp>
    </p:spTree>
    <p:extLst>
      <p:ext uri="{BB962C8B-B14F-4D97-AF65-F5344CB8AC3E}">
        <p14:creationId xmlns:p14="http://schemas.microsoft.com/office/powerpoint/2010/main" val="298694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BA44AC-28E3-4C50-8441-8EECEBE6545A}" type="slidenum">
              <a:rPr lang="en-IN" smtClean="0"/>
              <a:t>39</a:t>
            </a:fld>
            <a:endParaRPr lang="en-IN"/>
          </a:p>
        </p:txBody>
      </p:sp>
    </p:spTree>
    <p:extLst>
      <p:ext uri="{BB962C8B-B14F-4D97-AF65-F5344CB8AC3E}">
        <p14:creationId xmlns:p14="http://schemas.microsoft.com/office/powerpoint/2010/main" val="243838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E0A9-2B95-417E-A134-2C50AF5C97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7187D8-EF97-47A9-8797-9DF91E2A2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7EEA9A-C135-4355-93FD-F7EB5884FB24}"/>
              </a:ext>
            </a:extLst>
          </p:cNvPr>
          <p:cNvSpPr>
            <a:spLocks noGrp="1"/>
          </p:cNvSpPr>
          <p:nvPr>
            <p:ph type="dt" sz="half" idx="10"/>
          </p:nvPr>
        </p:nvSpPr>
        <p:spPr/>
        <p:txBody>
          <a:bodyPr/>
          <a:lstStyle/>
          <a:p>
            <a:fld id="{ABF7A802-EAE7-4C7D-A2A9-7FB23BC16213}" type="datetime1">
              <a:rPr lang="en-IN" smtClean="0"/>
              <a:t>08-07-2021</a:t>
            </a:fld>
            <a:endParaRPr lang="en-IN"/>
          </a:p>
        </p:txBody>
      </p:sp>
      <p:sp>
        <p:nvSpPr>
          <p:cNvPr id="5" name="Footer Placeholder 4">
            <a:extLst>
              <a:ext uri="{FF2B5EF4-FFF2-40B4-BE49-F238E27FC236}">
                <a16:creationId xmlns:a16="http://schemas.microsoft.com/office/drawing/2014/main" id="{CEF49C4F-F98F-4540-8F07-1BF369334A53}"/>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2449A28A-DFBD-4646-AFE4-39DDA7D8B883}"/>
              </a:ext>
            </a:extLst>
          </p:cNvPr>
          <p:cNvSpPr>
            <a:spLocks noGrp="1"/>
          </p:cNvSpPr>
          <p:nvPr>
            <p:ph type="sldNum" sz="quarter" idx="12"/>
          </p:nvPr>
        </p:nvSpPr>
        <p:spPr/>
        <p:txBody>
          <a:bodyPr/>
          <a:lstStyle/>
          <a:p>
            <a:fld id="{06B7BF86-18E6-48A3-8F68-6C8B8DA818EF}" type="slidenum">
              <a:rPr lang="en-IN" smtClean="0"/>
              <a:t>‹#›</a:t>
            </a:fld>
            <a:endParaRPr lang="en-IN"/>
          </a:p>
        </p:txBody>
      </p:sp>
      <p:sp>
        <p:nvSpPr>
          <p:cNvPr id="7" name="TextBox 6">
            <a:extLst>
              <a:ext uri="{FF2B5EF4-FFF2-40B4-BE49-F238E27FC236}">
                <a16:creationId xmlns:a16="http://schemas.microsoft.com/office/drawing/2014/main" id="{61190D75-22EA-4A7E-9B28-AF4703B3DD42}"/>
              </a:ext>
            </a:extLst>
          </p:cNvPr>
          <p:cNvSpPr txBox="1"/>
          <p:nvPr userDrawn="1"/>
        </p:nvSpPr>
        <p:spPr>
          <a:xfrm>
            <a:off x="0" y="-19250"/>
            <a:ext cx="12192000" cy="461665"/>
          </a:xfrm>
          <a:prstGeom prst="rect">
            <a:avLst/>
          </a:prstGeom>
          <a:gradFill flip="none" rotWithShape="1">
            <a:gsLst>
              <a:gs pos="0">
                <a:srgbClr val="FF0000"/>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Embedded</a:t>
            </a:r>
            <a:r>
              <a:rPr lang="en-IN" sz="2400" b="1" dirty="0"/>
              <a:t> System Design &amp;Application(EC 3033)</a:t>
            </a:r>
          </a:p>
        </p:txBody>
      </p:sp>
    </p:spTree>
    <p:extLst>
      <p:ext uri="{BB962C8B-B14F-4D97-AF65-F5344CB8AC3E}">
        <p14:creationId xmlns:p14="http://schemas.microsoft.com/office/powerpoint/2010/main" val="115588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23B9-35F2-455E-9BC6-1375E3AC00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6FBFB8-EF2E-4549-B9F7-27DD47965E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CE731-9251-409C-B65D-BD3D4782F614}"/>
              </a:ext>
            </a:extLst>
          </p:cNvPr>
          <p:cNvSpPr>
            <a:spLocks noGrp="1"/>
          </p:cNvSpPr>
          <p:nvPr>
            <p:ph type="dt" sz="half" idx="10"/>
          </p:nvPr>
        </p:nvSpPr>
        <p:spPr/>
        <p:txBody>
          <a:bodyPr/>
          <a:lstStyle/>
          <a:p>
            <a:fld id="{4C58F311-2C2A-4BAA-AEBF-395BCF1F7008}" type="datetime1">
              <a:rPr lang="en-IN" smtClean="0"/>
              <a:t>08-07-2021</a:t>
            </a:fld>
            <a:endParaRPr lang="en-IN"/>
          </a:p>
        </p:txBody>
      </p:sp>
      <p:sp>
        <p:nvSpPr>
          <p:cNvPr id="5" name="Footer Placeholder 4">
            <a:extLst>
              <a:ext uri="{FF2B5EF4-FFF2-40B4-BE49-F238E27FC236}">
                <a16:creationId xmlns:a16="http://schemas.microsoft.com/office/drawing/2014/main" id="{53177785-7039-4724-991D-CAA2EB16C1C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9234FA9-06AB-4D35-BF80-C92ADE472F53}"/>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168081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E70B5-DFC5-4CB3-860C-681568B1E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AB98A-F44B-4936-A2AE-00A9EED24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6EA87-2067-40FC-94F3-A4D303E539E6}"/>
              </a:ext>
            </a:extLst>
          </p:cNvPr>
          <p:cNvSpPr>
            <a:spLocks noGrp="1"/>
          </p:cNvSpPr>
          <p:nvPr>
            <p:ph type="dt" sz="half" idx="10"/>
          </p:nvPr>
        </p:nvSpPr>
        <p:spPr/>
        <p:txBody>
          <a:bodyPr/>
          <a:lstStyle/>
          <a:p>
            <a:fld id="{27698A06-8C3F-4036-9A1E-BC2866D30051}" type="datetime1">
              <a:rPr lang="en-IN" smtClean="0"/>
              <a:t>08-07-2021</a:t>
            </a:fld>
            <a:endParaRPr lang="en-IN"/>
          </a:p>
        </p:txBody>
      </p:sp>
      <p:sp>
        <p:nvSpPr>
          <p:cNvPr id="5" name="Footer Placeholder 4">
            <a:extLst>
              <a:ext uri="{FF2B5EF4-FFF2-40B4-BE49-F238E27FC236}">
                <a16:creationId xmlns:a16="http://schemas.microsoft.com/office/drawing/2014/main" id="{CA943882-2FEE-4D09-900D-A184F8687834}"/>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5E7DCA9-D0F2-41A3-A972-E9F9BE446FBD}"/>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133479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F5B8-01A8-4274-8AC8-225C429958D8}"/>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2889E96-42E1-42F1-90FE-83A01804FF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2BC29-B603-4D5E-9B34-5EB43B05738E}"/>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956CF355-A839-4262-858A-286E3F2CA7C3}"/>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5A9280D5-6644-4E19-A11E-C025FD156FEB}"/>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375669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661B-56AC-49FA-A876-F9E8670EA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70449B-418A-43E1-ADBF-19808FD26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AE8CB-9EF7-49D5-90B6-627407712748}"/>
              </a:ext>
            </a:extLst>
          </p:cNvPr>
          <p:cNvSpPr>
            <a:spLocks noGrp="1"/>
          </p:cNvSpPr>
          <p:nvPr>
            <p:ph type="dt" sz="half" idx="10"/>
          </p:nvPr>
        </p:nvSpPr>
        <p:spPr/>
        <p:txBody>
          <a:bodyPr/>
          <a:lstStyle/>
          <a:p>
            <a:fld id="{99CEDA22-85FD-42B3-A0E1-5F3B8A2B4E3F}" type="datetime1">
              <a:rPr lang="en-IN" smtClean="0"/>
              <a:t>08-07-2021</a:t>
            </a:fld>
            <a:endParaRPr lang="en-IN"/>
          </a:p>
        </p:txBody>
      </p:sp>
      <p:sp>
        <p:nvSpPr>
          <p:cNvPr id="5" name="Footer Placeholder 4">
            <a:extLst>
              <a:ext uri="{FF2B5EF4-FFF2-40B4-BE49-F238E27FC236}">
                <a16:creationId xmlns:a16="http://schemas.microsoft.com/office/drawing/2014/main" id="{193C8E1C-73B5-4C59-A068-45AB719D0217}"/>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D870389-1AAB-432D-8BB0-5E4F3180D223}"/>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394153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1CC2-8754-421D-8E39-8CB031C9CD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770C4-2BB2-4F0D-A61F-9BB36FE07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95F583-FB2F-4AB3-BF8E-A673E40C1B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8ED02C-0993-490A-8A80-7EF7141211A3}"/>
              </a:ext>
            </a:extLst>
          </p:cNvPr>
          <p:cNvSpPr>
            <a:spLocks noGrp="1"/>
          </p:cNvSpPr>
          <p:nvPr>
            <p:ph type="dt" sz="half" idx="10"/>
          </p:nvPr>
        </p:nvSpPr>
        <p:spPr/>
        <p:txBody>
          <a:bodyPr/>
          <a:lstStyle/>
          <a:p>
            <a:fld id="{6FBF112C-52E6-4F0A-B918-ACB077F73803}" type="datetime1">
              <a:rPr lang="en-IN" smtClean="0"/>
              <a:t>08-07-2021</a:t>
            </a:fld>
            <a:endParaRPr lang="en-IN"/>
          </a:p>
        </p:txBody>
      </p:sp>
      <p:sp>
        <p:nvSpPr>
          <p:cNvPr id="6" name="Footer Placeholder 5">
            <a:extLst>
              <a:ext uri="{FF2B5EF4-FFF2-40B4-BE49-F238E27FC236}">
                <a16:creationId xmlns:a16="http://schemas.microsoft.com/office/drawing/2014/main" id="{020D94C3-1489-44D1-B7EE-608FD3F9AC3B}"/>
              </a:ext>
            </a:extLst>
          </p:cNvPr>
          <p:cNvSpPr>
            <a:spLocks noGrp="1"/>
          </p:cNvSpPr>
          <p:nvPr>
            <p:ph type="ftr" sz="quarter" idx="11"/>
          </p:nvPr>
        </p:nvSpPr>
        <p:spPr/>
        <p:txBody>
          <a:bodyPr/>
          <a:lstStyle/>
          <a:p>
            <a:r>
              <a:rPr lang="en-US"/>
              <a:t>School of Electronics Engineering, KIIIT DU, Bhubaneswar-24</a:t>
            </a:r>
            <a:endParaRPr lang="en-IN"/>
          </a:p>
        </p:txBody>
      </p:sp>
      <p:sp>
        <p:nvSpPr>
          <p:cNvPr id="7" name="Slide Number Placeholder 6">
            <a:extLst>
              <a:ext uri="{FF2B5EF4-FFF2-40B4-BE49-F238E27FC236}">
                <a16:creationId xmlns:a16="http://schemas.microsoft.com/office/drawing/2014/main" id="{48303502-4466-4CC6-A37B-E6408F420BDA}"/>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312035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0E43-9769-47D4-B319-70CCD043EC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80131-CE79-4C0B-963A-62E994A43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D9369-6F9A-40B1-9FEA-37AC493B8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50F1EC-F136-41B3-988C-C81D2F8AC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6AFA0-D603-4CDA-AE68-BD3684FEB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CFC47A-A3B9-4235-9D6E-5DE568F55D50}"/>
              </a:ext>
            </a:extLst>
          </p:cNvPr>
          <p:cNvSpPr>
            <a:spLocks noGrp="1"/>
          </p:cNvSpPr>
          <p:nvPr>
            <p:ph type="dt" sz="half" idx="10"/>
          </p:nvPr>
        </p:nvSpPr>
        <p:spPr/>
        <p:txBody>
          <a:bodyPr/>
          <a:lstStyle/>
          <a:p>
            <a:fld id="{E3124247-EE6E-4B77-A2C9-135015D47537}" type="datetime1">
              <a:rPr lang="en-IN" smtClean="0"/>
              <a:t>08-07-2021</a:t>
            </a:fld>
            <a:endParaRPr lang="en-IN"/>
          </a:p>
        </p:txBody>
      </p:sp>
      <p:sp>
        <p:nvSpPr>
          <p:cNvPr id="8" name="Footer Placeholder 7">
            <a:extLst>
              <a:ext uri="{FF2B5EF4-FFF2-40B4-BE49-F238E27FC236}">
                <a16:creationId xmlns:a16="http://schemas.microsoft.com/office/drawing/2014/main" id="{A0759382-4A84-4994-ADDD-3D49F464E2B2}"/>
              </a:ext>
            </a:extLst>
          </p:cNvPr>
          <p:cNvSpPr>
            <a:spLocks noGrp="1"/>
          </p:cNvSpPr>
          <p:nvPr>
            <p:ph type="ftr" sz="quarter" idx="11"/>
          </p:nvPr>
        </p:nvSpPr>
        <p:spPr/>
        <p:txBody>
          <a:bodyPr/>
          <a:lstStyle/>
          <a:p>
            <a:r>
              <a:rPr lang="en-US"/>
              <a:t>School of Electronics Engineering, KIIIT DU, Bhubaneswar-24</a:t>
            </a:r>
            <a:endParaRPr lang="en-IN"/>
          </a:p>
        </p:txBody>
      </p:sp>
      <p:sp>
        <p:nvSpPr>
          <p:cNvPr id="9" name="Slide Number Placeholder 8">
            <a:extLst>
              <a:ext uri="{FF2B5EF4-FFF2-40B4-BE49-F238E27FC236}">
                <a16:creationId xmlns:a16="http://schemas.microsoft.com/office/drawing/2014/main" id="{10D29C11-EFDD-4CD1-B88C-AD5F949715A5}"/>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22801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EEEF-3FD5-4F1B-B7A7-A2FA2E853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1FB3DC-20FA-4566-A248-8D0E6B855B1E}"/>
              </a:ext>
            </a:extLst>
          </p:cNvPr>
          <p:cNvSpPr>
            <a:spLocks noGrp="1"/>
          </p:cNvSpPr>
          <p:nvPr>
            <p:ph type="dt" sz="half" idx="10"/>
          </p:nvPr>
        </p:nvSpPr>
        <p:spPr/>
        <p:txBody>
          <a:bodyPr/>
          <a:lstStyle/>
          <a:p>
            <a:fld id="{06A83BEA-9234-4D6D-B1F8-3A783F2E794F}" type="datetime1">
              <a:rPr lang="en-IN" smtClean="0"/>
              <a:t>08-07-2021</a:t>
            </a:fld>
            <a:endParaRPr lang="en-IN"/>
          </a:p>
        </p:txBody>
      </p:sp>
      <p:sp>
        <p:nvSpPr>
          <p:cNvPr id="4" name="Footer Placeholder 3">
            <a:extLst>
              <a:ext uri="{FF2B5EF4-FFF2-40B4-BE49-F238E27FC236}">
                <a16:creationId xmlns:a16="http://schemas.microsoft.com/office/drawing/2014/main" id="{357040D2-16E4-450B-8634-B5A77162DC98}"/>
              </a:ext>
            </a:extLst>
          </p:cNvPr>
          <p:cNvSpPr>
            <a:spLocks noGrp="1"/>
          </p:cNvSpPr>
          <p:nvPr>
            <p:ph type="ftr" sz="quarter" idx="11"/>
          </p:nvPr>
        </p:nvSpPr>
        <p:spPr/>
        <p:txBody>
          <a:bodyPr/>
          <a:lstStyle/>
          <a:p>
            <a:r>
              <a:rPr lang="en-US"/>
              <a:t>School of Electronics Engineering, KIIIT DU, Bhubaneswar-24</a:t>
            </a:r>
            <a:endParaRPr lang="en-IN"/>
          </a:p>
        </p:txBody>
      </p:sp>
      <p:sp>
        <p:nvSpPr>
          <p:cNvPr id="5" name="Slide Number Placeholder 4">
            <a:extLst>
              <a:ext uri="{FF2B5EF4-FFF2-40B4-BE49-F238E27FC236}">
                <a16:creationId xmlns:a16="http://schemas.microsoft.com/office/drawing/2014/main" id="{70C51EE9-264B-468F-B50A-D766ED4976E4}"/>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383760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64DA6-8510-4E4A-AC18-F623B964DD79}"/>
              </a:ext>
            </a:extLst>
          </p:cNvPr>
          <p:cNvSpPr>
            <a:spLocks noGrp="1"/>
          </p:cNvSpPr>
          <p:nvPr>
            <p:ph type="dt" sz="half" idx="10"/>
          </p:nvPr>
        </p:nvSpPr>
        <p:spPr/>
        <p:txBody>
          <a:bodyPr/>
          <a:lstStyle/>
          <a:p>
            <a:fld id="{86C66B62-5124-4931-B81F-C15C61B46A32}" type="datetime1">
              <a:rPr lang="en-IN" smtClean="0"/>
              <a:t>08-07-2021</a:t>
            </a:fld>
            <a:endParaRPr lang="en-IN"/>
          </a:p>
        </p:txBody>
      </p:sp>
      <p:sp>
        <p:nvSpPr>
          <p:cNvPr id="3" name="Footer Placeholder 2">
            <a:extLst>
              <a:ext uri="{FF2B5EF4-FFF2-40B4-BE49-F238E27FC236}">
                <a16:creationId xmlns:a16="http://schemas.microsoft.com/office/drawing/2014/main" id="{47467F2C-F481-4130-85A6-D9117CA28EC1}"/>
              </a:ext>
            </a:extLst>
          </p:cNvPr>
          <p:cNvSpPr>
            <a:spLocks noGrp="1"/>
          </p:cNvSpPr>
          <p:nvPr>
            <p:ph type="ftr" sz="quarter" idx="11"/>
          </p:nvPr>
        </p:nvSpPr>
        <p:spPr/>
        <p:txBody>
          <a:bodyPr/>
          <a:lstStyle/>
          <a:p>
            <a:r>
              <a:rPr lang="en-US"/>
              <a:t>School of Electronics Engineering, KIIIT DU, Bhubaneswar-24</a:t>
            </a:r>
            <a:endParaRPr lang="en-IN"/>
          </a:p>
        </p:txBody>
      </p:sp>
      <p:sp>
        <p:nvSpPr>
          <p:cNvPr id="4" name="Slide Number Placeholder 3">
            <a:extLst>
              <a:ext uri="{FF2B5EF4-FFF2-40B4-BE49-F238E27FC236}">
                <a16:creationId xmlns:a16="http://schemas.microsoft.com/office/drawing/2014/main" id="{13D79AB7-E8AB-4A6D-BFA2-635ECC58EC53}"/>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40712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7198-5025-4797-96B5-15242015D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BC4CBB-8F30-4BCE-91BC-E35101A96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CE5B03-5053-44CA-832B-57FE7B9E6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68C92-F7C9-4639-B041-462A06D159D4}"/>
              </a:ext>
            </a:extLst>
          </p:cNvPr>
          <p:cNvSpPr>
            <a:spLocks noGrp="1"/>
          </p:cNvSpPr>
          <p:nvPr>
            <p:ph type="dt" sz="half" idx="10"/>
          </p:nvPr>
        </p:nvSpPr>
        <p:spPr/>
        <p:txBody>
          <a:bodyPr/>
          <a:lstStyle/>
          <a:p>
            <a:fld id="{B333C3DD-5E51-48A5-89D0-1E1B7492CC4F}" type="datetime1">
              <a:rPr lang="en-IN" smtClean="0"/>
              <a:t>08-07-2021</a:t>
            </a:fld>
            <a:endParaRPr lang="en-IN"/>
          </a:p>
        </p:txBody>
      </p:sp>
      <p:sp>
        <p:nvSpPr>
          <p:cNvPr id="6" name="Footer Placeholder 5">
            <a:extLst>
              <a:ext uri="{FF2B5EF4-FFF2-40B4-BE49-F238E27FC236}">
                <a16:creationId xmlns:a16="http://schemas.microsoft.com/office/drawing/2014/main" id="{1255C653-B95D-4E88-98F1-29FFF3E5A63C}"/>
              </a:ext>
            </a:extLst>
          </p:cNvPr>
          <p:cNvSpPr>
            <a:spLocks noGrp="1"/>
          </p:cNvSpPr>
          <p:nvPr>
            <p:ph type="ftr" sz="quarter" idx="11"/>
          </p:nvPr>
        </p:nvSpPr>
        <p:spPr/>
        <p:txBody>
          <a:bodyPr/>
          <a:lstStyle/>
          <a:p>
            <a:r>
              <a:rPr lang="en-US"/>
              <a:t>School of Electronics Engineering, KIIIT DU, Bhubaneswar-24</a:t>
            </a:r>
            <a:endParaRPr lang="en-IN"/>
          </a:p>
        </p:txBody>
      </p:sp>
      <p:sp>
        <p:nvSpPr>
          <p:cNvPr id="7" name="Slide Number Placeholder 6">
            <a:extLst>
              <a:ext uri="{FF2B5EF4-FFF2-40B4-BE49-F238E27FC236}">
                <a16:creationId xmlns:a16="http://schemas.microsoft.com/office/drawing/2014/main" id="{1063B302-0CF2-4731-B353-7519EB8BEEF3}"/>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118684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D3B6-DBAD-406B-94A5-8B9C81C5F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C702C4-B1B7-4221-9B0C-82A47AE33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40CA7-6F7F-4B99-8E1F-06A7021F1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C8F15-DBD0-419D-A49E-2C21FC4AFBB2}"/>
              </a:ext>
            </a:extLst>
          </p:cNvPr>
          <p:cNvSpPr>
            <a:spLocks noGrp="1"/>
          </p:cNvSpPr>
          <p:nvPr>
            <p:ph type="dt" sz="half" idx="10"/>
          </p:nvPr>
        </p:nvSpPr>
        <p:spPr/>
        <p:txBody>
          <a:bodyPr/>
          <a:lstStyle/>
          <a:p>
            <a:fld id="{1CA328CB-214C-43A6-80C2-6DE0E7AC5D33}" type="datetime1">
              <a:rPr lang="en-IN" smtClean="0"/>
              <a:t>08-07-2021</a:t>
            </a:fld>
            <a:endParaRPr lang="en-IN"/>
          </a:p>
        </p:txBody>
      </p:sp>
      <p:sp>
        <p:nvSpPr>
          <p:cNvPr id="6" name="Footer Placeholder 5">
            <a:extLst>
              <a:ext uri="{FF2B5EF4-FFF2-40B4-BE49-F238E27FC236}">
                <a16:creationId xmlns:a16="http://schemas.microsoft.com/office/drawing/2014/main" id="{4085BDE2-1AA2-488A-B50D-45C434FF1D3F}"/>
              </a:ext>
            </a:extLst>
          </p:cNvPr>
          <p:cNvSpPr>
            <a:spLocks noGrp="1"/>
          </p:cNvSpPr>
          <p:nvPr>
            <p:ph type="ftr" sz="quarter" idx="11"/>
          </p:nvPr>
        </p:nvSpPr>
        <p:spPr/>
        <p:txBody>
          <a:bodyPr/>
          <a:lstStyle/>
          <a:p>
            <a:r>
              <a:rPr lang="en-US"/>
              <a:t>School of Electronics Engineering, KIIIT DU, Bhubaneswar-24</a:t>
            </a:r>
            <a:endParaRPr lang="en-IN"/>
          </a:p>
        </p:txBody>
      </p:sp>
      <p:sp>
        <p:nvSpPr>
          <p:cNvPr id="7" name="Slide Number Placeholder 6">
            <a:extLst>
              <a:ext uri="{FF2B5EF4-FFF2-40B4-BE49-F238E27FC236}">
                <a16:creationId xmlns:a16="http://schemas.microsoft.com/office/drawing/2014/main" id="{750DD1B8-4B26-436C-A479-76ECC909C5E7}"/>
              </a:ext>
            </a:extLst>
          </p:cNvPr>
          <p:cNvSpPr>
            <a:spLocks noGrp="1"/>
          </p:cNvSpPr>
          <p:nvPr>
            <p:ph type="sldNum" sz="quarter" idx="12"/>
          </p:nvPr>
        </p:nvSpPr>
        <p:spPr/>
        <p:txBody>
          <a:bodyPr/>
          <a:lstStyle/>
          <a:p>
            <a:fld id="{06B7BF86-18E6-48A3-8F68-6C8B8DA818EF}" type="slidenum">
              <a:rPr lang="en-IN" smtClean="0"/>
              <a:t>‹#›</a:t>
            </a:fld>
            <a:endParaRPr lang="en-IN"/>
          </a:p>
        </p:txBody>
      </p:sp>
    </p:spTree>
    <p:extLst>
      <p:ext uri="{BB962C8B-B14F-4D97-AF65-F5344CB8AC3E}">
        <p14:creationId xmlns:p14="http://schemas.microsoft.com/office/powerpoint/2010/main" val="344954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7F00B-EB8F-48E2-9B36-19D4BDFB7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625E4-5210-4562-AEC8-1AE926F99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35AC3-DD28-4760-B1EF-E65DF09C8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3FB0F-5397-4B92-BBFC-995EFF628C19}" type="datetime1">
              <a:rPr lang="en-IN" smtClean="0"/>
              <a:t>08-07-2021</a:t>
            </a:fld>
            <a:endParaRPr lang="en-IN"/>
          </a:p>
        </p:txBody>
      </p:sp>
      <p:sp>
        <p:nvSpPr>
          <p:cNvPr id="5" name="Footer Placeholder 4">
            <a:extLst>
              <a:ext uri="{FF2B5EF4-FFF2-40B4-BE49-F238E27FC236}">
                <a16:creationId xmlns:a16="http://schemas.microsoft.com/office/drawing/2014/main" id="{DC8CBC8F-AFB6-4301-AB9C-F81CC6112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29A6A07-82C8-448D-B6F0-4B1AEFA2B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BF86-18E6-48A3-8F68-6C8B8DA818EF}" type="slidenum">
              <a:rPr lang="en-IN" smtClean="0"/>
              <a:t>‹#›</a:t>
            </a:fld>
            <a:endParaRPr lang="en-IN"/>
          </a:p>
        </p:txBody>
      </p:sp>
      <p:sp>
        <p:nvSpPr>
          <p:cNvPr id="9" name="TextBox 8">
            <a:extLst>
              <a:ext uri="{FF2B5EF4-FFF2-40B4-BE49-F238E27FC236}">
                <a16:creationId xmlns:a16="http://schemas.microsoft.com/office/drawing/2014/main" id="{94CEF3E9-C0F3-4D02-8D32-FA16B626F20A}"/>
              </a:ext>
            </a:extLst>
          </p:cNvPr>
          <p:cNvSpPr txBox="1"/>
          <p:nvPr userDrawn="1"/>
        </p:nvSpPr>
        <p:spPr>
          <a:xfrm>
            <a:off x="0" y="-19250"/>
            <a:ext cx="12192000" cy="461665"/>
          </a:xfrm>
          <a:prstGeom prst="rect">
            <a:avLst/>
          </a:prstGeom>
          <a:gradFill flip="none" rotWithShape="1">
            <a:gsLst>
              <a:gs pos="0">
                <a:srgbClr val="FF0000"/>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Embedded</a:t>
            </a:r>
            <a:r>
              <a:rPr lang="en-IN" sz="2400" b="1" dirty="0"/>
              <a:t> System Design &amp;Application(EC 3033)</a:t>
            </a:r>
          </a:p>
        </p:txBody>
      </p:sp>
    </p:spTree>
    <p:extLst>
      <p:ext uri="{BB962C8B-B14F-4D97-AF65-F5344CB8AC3E}">
        <p14:creationId xmlns:p14="http://schemas.microsoft.com/office/powerpoint/2010/main" val="137712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9FEC-4162-407C-87DA-19F9F369ECCA}"/>
              </a:ext>
            </a:extLst>
          </p:cNvPr>
          <p:cNvSpPr>
            <a:spLocks noGrp="1"/>
          </p:cNvSpPr>
          <p:nvPr>
            <p:ph type="ctrTitle"/>
          </p:nvPr>
        </p:nvSpPr>
        <p:spPr/>
        <p:txBody>
          <a:bodyPr>
            <a:normAutofit/>
          </a:bodyPr>
          <a:lstStyle/>
          <a:p>
            <a:r>
              <a:rPr lang="en-IN" sz="4000" b="1" dirty="0"/>
              <a:t>Embedded Systems Design &amp; Application(EC 3033)</a:t>
            </a:r>
          </a:p>
        </p:txBody>
      </p:sp>
      <p:sp>
        <p:nvSpPr>
          <p:cNvPr id="3" name="Subtitle 2">
            <a:extLst>
              <a:ext uri="{FF2B5EF4-FFF2-40B4-BE49-F238E27FC236}">
                <a16:creationId xmlns:a16="http://schemas.microsoft.com/office/drawing/2014/main" id="{0B09A84F-5DB5-4314-9D1C-2AF5B462514E}"/>
              </a:ext>
            </a:extLst>
          </p:cNvPr>
          <p:cNvSpPr>
            <a:spLocks noGrp="1"/>
          </p:cNvSpPr>
          <p:nvPr>
            <p:ph type="subTitle" idx="1"/>
          </p:nvPr>
        </p:nvSpPr>
        <p:spPr/>
        <p:txBody>
          <a:bodyPr>
            <a:normAutofit/>
          </a:bodyPr>
          <a:lstStyle/>
          <a:p>
            <a:r>
              <a:rPr lang="en-IN" sz="3200" b="1" dirty="0" err="1"/>
              <a:t>Dr.</a:t>
            </a:r>
            <a:r>
              <a:rPr lang="en-IN" sz="3200" b="1" dirty="0"/>
              <a:t> J. K. Das</a:t>
            </a:r>
          </a:p>
        </p:txBody>
      </p:sp>
      <p:sp>
        <p:nvSpPr>
          <p:cNvPr id="4" name="Date Placeholder 3">
            <a:extLst>
              <a:ext uri="{FF2B5EF4-FFF2-40B4-BE49-F238E27FC236}">
                <a16:creationId xmlns:a16="http://schemas.microsoft.com/office/drawing/2014/main" id="{C26D4395-10B4-4B51-9B43-CE773CDB4825}"/>
              </a:ext>
            </a:extLst>
          </p:cNvPr>
          <p:cNvSpPr>
            <a:spLocks noGrp="1"/>
          </p:cNvSpPr>
          <p:nvPr>
            <p:ph type="dt" sz="half" idx="10"/>
          </p:nvPr>
        </p:nvSpPr>
        <p:spPr/>
        <p:txBody>
          <a:bodyPr/>
          <a:lstStyle/>
          <a:p>
            <a:fld id="{F000F660-D4E4-4F31-8A27-5BB6F4C25B73}" type="datetime1">
              <a:rPr lang="en-IN" smtClean="0"/>
              <a:t>08-07-2021</a:t>
            </a:fld>
            <a:endParaRPr lang="en-IN"/>
          </a:p>
        </p:txBody>
      </p:sp>
      <p:sp>
        <p:nvSpPr>
          <p:cNvPr id="5" name="Footer Placeholder 4">
            <a:extLst>
              <a:ext uri="{FF2B5EF4-FFF2-40B4-BE49-F238E27FC236}">
                <a16:creationId xmlns:a16="http://schemas.microsoft.com/office/drawing/2014/main" id="{E75E76C1-07B8-4B64-9ED3-41CBB530D5C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B8F52AA3-F239-4ED8-B99A-F4DC29D50025}"/>
              </a:ext>
            </a:extLst>
          </p:cNvPr>
          <p:cNvSpPr>
            <a:spLocks noGrp="1"/>
          </p:cNvSpPr>
          <p:nvPr>
            <p:ph type="sldNum" sz="quarter" idx="12"/>
          </p:nvPr>
        </p:nvSpPr>
        <p:spPr/>
        <p:txBody>
          <a:bodyPr/>
          <a:lstStyle/>
          <a:p>
            <a:fld id="{06B7BF86-18E6-48A3-8F68-6C8B8DA818EF}" type="slidenum">
              <a:rPr lang="en-IN" smtClean="0"/>
              <a:t>1</a:t>
            </a:fld>
            <a:endParaRPr lang="en-IN"/>
          </a:p>
        </p:txBody>
      </p:sp>
    </p:spTree>
    <p:extLst>
      <p:ext uri="{BB962C8B-B14F-4D97-AF65-F5344CB8AC3E}">
        <p14:creationId xmlns:p14="http://schemas.microsoft.com/office/powerpoint/2010/main" val="22114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610C-ED9C-4A1E-8A9B-43F4FE45AD1F}"/>
              </a:ext>
            </a:extLst>
          </p:cNvPr>
          <p:cNvSpPr>
            <a:spLocks noGrp="1"/>
          </p:cNvSpPr>
          <p:nvPr>
            <p:ph type="title"/>
          </p:nvPr>
        </p:nvSpPr>
        <p:spPr>
          <a:xfrm>
            <a:off x="838200" y="406641"/>
            <a:ext cx="10515600" cy="548792"/>
          </a:xfrm>
        </p:spPr>
        <p:txBody>
          <a:bodyPr>
            <a:noAutofit/>
          </a:bodyPr>
          <a:lstStyle/>
          <a:p>
            <a:r>
              <a:rPr lang="en-IN" sz="3200" b="1" dirty="0"/>
              <a:t>Embedded System Design Architecture</a:t>
            </a:r>
            <a:endParaRPr lang="en-IN" sz="3200" dirty="0"/>
          </a:p>
        </p:txBody>
      </p:sp>
      <p:sp>
        <p:nvSpPr>
          <p:cNvPr id="3" name="Content Placeholder 2">
            <a:extLst>
              <a:ext uri="{FF2B5EF4-FFF2-40B4-BE49-F238E27FC236}">
                <a16:creationId xmlns:a16="http://schemas.microsoft.com/office/drawing/2014/main" id="{0748C28A-27B1-49EE-8A3D-4770CA2A3CE1}"/>
              </a:ext>
            </a:extLst>
          </p:cNvPr>
          <p:cNvSpPr>
            <a:spLocks noGrp="1"/>
          </p:cNvSpPr>
          <p:nvPr>
            <p:ph idx="1"/>
          </p:nvPr>
        </p:nvSpPr>
        <p:spPr>
          <a:xfrm>
            <a:off x="838200" y="1093304"/>
            <a:ext cx="10515600" cy="5083659"/>
          </a:xfrm>
        </p:spPr>
        <p:txBody>
          <a:bodyPr>
            <a:normAutofit/>
          </a:bodyPr>
          <a:lstStyle/>
          <a:p>
            <a:pPr algn="just"/>
            <a:r>
              <a:rPr lang="en-US" sz="2400" dirty="0"/>
              <a:t>Architecture-level information is physically represented in the form of </a:t>
            </a:r>
            <a:r>
              <a:rPr lang="en-US" sz="2400" b="1" dirty="0"/>
              <a:t>structures</a:t>
            </a:r>
            <a:r>
              <a:rPr lang="en-US" sz="2400" dirty="0"/>
              <a:t>. </a:t>
            </a:r>
          </a:p>
          <a:p>
            <a:pPr algn="just"/>
            <a:r>
              <a:rPr lang="en-US" sz="2400" dirty="0"/>
              <a:t>A structure is one possible representation of the architecture, containing its own set of </a:t>
            </a:r>
            <a:r>
              <a:rPr lang="en-US" sz="2400" b="1" dirty="0"/>
              <a:t>represented elements</a:t>
            </a:r>
            <a:r>
              <a:rPr lang="en-US" sz="2400" dirty="0"/>
              <a:t>, </a:t>
            </a:r>
            <a:r>
              <a:rPr lang="en-US" sz="2400" b="1" dirty="0"/>
              <a:t>properties</a:t>
            </a:r>
            <a:r>
              <a:rPr lang="en-US" sz="2400" dirty="0"/>
              <a:t>, and </a:t>
            </a:r>
            <a:r>
              <a:rPr lang="en-US" sz="2400" b="1" dirty="0"/>
              <a:t>inter-relationship information</a:t>
            </a:r>
            <a:r>
              <a:rPr lang="en-US" sz="2400" dirty="0"/>
              <a:t>. </a:t>
            </a:r>
          </a:p>
          <a:p>
            <a:pPr algn="just"/>
            <a:r>
              <a:rPr lang="en-US" sz="2400" dirty="0"/>
              <a:t>A structure is therefore a “</a:t>
            </a:r>
            <a:r>
              <a:rPr lang="en-US" sz="2400" b="1" dirty="0"/>
              <a:t>snapshot</a:t>
            </a:r>
            <a:r>
              <a:rPr lang="en-US" sz="2400" dirty="0"/>
              <a:t>” of the system’s hardware and software at design time and/or at run-time, given a particular environment and a given set of elements. </a:t>
            </a:r>
          </a:p>
          <a:p>
            <a:pPr algn="just"/>
            <a:r>
              <a:rPr lang="en-US" sz="2400" dirty="0"/>
              <a:t>All structures within an architecture are </a:t>
            </a:r>
            <a:r>
              <a:rPr lang="en-US" sz="2400" b="1" dirty="0"/>
              <a:t>inherently</a:t>
            </a:r>
            <a:r>
              <a:rPr lang="en-US" sz="2400" dirty="0"/>
              <a:t> related to each other, and it is the sum of all these structures that is the </a:t>
            </a:r>
            <a:r>
              <a:rPr lang="en-US" sz="2400" b="1" dirty="0"/>
              <a:t>embedded architecture of a device. </a:t>
            </a:r>
          </a:p>
        </p:txBody>
      </p:sp>
      <p:sp>
        <p:nvSpPr>
          <p:cNvPr id="4" name="Date Placeholder 3">
            <a:extLst>
              <a:ext uri="{FF2B5EF4-FFF2-40B4-BE49-F238E27FC236}">
                <a16:creationId xmlns:a16="http://schemas.microsoft.com/office/drawing/2014/main" id="{26C1E95E-2B51-45D2-BECB-97A106C77EA9}"/>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3C94603E-D29F-461C-B300-A9A967C2A882}"/>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64983342-E24D-4876-BFB7-97F2B57CEF5D}"/>
              </a:ext>
            </a:extLst>
          </p:cNvPr>
          <p:cNvSpPr>
            <a:spLocks noGrp="1"/>
          </p:cNvSpPr>
          <p:nvPr>
            <p:ph type="sldNum" sz="quarter" idx="12"/>
          </p:nvPr>
        </p:nvSpPr>
        <p:spPr/>
        <p:txBody>
          <a:bodyPr/>
          <a:lstStyle/>
          <a:p>
            <a:fld id="{06B7BF86-18E6-48A3-8F68-6C8B8DA818EF}" type="slidenum">
              <a:rPr lang="en-IN" smtClean="0"/>
              <a:t>10</a:t>
            </a:fld>
            <a:endParaRPr lang="en-IN"/>
          </a:p>
        </p:txBody>
      </p:sp>
    </p:spTree>
    <p:extLst>
      <p:ext uri="{BB962C8B-B14F-4D97-AF65-F5344CB8AC3E}">
        <p14:creationId xmlns:p14="http://schemas.microsoft.com/office/powerpoint/2010/main" val="410992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7108-A373-4804-BE74-A72AA595AB51}"/>
              </a:ext>
            </a:extLst>
          </p:cNvPr>
          <p:cNvSpPr>
            <a:spLocks noGrp="1"/>
          </p:cNvSpPr>
          <p:nvPr>
            <p:ph type="title"/>
          </p:nvPr>
        </p:nvSpPr>
        <p:spPr>
          <a:xfrm>
            <a:off x="838200" y="426601"/>
            <a:ext cx="10515600" cy="638727"/>
          </a:xfrm>
        </p:spPr>
        <p:txBody>
          <a:bodyPr>
            <a:noAutofit/>
          </a:bodyPr>
          <a:lstStyle/>
          <a:p>
            <a:r>
              <a:rPr lang="en-US" sz="3200" b="1" dirty="0"/>
              <a:t>Embedded System Design Architecture </a:t>
            </a:r>
            <a:r>
              <a:rPr lang="en-US" sz="1800" b="1" i="1" dirty="0" err="1"/>
              <a:t>contd</a:t>
            </a:r>
            <a:r>
              <a:rPr lang="en-US" sz="1800" b="1" i="1" dirty="0"/>
              <a:t>…</a:t>
            </a:r>
            <a:endParaRPr lang="en-IN" sz="3200" i="1" dirty="0"/>
          </a:p>
        </p:txBody>
      </p:sp>
      <p:graphicFrame>
        <p:nvGraphicFramePr>
          <p:cNvPr id="9" name="Table 9">
            <a:extLst>
              <a:ext uri="{FF2B5EF4-FFF2-40B4-BE49-F238E27FC236}">
                <a16:creationId xmlns:a16="http://schemas.microsoft.com/office/drawing/2014/main" id="{A17392AD-D06B-40B8-82D9-5ACCDCDED1FE}"/>
              </a:ext>
            </a:extLst>
          </p:cNvPr>
          <p:cNvGraphicFramePr>
            <a:graphicFrameLocks noGrp="1"/>
          </p:cNvGraphicFramePr>
          <p:nvPr>
            <p:ph idx="1"/>
            <p:extLst>
              <p:ext uri="{D42A27DB-BD31-4B8C-83A1-F6EECF244321}">
                <p14:modId xmlns:p14="http://schemas.microsoft.com/office/powerpoint/2010/main" val="987581901"/>
              </p:ext>
            </p:extLst>
          </p:nvPr>
        </p:nvGraphicFramePr>
        <p:xfrm>
          <a:off x="838200" y="1431543"/>
          <a:ext cx="11171582" cy="4999856"/>
        </p:xfrm>
        <a:graphic>
          <a:graphicData uri="http://schemas.openxmlformats.org/drawingml/2006/table">
            <a:tbl>
              <a:tblPr firstRow="1" bandRow="1">
                <a:tableStyleId>{5C22544A-7EE6-4342-B048-85BDC9FD1C3A}</a:tableStyleId>
              </a:tblPr>
              <a:tblGrid>
                <a:gridCol w="1013791">
                  <a:extLst>
                    <a:ext uri="{9D8B030D-6E8A-4147-A177-3AD203B41FA5}">
                      <a16:colId xmlns:a16="http://schemas.microsoft.com/office/drawing/2014/main" val="1739287819"/>
                    </a:ext>
                  </a:extLst>
                </a:gridCol>
                <a:gridCol w="1633036">
                  <a:extLst>
                    <a:ext uri="{9D8B030D-6E8A-4147-A177-3AD203B41FA5}">
                      <a16:colId xmlns:a16="http://schemas.microsoft.com/office/drawing/2014/main" val="1865372455"/>
                    </a:ext>
                  </a:extLst>
                </a:gridCol>
                <a:gridCol w="1279129">
                  <a:extLst>
                    <a:ext uri="{9D8B030D-6E8A-4147-A177-3AD203B41FA5}">
                      <a16:colId xmlns:a16="http://schemas.microsoft.com/office/drawing/2014/main" val="3283781240"/>
                    </a:ext>
                  </a:extLst>
                </a:gridCol>
                <a:gridCol w="7245626">
                  <a:extLst>
                    <a:ext uri="{9D8B030D-6E8A-4147-A177-3AD203B41FA5}">
                      <a16:colId xmlns:a16="http://schemas.microsoft.com/office/drawing/2014/main" val="819840983"/>
                    </a:ext>
                  </a:extLst>
                </a:gridCol>
              </a:tblGrid>
              <a:tr h="415266">
                <a:tc>
                  <a:txBody>
                    <a:bodyPr/>
                    <a:lstStyle/>
                    <a:p>
                      <a:r>
                        <a:rPr lang="en-IN" sz="1600" dirty="0"/>
                        <a:t>Module</a:t>
                      </a:r>
                    </a:p>
                  </a:txBody>
                  <a:tcPr/>
                </a:tc>
                <a:tc gridSpan="2">
                  <a:txBody>
                    <a:bodyPr/>
                    <a:lstStyle/>
                    <a:p>
                      <a:endParaRPr lang="en-IN" sz="1600" dirty="0"/>
                    </a:p>
                  </a:txBody>
                  <a:tcPr/>
                </a:tc>
                <a:tc hMerge="1">
                  <a:txBody>
                    <a:bodyPr/>
                    <a:lstStyle/>
                    <a:p>
                      <a:endParaRPr lang="en-IN" dirty="0"/>
                    </a:p>
                  </a:txBody>
                  <a:tcPr/>
                </a:tc>
                <a:tc>
                  <a:txBody>
                    <a:bodyPr/>
                    <a:lstStyle/>
                    <a:p>
                      <a:endParaRPr lang="en-IN" sz="1600" dirty="0"/>
                    </a:p>
                  </a:txBody>
                  <a:tcPr/>
                </a:tc>
                <a:extLst>
                  <a:ext uri="{0D108BD9-81ED-4DB2-BD59-A6C34878D82A}">
                    <a16:rowId xmlns:a16="http://schemas.microsoft.com/office/drawing/2014/main" val="3068089299"/>
                  </a:ext>
                </a:extLst>
              </a:tr>
              <a:tr h="538582">
                <a:tc>
                  <a:txBody>
                    <a:bodyPr/>
                    <a:lstStyle/>
                    <a:p>
                      <a:endParaRPr lang="en-IN" sz="1600" dirty="0"/>
                    </a:p>
                  </a:txBody>
                  <a:tcPr/>
                </a:tc>
                <a:tc>
                  <a:txBody>
                    <a:bodyPr/>
                    <a:lstStyle/>
                    <a:p>
                      <a:r>
                        <a:rPr lang="en-IN" sz="1600" dirty="0"/>
                        <a:t>subsystem and component</a:t>
                      </a:r>
                    </a:p>
                  </a:txBody>
                  <a:tcPr/>
                </a:tc>
                <a:tc>
                  <a:txBody>
                    <a:bodyPr/>
                    <a:lstStyle/>
                    <a:p>
                      <a:endParaRPr lang="en-IN" sz="1600" dirty="0"/>
                    </a:p>
                  </a:txBody>
                  <a:tcPr/>
                </a:tc>
                <a:tc>
                  <a:txBody>
                    <a:bodyPr/>
                    <a:lstStyle/>
                    <a:p>
                      <a:pPr algn="just"/>
                      <a:r>
                        <a:rPr lang="en-US" sz="1600" b="0" i="0" u="none" strike="noStrike" kern="1200" baseline="0" dirty="0">
                          <a:solidFill>
                            <a:schemeClr val="dk1"/>
                          </a:solidFill>
                          <a:latin typeface="+mn-lt"/>
                          <a:ea typeface="+mn-ea"/>
                          <a:cs typeface="+mn-cs"/>
                        </a:rPr>
                        <a:t>Elements are defined as the different functional components within an embedded device. </a:t>
                      </a:r>
                      <a:endParaRPr lang="en-IN" sz="1600" dirty="0"/>
                    </a:p>
                  </a:txBody>
                  <a:tcPr/>
                </a:tc>
                <a:extLst>
                  <a:ext uri="{0D108BD9-81ED-4DB2-BD59-A6C34878D82A}">
                    <a16:rowId xmlns:a16="http://schemas.microsoft.com/office/drawing/2014/main" val="1245981209"/>
                  </a:ext>
                </a:extLst>
              </a:tr>
              <a:tr h="514420">
                <a:tc>
                  <a:txBody>
                    <a:bodyPr/>
                    <a:lstStyle/>
                    <a:p>
                      <a:endParaRPr lang="en-IN" sz="1600"/>
                    </a:p>
                  </a:txBody>
                  <a:tcPr/>
                </a:tc>
                <a:tc>
                  <a:txBody>
                    <a:bodyPr/>
                    <a:lstStyle/>
                    <a:p>
                      <a:endParaRPr lang="en-IN" sz="1600" dirty="0"/>
                    </a:p>
                  </a:txBody>
                  <a:tcPr/>
                </a:tc>
                <a:tc>
                  <a:txBody>
                    <a:bodyPr/>
                    <a:lstStyle/>
                    <a:p>
                      <a:r>
                        <a:rPr lang="en-US" sz="1600" dirty="0"/>
                        <a:t>Layers</a:t>
                      </a:r>
                      <a:endParaRPr lang="en-IN" sz="1600" dirty="0"/>
                    </a:p>
                  </a:txBody>
                  <a:tcPr/>
                </a:tc>
                <a:tc>
                  <a:txBody>
                    <a:bodyPr/>
                    <a:lstStyle/>
                    <a:p>
                      <a:pPr algn="just"/>
                      <a:r>
                        <a:rPr lang="en-US" sz="1600" b="0" i="0" u="none" strike="noStrike" kern="1200" baseline="0" dirty="0">
                          <a:solidFill>
                            <a:schemeClr val="dk1"/>
                          </a:solidFill>
                          <a:latin typeface="+mn-lt"/>
                          <a:ea typeface="+mn-ea"/>
                          <a:cs typeface="+mn-cs"/>
                        </a:rPr>
                        <a:t>Defines hierarchical embedded architectures in which different modules can use lower level modules</a:t>
                      </a:r>
                      <a:endParaRPr lang="en-IN" sz="1600" dirty="0"/>
                    </a:p>
                  </a:txBody>
                  <a:tcPr/>
                </a:tc>
                <a:extLst>
                  <a:ext uri="{0D108BD9-81ED-4DB2-BD59-A6C34878D82A}">
                    <a16:rowId xmlns:a16="http://schemas.microsoft.com/office/drawing/2014/main" val="3704280697"/>
                  </a:ext>
                </a:extLst>
              </a:tr>
              <a:tr h="542703">
                <a:tc>
                  <a:txBody>
                    <a:bodyPr/>
                    <a:lstStyle/>
                    <a:p>
                      <a:endParaRPr lang="en-IN" sz="1600"/>
                    </a:p>
                  </a:txBody>
                  <a:tcPr/>
                </a:tc>
                <a:tc>
                  <a:txBody>
                    <a:bodyPr/>
                    <a:lstStyle/>
                    <a:p>
                      <a:endParaRPr lang="en-IN" sz="1600" dirty="0"/>
                    </a:p>
                  </a:txBody>
                  <a:tcPr/>
                </a:tc>
                <a:tc>
                  <a:txBody>
                    <a:bodyPr/>
                    <a:lstStyle/>
                    <a:p>
                      <a:r>
                        <a:rPr lang="en-US" sz="1600" dirty="0"/>
                        <a:t>Kernels</a:t>
                      </a:r>
                    </a:p>
                  </a:txBody>
                  <a:tcPr/>
                </a:tc>
                <a:tc>
                  <a:txBody>
                    <a:bodyPr/>
                    <a:lstStyle/>
                    <a:p>
                      <a:pPr algn="just"/>
                      <a:r>
                        <a:rPr lang="en-US" sz="1600" b="0" i="0" u="none" strike="noStrike" kern="1200" baseline="0" dirty="0">
                          <a:solidFill>
                            <a:schemeClr val="dk1"/>
                          </a:solidFill>
                          <a:latin typeface="+mn-lt"/>
                          <a:ea typeface="+mn-ea"/>
                          <a:cs typeface="+mn-cs"/>
                        </a:rPr>
                        <a:t>Structure presents modules that use modules (services) of an operating system kernel or are manipulated by the kernel</a:t>
                      </a:r>
                      <a:endParaRPr lang="en-IN" sz="1600" dirty="0"/>
                    </a:p>
                  </a:txBody>
                  <a:tcPr/>
                </a:tc>
                <a:extLst>
                  <a:ext uri="{0D108BD9-81ED-4DB2-BD59-A6C34878D82A}">
                    <a16:rowId xmlns:a16="http://schemas.microsoft.com/office/drawing/2014/main" val="3467164952"/>
                  </a:ext>
                </a:extLst>
              </a:tr>
              <a:tr h="622190">
                <a:tc>
                  <a:txBody>
                    <a:bodyPr/>
                    <a:lstStyle/>
                    <a:p>
                      <a:endParaRPr lang="en-IN" sz="1600" dirty="0"/>
                    </a:p>
                  </a:txBody>
                  <a:tcPr/>
                </a:tc>
                <a:tc>
                  <a:txBody>
                    <a:bodyPr/>
                    <a:lstStyle/>
                    <a:p>
                      <a:endParaRPr lang="en-IN" sz="1600" dirty="0"/>
                    </a:p>
                  </a:txBody>
                  <a:tcPr/>
                </a:tc>
                <a:tc>
                  <a:txBody>
                    <a:bodyPr/>
                    <a:lstStyle/>
                    <a:p>
                      <a:r>
                        <a:rPr lang="en-US" sz="1600" dirty="0"/>
                        <a:t>Chanel architecture</a:t>
                      </a:r>
                      <a:endParaRPr lang="en-IN" sz="1600" dirty="0"/>
                    </a:p>
                  </a:txBody>
                  <a:tcPr/>
                </a:tc>
                <a:tc>
                  <a:txBody>
                    <a:bodyPr/>
                    <a:lstStyle/>
                    <a:p>
                      <a:pPr algn="just"/>
                      <a:r>
                        <a:rPr lang="en-US" sz="1600" b="0" i="0" u="none" strike="noStrike" kern="1200" baseline="0" dirty="0">
                          <a:solidFill>
                            <a:schemeClr val="dk1"/>
                          </a:solidFill>
                          <a:latin typeface="+mn-lt"/>
                          <a:ea typeface="+mn-ea"/>
                          <a:cs typeface="+mn-cs"/>
                        </a:rPr>
                        <a:t>Structure presents modules sequentially, showing the module transformations through </a:t>
                      </a:r>
                      <a:r>
                        <a:rPr lang="en-IN" sz="1600" b="0" i="0" u="none" strike="noStrike" kern="1200" baseline="0" dirty="0">
                          <a:solidFill>
                            <a:schemeClr val="dk1"/>
                          </a:solidFill>
                          <a:latin typeface="+mn-lt"/>
                          <a:ea typeface="+mn-ea"/>
                          <a:cs typeface="+mn-cs"/>
                        </a:rPr>
                        <a:t>their usages.</a:t>
                      </a:r>
                      <a:endParaRPr lang="en-IN" sz="1600" dirty="0"/>
                    </a:p>
                  </a:txBody>
                  <a:tcPr/>
                </a:tc>
                <a:extLst>
                  <a:ext uri="{0D108BD9-81ED-4DB2-BD59-A6C34878D82A}">
                    <a16:rowId xmlns:a16="http://schemas.microsoft.com/office/drawing/2014/main" val="995182962"/>
                  </a:ext>
                </a:extLst>
              </a:tr>
              <a:tr h="538701">
                <a:tc>
                  <a:txBody>
                    <a:bodyPr/>
                    <a:lstStyle/>
                    <a:p>
                      <a:endParaRPr lang="en-IN" sz="1600"/>
                    </a:p>
                  </a:txBody>
                  <a:tcPr/>
                </a:tc>
                <a:tc>
                  <a:txBody>
                    <a:bodyPr/>
                    <a:lstStyle/>
                    <a:p>
                      <a:endParaRPr lang="en-IN" sz="1600"/>
                    </a:p>
                  </a:txBody>
                  <a:tcPr/>
                </a:tc>
                <a:tc>
                  <a:txBody>
                    <a:bodyPr/>
                    <a:lstStyle/>
                    <a:p>
                      <a:r>
                        <a:rPr lang="en-US" sz="1600" dirty="0"/>
                        <a:t>Virtual machines</a:t>
                      </a:r>
                      <a:endParaRPr lang="en-IN" sz="1600" dirty="0"/>
                    </a:p>
                  </a:txBody>
                  <a:tcPr/>
                </a:tc>
                <a:tc>
                  <a:txBody>
                    <a:bodyPr/>
                    <a:lstStyle/>
                    <a:p>
                      <a:pPr algn="just"/>
                      <a:r>
                        <a:rPr lang="en-US" sz="1600" b="0" i="0" u="none" strike="noStrike" kern="1200" baseline="0" dirty="0">
                          <a:solidFill>
                            <a:schemeClr val="dk1"/>
                          </a:solidFill>
                          <a:latin typeface="+mn-lt"/>
                          <a:ea typeface="+mn-ea"/>
                          <a:cs typeface="+mn-cs"/>
                        </a:rPr>
                        <a:t>Structure presents modules that use modules of a virtual machine</a:t>
                      </a:r>
                      <a:endParaRPr lang="en-IN" sz="1600" dirty="0"/>
                    </a:p>
                  </a:txBody>
                  <a:tcPr/>
                </a:tc>
                <a:extLst>
                  <a:ext uri="{0D108BD9-81ED-4DB2-BD59-A6C34878D82A}">
                    <a16:rowId xmlns:a16="http://schemas.microsoft.com/office/drawing/2014/main" val="3536467320"/>
                  </a:ext>
                </a:extLst>
              </a:tr>
              <a:tr h="648498">
                <a:tc>
                  <a:txBody>
                    <a:bodyPr/>
                    <a:lstStyle/>
                    <a:p>
                      <a:endParaRPr lang="en-IN" sz="1600" dirty="0"/>
                    </a:p>
                  </a:txBody>
                  <a:tcPr/>
                </a:tc>
                <a:tc>
                  <a:txBody>
                    <a:bodyPr/>
                    <a:lstStyle/>
                    <a:p>
                      <a:r>
                        <a:rPr lang="en-US" sz="1600" dirty="0"/>
                        <a:t>Decompositions </a:t>
                      </a:r>
                      <a:endParaRPr lang="en-IN" sz="1600" dirty="0"/>
                    </a:p>
                  </a:txBody>
                  <a:tcPr/>
                </a:tc>
                <a:tc>
                  <a:txBody>
                    <a:bodyPr/>
                    <a:lstStyle/>
                    <a:p>
                      <a:endParaRPr lang="en-IN" sz="1600" dirty="0"/>
                    </a:p>
                  </a:txBody>
                  <a:tcPr/>
                </a:tc>
                <a:tc>
                  <a:txBody>
                    <a:bodyPr/>
                    <a:lstStyle/>
                    <a:p>
                      <a:pPr algn="just"/>
                      <a:r>
                        <a:rPr lang="en-US" sz="1600" b="0" i="0" u="none" strike="noStrike" kern="1200" baseline="0" dirty="0">
                          <a:solidFill>
                            <a:schemeClr val="dk1"/>
                          </a:solidFill>
                          <a:latin typeface="+mn-lt"/>
                          <a:ea typeface="+mn-ea"/>
                          <a:cs typeface="+mn-cs"/>
                        </a:rPr>
                        <a:t>A type of modular structure in which some modules are actually subunits (decomposed units) of other modules, and inter-relations are indicated as such. </a:t>
                      </a:r>
                      <a:endParaRPr lang="en-IN" sz="1600" dirty="0"/>
                    </a:p>
                  </a:txBody>
                  <a:tcPr/>
                </a:tc>
                <a:extLst>
                  <a:ext uri="{0D108BD9-81ED-4DB2-BD59-A6C34878D82A}">
                    <a16:rowId xmlns:a16="http://schemas.microsoft.com/office/drawing/2014/main" val="2914885742"/>
                  </a:ext>
                </a:extLst>
              </a:tr>
              <a:tr h="415266">
                <a:tc>
                  <a:txBody>
                    <a:bodyPr/>
                    <a:lstStyle/>
                    <a:p>
                      <a:endParaRPr lang="en-IN" sz="1600" dirty="0"/>
                    </a:p>
                  </a:txBody>
                  <a:tcPr/>
                </a:tc>
                <a:tc>
                  <a:txBody>
                    <a:bodyPr/>
                    <a:lstStyle/>
                    <a:p>
                      <a:r>
                        <a:rPr lang="en-US" sz="1600" dirty="0"/>
                        <a:t>Class </a:t>
                      </a:r>
                      <a:endParaRPr lang="en-IN" sz="1600" dirty="0"/>
                    </a:p>
                  </a:txBody>
                  <a:tcPr/>
                </a:tc>
                <a:tc>
                  <a:txBody>
                    <a:bodyPr/>
                    <a:lstStyle/>
                    <a:p>
                      <a:endParaRPr lang="en-IN" sz="1600" dirty="0"/>
                    </a:p>
                  </a:txBody>
                  <a:tcPr/>
                </a:tc>
                <a:tc>
                  <a:txBody>
                    <a:bodyPr/>
                    <a:lstStyle/>
                    <a:p>
                      <a:pPr algn="just"/>
                      <a:r>
                        <a:rPr lang="en-US" sz="1600" dirty="0"/>
                        <a:t>This is a type of modular structure representing software and in which modules are referred to as classes, and inter-relationships are defined according to the object-oriented approach</a:t>
                      </a:r>
                      <a:endParaRPr lang="en-IN" sz="1600" dirty="0"/>
                    </a:p>
                  </a:txBody>
                  <a:tcPr/>
                </a:tc>
                <a:extLst>
                  <a:ext uri="{0D108BD9-81ED-4DB2-BD59-A6C34878D82A}">
                    <a16:rowId xmlns:a16="http://schemas.microsoft.com/office/drawing/2014/main" val="1534636107"/>
                  </a:ext>
                </a:extLst>
              </a:tr>
            </a:tbl>
          </a:graphicData>
        </a:graphic>
      </p:graphicFrame>
      <p:sp>
        <p:nvSpPr>
          <p:cNvPr id="4" name="Date Placeholder 3">
            <a:extLst>
              <a:ext uri="{FF2B5EF4-FFF2-40B4-BE49-F238E27FC236}">
                <a16:creationId xmlns:a16="http://schemas.microsoft.com/office/drawing/2014/main" id="{56186876-CAC2-4922-9936-26B1401B0468}"/>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05886541-E74F-4444-972E-DF20C6DCC3D3}"/>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92DF85B-3705-4ADA-9ACE-D2D7CF0572B1}"/>
              </a:ext>
            </a:extLst>
          </p:cNvPr>
          <p:cNvSpPr>
            <a:spLocks noGrp="1"/>
          </p:cNvSpPr>
          <p:nvPr>
            <p:ph type="sldNum" sz="quarter" idx="12"/>
          </p:nvPr>
        </p:nvSpPr>
        <p:spPr/>
        <p:txBody>
          <a:bodyPr/>
          <a:lstStyle/>
          <a:p>
            <a:fld id="{06B7BF86-18E6-48A3-8F68-6C8B8DA818EF}" type="slidenum">
              <a:rPr lang="en-IN" smtClean="0"/>
              <a:t>11</a:t>
            </a:fld>
            <a:endParaRPr lang="en-IN"/>
          </a:p>
        </p:txBody>
      </p:sp>
      <p:graphicFrame>
        <p:nvGraphicFramePr>
          <p:cNvPr id="10" name="Table 10">
            <a:extLst>
              <a:ext uri="{FF2B5EF4-FFF2-40B4-BE49-F238E27FC236}">
                <a16:creationId xmlns:a16="http://schemas.microsoft.com/office/drawing/2014/main" id="{3A7B60DC-A3D1-4B32-9079-922FACD81C81}"/>
              </a:ext>
            </a:extLst>
          </p:cNvPr>
          <p:cNvGraphicFramePr>
            <a:graphicFrameLocks noGrp="1"/>
          </p:cNvGraphicFramePr>
          <p:nvPr>
            <p:extLst>
              <p:ext uri="{D42A27DB-BD31-4B8C-83A1-F6EECF244321}">
                <p14:modId xmlns:p14="http://schemas.microsoft.com/office/powerpoint/2010/main" val="2055301679"/>
              </p:ext>
            </p:extLst>
          </p:nvPr>
        </p:nvGraphicFramePr>
        <p:xfrm>
          <a:off x="838200" y="1080581"/>
          <a:ext cx="11171582" cy="370840"/>
        </p:xfrm>
        <a:graphic>
          <a:graphicData uri="http://schemas.openxmlformats.org/drawingml/2006/table">
            <a:tbl>
              <a:tblPr firstRow="1" bandRow="1">
                <a:tableStyleId>{5C22544A-7EE6-4342-B048-85BDC9FD1C3A}</a:tableStyleId>
              </a:tblPr>
              <a:tblGrid>
                <a:gridCol w="3952461">
                  <a:extLst>
                    <a:ext uri="{9D8B030D-6E8A-4147-A177-3AD203B41FA5}">
                      <a16:colId xmlns:a16="http://schemas.microsoft.com/office/drawing/2014/main" val="635610696"/>
                    </a:ext>
                  </a:extLst>
                </a:gridCol>
                <a:gridCol w="7219121">
                  <a:extLst>
                    <a:ext uri="{9D8B030D-6E8A-4147-A177-3AD203B41FA5}">
                      <a16:colId xmlns:a16="http://schemas.microsoft.com/office/drawing/2014/main" val="27241071"/>
                    </a:ext>
                  </a:extLst>
                </a:gridCol>
              </a:tblGrid>
              <a:tr h="370840">
                <a:tc>
                  <a:txBody>
                    <a:bodyPr/>
                    <a:lstStyle/>
                    <a:p>
                      <a:r>
                        <a:rPr lang="en-IN" dirty="0"/>
                        <a:t>Structure Types*</a:t>
                      </a:r>
                    </a:p>
                  </a:txBody>
                  <a:tcPr/>
                </a:tc>
                <a:tc>
                  <a:txBody>
                    <a:bodyPr/>
                    <a:lstStyle/>
                    <a:p>
                      <a:r>
                        <a:rPr lang="en-US" dirty="0"/>
                        <a:t>Definitions</a:t>
                      </a:r>
                      <a:endParaRPr lang="en-IN" dirty="0"/>
                    </a:p>
                  </a:txBody>
                  <a:tcPr/>
                </a:tc>
                <a:extLst>
                  <a:ext uri="{0D108BD9-81ED-4DB2-BD59-A6C34878D82A}">
                    <a16:rowId xmlns:a16="http://schemas.microsoft.com/office/drawing/2014/main" val="4024838679"/>
                  </a:ext>
                </a:extLst>
              </a:tr>
            </a:tbl>
          </a:graphicData>
        </a:graphic>
      </p:graphicFrame>
    </p:spTree>
    <p:extLst>
      <p:ext uri="{BB962C8B-B14F-4D97-AF65-F5344CB8AC3E}">
        <p14:creationId xmlns:p14="http://schemas.microsoft.com/office/powerpoint/2010/main" val="184552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C4121F-BC77-47EF-BEDC-06E96812B476}"/>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80E2CC69-FE07-4A49-B8F4-9A6B2DCC6AAB}"/>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43106A13-6F21-4342-B46C-19D5F808BEE8}"/>
              </a:ext>
            </a:extLst>
          </p:cNvPr>
          <p:cNvSpPr>
            <a:spLocks noGrp="1"/>
          </p:cNvSpPr>
          <p:nvPr>
            <p:ph type="sldNum" sz="quarter" idx="12"/>
          </p:nvPr>
        </p:nvSpPr>
        <p:spPr/>
        <p:txBody>
          <a:bodyPr/>
          <a:lstStyle/>
          <a:p>
            <a:fld id="{06B7BF86-18E6-48A3-8F68-6C8B8DA818EF}" type="slidenum">
              <a:rPr lang="en-IN" smtClean="0"/>
              <a:t>12</a:t>
            </a:fld>
            <a:endParaRPr lang="en-IN"/>
          </a:p>
        </p:txBody>
      </p:sp>
      <p:graphicFrame>
        <p:nvGraphicFramePr>
          <p:cNvPr id="11" name="Table 11">
            <a:extLst>
              <a:ext uri="{FF2B5EF4-FFF2-40B4-BE49-F238E27FC236}">
                <a16:creationId xmlns:a16="http://schemas.microsoft.com/office/drawing/2014/main" id="{2F8C823E-4219-43C8-B5C5-5584A7302BC1}"/>
              </a:ext>
            </a:extLst>
          </p:cNvPr>
          <p:cNvGraphicFramePr>
            <a:graphicFrameLocks noGrp="1"/>
          </p:cNvGraphicFramePr>
          <p:nvPr>
            <p:ph idx="1"/>
            <p:extLst>
              <p:ext uri="{D42A27DB-BD31-4B8C-83A1-F6EECF244321}">
                <p14:modId xmlns:p14="http://schemas.microsoft.com/office/powerpoint/2010/main" val="16990919"/>
              </p:ext>
            </p:extLst>
          </p:nvPr>
        </p:nvGraphicFramePr>
        <p:xfrm>
          <a:off x="838200" y="1346167"/>
          <a:ext cx="10922643" cy="5085232"/>
        </p:xfrm>
        <a:graphic>
          <a:graphicData uri="http://schemas.openxmlformats.org/drawingml/2006/table">
            <a:tbl>
              <a:tblPr firstRow="1" bandRow="1">
                <a:tableStyleId>{5C22544A-7EE6-4342-B048-85BDC9FD1C3A}</a:tableStyleId>
              </a:tblPr>
              <a:tblGrid>
                <a:gridCol w="760524">
                  <a:extLst>
                    <a:ext uri="{9D8B030D-6E8A-4147-A177-3AD203B41FA5}">
                      <a16:colId xmlns:a16="http://schemas.microsoft.com/office/drawing/2014/main" val="2585527066"/>
                    </a:ext>
                  </a:extLst>
                </a:gridCol>
                <a:gridCol w="1311131">
                  <a:extLst>
                    <a:ext uri="{9D8B030D-6E8A-4147-A177-3AD203B41FA5}">
                      <a16:colId xmlns:a16="http://schemas.microsoft.com/office/drawing/2014/main" val="2800693181"/>
                    </a:ext>
                  </a:extLst>
                </a:gridCol>
                <a:gridCol w="1165188">
                  <a:extLst>
                    <a:ext uri="{9D8B030D-6E8A-4147-A177-3AD203B41FA5}">
                      <a16:colId xmlns:a16="http://schemas.microsoft.com/office/drawing/2014/main" val="405415454"/>
                    </a:ext>
                  </a:extLst>
                </a:gridCol>
                <a:gridCol w="7685800">
                  <a:extLst>
                    <a:ext uri="{9D8B030D-6E8A-4147-A177-3AD203B41FA5}">
                      <a16:colId xmlns:a16="http://schemas.microsoft.com/office/drawing/2014/main" val="4152281875"/>
                    </a:ext>
                  </a:extLst>
                </a:gridCol>
              </a:tblGrid>
              <a:tr h="545136">
                <a:tc gridSpan="2">
                  <a:txBody>
                    <a:bodyPr/>
                    <a:lstStyle/>
                    <a:p>
                      <a:pPr>
                        <a:lnSpc>
                          <a:spcPct val="100000"/>
                        </a:lnSpc>
                      </a:pPr>
                      <a:r>
                        <a:rPr lang="en-IN" sz="1400" b="1" kern="1200" dirty="0">
                          <a:solidFill>
                            <a:schemeClr val="lt1"/>
                          </a:solidFill>
                          <a:effectLst/>
                          <a:latin typeface="+mn-lt"/>
                          <a:ea typeface="+mn-ea"/>
                          <a:cs typeface="+mn-cs"/>
                        </a:rPr>
                        <a:t>Component and Connector</a:t>
                      </a:r>
                      <a:endParaRPr lang="en-IN" sz="1400" b="1" dirty="0">
                        <a:latin typeface="+mn-lt"/>
                      </a:endParaRPr>
                    </a:p>
                  </a:txBody>
                  <a:tcPr/>
                </a:tc>
                <a:tc hMerge="1">
                  <a:txBody>
                    <a:bodyPr/>
                    <a:lstStyle/>
                    <a:p>
                      <a:endParaRPr lang="en-IN" sz="1100" dirty="0">
                        <a:latin typeface="+mn-lt"/>
                      </a:endParaRPr>
                    </a:p>
                  </a:txBody>
                  <a:tcPr/>
                </a:tc>
                <a:tc gridSpan="2">
                  <a:txBody>
                    <a:bodyPr/>
                    <a:lstStyle/>
                    <a:p>
                      <a:pPr>
                        <a:lnSpc>
                          <a:spcPct val="100000"/>
                        </a:lnSpc>
                      </a:pPr>
                      <a:r>
                        <a:rPr lang="en-IN" sz="1400" b="1" kern="1200" dirty="0">
                          <a:solidFill>
                            <a:schemeClr val="lt1"/>
                          </a:solidFill>
                          <a:effectLst/>
                          <a:latin typeface="+mn-lt"/>
                          <a:ea typeface="+mn-ea"/>
                          <a:cs typeface="+mn-cs"/>
                        </a:rPr>
                        <a:t>These structures are composed of elements that are either components or connectors</a:t>
                      </a:r>
                      <a:endParaRPr lang="en-IN" sz="1400" b="1" dirty="0">
                        <a:latin typeface="+mn-lt"/>
                      </a:endParaRPr>
                    </a:p>
                  </a:txBody>
                  <a:tcPr/>
                </a:tc>
                <a:tc hMerge="1">
                  <a:txBody>
                    <a:bodyPr/>
                    <a:lstStyle/>
                    <a:p>
                      <a:r>
                        <a:rPr lang="en-IN" sz="1800" b="1" kern="1200" dirty="0">
                          <a:solidFill>
                            <a:schemeClr val="lt1"/>
                          </a:solidFill>
                          <a:effectLst/>
                          <a:latin typeface="+mn-lt"/>
                          <a:ea typeface="+mn-ea"/>
                          <a:cs typeface="+mn-cs"/>
                        </a:rPr>
                        <a:t>These structures are composed of elements that are either components or connectors</a:t>
                      </a:r>
                      <a:endParaRPr lang="en-IN" sz="1100" dirty="0">
                        <a:latin typeface="+mn-lt"/>
                      </a:endParaRPr>
                    </a:p>
                  </a:txBody>
                  <a:tcPr/>
                </a:tc>
                <a:extLst>
                  <a:ext uri="{0D108BD9-81ED-4DB2-BD59-A6C34878D82A}">
                    <a16:rowId xmlns:a16="http://schemas.microsoft.com/office/drawing/2014/main" val="2146434480"/>
                  </a:ext>
                </a:extLst>
              </a:tr>
              <a:tr h="496632">
                <a:tc rowSpan="9">
                  <a:txBody>
                    <a:bodyPr/>
                    <a:lstStyle/>
                    <a:p>
                      <a:pPr>
                        <a:lnSpc>
                          <a:spcPct val="100000"/>
                        </a:lnSpc>
                      </a:pPr>
                      <a:endParaRPr lang="en-IN" sz="14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effectLst/>
                          <a:latin typeface="+mn-lt"/>
                          <a:ea typeface="Calibri" panose="020F0502020204030204" pitchFamily="34" charset="0"/>
                          <a:cs typeface="Kalinga" panose="020B0502040204020203" pitchFamily="34" charset="0"/>
                        </a:rPr>
                        <a:t>Client/Server</a:t>
                      </a:r>
                    </a:p>
                    <a:p>
                      <a:pPr>
                        <a:lnSpc>
                          <a:spcPct val="100000"/>
                        </a:lnSpc>
                      </a:pPr>
                      <a:endParaRPr lang="en-IN" sz="1400" b="1" dirty="0">
                        <a:latin typeface="+mn-lt"/>
                      </a:endParaRPr>
                    </a:p>
                  </a:txBody>
                  <a:tcPr/>
                </a:tc>
                <a:tc gridSpan="2">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 </a:t>
                      </a:r>
                      <a:r>
                        <a:rPr lang="en-IN" sz="1400" b="1" dirty="0">
                          <a:effectLst/>
                          <a:latin typeface="+mn-lt"/>
                          <a:cs typeface="Kalinga" panose="020B0502040204020203" pitchFamily="34" charset="0"/>
                        </a:rPr>
                        <a:t>Structure of system at runtime where components are clients or servers and connectors are the mechanisms used to intercommunicate between clients and servers.</a:t>
                      </a:r>
                    </a:p>
                  </a:txBody>
                  <a:tcPr marL="68580" marR="68580" marT="0" marB="0"/>
                </a:tc>
                <a:tc hMerge="1">
                  <a:txBody>
                    <a:bodyPr/>
                    <a:lstStyle/>
                    <a:p>
                      <a:pPr marL="0" marR="0" algn="just">
                        <a:lnSpc>
                          <a:spcPct val="107000"/>
                        </a:lnSpc>
                        <a:spcBef>
                          <a:spcPts val="0"/>
                        </a:spcBef>
                        <a:spcAft>
                          <a:spcPts val="0"/>
                        </a:spcAft>
                      </a:pPr>
                      <a:r>
                        <a:rPr lang="en-IN" sz="1200" dirty="0">
                          <a:effectLst/>
                          <a:latin typeface="Calibri" panose="020F0502020204030204" pitchFamily="34" charset="0"/>
                          <a:ea typeface="Calibri" panose="020F0502020204030204" pitchFamily="34" charset="0"/>
                          <a:cs typeface="Kalinga" panose="020B0502040204020203" pitchFamily="34" charset="0"/>
                        </a:rPr>
                        <a:t>Structure of system at runtime where components are clients or servers and connectors are the mechanisms used to intercommunicate between clients and servers.</a:t>
                      </a:r>
                      <a:endParaRPr lang="en-IN" sz="1100" dirty="0">
                        <a:effectLst/>
                        <a:latin typeface="Calibri" panose="020F0502020204030204" pitchFamily="34" charset="0"/>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1604635267"/>
                  </a:ext>
                </a:extLst>
              </a:tr>
              <a:tr h="415793">
                <a:tc vMerge="1">
                  <a:txBody>
                    <a:bodyPr/>
                    <a:lstStyle/>
                    <a:p>
                      <a:pPr>
                        <a:lnSpc>
                          <a:spcPct val="100000"/>
                        </a:lnSpc>
                      </a:pPr>
                      <a:endParaRPr lang="en-IN" sz="14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effectLst/>
                          <a:latin typeface="+mn-lt"/>
                          <a:ea typeface="Calibri" panose="020F0502020204030204" pitchFamily="34" charset="0"/>
                          <a:cs typeface="Kalinga" panose="020B0502040204020203" pitchFamily="34" charset="0"/>
                        </a:rPr>
                        <a:t>Process</a:t>
                      </a:r>
                    </a:p>
                  </a:txBody>
                  <a:tcPr/>
                </a:tc>
                <a:tc gridSpan="2">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 </a:t>
                      </a:r>
                      <a:r>
                        <a:rPr lang="en-IN" sz="1400" b="1" dirty="0">
                          <a:effectLst/>
                          <a:latin typeface="+mn-lt"/>
                          <a:cs typeface="Kalinga" panose="020B0502040204020203" pitchFamily="34" charset="0"/>
                        </a:rPr>
                        <a:t>This structure is a SW structure of a system containing an operating system. Components are processes and/or threads, and their connecters are the inter-process communication mechanisms.</a:t>
                      </a:r>
                    </a:p>
                  </a:txBody>
                  <a:tcPr marL="68580" marR="68580" marT="0" marB="0"/>
                </a:tc>
                <a:tc hMerge="1">
                  <a:txBody>
                    <a:bodyPr/>
                    <a:lstStyle/>
                    <a:p>
                      <a:pPr marL="0" marR="0" algn="just">
                        <a:lnSpc>
                          <a:spcPct val="107000"/>
                        </a:lnSpc>
                        <a:spcBef>
                          <a:spcPts val="0"/>
                        </a:spcBef>
                        <a:spcAft>
                          <a:spcPts val="0"/>
                        </a:spcAft>
                      </a:pPr>
                      <a:r>
                        <a:rPr lang="en-IN" sz="1200" dirty="0">
                          <a:effectLst/>
                          <a:latin typeface="Calibri" panose="020F0502020204030204" pitchFamily="34" charset="0"/>
                          <a:ea typeface="Calibri" panose="020F0502020204030204" pitchFamily="34" charset="0"/>
                          <a:cs typeface="Kalinga" panose="020B0502040204020203" pitchFamily="34" charset="0"/>
                        </a:rPr>
                        <a:t>This structure is a SW structure of a system containing an operating system. Components are processes and/or threads, and their connecters are the inter-process communication mechanisms.</a:t>
                      </a:r>
                      <a:endParaRPr lang="en-IN" sz="1100" dirty="0">
                        <a:effectLst/>
                        <a:latin typeface="Calibri" panose="020F0502020204030204" pitchFamily="34" charset="0"/>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2009055163"/>
                  </a:ext>
                </a:extLst>
              </a:tr>
              <a:tr h="545136">
                <a:tc vMerge="1">
                  <a:txBody>
                    <a:bodyPr/>
                    <a:lstStyle/>
                    <a:p>
                      <a:pPr>
                        <a:lnSpc>
                          <a:spcPct val="100000"/>
                        </a:lnSpc>
                      </a:pPr>
                      <a:endParaRPr lang="en-IN" sz="1400" b="1" dirty="0">
                        <a:latin typeface="+mn-lt"/>
                      </a:endParaRPr>
                    </a:p>
                  </a:txBody>
                  <a:tcPr/>
                </a:tc>
                <a:tc>
                  <a:txBody>
                    <a:bodyPr/>
                    <a:lstStyle/>
                    <a:p>
                      <a:pPr>
                        <a:lnSpc>
                          <a:spcPct val="100000"/>
                        </a:lnSpc>
                      </a:pPr>
                      <a:r>
                        <a:rPr lang="en-IN" sz="1400" b="1" kern="1200" dirty="0">
                          <a:solidFill>
                            <a:schemeClr val="dk1"/>
                          </a:solidFill>
                          <a:effectLst/>
                          <a:latin typeface="+mn-lt"/>
                          <a:ea typeface="+mn-ea"/>
                          <a:cs typeface="+mn-cs"/>
                        </a:rPr>
                        <a:t>Concurrency and Resource</a:t>
                      </a:r>
                      <a:endParaRPr lang="en-IN" sz="1400" b="1" dirty="0">
                        <a:latin typeface="+mn-lt"/>
                      </a:endParaRPr>
                    </a:p>
                  </a:txBody>
                  <a:tcPr/>
                </a:tc>
                <a:tc gridSpan="2">
                  <a:txBody>
                    <a:bodyPr/>
                    <a:lstStyle/>
                    <a:p>
                      <a:pPr>
                        <a:lnSpc>
                          <a:spcPct val="100000"/>
                        </a:lnSpc>
                      </a:pPr>
                      <a:r>
                        <a:rPr lang="en-IN" sz="1400" b="1" kern="1200" dirty="0">
                          <a:solidFill>
                            <a:schemeClr val="dk1"/>
                          </a:solidFill>
                          <a:effectLst/>
                          <a:latin typeface="+mn-lt"/>
                          <a:ea typeface="+mn-ea"/>
                          <a:cs typeface="+mn-cs"/>
                        </a:rPr>
                        <a:t>This structure is a runtime snap shot of a system containing an OS, and in which components are connected via threads running in parallel. Essentially, this structure is used for resource management.</a:t>
                      </a:r>
                      <a:endParaRPr lang="en-IN" sz="1400" b="1" dirty="0">
                        <a:latin typeface="+mn-lt"/>
                      </a:endParaRPr>
                    </a:p>
                  </a:txBody>
                  <a:tcPr/>
                </a:tc>
                <a:tc hMerge="1">
                  <a:txBody>
                    <a:bodyPr/>
                    <a:lstStyle/>
                    <a:p>
                      <a:r>
                        <a:rPr lang="en-IN" sz="1800" kern="1200" dirty="0">
                          <a:solidFill>
                            <a:schemeClr val="dk1"/>
                          </a:solidFill>
                          <a:effectLst/>
                          <a:latin typeface="+mn-lt"/>
                          <a:ea typeface="+mn-ea"/>
                          <a:cs typeface="+mn-cs"/>
                        </a:rPr>
                        <a:t>This structure is a runtime snap shot of a system containing an OS, and in which components are connected via threads running in parallel. Essentially, this structure is used for resource management.</a:t>
                      </a:r>
                      <a:endParaRPr lang="en-IN" dirty="0"/>
                    </a:p>
                  </a:txBody>
                  <a:tcPr/>
                </a:tc>
                <a:extLst>
                  <a:ext uri="{0D108BD9-81ED-4DB2-BD59-A6C34878D82A}">
                    <a16:rowId xmlns:a16="http://schemas.microsoft.com/office/drawing/2014/main" val="1404954718"/>
                  </a:ext>
                </a:extLst>
              </a:tr>
              <a:tr h="320668">
                <a:tc vMerge="1">
                  <a:txBody>
                    <a:bodyPr/>
                    <a:lstStyle/>
                    <a:p>
                      <a:pPr>
                        <a:lnSpc>
                          <a:spcPct val="100000"/>
                        </a:lnSpc>
                      </a:pPr>
                      <a:endParaRPr lang="en-IN" sz="1400" b="1" dirty="0">
                        <a:latin typeface="+mn-lt"/>
                      </a:endParaRPr>
                    </a:p>
                  </a:txBody>
                  <a:tcPr/>
                </a:tc>
                <a:tc>
                  <a:txBody>
                    <a:bodyPr/>
                    <a:lstStyle/>
                    <a:p>
                      <a:pPr>
                        <a:lnSpc>
                          <a:spcPct val="100000"/>
                        </a:lnSpc>
                      </a:pPr>
                      <a:endParaRPr lang="en-IN" sz="1400" b="1" dirty="0">
                        <a:latin typeface="+mn-lt"/>
                      </a:endParaRPr>
                    </a:p>
                  </a:txBody>
                  <a:tcPr/>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Interrupt</a:t>
                      </a:r>
                    </a:p>
                  </a:txBody>
                  <a:tcPr marL="68580" marR="68580" marT="0" marB="0"/>
                </a:tc>
                <a:tc>
                  <a:txBody>
                    <a:bodyPr/>
                    <a:lstStyle/>
                    <a:p>
                      <a:pPr marL="0" marR="0" algn="just">
                        <a:lnSpc>
                          <a:spcPct val="100000"/>
                        </a:lnSpc>
                        <a:spcBef>
                          <a:spcPts val="0"/>
                        </a:spcBef>
                        <a:spcAft>
                          <a:spcPts val="0"/>
                        </a:spcAft>
                      </a:pPr>
                      <a:r>
                        <a:rPr lang="en-IN" sz="1400" b="1">
                          <a:effectLst/>
                          <a:latin typeface="+mn-lt"/>
                          <a:ea typeface="Calibri" panose="020F0502020204030204" pitchFamily="34" charset="0"/>
                          <a:cs typeface="Kalinga" panose="020B0502040204020203" pitchFamily="34" charset="0"/>
                        </a:rPr>
                        <a:t>Structure represents the interrupt handling mechanisms in system.</a:t>
                      </a:r>
                    </a:p>
                  </a:txBody>
                  <a:tcPr marL="68580" marR="68580" marT="0" marB="0"/>
                </a:tc>
                <a:extLst>
                  <a:ext uri="{0D108BD9-81ED-4DB2-BD59-A6C34878D82A}">
                    <a16:rowId xmlns:a16="http://schemas.microsoft.com/office/drawing/2014/main" val="3098695284"/>
                  </a:ext>
                </a:extLst>
              </a:tr>
              <a:tr h="448935">
                <a:tc vMerge="1">
                  <a:txBody>
                    <a:bodyPr/>
                    <a:lstStyle/>
                    <a:p>
                      <a:pPr>
                        <a:lnSpc>
                          <a:spcPct val="100000"/>
                        </a:lnSpc>
                      </a:pPr>
                      <a:endParaRPr lang="en-IN" sz="1400" b="1" dirty="0">
                        <a:latin typeface="+mn-lt"/>
                      </a:endParaRPr>
                    </a:p>
                  </a:txBody>
                  <a:tcPr/>
                </a:tc>
                <a:tc>
                  <a:txBody>
                    <a:bodyPr/>
                    <a:lstStyle/>
                    <a:p>
                      <a:pPr>
                        <a:lnSpc>
                          <a:spcPct val="100000"/>
                        </a:lnSpc>
                      </a:pPr>
                      <a:endParaRPr lang="en-IN" sz="1400" b="1" dirty="0">
                        <a:latin typeface="+mn-lt"/>
                      </a:endParaRPr>
                    </a:p>
                  </a:txBody>
                  <a:tcPr/>
                </a:tc>
                <a:tc>
                  <a:txBody>
                    <a:bodyPr/>
                    <a:lstStyle/>
                    <a:p>
                      <a:pPr marL="0" marR="0" algn="just">
                        <a:lnSpc>
                          <a:spcPct val="100000"/>
                        </a:lnSpc>
                        <a:spcBef>
                          <a:spcPts val="0"/>
                        </a:spcBef>
                        <a:spcAft>
                          <a:spcPts val="0"/>
                        </a:spcAft>
                      </a:pPr>
                      <a:r>
                        <a:rPr lang="en-IN" sz="1400" b="1">
                          <a:effectLst/>
                          <a:latin typeface="+mn-lt"/>
                          <a:ea typeface="Calibri" panose="020F0502020204030204" pitchFamily="34" charset="0"/>
                          <a:cs typeface="Kalinga" panose="020B0502040204020203" pitchFamily="34" charset="0"/>
                        </a:rPr>
                        <a:t>Scheduling </a:t>
                      </a:r>
                    </a:p>
                  </a:txBody>
                  <a:tcPr marL="68580" marR="68580" marT="0" marB="0"/>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Structure represents the task scheduling mechanism of threads demonstrating the fairness of the OS scheduler.</a:t>
                      </a:r>
                    </a:p>
                  </a:txBody>
                  <a:tcPr marL="68580" marR="68580" marT="0" marB="0"/>
                </a:tc>
                <a:extLst>
                  <a:ext uri="{0D108BD9-81ED-4DB2-BD59-A6C34878D82A}">
                    <a16:rowId xmlns:a16="http://schemas.microsoft.com/office/drawing/2014/main" val="1066340385"/>
                  </a:ext>
                </a:extLst>
              </a:tr>
              <a:tr h="556143">
                <a:tc vMerge="1">
                  <a:txBody>
                    <a:bodyPr/>
                    <a:lstStyle/>
                    <a:p>
                      <a:pPr>
                        <a:lnSpc>
                          <a:spcPct val="100000"/>
                        </a:lnSpc>
                      </a:pPr>
                      <a:endParaRPr lang="en-IN" sz="1400" b="1" dirty="0">
                        <a:latin typeface="+mn-lt"/>
                      </a:endParaRPr>
                    </a:p>
                  </a:txBody>
                  <a:tcPr/>
                </a:tc>
                <a:tc>
                  <a:txBody>
                    <a:bodyPr/>
                    <a:lstStyle/>
                    <a:p>
                      <a:pPr>
                        <a:lnSpc>
                          <a:spcPct val="100000"/>
                        </a:lnSpc>
                      </a:pPr>
                      <a:r>
                        <a:rPr lang="en-IN" sz="1400" b="1" kern="1200" dirty="0">
                          <a:solidFill>
                            <a:schemeClr val="dk1"/>
                          </a:solidFill>
                          <a:effectLst/>
                          <a:latin typeface="+mn-lt"/>
                          <a:ea typeface="+mn-ea"/>
                          <a:cs typeface="+mn-cs"/>
                        </a:rPr>
                        <a:t>Memory</a:t>
                      </a:r>
                      <a:endParaRPr lang="en-IN" sz="1400" b="1" dirty="0">
                        <a:latin typeface="+mn-lt"/>
                      </a:endParaRPr>
                    </a:p>
                  </a:txBody>
                  <a:tcPr/>
                </a:tc>
                <a:tc>
                  <a:txBody>
                    <a:bodyPr/>
                    <a:lstStyle/>
                    <a:p>
                      <a:pPr>
                        <a:lnSpc>
                          <a:spcPct val="100000"/>
                        </a:lnSpc>
                      </a:pPr>
                      <a:endParaRPr lang="en-IN" sz="1400" b="1">
                        <a:latin typeface="+mn-lt"/>
                      </a:endParaRPr>
                    </a:p>
                  </a:txBody>
                  <a:tcPr/>
                </a:tc>
                <a:tc>
                  <a:txBody>
                    <a:bodyPr/>
                    <a:lstStyle/>
                    <a:p>
                      <a:pPr>
                        <a:lnSpc>
                          <a:spcPct val="100000"/>
                        </a:lnSpc>
                      </a:pPr>
                      <a:r>
                        <a:rPr lang="en-IN" sz="1400" b="1" kern="1200" dirty="0">
                          <a:solidFill>
                            <a:schemeClr val="dk1"/>
                          </a:solidFill>
                          <a:effectLst/>
                          <a:latin typeface="+mn-lt"/>
                          <a:ea typeface="+mn-ea"/>
                          <a:cs typeface="+mn-cs"/>
                        </a:rPr>
                        <a:t>This runtime representation is of memory and data components with the memory allocation and deallocation --essentially the memory management scheme of the system.</a:t>
                      </a:r>
                      <a:endParaRPr lang="en-IN" sz="1400" b="1" dirty="0">
                        <a:latin typeface="+mn-lt"/>
                      </a:endParaRPr>
                    </a:p>
                  </a:txBody>
                  <a:tcPr/>
                </a:tc>
                <a:extLst>
                  <a:ext uri="{0D108BD9-81ED-4DB2-BD59-A6C34878D82A}">
                    <a16:rowId xmlns:a16="http://schemas.microsoft.com/office/drawing/2014/main" val="1103020244"/>
                  </a:ext>
                </a:extLst>
              </a:tr>
              <a:tr h="448935">
                <a:tc vMerge="1">
                  <a:txBody>
                    <a:bodyPr/>
                    <a:lstStyle/>
                    <a:p>
                      <a:pPr>
                        <a:lnSpc>
                          <a:spcPct val="100000"/>
                        </a:lnSpc>
                      </a:pPr>
                      <a:endParaRPr lang="en-IN" sz="1400" b="1" dirty="0">
                        <a:latin typeface="+mn-lt"/>
                      </a:endParaRPr>
                    </a:p>
                  </a:txBody>
                  <a:tcPr/>
                </a:tc>
                <a:tc>
                  <a:txBody>
                    <a:bodyPr/>
                    <a:lstStyle/>
                    <a:p>
                      <a:pPr>
                        <a:lnSpc>
                          <a:spcPct val="100000"/>
                        </a:lnSpc>
                      </a:pPr>
                      <a:endParaRPr lang="en-IN" sz="1400" b="1" dirty="0">
                        <a:latin typeface="+mn-lt"/>
                      </a:endParaRPr>
                    </a:p>
                  </a:txBody>
                  <a:tcPr/>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Garbage</a:t>
                      </a:r>
                    </a:p>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Collection</a:t>
                      </a:r>
                    </a:p>
                  </a:txBody>
                  <a:tcPr marL="68580" marR="68580" marT="0" marB="0"/>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This structure represents the garbage allocation scheme.</a:t>
                      </a:r>
                    </a:p>
                  </a:txBody>
                  <a:tcPr marL="68580" marR="68580" marT="0" marB="0"/>
                </a:tc>
                <a:extLst>
                  <a:ext uri="{0D108BD9-81ED-4DB2-BD59-A6C34878D82A}">
                    <a16:rowId xmlns:a16="http://schemas.microsoft.com/office/drawing/2014/main" val="1869765585"/>
                  </a:ext>
                </a:extLst>
              </a:tr>
              <a:tr h="448935">
                <a:tc vMerge="1">
                  <a:txBody>
                    <a:bodyPr/>
                    <a:lstStyle/>
                    <a:p>
                      <a:pPr>
                        <a:lnSpc>
                          <a:spcPct val="100000"/>
                        </a:lnSpc>
                      </a:pPr>
                      <a:endParaRPr lang="en-IN" sz="1400" b="1" dirty="0">
                        <a:latin typeface="+mn-lt"/>
                      </a:endParaRPr>
                    </a:p>
                  </a:txBody>
                  <a:tcPr/>
                </a:tc>
                <a:tc>
                  <a:txBody>
                    <a:bodyPr/>
                    <a:lstStyle/>
                    <a:p>
                      <a:pPr>
                        <a:lnSpc>
                          <a:spcPct val="100000"/>
                        </a:lnSpc>
                      </a:pPr>
                      <a:endParaRPr lang="en-IN" sz="1400" b="1" dirty="0">
                        <a:latin typeface="+mn-lt"/>
                      </a:endParaRPr>
                    </a:p>
                  </a:txBody>
                  <a:tcPr/>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Allocation</a:t>
                      </a:r>
                    </a:p>
                  </a:txBody>
                  <a:tcPr marL="68580" marR="68580" marT="0" marB="0"/>
                </a:tc>
                <a:tc>
                  <a:txBody>
                    <a:bodyPr/>
                    <a:lstStyle/>
                    <a:p>
                      <a:pPr marL="0" marR="0" algn="just">
                        <a:lnSpc>
                          <a:spcPct val="100000"/>
                        </a:lnSpc>
                        <a:spcBef>
                          <a:spcPts val="0"/>
                        </a:spcBef>
                        <a:spcAft>
                          <a:spcPts val="0"/>
                        </a:spcAft>
                      </a:pPr>
                      <a:r>
                        <a:rPr lang="en-IN" sz="1400" b="1" dirty="0">
                          <a:effectLst/>
                          <a:latin typeface="+mn-lt"/>
                          <a:ea typeface="Calibri" panose="020F0502020204030204" pitchFamily="34" charset="0"/>
                          <a:cs typeface="Kalinga" panose="020B0502040204020203" pitchFamily="34" charset="0"/>
                        </a:rPr>
                        <a:t>This structure represents the memory allocation scheme of the system (static or dynamic, size, and so on).</a:t>
                      </a:r>
                    </a:p>
                  </a:txBody>
                  <a:tcPr marL="68580" marR="68580" marT="0" marB="0"/>
                </a:tc>
                <a:extLst>
                  <a:ext uri="{0D108BD9-81ED-4DB2-BD59-A6C34878D82A}">
                    <a16:rowId xmlns:a16="http://schemas.microsoft.com/office/drawing/2014/main" val="269691651"/>
                  </a:ext>
                </a:extLst>
              </a:tr>
              <a:tr h="545136">
                <a:tc vMerge="1">
                  <a:txBody>
                    <a:bodyPr/>
                    <a:lstStyle/>
                    <a:p>
                      <a:pPr>
                        <a:lnSpc>
                          <a:spcPct val="100000"/>
                        </a:lnSpc>
                      </a:pPr>
                      <a:endParaRPr lang="en-IN" sz="1400" b="1" dirty="0">
                        <a:latin typeface="+mn-lt"/>
                      </a:endParaRPr>
                    </a:p>
                  </a:txBody>
                  <a:tcPr/>
                </a:tc>
                <a:tc>
                  <a:txBody>
                    <a:bodyPr/>
                    <a:lstStyle/>
                    <a:p>
                      <a:pPr>
                        <a:lnSpc>
                          <a:spcPct val="100000"/>
                        </a:lnSpc>
                      </a:pPr>
                      <a:r>
                        <a:rPr lang="en-IN" sz="1400" b="1" kern="1200" dirty="0">
                          <a:solidFill>
                            <a:schemeClr val="dk1"/>
                          </a:solidFill>
                          <a:effectLst/>
                          <a:latin typeface="+mn-lt"/>
                          <a:ea typeface="+mn-ea"/>
                          <a:cs typeface="+mn-cs"/>
                        </a:rPr>
                        <a:t>Safety and Reliability</a:t>
                      </a:r>
                      <a:endParaRPr lang="en-IN" sz="1400" b="1" dirty="0">
                        <a:latin typeface="+mn-lt"/>
                      </a:endParaRPr>
                    </a:p>
                  </a:txBody>
                  <a:tcPr/>
                </a:tc>
                <a:tc gridSpan="2">
                  <a:txBody>
                    <a:bodyPr/>
                    <a:lstStyle/>
                    <a:p>
                      <a:pPr marL="0" marR="0" algn="just">
                        <a:lnSpc>
                          <a:spcPct val="100000"/>
                        </a:lnSpc>
                        <a:spcBef>
                          <a:spcPts val="0"/>
                        </a:spcBef>
                        <a:spcAft>
                          <a:spcPts val="0"/>
                        </a:spcAft>
                      </a:pPr>
                      <a:r>
                        <a:rPr lang="en-IN" sz="1400" b="1" kern="1200" dirty="0">
                          <a:solidFill>
                            <a:schemeClr val="dk1"/>
                          </a:solidFill>
                          <a:effectLst/>
                          <a:latin typeface="+mn-lt"/>
                          <a:ea typeface="+mn-ea"/>
                          <a:cs typeface="+mn-cs"/>
                        </a:rPr>
                        <a:t>This structure is of the system at runtime in which redundant components and their intercommunication mechanisms demonstrate the reliability and safety of a system in the event of problems.</a:t>
                      </a:r>
                      <a:endParaRPr lang="en-IN" sz="1400" b="1" dirty="0">
                        <a:effectLst/>
                        <a:latin typeface="+mn-lt"/>
                        <a:cs typeface="Kalinga" panose="020B0502040204020203" pitchFamily="34" charset="0"/>
                      </a:endParaRPr>
                    </a:p>
                  </a:txBody>
                  <a:tcPr marL="68580" marR="68580" marT="0" marB="0"/>
                </a:tc>
                <a:tc hMerge="1">
                  <a:txBody>
                    <a:bodyPr/>
                    <a:lstStyle/>
                    <a:p>
                      <a:pPr marL="0" marR="0" algn="just">
                        <a:lnSpc>
                          <a:spcPct val="107000"/>
                        </a:lnSpc>
                        <a:spcBef>
                          <a:spcPts val="0"/>
                        </a:spcBef>
                        <a:spcAft>
                          <a:spcPts val="0"/>
                        </a:spcAft>
                      </a:pPr>
                      <a:r>
                        <a:rPr lang="en-IN" sz="1800" kern="1200" dirty="0">
                          <a:solidFill>
                            <a:schemeClr val="dk1"/>
                          </a:solidFill>
                          <a:effectLst/>
                          <a:latin typeface="+mn-lt"/>
                          <a:ea typeface="+mn-ea"/>
                          <a:cs typeface="+mn-cs"/>
                        </a:rPr>
                        <a:t>This structure is of the system at runtime in which redundant components and their intercommunication mechanisms demonstrate the reliability and safety of a system in the event of problems.</a:t>
                      </a:r>
                      <a:endParaRPr lang="en-IN" sz="1100" dirty="0">
                        <a:effectLst/>
                        <a:latin typeface="+mn-lt"/>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1963111868"/>
                  </a:ext>
                </a:extLst>
              </a:tr>
            </a:tbl>
          </a:graphicData>
        </a:graphic>
      </p:graphicFrame>
      <p:sp>
        <p:nvSpPr>
          <p:cNvPr id="12" name="Title 1">
            <a:extLst>
              <a:ext uri="{FF2B5EF4-FFF2-40B4-BE49-F238E27FC236}">
                <a16:creationId xmlns:a16="http://schemas.microsoft.com/office/drawing/2014/main" id="{997989FC-8BBA-43EC-8503-07CFD7B4CA9B}"/>
              </a:ext>
            </a:extLst>
          </p:cNvPr>
          <p:cNvSpPr>
            <a:spLocks noGrp="1"/>
          </p:cNvSpPr>
          <p:nvPr>
            <p:ph type="title"/>
          </p:nvPr>
        </p:nvSpPr>
        <p:spPr>
          <a:xfrm>
            <a:off x="838200" y="426601"/>
            <a:ext cx="10515600" cy="638727"/>
          </a:xfrm>
        </p:spPr>
        <p:txBody>
          <a:bodyPr>
            <a:noAutofit/>
          </a:bodyPr>
          <a:lstStyle/>
          <a:p>
            <a:r>
              <a:rPr lang="en-US" sz="3200" b="1" dirty="0"/>
              <a:t>Embedded System Design Architecture </a:t>
            </a:r>
            <a:r>
              <a:rPr lang="en-US" sz="1800" b="1" i="1" dirty="0" err="1"/>
              <a:t>contd</a:t>
            </a:r>
            <a:r>
              <a:rPr lang="en-US" sz="1800" b="1" i="1" dirty="0"/>
              <a:t>…</a:t>
            </a:r>
            <a:endParaRPr lang="en-IN" sz="3200" i="1" dirty="0"/>
          </a:p>
        </p:txBody>
      </p:sp>
      <p:graphicFrame>
        <p:nvGraphicFramePr>
          <p:cNvPr id="13" name="Table 10">
            <a:extLst>
              <a:ext uri="{FF2B5EF4-FFF2-40B4-BE49-F238E27FC236}">
                <a16:creationId xmlns:a16="http://schemas.microsoft.com/office/drawing/2014/main" id="{5745EEC3-0531-42E6-9D7D-C4DA81061C60}"/>
              </a:ext>
            </a:extLst>
          </p:cNvPr>
          <p:cNvGraphicFramePr>
            <a:graphicFrameLocks noGrp="1"/>
          </p:cNvGraphicFramePr>
          <p:nvPr>
            <p:extLst>
              <p:ext uri="{D42A27DB-BD31-4B8C-83A1-F6EECF244321}">
                <p14:modId xmlns:p14="http://schemas.microsoft.com/office/powerpoint/2010/main" val="2128951493"/>
              </p:ext>
            </p:extLst>
          </p:nvPr>
        </p:nvGraphicFramePr>
        <p:xfrm>
          <a:off x="838200" y="1002291"/>
          <a:ext cx="11171582" cy="370840"/>
        </p:xfrm>
        <a:graphic>
          <a:graphicData uri="http://schemas.openxmlformats.org/drawingml/2006/table">
            <a:tbl>
              <a:tblPr firstRow="1" bandRow="1">
                <a:tableStyleId>{5C22544A-7EE6-4342-B048-85BDC9FD1C3A}</a:tableStyleId>
              </a:tblPr>
              <a:tblGrid>
                <a:gridCol w="3952461">
                  <a:extLst>
                    <a:ext uri="{9D8B030D-6E8A-4147-A177-3AD203B41FA5}">
                      <a16:colId xmlns:a16="http://schemas.microsoft.com/office/drawing/2014/main" val="635610696"/>
                    </a:ext>
                  </a:extLst>
                </a:gridCol>
                <a:gridCol w="7219121">
                  <a:extLst>
                    <a:ext uri="{9D8B030D-6E8A-4147-A177-3AD203B41FA5}">
                      <a16:colId xmlns:a16="http://schemas.microsoft.com/office/drawing/2014/main" val="27241071"/>
                    </a:ext>
                  </a:extLst>
                </a:gridCol>
              </a:tblGrid>
              <a:tr h="370840">
                <a:tc>
                  <a:txBody>
                    <a:bodyPr/>
                    <a:lstStyle/>
                    <a:p>
                      <a:r>
                        <a:rPr lang="en-IN" dirty="0"/>
                        <a:t>Structure Types*</a:t>
                      </a:r>
                    </a:p>
                  </a:txBody>
                  <a:tcPr/>
                </a:tc>
                <a:tc>
                  <a:txBody>
                    <a:bodyPr/>
                    <a:lstStyle/>
                    <a:p>
                      <a:r>
                        <a:rPr lang="en-US" dirty="0"/>
                        <a:t>Definitions</a:t>
                      </a:r>
                      <a:endParaRPr lang="en-IN" dirty="0"/>
                    </a:p>
                  </a:txBody>
                  <a:tcPr/>
                </a:tc>
                <a:extLst>
                  <a:ext uri="{0D108BD9-81ED-4DB2-BD59-A6C34878D82A}">
                    <a16:rowId xmlns:a16="http://schemas.microsoft.com/office/drawing/2014/main" val="4024838679"/>
                  </a:ext>
                </a:extLst>
              </a:tr>
            </a:tbl>
          </a:graphicData>
        </a:graphic>
      </p:graphicFrame>
    </p:spTree>
    <p:extLst>
      <p:ext uri="{BB962C8B-B14F-4D97-AF65-F5344CB8AC3E}">
        <p14:creationId xmlns:p14="http://schemas.microsoft.com/office/powerpoint/2010/main" val="256935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E22C9-7A4A-4966-84E6-5995236C364E}"/>
              </a:ext>
            </a:extLst>
          </p:cNvPr>
          <p:cNvSpPr>
            <a:spLocks noGrp="1"/>
          </p:cNvSpPr>
          <p:nvPr>
            <p:ph idx="1"/>
          </p:nvPr>
        </p:nvSpPr>
        <p:spPr>
          <a:xfrm>
            <a:off x="838200" y="1428060"/>
            <a:ext cx="10515600" cy="4351338"/>
          </a:xfrm>
        </p:spPr>
        <p:txBody>
          <a:bodyPr/>
          <a:lstStyle/>
          <a:p>
            <a:endParaRPr lang="en-IN" dirty="0"/>
          </a:p>
        </p:txBody>
      </p:sp>
      <p:sp>
        <p:nvSpPr>
          <p:cNvPr id="4" name="Date Placeholder 3">
            <a:extLst>
              <a:ext uri="{FF2B5EF4-FFF2-40B4-BE49-F238E27FC236}">
                <a16:creationId xmlns:a16="http://schemas.microsoft.com/office/drawing/2014/main" id="{13E797BF-8C26-4172-B54B-2A3300C0F563}"/>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830B73E-8AB6-468F-BFF0-E93233F6CA9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1BBEFC9-8B93-4F66-84AB-B21B8420C063}"/>
              </a:ext>
            </a:extLst>
          </p:cNvPr>
          <p:cNvSpPr>
            <a:spLocks noGrp="1"/>
          </p:cNvSpPr>
          <p:nvPr>
            <p:ph type="sldNum" sz="quarter" idx="12"/>
          </p:nvPr>
        </p:nvSpPr>
        <p:spPr/>
        <p:txBody>
          <a:bodyPr/>
          <a:lstStyle/>
          <a:p>
            <a:fld id="{06B7BF86-18E6-48A3-8F68-6C8B8DA818EF}" type="slidenum">
              <a:rPr lang="en-IN" smtClean="0"/>
              <a:t>13</a:t>
            </a:fld>
            <a:endParaRPr lang="en-IN"/>
          </a:p>
        </p:txBody>
      </p:sp>
      <p:graphicFrame>
        <p:nvGraphicFramePr>
          <p:cNvPr id="7" name="Table 11">
            <a:extLst>
              <a:ext uri="{FF2B5EF4-FFF2-40B4-BE49-F238E27FC236}">
                <a16:creationId xmlns:a16="http://schemas.microsoft.com/office/drawing/2014/main" id="{73163787-53BF-4569-9AC0-45C31D40CEA2}"/>
              </a:ext>
            </a:extLst>
          </p:cNvPr>
          <p:cNvGraphicFramePr>
            <a:graphicFrameLocks/>
          </p:cNvGraphicFramePr>
          <p:nvPr>
            <p:extLst>
              <p:ext uri="{D42A27DB-BD31-4B8C-83A1-F6EECF244321}">
                <p14:modId xmlns:p14="http://schemas.microsoft.com/office/powerpoint/2010/main" val="3389233027"/>
              </p:ext>
            </p:extLst>
          </p:nvPr>
        </p:nvGraphicFramePr>
        <p:xfrm>
          <a:off x="838202" y="1853625"/>
          <a:ext cx="10515598" cy="2966115"/>
        </p:xfrm>
        <a:graphic>
          <a:graphicData uri="http://schemas.openxmlformats.org/drawingml/2006/table">
            <a:tbl>
              <a:tblPr firstRow="1" bandRow="1">
                <a:tableStyleId>{5C22544A-7EE6-4342-B048-85BDC9FD1C3A}</a:tableStyleId>
              </a:tblPr>
              <a:tblGrid>
                <a:gridCol w="798512">
                  <a:extLst>
                    <a:ext uri="{9D8B030D-6E8A-4147-A177-3AD203B41FA5}">
                      <a16:colId xmlns:a16="http://schemas.microsoft.com/office/drawing/2014/main" val="2585527066"/>
                    </a:ext>
                  </a:extLst>
                </a:gridCol>
                <a:gridCol w="1911263">
                  <a:extLst>
                    <a:ext uri="{9D8B030D-6E8A-4147-A177-3AD203B41FA5}">
                      <a16:colId xmlns:a16="http://schemas.microsoft.com/office/drawing/2014/main" val="2800693181"/>
                    </a:ext>
                  </a:extLst>
                </a:gridCol>
                <a:gridCol w="7805823">
                  <a:extLst>
                    <a:ext uri="{9D8B030D-6E8A-4147-A177-3AD203B41FA5}">
                      <a16:colId xmlns:a16="http://schemas.microsoft.com/office/drawing/2014/main" val="405415454"/>
                    </a:ext>
                  </a:extLst>
                </a:gridCol>
              </a:tblGrid>
              <a:tr h="948495">
                <a:tc gridSpan="2">
                  <a:txBody>
                    <a:bodyPr/>
                    <a:lstStyle/>
                    <a:p>
                      <a:pPr>
                        <a:lnSpc>
                          <a:spcPct val="100000"/>
                        </a:lnSpc>
                      </a:pPr>
                      <a:r>
                        <a:rPr lang="en-IN" sz="1600" b="1" kern="1200" dirty="0">
                          <a:solidFill>
                            <a:schemeClr val="lt1"/>
                          </a:solidFill>
                          <a:effectLst/>
                          <a:latin typeface="+mj-lt"/>
                          <a:ea typeface="+mn-ea"/>
                          <a:cs typeface="+mn-cs"/>
                        </a:rPr>
                        <a:t>Allocation</a:t>
                      </a:r>
                      <a:endParaRPr lang="en-IN" sz="1600" b="1" dirty="0">
                        <a:latin typeface="+mj-lt"/>
                      </a:endParaRPr>
                    </a:p>
                  </a:txBody>
                  <a:tcPr/>
                </a:tc>
                <a:tc hMerge="1">
                  <a:txBody>
                    <a:bodyPr/>
                    <a:lstStyle/>
                    <a:p>
                      <a:endParaRPr lang="en-IN" sz="1100" dirty="0">
                        <a:latin typeface="+mn-lt"/>
                      </a:endParaRPr>
                    </a:p>
                  </a:txBody>
                  <a:tcPr/>
                </a:tc>
                <a:tc>
                  <a:txBody>
                    <a:bodyPr/>
                    <a:lstStyle/>
                    <a:p>
                      <a:pPr>
                        <a:lnSpc>
                          <a:spcPct val="100000"/>
                        </a:lnSpc>
                      </a:pPr>
                      <a:r>
                        <a:rPr lang="en-IN" sz="2000" b="1" kern="1200" dirty="0">
                          <a:solidFill>
                            <a:schemeClr val="lt1"/>
                          </a:solidFill>
                          <a:effectLst/>
                          <a:latin typeface="+mj-lt"/>
                          <a:ea typeface="+mn-ea"/>
                          <a:cs typeface="+mn-cs"/>
                        </a:rPr>
                        <a:t>A structure representing relationships between SW and/or HW elements, and external elements in various environments.</a:t>
                      </a:r>
                      <a:endParaRPr lang="en-IN" sz="1600" b="1" dirty="0">
                        <a:latin typeface="+mj-lt"/>
                      </a:endParaRPr>
                    </a:p>
                  </a:txBody>
                  <a:tcPr/>
                </a:tc>
                <a:extLst>
                  <a:ext uri="{0D108BD9-81ED-4DB2-BD59-A6C34878D82A}">
                    <a16:rowId xmlns:a16="http://schemas.microsoft.com/office/drawing/2014/main" val="2146434480"/>
                  </a:ext>
                </a:extLst>
              </a:tr>
              <a:tr h="316165">
                <a:tc rowSpan="3">
                  <a:txBody>
                    <a:bodyPr/>
                    <a:lstStyle/>
                    <a:p>
                      <a:pPr>
                        <a:lnSpc>
                          <a:spcPct val="100000"/>
                        </a:lnSpc>
                      </a:pPr>
                      <a:endParaRPr lang="en-IN" sz="1800" b="1" dirty="0">
                        <a:latin typeface="+mj-lt"/>
                      </a:endParaRPr>
                    </a:p>
                  </a:txBody>
                  <a:tcPr/>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Work Assignment</a:t>
                      </a:r>
                      <a:endParaRPr lang="en-IN" sz="1600" dirty="0">
                        <a:effectLst/>
                        <a:latin typeface="+mj-lt"/>
                        <a:ea typeface="Calibri" panose="020F0502020204030204" pitchFamily="34" charset="0"/>
                        <a:cs typeface="Kalinga"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This structure assigns module responsibility to various development and design teams.</a:t>
                      </a:r>
                      <a:endParaRPr lang="en-IN" sz="1600" dirty="0">
                        <a:effectLst/>
                        <a:latin typeface="+mj-lt"/>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1604635267"/>
                  </a:ext>
                </a:extLst>
              </a:tr>
              <a:tr h="592679">
                <a:tc vMerge="1">
                  <a:txBody>
                    <a:bodyPr/>
                    <a:lstStyle/>
                    <a:p>
                      <a:pPr>
                        <a:lnSpc>
                          <a:spcPct val="100000"/>
                        </a:lnSpc>
                      </a:pPr>
                      <a:endParaRPr lang="en-IN" sz="1400" b="1" dirty="0">
                        <a:latin typeface="+mn-lt"/>
                      </a:endParaRPr>
                    </a:p>
                  </a:txBody>
                  <a:tcPr/>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Implementation</a:t>
                      </a:r>
                      <a:endParaRPr lang="en-IN" sz="1600" dirty="0">
                        <a:effectLst/>
                        <a:latin typeface="+mj-lt"/>
                        <a:ea typeface="Calibri" panose="020F0502020204030204" pitchFamily="34" charset="0"/>
                        <a:cs typeface="Kalinga"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This is a SW structure indicating where the SW is located on the development system’s file system.</a:t>
                      </a:r>
                      <a:endParaRPr lang="en-IN" sz="1600" dirty="0">
                        <a:effectLst/>
                        <a:latin typeface="+mj-lt"/>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2009055163"/>
                  </a:ext>
                </a:extLst>
              </a:tr>
              <a:tr h="592679">
                <a:tc vMerge="1">
                  <a:txBody>
                    <a:bodyPr/>
                    <a:lstStyle/>
                    <a:p>
                      <a:pPr>
                        <a:lnSpc>
                          <a:spcPct val="100000"/>
                        </a:lnSpc>
                      </a:pPr>
                      <a:endParaRPr lang="en-IN" sz="1400" b="1" dirty="0">
                        <a:latin typeface="+mn-lt"/>
                      </a:endParaRPr>
                    </a:p>
                  </a:txBody>
                  <a:tcPr/>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Deployment</a:t>
                      </a:r>
                      <a:endParaRPr lang="en-IN" sz="1600" dirty="0">
                        <a:effectLst/>
                        <a:latin typeface="+mj-lt"/>
                        <a:ea typeface="Calibri" panose="020F0502020204030204" pitchFamily="34" charset="0"/>
                        <a:cs typeface="Kalinga"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800" dirty="0">
                          <a:effectLst/>
                          <a:latin typeface="+mj-lt"/>
                          <a:ea typeface="Calibri" panose="020F0502020204030204" pitchFamily="34" charset="0"/>
                          <a:cs typeface="Kalinga" panose="020B0502040204020203" pitchFamily="34" charset="0"/>
                        </a:rPr>
                        <a:t>This structure is of the system at runtime where elements in this structure are HW and SW, and the relationship between elements are where the </a:t>
                      </a:r>
                      <a:r>
                        <a:rPr lang="en-IN" sz="1800" dirty="0" err="1">
                          <a:effectLst/>
                          <a:latin typeface="+mj-lt"/>
                          <a:ea typeface="Calibri" panose="020F0502020204030204" pitchFamily="34" charset="0"/>
                          <a:cs typeface="Kalinga" panose="020B0502040204020203" pitchFamily="34" charset="0"/>
                        </a:rPr>
                        <a:t>sw</a:t>
                      </a:r>
                      <a:r>
                        <a:rPr lang="en-IN" sz="1800" dirty="0">
                          <a:effectLst/>
                          <a:latin typeface="+mj-lt"/>
                          <a:ea typeface="Calibri" panose="020F0502020204030204" pitchFamily="34" charset="0"/>
                          <a:cs typeface="Kalinga" panose="020B0502040204020203" pitchFamily="34" charset="0"/>
                        </a:rPr>
                        <a:t> maps to in the hardware.</a:t>
                      </a:r>
                      <a:endParaRPr lang="en-IN" sz="1600" dirty="0">
                        <a:effectLst/>
                        <a:latin typeface="+mj-lt"/>
                        <a:ea typeface="Calibri" panose="020F0502020204030204" pitchFamily="34" charset="0"/>
                        <a:cs typeface="Kalinga" panose="020B0502040204020203" pitchFamily="34" charset="0"/>
                      </a:endParaRPr>
                    </a:p>
                  </a:txBody>
                  <a:tcPr marL="68580" marR="68580" marT="0" marB="0"/>
                </a:tc>
                <a:extLst>
                  <a:ext uri="{0D108BD9-81ED-4DB2-BD59-A6C34878D82A}">
                    <a16:rowId xmlns:a16="http://schemas.microsoft.com/office/drawing/2014/main" val="1404954718"/>
                  </a:ext>
                </a:extLst>
              </a:tr>
            </a:tbl>
          </a:graphicData>
        </a:graphic>
      </p:graphicFrame>
      <p:graphicFrame>
        <p:nvGraphicFramePr>
          <p:cNvPr id="8" name="Table 10">
            <a:extLst>
              <a:ext uri="{FF2B5EF4-FFF2-40B4-BE49-F238E27FC236}">
                <a16:creationId xmlns:a16="http://schemas.microsoft.com/office/drawing/2014/main" id="{128E5832-1A59-4A90-B6DA-7FDAF5A11942}"/>
              </a:ext>
            </a:extLst>
          </p:cNvPr>
          <p:cNvGraphicFramePr>
            <a:graphicFrameLocks noGrp="1"/>
          </p:cNvGraphicFramePr>
          <p:nvPr>
            <p:extLst>
              <p:ext uri="{D42A27DB-BD31-4B8C-83A1-F6EECF244321}">
                <p14:modId xmlns:p14="http://schemas.microsoft.com/office/powerpoint/2010/main" val="4238794986"/>
              </p:ext>
            </p:extLst>
          </p:nvPr>
        </p:nvGraphicFramePr>
        <p:xfrm>
          <a:off x="838200" y="1488818"/>
          <a:ext cx="10515598" cy="370840"/>
        </p:xfrm>
        <a:graphic>
          <a:graphicData uri="http://schemas.openxmlformats.org/drawingml/2006/table">
            <a:tbl>
              <a:tblPr firstRow="1" bandRow="1">
                <a:tableStyleId>{5C22544A-7EE6-4342-B048-85BDC9FD1C3A}</a:tableStyleId>
              </a:tblPr>
              <a:tblGrid>
                <a:gridCol w="2700130">
                  <a:extLst>
                    <a:ext uri="{9D8B030D-6E8A-4147-A177-3AD203B41FA5}">
                      <a16:colId xmlns:a16="http://schemas.microsoft.com/office/drawing/2014/main" val="635610696"/>
                    </a:ext>
                  </a:extLst>
                </a:gridCol>
                <a:gridCol w="7815468">
                  <a:extLst>
                    <a:ext uri="{9D8B030D-6E8A-4147-A177-3AD203B41FA5}">
                      <a16:colId xmlns:a16="http://schemas.microsoft.com/office/drawing/2014/main" val="27241071"/>
                    </a:ext>
                  </a:extLst>
                </a:gridCol>
              </a:tblGrid>
              <a:tr h="370840">
                <a:tc>
                  <a:txBody>
                    <a:bodyPr/>
                    <a:lstStyle/>
                    <a:p>
                      <a:r>
                        <a:rPr lang="en-IN" dirty="0"/>
                        <a:t>Structure Types*</a:t>
                      </a:r>
                    </a:p>
                  </a:txBody>
                  <a:tcPr/>
                </a:tc>
                <a:tc>
                  <a:txBody>
                    <a:bodyPr/>
                    <a:lstStyle/>
                    <a:p>
                      <a:r>
                        <a:rPr lang="en-US" dirty="0"/>
                        <a:t>Definitions</a:t>
                      </a:r>
                      <a:endParaRPr lang="en-IN" dirty="0"/>
                    </a:p>
                  </a:txBody>
                  <a:tcPr/>
                </a:tc>
                <a:extLst>
                  <a:ext uri="{0D108BD9-81ED-4DB2-BD59-A6C34878D82A}">
                    <a16:rowId xmlns:a16="http://schemas.microsoft.com/office/drawing/2014/main" val="4024838679"/>
                  </a:ext>
                </a:extLst>
              </a:tr>
            </a:tbl>
          </a:graphicData>
        </a:graphic>
      </p:graphicFrame>
      <p:sp>
        <p:nvSpPr>
          <p:cNvPr id="9" name="Title 1">
            <a:extLst>
              <a:ext uri="{FF2B5EF4-FFF2-40B4-BE49-F238E27FC236}">
                <a16:creationId xmlns:a16="http://schemas.microsoft.com/office/drawing/2014/main" id="{4F48666B-2D74-4B84-9988-51DD2E32FD7C}"/>
              </a:ext>
            </a:extLst>
          </p:cNvPr>
          <p:cNvSpPr txBox="1">
            <a:spLocks/>
          </p:cNvSpPr>
          <p:nvPr/>
        </p:nvSpPr>
        <p:spPr>
          <a:xfrm>
            <a:off x="838200" y="436540"/>
            <a:ext cx="10515600" cy="6387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Embedded System Design Architecture </a:t>
            </a:r>
            <a:r>
              <a:rPr lang="en-US" sz="1800" b="1" i="1" dirty="0" err="1"/>
              <a:t>contd</a:t>
            </a:r>
            <a:r>
              <a:rPr lang="en-US" sz="1800" b="1" i="1" dirty="0"/>
              <a:t>…</a:t>
            </a:r>
            <a:endParaRPr lang="en-IN" sz="3200" i="1" dirty="0"/>
          </a:p>
        </p:txBody>
      </p:sp>
    </p:spTree>
    <p:extLst>
      <p:ext uri="{BB962C8B-B14F-4D97-AF65-F5344CB8AC3E}">
        <p14:creationId xmlns:p14="http://schemas.microsoft.com/office/powerpoint/2010/main" val="365594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2C45-462E-4B01-AED8-0C55DAF36CE3}"/>
              </a:ext>
            </a:extLst>
          </p:cNvPr>
          <p:cNvSpPr>
            <a:spLocks noGrp="1"/>
          </p:cNvSpPr>
          <p:nvPr>
            <p:ph type="title"/>
          </p:nvPr>
        </p:nvSpPr>
        <p:spPr>
          <a:xfrm>
            <a:off x="744030" y="397348"/>
            <a:ext cx="10515600" cy="644968"/>
          </a:xfrm>
        </p:spPr>
        <p:txBody>
          <a:bodyPr>
            <a:normAutofit/>
          </a:bodyPr>
          <a:lstStyle/>
          <a:p>
            <a:r>
              <a:rPr lang="en-US" sz="3200" b="1" dirty="0"/>
              <a:t>Embedded System Design Architecture</a:t>
            </a:r>
            <a:endParaRPr lang="en-IN" sz="3200" dirty="0"/>
          </a:p>
        </p:txBody>
      </p:sp>
      <p:sp>
        <p:nvSpPr>
          <p:cNvPr id="4" name="Date Placeholder 3">
            <a:extLst>
              <a:ext uri="{FF2B5EF4-FFF2-40B4-BE49-F238E27FC236}">
                <a16:creationId xmlns:a16="http://schemas.microsoft.com/office/drawing/2014/main" id="{FFBDFC1E-30C0-4C79-A81A-5302D663DF57}"/>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6E6C5DCE-902E-40DB-A0AE-BEEE4C8C6D54}"/>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BABC9088-BB51-42F3-8ABF-52A0A6B9423A}"/>
              </a:ext>
            </a:extLst>
          </p:cNvPr>
          <p:cNvSpPr>
            <a:spLocks noGrp="1"/>
          </p:cNvSpPr>
          <p:nvPr>
            <p:ph type="sldNum" sz="quarter" idx="12"/>
          </p:nvPr>
        </p:nvSpPr>
        <p:spPr/>
        <p:txBody>
          <a:bodyPr/>
          <a:lstStyle/>
          <a:p>
            <a:fld id="{06B7BF86-18E6-48A3-8F68-6C8B8DA818EF}" type="slidenum">
              <a:rPr lang="en-IN" smtClean="0"/>
              <a:t>14</a:t>
            </a:fld>
            <a:endParaRPr lang="en-IN"/>
          </a:p>
        </p:txBody>
      </p:sp>
      <p:sp>
        <p:nvSpPr>
          <p:cNvPr id="9" name="TextBox 8">
            <a:extLst>
              <a:ext uri="{FF2B5EF4-FFF2-40B4-BE49-F238E27FC236}">
                <a16:creationId xmlns:a16="http://schemas.microsoft.com/office/drawing/2014/main" id="{3420BA41-9D64-4164-AAD8-02C5CB56D66E}"/>
              </a:ext>
            </a:extLst>
          </p:cNvPr>
          <p:cNvSpPr txBox="1"/>
          <p:nvPr/>
        </p:nvSpPr>
        <p:spPr>
          <a:xfrm>
            <a:off x="744030" y="1042316"/>
            <a:ext cx="10609770" cy="5170646"/>
          </a:xfrm>
          <a:prstGeom prst="rect">
            <a:avLst/>
          </a:prstGeom>
          <a:noFill/>
        </p:spPr>
        <p:txBody>
          <a:bodyPr wrap="square" rtlCol="0">
            <a:spAutoFit/>
          </a:bodyPr>
          <a:lstStyle/>
          <a:p>
            <a:pPr marL="342900" indent="-342900" algn="just">
              <a:buFont typeface="Arial" panose="020B0604020202020204" pitchFamily="34" charset="0"/>
              <a:buChar char="•"/>
            </a:pPr>
            <a:r>
              <a:rPr lang="en-US" sz="2200" b="0" i="0" u="none" strike="noStrike" baseline="0" dirty="0">
                <a:latin typeface="Arial" panose="020B0604020202020204" pitchFamily="34" charset="0"/>
                <a:cs typeface="Arial" panose="020B0604020202020204" pitchFamily="34" charset="0"/>
              </a:rPr>
              <a:t>The </a:t>
            </a:r>
            <a:r>
              <a:rPr lang="en-US" sz="2200" b="1" i="1" u="none" strike="noStrike" baseline="0" dirty="0">
                <a:latin typeface="Arial" panose="020B0604020202020204" pitchFamily="34" charset="0"/>
                <a:cs typeface="Arial" panose="020B0604020202020204" pitchFamily="34" charset="0"/>
              </a:rPr>
              <a:t>architecture </a:t>
            </a:r>
            <a:r>
              <a:rPr lang="en-US" sz="2200" b="0" i="0" u="none" strike="noStrike" baseline="0" dirty="0">
                <a:latin typeface="Arial" panose="020B0604020202020204" pitchFamily="34" charset="0"/>
                <a:cs typeface="Arial" panose="020B0604020202020204" pitchFamily="34" charset="0"/>
              </a:rPr>
              <a:t>of an embedded system is an </a:t>
            </a:r>
            <a:r>
              <a:rPr lang="en-US" sz="2200" b="0" i="1" u="none" strike="noStrike" baseline="0" dirty="0">
                <a:latin typeface="Arial" panose="020B0604020202020204" pitchFamily="34" charset="0"/>
                <a:cs typeface="Arial" panose="020B0604020202020204" pitchFamily="34" charset="0"/>
              </a:rPr>
              <a:t>abstraction </a:t>
            </a:r>
            <a:r>
              <a:rPr lang="en-US" sz="2200" b="0" i="0" u="none" strike="noStrike" baseline="0" dirty="0">
                <a:latin typeface="Arial" panose="020B0604020202020204" pitchFamily="34" charset="0"/>
                <a:cs typeface="Arial" panose="020B0604020202020204" pitchFamily="34" charset="0"/>
              </a:rPr>
              <a:t>of the embedded device, meaning that it is a generalization of the system that typically </a:t>
            </a:r>
            <a:r>
              <a:rPr lang="en-US" sz="2200" b="1" i="0" u="none" strike="noStrike" baseline="0" dirty="0">
                <a:latin typeface="Arial" panose="020B0604020202020204" pitchFamily="34" charset="0"/>
                <a:cs typeface="Arial" panose="020B0604020202020204" pitchFamily="34" charset="0"/>
              </a:rPr>
              <a:t>doesn’t show detailed implementation information </a:t>
            </a:r>
          </a:p>
          <a:p>
            <a:pPr marL="342900" indent="-342900" algn="just">
              <a:buFont typeface="Arial" panose="020B0604020202020204" pitchFamily="34" charset="0"/>
              <a:buChar char="•"/>
            </a:pPr>
            <a:r>
              <a:rPr lang="en-US" sz="2200" b="0" i="0" u="none" strike="noStrike" baseline="0" dirty="0">
                <a:latin typeface="Arial" panose="020B0604020202020204" pitchFamily="34" charset="0"/>
                <a:cs typeface="Arial" panose="020B0604020202020204" pitchFamily="34" charset="0"/>
              </a:rPr>
              <a:t>At the architectural level, the hardware and software components in an embedded system are instead </a:t>
            </a:r>
            <a:r>
              <a:rPr lang="en-US" sz="2200" b="1" i="0" u="none" strike="noStrike" baseline="0" dirty="0">
                <a:latin typeface="Arial" panose="020B0604020202020204" pitchFamily="34" charset="0"/>
                <a:cs typeface="Arial" panose="020B0604020202020204" pitchFamily="34" charset="0"/>
              </a:rPr>
              <a:t>represented as some composition of interacting </a:t>
            </a:r>
            <a:r>
              <a:rPr lang="en-US" sz="2200" b="1" i="1" u="none" strike="noStrike" baseline="0" dirty="0">
                <a:latin typeface="Arial" panose="020B0604020202020204" pitchFamily="34" charset="0"/>
                <a:cs typeface="Arial" panose="020B0604020202020204" pitchFamily="34" charset="0"/>
              </a:rPr>
              <a:t>elements</a:t>
            </a:r>
            <a:r>
              <a:rPr lang="en-US" sz="2200" b="0" i="0" u="none" strike="noStrike" baseline="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US" sz="2200" b="1" i="0" u="none" strike="noStrike" baseline="0" dirty="0">
                <a:latin typeface="Arial" panose="020B0604020202020204" pitchFamily="34" charset="0"/>
                <a:cs typeface="Arial" panose="020B0604020202020204" pitchFamily="34" charset="0"/>
              </a:rPr>
              <a:t>Elements are representations of hardware and/or software whose implementation details have been abstracted out</a:t>
            </a:r>
            <a:r>
              <a:rPr lang="en-US" sz="2200" b="0" i="0" u="none" strike="noStrike" baseline="0" dirty="0">
                <a:latin typeface="Arial" panose="020B0604020202020204" pitchFamily="34" charset="0"/>
                <a:cs typeface="Arial" panose="020B0604020202020204" pitchFamily="34" charset="0"/>
              </a:rPr>
              <a:t>, leaving only behavioral and inter-relationship information. </a:t>
            </a:r>
          </a:p>
          <a:p>
            <a:pPr marL="342900" indent="-342900" algn="just">
              <a:buFont typeface="Arial" panose="020B0604020202020204" pitchFamily="34" charset="0"/>
              <a:buChar char="•"/>
            </a:pPr>
            <a:r>
              <a:rPr lang="en-US" sz="2200" b="1" i="0" u="none" strike="noStrike" baseline="0" dirty="0">
                <a:latin typeface="Arial" panose="020B0604020202020204" pitchFamily="34" charset="0"/>
                <a:cs typeface="Arial" panose="020B0604020202020204" pitchFamily="34" charset="0"/>
              </a:rPr>
              <a:t>Architectural elements can be internally integrated within the embedded device, or exist externally to the embedded system </a:t>
            </a:r>
            <a:r>
              <a:rPr lang="en-US" sz="2200" b="0" i="0" u="none" strike="noStrike" baseline="0" dirty="0">
                <a:latin typeface="Arial" panose="020B0604020202020204" pitchFamily="34" charset="0"/>
                <a:cs typeface="Arial" panose="020B0604020202020204" pitchFamily="34" charset="0"/>
              </a:rPr>
              <a:t>and interact with internal elements. </a:t>
            </a:r>
          </a:p>
          <a:p>
            <a:pPr marL="342900" indent="-342900" algn="just">
              <a:buFont typeface="Arial" panose="020B0604020202020204" pitchFamily="34" charset="0"/>
              <a:buChar char="•"/>
            </a:pPr>
            <a:r>
              <a:rPr lang="en-US" sz="2200" b="0" i="0" u="none" strike="noStrike" baseline="0" dirty="0">
                <a:latin typeface="Arial" panose="020B0604020202020204" pitchFamily="34" charset="0"/>
                <a:cs typeface="Arial" panose="020B0604020202020204" pitchFamily="34" charset="0"/>
              </a:rPr>
              <a:t>In short, an embedded architecture includes elements of the embedded system, elements interacting with an embedded system, the properties of each of the individual elements, and the interactive relationships between the elements.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8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FC22-DDE1-466E-8E72-5D8F283301FB}"/>
              </a:ext>
            </a:extLst>
          </p:cNvPr>
          <p:cNvSpPr>
            <a:spLocks noGrp="1"/>
          </p:cNvSpPr>
          <p:nvPr>
            <p:ph type="title"/>
          </p:nvPr>
        </p:nvSpPr>
        <p:spPr>
          <a:xfrm>
            <a:off x="287079" y="365126"/>
            <a:ext cx="11249247" cy="719396"/>
          </a:xfrm>
        </p:spPr>
        <p:txBody>
          <a:bodyPr>
            <a:normAutofit/>
          </a:bodyPr>
          <a:lstStyle/>
          <a:p>
            <a:r>
              <a:rPr lang="en-US" sz="3200" b="1" dirty="0">
                <a:latin typeface="+mn-lt"/>
              </a:rPr>
              <a:t>Importance of Embedded System Design Architecture</a:t>
            </a:r>
            <a:endParaRPr lang="en-IN" sz="3200" dirty="0">
              <a:latin typeface="+mn-lt"/>
            </a:endParaRPr>
          </a:p>
        </p:txBody>
      </p:sp>
      <p:sp>
        <p:nvSpPr>
          <p:cNvPr id="3" name="Content Placeholder 2">
            <a:extLst>
              <a:ext uri="{FF2B5EF4-FFF2-40B4-BE49-F238E27FC236}">
                <a16:creationId xmlns:a16="http://schemas.microsoft.com/office/drawing/2014/main" id="{D0177CC9-ED84-4285-AB9F-B94A3164BE25}"/>
              </a:ext>
            </a:extLst>
          </p:cNvPr>
          <p:cNvSpPr>
            <a:spLocks noGrp="1"/>
          </p:cNvSpPr>
          <p:nvPr>
            <p:ph idx="1"/>
          </p:nvPr>
        </p:nvSpPr>
        <p:spPr>
          <a:xfrm>
            <a:off x="838200" y="978196"/>
            <a:ext cx="10515600" cy="5198768"/>
          </a:xfrm>
        </p:spPr>
        <p:txBody>
          <a:bodyPr>
            <a:normAutofit fontScale="92500" lnSpcReduction="20000"/>
          </a:bodyPr>
          <a:lstStyle/>
          <a:p>
            <a:pPr algn="l">
              <a:lnSpc>
                <a:spcPct val="120000"/>
              </a:lnSpc>
            </a:pPr>
            <a:r>
              <a:rPr lang="en-US" sz="2000" b="0" i="0" u="none" strike="noStrike" baseline="0" dirty="0">
                <a:solidFill>
                  <a:srgbClr val="000000"/>
                </a:solidFill>
                <a:latin typeface="Arial" panose="020B0604020202020204" pitchFamily="34" charset="0"/>
                <a:cs typeface="Arial" panose="020B0604020202020204" pitchFamily="34" charset="0"/>
              </a:rPr>
              <a:t>The architecture of embedded systems is so important because it is one of the most powerful tools that can be used to understand an embedded systems design or to resolve challenges faced when designing a new system. The most common of </a:t>
            </a:r>
            <a:r>
              <a:rPr lang="en-IN" sz="2000" b="0" i="0" u="none" strike="noStrike" baseline="0" dirty="0">
                <a:solidFill>
                  <a:srgbClr val="000000"/>
                </a:solidFill>
                <a:latin typeface="Arial" panose="020B0604020202020204" pitchFamily="34" charset="0"/>
                <a:cs typeface="Arial" panose="020B0604020202020204" pitchFamily="34" charset="0"/>
              </a:rPr>
              <a:t>these challenges include:</a:t>
            </a:r>
          </a:p>
          <a:p>
            <a:pPr lvl="1">
              <a:lnSpc>
                <a:spcPct val="120000"/>
              </a:lnSpc>
            </a:pPr>
            <a:r>
              <a:rPr lang="en-US" sz="1600" b="1" i="0" u="none" strike="noStrike" baseline="0" dirty="0">
                <a:solidFill>
                  <a:srgbClr val="000000"/>
                </a:solidFill>
                <a:latin typeface="Arial" panose="020B0604020202020204" pitchFamily="34" charset="0"/>
                <a:cs typeface="Arial" panose="020B0604020202020204" pitchFamily="34" charset="0"/>
              </a:rPr>
              <a:t>defining and capturing the design of a system</a:t>
            </a:r>
          </a:p>
          <a:p>
            <a:pPr lvl="1">
              <a:lnSpc>
                <a:spcPct val="120000"/>
              </a:lnSpc>
            </a:pPr>
            <a:r>
              <a:rPr lang="en-IN" sz="1600" b="1" i="0" u="none" strike="noStrike" baseline="0" dirty="0">
                <a:solidFill>
                  <a:srgbClr val="000000"/>
                </a:solidFill>
                <a:latin typeface="Arial" panose="020B0604020202020204" pitchFamily="34" charset="0"/>
                <a:cs typeface="Arial" panose="020B0604020202020204" pitchFamily="34" charset="0"/>
              </a:rPr>
              <a:t>cost limitations</a:t>
            </a:r>
          </a:p>
          <a:p>
            <a:pPr lvl="1">
              <a:lnSpc>
                <a:spcPct val="120000"/>
              </a:lnSpc>
            </a:pPr>
            <a:r>
              <a:rPr lang="en-US" sz="1600" b="1" i="0" u="none" strike="noStrike" baseline="0" dirty="0">
                <a:solidFill>
                  <a:srgbClr val="000000"/>
                </a:solidFill>
                <a:latin typeface="Arial" panose="020B0604020202020204" pitchFamily="34" charset="0"/>
                <a:cs typeface="Arial" panose="020B0604020202020204" pitchFamily="34" charset="0"/>
              </a:rPr>
              <a:t>determining a system’s integrity, such as reliability and safety</a:t>
            </a:r>
          </a:p>
          <a:p>
            <a:pPr lvl="1">
              <a:lnSpc>
                <a:spcPct val="120000"/>
              </a:lnSpc>
            </a:pPr>
            <a:r>
              <a:rPr lang="en-US" sz="1600" b="1" i="0" u="none" strike="noStrike" baseline="0" dirty="0">
                <a:solidFill>
                  <a:srgbClr val="000000"/>
                </a:solidFill>
                <a:latin typeface="Arial" panose="020B0604020202020204" pitchFamily="34" charset="0"/>
                <a:cs typeface="Arial" panose="020B0604020202020204" pitchFamily="34" charset="0"/>
              </a:rPr>
              <a:t>working within the confines of available elemental functionality </a:t>
            </a:r>
            <a:r>
              <a:rPr lang="en-US" sz="1800" b="1" i="0" u="none" strike="noStrike" baseline="0" dirty="0">
                <a:solidFill>
                  <a:srgbClr val="000000"/>
                </a:solidFill>
                <a:latin typeface="Arial" panose="020B0604020202020204" pitchFamily="34" charset="0"/>
                <a:cs typeface="Arial" panose="020B0604020202020204" pitchFamily="34" charset="0"/>
              </a:rPr>
              <a:t>(i.e., processing power, memory, battery life, etc.)</a:t>
            </a:r>
            <a:endParaRPr lang="en-US" sz="2000" b="1" i="0" u="none" strike="noStrike" baseline="0" dirty="0">
              <a:solidFill>
                <a:srgbClr val="000000"/>
              </a:solidFill>
              <a:latin typeface="Arial" panose="020B0604020202020204" pitchFamily="34" charset="0"/>
              <a:cs typeface="Arial" panose="020B0604020202020204" pitchFamily="34" charset="0"/>
            </a:endParaRPr>
          </a:p>
          <a:p>
            <a:pPr lvl="1">
              <a:lnSpc>
                <a:spcPct val="120000"/>
              </a:lnSpc>
            </a:pPr>
            <a:r>
              <a:rPr lang="en-IN" sz="1600" b="1" i="0" u="none" strike="noStrike" baseline="0" dirty="0">
                <a:solidFill>
                  <a:srgbClr val="000000"/>
                </a:solidFill>
                <a:latin typeface="Arial" panose="020B0604020202020204" pitchFamily="34" charset="0"/>
                <a:cs typeface="Arial" panose="020B0604020202020204" pitchFamily="34" charset="0"/>
              </a:rPr>
              <a:t>marketability and sellability</a:t>
            </a:r>
          </a:p>
          <a:p>
            <a:pPr lvl="1">
              <a:lnSpc>
                <a:spcPct val="120000"/>
              </a:lnSpc>
            </a:pPr>
            <a:r>
              <a:rPr lang="en-IN" sz="1600" b="1" i="0" u="none" strike="noStrike" baseline="0" dirty="0">
                <a:solidFill>
                  <a:srgbClr val="000000"/>
                </a:solidFill>
                <a:latin typeface="Arial" panose="020B0604020202020204" pitchFamily="34" charset="0"/>
                <a:cs typeface="Arial" panose="020B0604020202020204" pitchFamily="34" charset="0"/>
              </a:rPr>
              <a:t>deterministic requirements</a:t>
            </a:r>
          </a:p>
          <a:p>
            <a:pPr algn="just">
              <a:lnSpc>
                <a:spcPct val="120000"/>
              </a:lnSpc>
            </a:pPr>
            <a:r>
              <a:rPr lang="en-US" sz="1800" b="0" i="0" u="none" strike="noStrike" baseline="0" dirty="0">
                <a:latin typeface="Arial" panose="020B0604020202020204" pitchFamily="34" charset="0"/>
                <a:cs typeface="Arial" panose="020B0604020202020204" pitchFamily="34" charset="0"/>
              </a:rPr>
              <a:t>In short, an embedded systems architecture can be used to resolve these challenges early in a project. Without defining or knowing any of the internal implementation details, </a:t>
            </a:r>
            <a:r>
              <a:rPr lang="en-US" sz="1800" b="1" i="0" u="none" strike="noStrike" baseline="0" dirty="0">
                <a:latin typeface="Arial" panose="020B0604020202020204" pitchFamily="34" charset="0"/>
                <a:cs typeface="Arial" panose="020B0604020202020204" pitchFamily="34" charset="0"/>
              </a:rPr>
              <a:t>the architecture of an embedded device can be the first tool to be analyzed and used as a high-level blueprint defining the infrastructure of a design, possible design options, and design constraints</a:t>
            </a:r>
            <a:r>
              <a:rPr lang="en-US" sz="1800" b="0" i="0" u="none" strike="noStrike" baseline="0" dirty="0">
                <a:latin typeface="Arial" panose="020B0604020202020204" pitchFamily="34" charset="0"/>
                <a:cs typeface="Arial" panose="020B0604020202020204" pitchFamily="34" charset="0"/>
              </a:rPr>
              <a:t>. The Architectural design is a powerful approach as  s its ability to informally and quickly communicate a design to a variety of people with or without technical backgrounds, even acting as a foundation in planning the project or actually designing a device</a:t>
            </a:r>
            <a:r>
              <a:rPr lang="en-US" sz="1800" b="0" i="0" u="none" strike="noStrike" baseline="0" dirty="0">
                <a:latin typeface="Times-Roman"/>
              </a:rPr>
              <a:t>.</a:t>
            </a:r>
            <a:endParaRPr lang="en-IN"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40C3655-A838-4B4E-828B-59E7B3D48D3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29C128C1-FE38-417D-8C19-086ECA687DAE}"/>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3F54318B-FEDF-447F-9941-E36B952F92C2}"/>
              </a:ext>
            </a:extLst>
          </p:cNvPr>
          <p:cNvSpPr>
            <a:spLocks noGrp="1"/>
          </p:cNvSpPr>
          <p:nvPr>
            <p:ph type="sldNum" sz="quarter" idx="12"/>
          </p:nvPr>
        </p:nvSpPr>
        <p:spPr/>
        <p:txBody>
          <a:bodyPr/>
          <a:lstStyle/>
          <a:p>
            <a:fld id="{06B7BF86-18E6-48A3-8F68-6C8B8DA818EF}" type="slidenum">
              <a:rPr lang="en-IN" smtClean="0"/>
              <a:t>15</a:t>
            </a:fld>
            <a:endParaRPr lang="en-IN"/>
          </a:p>
        </p:txBody>
      </p:sp>
    </p:spTree>
    <p:extLst>
      <p:ext uri="{BB962C8B-B14F-4D97-AF65-F5344CB8AC3E}">
        <p14:creationId xmlns:p14="http://schemas.microsoft.com/office/powerpoint/2010/main" val="283880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2307-D2C1-41BF-ADC7-C351D6184C48}"/>
              </a:ext>
            </a:extLst>
          </p:cNvPr>
          <p:cNvSpPr>
            <a:spLocks noGrp="1"/>
          </p:cNvSpPr>
          <p:nvPr>
            <p:ph type="title"/>
          </p:nvPr>
        </p:nvSpPr>
        <p:spPr>
          <a:xfrm>
            <a:off x="838200" y="365126"/>
            <a:ext cx="10515600" cy="730028"/>
          </a:xfrm>
        </p:spPr>
        <p:txBody>
          <a:bodyPr>
            <a:normAutofit/>
          </a:bodyPr>
          <a:lstStyle/>
          <a:p>
            <a:pPr algn="ctr"/>
            <a:r>
              <a:rPr lang="en-US" sz="3200" b="1" dirty="0"/>
              <a:t>Embedded System Design Process</a:t>
            </a:r>
            <a:endParaRPr lang="en-IN" sz="3200" b="1" dirty="0"/>
          </a:p>
        </p:txBody>
      </p:sp>
      <p:sp>
        <p:nvSpPr>
          <p:cNvPr id="3" name="Content Placeholder 2">
            <a:extLst>
              <a:ext uri="{FF2B5EF4-FFF2-40B4-BE49-F238E27FC236}">
                <a16:creationId xmlns:a16="http://schemas.microsoft.com/office/drawing/2014/main" id="{BADA63BF-D281-4144-9F18-B11E6FECF84F}"/>
              </a:ext>
            </a:extLst>
          </p:cNvPr>
          <p:cNvSpPr>
            <a:spLocks noGrp="1"/>
          </p:cNvSpPr>
          <p:nvPr>
            <p:ph idx="1"/>
          </p:nvPr>
        </p:nvSpPr>
        <p:spPr>
          <a:xfrm>
            <a:off x="838200" y="1020726"/>
            <a:ext cx="10515600" cy="5156237"/>
          </a:xfrm>
        </p:spPr>
        <p:txBody>
          <a:bodyPr>
            <a:normAutofit/>
          </a:bodyPr>
          <a:lstStyle/>
          <a:p>
            <a:pPr algn="just">
              <a:lnSpc>
                <a:spcPct val="100000"/>
              </a:lnSpc>
            </a:pPr>
            <a:r>
              <a:rPr lang="en-US" sz="2400" b="0" i="0" u="none" strike="noStrike" baseline="0" dirty="0">
                <a:solidFill>
                  <a:srgbClr val="000000"/>
                </a:solidFill>
                <a:latin typeface="Arial" panose="020B0604020202020204" pitchFamily="34" charset="0"/>
                <a:cs typeface="Arial" panose="020B0604020202020204" pitchFamily="34" charset="0"/>
              </a:rPr>
              <a:t>When approaching embedded systems architecture design from a systems engineering point of view, several models can be applied to describe the cycle of embedded system design. Most of these models are based upon one or some combination of followings </a:t>
            </a:r>
          </a:p>
          <a:p>
            <a:pPr lvl="1" algn="just">
              <a:lnSpc>
                <a:spcPct val="100000"/>
              </a:lnSpc>
            </a:pPr>
            <a:r>
              <a:rPr lang="en-US" sz="2000" b="0" i="0" u="none" strike="noStrike" baseline="0" dirty="0">
                <a:solidFill>
                  <a:srgbClr val="000000"/>
                </a:solidFill>
                <a:latin typeface="Arial" panose="020B0604020202020204" pitchFamily="34" charset="0"/>
                <a:cs typeface="Arial" panose="020B0604020202020204" pitchFamily="34" charset="0"/>
              </a:rPr>
              <a:t>the </a:t>
            </a:r>
            <a:r>
              <a:rPr lang="en-US" sz="2000" b="0" i="1" u="none" strike="noStrike" baseline="0" dirty="0">
                <a:solidFill>
                  <a:srgbClr val="000000"/>
                </a:solidFill>
                <a:latin typeface="Arial" panose="020B0604020202020204" pitchFamily="34" charset="0"/>
                <a:cs typeface="Arial" panose="020B0604020202020204" pitchFamily="34" charset="0"/>
              </a:rPr>
              <a:t>big-bang </a:t>
            </a:r>
            <a:r>
              <a:rPr lang="en-US" sz="2000" b="0" i="0" u="none" strike="noStrike" baseline="0" dirty="0">
                <a:solidFill>
                  <a:srgbClr val="000000"/>
                </a:solidFill>
                <a:latin typeface="Arial" panose="020B0604020202020204" pitchFamily="34" charset="0"/>
                <a:cs typeface="Arial" panose="020B0604020202020204" pitchFamily="34" charset="0"/>
              </a:rPr>
              <a:t>model, in which there is essentially no planning or processes in place before and during the development of a system.</a:t>
            </a:r>
          </a:p>
          <a:p>
            <a:pPr lvl="1" algn="just">
              <a:lnSpc>
                <a:spcPct val="100000"/>
              </a:lnSpc>
            </a:pPr>
            <a:r>
              <a:rPr lang="en-US" sz="2000" b="0" i="0" u="none" strike="noStrike" baseline="0" dirty="0">
                <a:solidFill>
                  <a:srgbClr val="000000"/>
                </a:solidFill>
                <a:latin typeface="Arial" panose="020B0604020202020204" pitchFamily="34" charset="0"/>
                <a:cs typeface="Arial" panose="020B0604020202020204" pitchFamily="34" charset="0"/>
              </a:rPr>
              <a:t>The </a:t>
            </a:r>
            <a:r>
              <a:rPr lang="en-US" sz="2000" b="0" i="1" u="none" strike="noStrike" baseline="0" dirty="0">
                <a:solidFill>
                  <a:srgbClr val="000000"/>
                </a:solidFill>
                <a:latin typeface="Arial" panose="020B0604020202020204" pitchFamily="34" charset="0"/>
                <a:cs typeface="Arial" panose="020B0604020202020204" pitchFamily="34" charset="0"/>
              </a:rPr>
              <a:t>code-and-fix </a:t>
            </a:r>
            <a:r>
              <a:rPr lang="en-US" sz="2000" b="0" i="0" u="none" strike="noStrike" baseline="0" dirty="0">
                <a:solidFill>
                  <a:srgbClr val="000000"/>
                </a:solidFill>
                <a:latin typeface="Arial" panose="020B0604020202020204" pitchFamily="34" charset="0"/>
                <a:cs typeface="Arial" panose="020B0604020202020204" pitchFamily="34" charset="0"/>
              </a:rPr>
              <a:t>model, in which product requirements are defined but no formal processes are in place before the start of development.</a:t>
            </a:r>
          </a:p>
          <a:p>
            <a:pPr lvl="1" algn="just">
              <a:lnSpc>
                <a:spcPct val="100000"/>
              </a:lnSpc>
            </a:pPr>
            <a:r>
              <a:rPr lang="en-US" sz="2000" b="0" i="0" u="none" strike="noStrike" baseline="0" dirty="0">
                <a:solidFill>
                  <a:srgbClr val="000000"/>
                </a:solidFill>
                <a:latin typeface="Arial" panose="020B0604020202020204" pitchFamily="34" charset="0"/>
                <a:cs typeface="Arial" panose="020B0604020202020204" pitchFamily="34" charset="0"/>
              </a:rPr>
              <a:t>The </a:t>
            </a:r>
            <a:r>
              <a:rPr lang="en-US" sz="2000" b="0" i="1" u="none" strike="noStrike" baseline="0" dirty="0">
                <a:solidFill>
                  <a:srgbClr val="000000"/>
                </a:solidFill>
                <a:latin typeface="Arial" panose="020B0604020202020204" pitchFamily="34" charset="0"/>
                <a:cs typeface="Arial" panose="020B0604020202020204" pitchFamily="34" charset="0"/>
              </a:rPr>
              <a:t>waterfall </a:t>
            </a:r>
            <a:r>
              <a:rPr lang="en-US" sz="2000" b="0" i="0" u="none" strike="noStrike" baseline="0" dirty="0">
                <a:solidFill>
                  <a:srgbClr val="000000"/>
                </a:solidFill>
                <a:latin typeface="Arial" panose="020B0604020202020204" pitchFamily="34" charset="0"/>
                <a:cs typeface="Arial" panose="020B0604020202020204" pitchFamily="34" charset="0"/>
              </a:rPr>
              <a:t>model, in which there is a process for developing a system in steps, where results of one step flow into the next step.</a:t>
            </a:r>
          </a:p>
          <a:p>
            <a:pPr lvl="1" algn="just">
              <a:lnSpc>
                <a:spcPct val="100000"/>
              </a:lnSpc>
            </a:pPr>
            <a:r>
              <a:rPr lang="en-US" sz="2000" b="0" i="0" u="none" strike="noStrike" baseline="0" dirty="0">
                <a:solidFill>
                  <a:srgbClr val="000000"/>
                </a:solidFill>
                <a:latin typeface="Arial" panose="020B0604020202020204" pitchFamily="34" charset="0"/>
                <a:cs typeface="Arial" panose="020B0604020202020204" pitchFamily="34" charset="0"/>
              </a:rPr>
              <a:t>The </a:t>
            </a:r>
            <a:r>
              <a:rPr lang="en-US" sz="2000" b="0" i="1" u="none" strike="noStrike" baseline="0" dirty="0">
                <a:solidFill>
                  <a:srgbClr val="000000"/>
                </a:solidFill>
                <a:latin typeface="Arial" panose="020B0604020202020204" pitchFamily="34" charset="0"/>
                <a:cs typeface="Arial" panose="020B0604020202020204" pitchFamily="34" charset="0"/>
              </a:rPr>
              <a:t>spiral </a:t>
            </a:r>
            <a:r>
              <a:rPr lang="en-US" sz="2000" b="0" i="0" u="none" strike="noStrike" baseline="0" dirty="0">
                <a:solidFill>
                  <a:srgbClr val="000000"/>
                </a:solidFill>
                <a:latin typeface="Arial" panose="020B0604020202020204" pitchFamily="34" charset="0"/>
                <a:cs typeface="Arial" panose="020B0604020202020204" pitchFamily="34" charset="0"/>
              </a:rPr>
              <a:t>model, in which there is a process for developing a system in steps, and throughout the various steps, feedback is obtained and incorporated back into the </a:t>
            </a:r>
            <a:r>
              <a:rPr lang="en-IN" sz="2000" b="0" i="0" u="none" strike="noStrike" baseline="0" dirty="0">
                <a:solidFill>
                  <a:srgbClr val="000000"/>
                </a:solidFill>
                <a:latin typeface="Arial" panose="020B0604020202020204" pitchFamily="34" charset="0"/>
                <a:cs typeface="Arial" panose="020B0604020202020204" pitchFamily="34" charset="0"/>
              </a:rPr>
              <a:t>process.</a:t>
            </a:r>
          </a:p>
        </p:txBody>
      </p:sp>
      <p:sp>
        <p:nvSpPr>
          <p:cNvPr id="4" name="Date Placeholder 3">
            <a:extLst>
              <a:ext uri="{FF2B5EF4-FFF2-40B4-BE49-F238E27FC236}">
                <a16:creationId xmlns:a16="http://schemas.microsoft.com/office/drawing/2014/main" id="{A579B22A-4988-4F2B-A216-F05A42951F31}"/>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695ED20-8C96-4C7E-A876-52D1EE6BEEA5}"/>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DB5FCB4-6320-4FD0-9FE7-3ED081DA11E8}"/>
              </a:ext>
            </a:extLst>
          </p:cNvPr>
          <p:cNvSpPr>
            <a:spLocks noGrp="1"/>
          </p:cNvSpPr>
          <p:nvPr>
            <p:ph type="sldNum" sz="quarter" idx="12"/>
          </p:nvPr>
        </p:nvSpPr>
        <p:spPr/>
        <p:txBody>
          <a:bodyPr/>
          <a:lstStyle/>
          <a:p>
            <a:fld id="{06B7BF86-18E6-48A3-8F68-6C8B8DA818EF}" type="slidenum">
              <a:rPr lang="en-IN" smtClean="0"/>
              <a:t>16</a:t>
            </a:fld>
            <a:endParaRPr lang="en-IN"/>
          </a:p>
        </p:txBody>
      </p:sp>
    </p:spTree>
    <p:extLst>
      <p:ext uri="{BB962C8B-B14F-4D97-AF65-F5344CB8AC3E}">
        <p14:creationId xmlns:p14="http://schemas.microsoft.com/office/powerpoint/2010/main" val="134291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CE65-5788-4768-AC7F-1CCD9BB09F98}"/>
              </a:ext>
            </a:extLst>
          </p:cNvPr>
          <p:cNvSpPr>
            <a:spLocks noGrp="1"/>
          </p:cNvSpPr>
          <p:nvPr>
            <p:ph type="title"/>
          </p:nvPr>
        </p:nvSpPr>
        <p:spPr>
          <a:xfrm>
            <a:off x="838200" y="183429"/>
            <a:ext cx="10515600" cy="995215"/>
          </a:xfrm>
        </p:spPr>
        <p:txBody>
          <a:bodyPr>
            <a:normAutofit/>
          </a:bodyPr>
          <a:lstStyle/>
          <a:p>
            <a:r>
              <a:rPr lang="en-US" sz="3200" b="1" dirty="0"/>
              <a:t>Embedded System Design Process- Life Cycle</a:t>
            </a:r>
            <a:endParaRPr lang="en-IN" sz="3200" dirty="0"/>
          </a:p>
        </p:txBody>
      </p:sp>
      <p:sp>
        <p:nvSpPr>
          <p:cNvPr id="3" name="Content Placeholder 2">
            <a:extLst>
              <a:ext uri="{FF2B5EF4-FFF2-40B4-BE49-F238E27FC236}">
                <a16:creationId xmlns:a16="http://schemas.microsoft.com/office/drawing/2014/main" id="{E60EF4A1-B5D6-49A9-AE7C-3ABE084F5F0A}"/>
              </a:ext>
            </a:extLst>
          </p:cNvPr>
          <p:cNvSpPr>
            <a:spLocks noGrp="1"/>
          </p:cNvSpPr>
          <p:nvPr>
            <p:ph idx="1"/>
          </p:nvPr>
        </p:nvSpPr>
        <p:spPr>
          <a:xfrm>
            <a:off x="529191" y="925882"/>
            <a:ext cx="10432976" cy="5611110"/>
          </a:xfrm>
        </p:spPr>
        <p:txBody>
          <a:bodyPr>
            <a:normAutofit/>
          </a:bodyPr>
          <a:lstStyle/>
          <a:p>
            <a:pPr algn="l" fontAlgn="base">
              <a:lnSpc>
                <a:spcPct val="100000"/>
              </a:lnSpc>
              <a:spcBef>
                <a:spcPts val="600"/>
              </a:spcBef>
            </a:pPr>
            <a:r>
              <a:rPr lang="en-US" b="0" i="0" dirty="0">
                <a:solidFill>
                  <a:srgbClr val="222222"/>
                </a:solidFill>
                <a:effectLst/>
                <a:latin typeface="Arial" panose="020B0604020202020204" pitchFamily="34" charset="0"/>
              </a:rPr>
              <a:t>Time flows from the left and proceeds through seven phases:</a:t>
            </a:r>
          </a:p>
          <a:p>
            <a:pPr lvl="1" fontAlgn="base">
              <a:lnSpc>
                <a:spcPct val="100000"/>
              </a:lnSpc>
              <a:spcBef>
                <a:spcPts val="600"/>
              </a:spcBef>
            </a:pPr>
            <a:r>
              <a:rPr lang="en-US" sz="2600" b="0" i="0" dirty="0">
                <a:solidFill>
                  <a:srgbClr val="222222"/>
                </a:solidFill>
                <a:effectLst/>
                <a:latin typeface="inherit"/>
              </a:rPr>
              <a:t>Product specification</a:t>
            </a:r>
          </a:p>
          <a:p>
            <a:pPr lvl="1" fontAlgn="base">
              <a:lnSpc>
                <a:spcPct val="100000"/>
              </a:lnSpc>
              <a:spcBef>
                <a:spcPts val="600"/>
              </a:spcBef>
            </a:pPr>
            <a:r>
              <a:rPr lang="en-US" sz="2600" b="0" i="0" dirty="0">
                <a:solidFill>
                  <a:srgbClr val="222222"/>
                </a:solidFill>
                <a:effectLst/>
                <a:latin typeface="inherit"/>
              </a:rPr>
              <a:t>Partitioning of the design into its software and hardware components</a:t>
            </a:r>
          </a:p>
          <a:p>
            <a:pPr lvl="1" fontAlgn="base">
              <a:lnSpc>
                <a:spcPct val="100000"/>
              </a:lnSpc>
              <a:spcBef>
                <a:spcPts val="600"/>
              </a:spcBef>
            </a:pPr>
            <a:r>
              <a:rPr lang="en-US" sz="2600" b="0" i="0" dirty="0">
                <a:solidFill>
                  <a:srgbClr val="222222"/>
                </a:solidFill>
                <a:effectLst/>
                <a:latin typeface="inherit"/>
              </a:rPr>
              <a:t>Iteration and refinement of the partitioning</a:t>
            </a:r>
          </a:p>
          <a:p>
            <a:pPr lvl="1" fontAlgn="base">
              <a:lnSpc>
                <a:spcPct val="100000"/>
              </a:lnSpc>
              <a:spcBef>
                <a:spcPts val="600"/>
              </a:spcBef>
            </a:pPr>
            <a:r>
              <a:rPr lang="en-US" sz="2600" b="0" i="0" dirty="0">
                <a:solidFill>
                  <a:srgbClr val="222222"/>
                </a:solidFill>
                <a:effectLst/>
                <a:latin typeface="inherit"/>
              </a:rPr>
              <a:t>Independent hardware and software design tasks</a:t>
            </a:r>
          </a:p>
          <a:p>
            <a:pPr lvl="1" fontAlgn="base">
              <a:lnSpc>
                <a:spcPct val="100000"/>
              </a:lnSpc>
              <a:spcBef>
                <a:spcPts val="600"/>
              </a:spcBef>
            </a:pPr>
            <a:r>
              <a:rPr lang="en-US" sz="2600" b="0" i="0" dirty="0">
                <a:solidFill>
                  <a:srgbClr val="222222"/>
                </a:solidFill>
                <a:effectLst/>
                <a:latin typeface="inherit"/>
              </a:rPr>
              <a:t>Integration of the hardware and software components</a:t>
            </a:r>
          </a:p>
          <a:p>
            <a:pPr lvl="1" fontAlgn="base">
              <a:lnSpc>
                <a:spcPct val="100000"/>
              </a:lnSpc>
              <a:spcBef>
                <a:spcPts val="600"/>
              </a:spcBef>
            </a:pPr>
            <a:r>
              <a:rPr lang="en-US" sz="2600" b="0" i="0" dirty="0">
                <a:solidFill>
                  <a:srgbClr val="222222"/>
                </a:solidFill>
                <a:effectLst/>
                <a:latin typeface="inherit"/>
              </a:rPr>
              <a:t>Product testing and release</a:t>
            </a:r>
          </a:p>
          <a:p>
            <a:pPr lvl="1" fontAlgn="base">
              <a:lnSpc>
                <a:spcPct val="100000"/>
              </a:lnSpc>
              <a:spcBef>
                <a:spcPts val="600"/>
              </a:spcBef>
            </a:pPr>
            <a:r>
              <a:rPr lang="en-US" sz="2600" b="0" i="0" dirty="0">
                <a:solidFill>
                  <a:srgbClr val="222222"/>
                </a:solidFill>
                <a:effectLst/>
                <a:latin typeface="inherit"/>
              </a:rPr>
              <a:t>On-going maintenance and upgrading</a:t>
            </a:r>
          </a:p>
        </p:txBody>
      </p:sp>
      <p:sp>
        <p:nvSpPr>
          <p:cNvPr id="4" name="Date Placeholder 3">
            <a:extLst>
              <a:ext uri="{FF2B5EF4-FFF2-40B4-BE49-F238E27FC236}">
                <a16:creationId xmlns:a16="http://schemas.microsoft.com/office/drawing/2014/main" id="{062E2505-4B64-4797-B48E-11643D294B93}"/>
              </a:ext>
            </a:extLst>
          </p:cNvPr>
          <p:cNvSpPr>
            <a:spLocks noGrp="1"/>
          </p:cNvSpPr>
          <p:nvPr>
            <p:ph type="dt" sz="half" idx="10"/>
          </p:nvPr>
        </p:nvSpPr>
        <p:spPr>
          <a:xfrm>
            <a:off x="793898" y="6354430"/>
            <a:ext cx="2743200" cy="365125"/>
          </a:xfrm>
        </p:spPr>
        <p:txBody>
          <a:bodyPr/>
          <a:lstStyle/>
          <a:p>
            <a:fld id="{AF6F4403-DC16-4196-87BA-6AC9853EDF3C}" type="datetime1">
              <a:rPr lang="en-IN" smtClean="0"/>
              <a:t>08-07-2021</a:t>
            </a:fld>
            <a:endParaRPr lang="en-IN" dirty="0"/>
          </a:p>
        </p:txBody>
      </p:sp>
      <p:sp>
        <p:nvSpPr>
          <p:cNvPr id="5" name="Footer Placeholder 4">
            <a:extLst>
              <a:ext uri="{FF2B5EF4-FFF2-40B4-BE49-F238E27FC236}">
                <a16:creationId xmlns:a16="http://schemas.microsoft.com/office/drawing/2014/main" id="{FE6580F1-17C2-4B43-9CB1-E88500030A9D}"/>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10D51B37-8D38-4A6A-A624-54A406D20812}"/>
              </a:ext>
            </a:extLst>
          </p:cNvPr>
          <p:cNvSpPr>
            <a:spLocks noGrp="1"/>
          </p:cNvSpPr>
          <p:nvPr>
            <p:ph type="sldNum" sz="quarter" idx="12"/>
          </p:nvPr>
        </p:nvSpPr>
        <p:spPr/>
        <p:txBody>
          <a:bodyPr/>
          <a:lstStyle/>
          <a:p>
            <a:fld id="{06B7BF86-18E6-48A3-8F68-6C8B8DA818EF}" type="slidenum">
              <a:rPr lang="en-IN" smtClean="0"/>
              <a:t>17</a:t>
            </a:fld>
            <a:endParaRPr lang="en-IN"/>
          </a:p>
        </p:txBody>
      </p:sp>
    </p:spTree>
    <p:extLst>
      <p:ext uri="{BB962C8B-B14F-4D97-AF65-F5344CB8AC3E}">
        <p14:creationId xmlns:p14="http://schemas.microsoft.com/office/powerpoint/2010/main" val="398452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49AE-3018-47EC-A4B1-577E80E08535}"/>
              </a:ext>
            </a:extLst>
          </p:cNvPr>
          <p:cNvSpPr>
            <a:spLocks noGrp="1"/>
          </p:cNvSpPr>
          <p:nvPr>
            <p:ph type="title"/>
          </p:nvPr>
        </p:nvSpPr>
        <p:spPr>
          <a:xfrm>
            <a:off x="838200" y="458501"/>
            <a:ext cx="10515600" cy="634335"/>
          </a:xfrm>
        </p:spPr>
        <p:txBody>
          <a:bodyPr>
            <a:noAutofit/>
          </a:bodyPr>
          <a:lstStyle/>
          <a:p>
            <a:r>
              <a:rPr lang="en-US" sz="3200" b="1" dirty="0"/>
              <a:t>Embedded System Design Process- Life Cycle</a:t>
            </a:r>
            <a:endParaRPr lang="en-IN" sz="3200" b="1" dirty="0"/>
          </a:p>
        </p:txBody>
      </p:sp>
      <p:sp>
        <p:nvSpPr>
          <p:cNvPr id="3" name="Content Placeholder 2">
            <a:extLst>
              <a:ext uri="{FF2B5EF4-FFF2-40B4-BE49-F238E27FC236}">
                <a16:creationId xmlns:a16="http://schemas.microsoft.com/office/drawing/2014/main" id="{EC92A649-4DBA-4C88-BC97-07124290C0E1}"/>
              </a:ext>
            </a:extLst>
          </p:cNvPr>
          <p:cNvSpPr>
            <a:spLocks noGrp="1"/>
          </p:cNvSpPr>
          <p:nvPr>
            <p:ph idx="1"/>
          </p:nvPr>
        </p:nvSpPr>
        <p:spPr>
          <a:xfrm>
            <a:off x="838200" y="1137683"/>
            <a:ext cx="6104860" cy="5039280"/>
          </a:xfrm>
        </p:spPr>
        <p:txBody>
          <a:bodyPr>
            <a:normAutofit/>
          </a:bodyPr>
          <a:lstStyle/>
          <a:p>
            <a:pPr algn="just">
              <a:lnSpc>
                <a:spcPct val="100000"/>
              </a:lnSpc>
              <a:spcBef>
                <a:spcPts val="0"/>
              </a:spcBef>
            </a:pPr>
            <a:r>
              <a:rPr lang="en-US" sz="2400" dirty="0"/>
              <a:t>The embedded design process is not as simple as Figure. A considerable amount of iteration and optimization occurs within phases and between phases. </a:t>
            </a:r>
          </a:p>
          <a:p>
            <a:pPr algn="just">
              <a:lnSpc>
                <a:spcPct val="100000"/>
              </a:lnSpc>
              <a:spcBef>
                <a:spcPts val="0"/>
              </a:spcBef>
            </a:pPr>
            <a:endParaRPr lang="en-US" sz="2400" dirty="0"/>
          </a:p>
          <a:p>
            <a:pPr algn="just">
              <a:lnSpc>
                <a:spcPct val="100000"/>
              </a:lnSpc>
              <a:spcBef>
                <a:spcPts val="0"/>
              </a:spcBef>
            </a:pPr>
            <a:r>
              <a:rPr lang="en-US" sz="2400" dirty="0"/>
              <a:t>Defects found in later stages often cause you to go back to previous stages. </a:t>
            </a:r>
          </a:p>
          <a:p>
            <a:pPr algn="just">
              <a:lnSpc>
                <a:spcPct val="100000"/>
              </a:lnSpc>
              <a:spcBef>
                <a:spcPts val="0"/>
              </a:spcBef>
            </a:pPr>
            <a:endParaRPr lang="en-US" sz="2400" dirty="0"/>
          </a:p>
          <a:p>
            <a:pPr algn="just">
              <a:lnSpc>
                <a:spcPct val="100000"/>
              </a:lnSpc>
              <a:spcBef>
                <a:spcPts val="0"/>
              </a:spcBef>
            </a:pPr>
            <a:r>
              <a:rPr lang="en-US" sz="2400" dirty="0"/>
              <a:t>For example, when product testing reveals performance deficiencies that render the design non-competitive, you might have to rewrite algorithms, redesign custom hardware .</a:t>
            </a:r>
          </a:p>
          <a:p>
            <a:pPr algn="just">
              <a:lnSpc>
                <a:spcPct val="100000"/>
              </a:lnSpc>
              <a:spcBef>
                <a:spcPts val="0"/>
              </a:spcBef>
            </a:pPr>
            <a:endParaRPr lang="en-IN" sz="2400" dirty="0"/>
          </a:p>
        </p:txBody>
      </p:sp>
      <p:sp>
        <p:nvSpPr>
          <p:cNvPr id="4" name="Date Placeholder 3">
            <a:extLst>
              <a:ext uri="{FF2B5EF4-FFF2-40B4-BE49-F238E27FC236}">
                <a16:creationId xmlns:a16="http://schemas.microsoft.com/office/drawing/2014/main" id="{7AFF2D82-56F4-4A9A-98EE-2762D711647A}"/>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2FEA7EE-51AB-40A2-9CA1-2701CD08CF8D}"/>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BE15BA9B-9048-4862-8FF5-2BBB9FE425D6}"/>
              </a:ext>
            </a:extLst>
          </p:cNvPr>
          <p:cNvSpPr>
            <a:spLocks noGrp="1"/>
          </p:cNvSpPr>
          <p:nvPr>
            <p:ph type="sldNum" sz="quarter" idx="12"/>
          </p:nvPr>
        </p:nvSpPr>
        <p:spPr/>
        <p:txBody>
          <a:bodyPr/>
          <a:lstStyle/>
          <a:p>
            <a:fld id="{06B7BF86-18E6-48A3-8F68-6C8B8DA818EF}" type="slidenum">
              <a:rPr lang="en-IN" smtClean="0"/>
              <a:t>18</a:t>
            </a:fld>
            <a:endParaRPr lang="en-IN"/>
          </a:p>
        </p:txBody>
      </p:sp>
      <p:pic>
        <p:nvPicPr>
          <p:cNvPr id="7" name="Picture 6">
            <a:extLst>
              <a:ext uri="{FF2B5EF4-FFF2-40B4-BE49-F238E27FC236}">
                <a16:creationId xmlns:a16="http://schemas.microsoft.com/office/drawing/2014/main" id="{255C6E28-DB6F-44DE-AFC0-2951FBA27F01}"/>
              </a:ext>
            </a:extLst>
          </p:cNvPr>
          <p:cNvPicPr>
            <a:picLocks noChangeAspect="1"/>
          </p:cNvPicPr>
          <p:nvPr/>
        </p:nvPicPr>
        <p:blipFill>
          <a:blip r:embed="rId2"/>
          <a:stretch>
            <a:fillRect/>
          </a:stretch>
        </p:blipFill>
        <p:spPr>
          <a:xfrm>
            <a:off x="7034190" y="993159"/>
            <a:ext cx="3865199" cy="5273497"/>
          </a:xfrm>
          <a:prstGeom prst="rect">
            <a:avLst/>
          </a:prstGeom>
        </p:spPr>
      </p:pic>
    </p:spTree>
    <p:extLst>
      <p:ext uri="{BB962C8B-B14F-4D97-AF65-F5344CB8AC3E}">
        <p14:creationId xmlns:p14="http://schemas.microsoft.com/office/powerpoint/2010/main" val="303366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8994-7F40-4FAF-8D40-AC783A0A3F09}"/>
              </a:ext>
            </a:extLst>
          </p:cNvPr>
          <p:cNvSpPr>
            <a:spLocks noGrp="1"/>
          </p:cNvSpPr>
          <p:nvPr>
            <p:ph type="title"/>
          </p:nvPr>
        </p:nvSpPr>
        <p:spPr>
          <a:xfrm>
            <a:off x="838200" y="365125"/>
            <a:ext cx="10515600" cy="717441"/>
          </a:xfrm>
        </p:spPr>
        <p:txBody>
          <a:bodyPr>
            <a:normAutofit/>
          </a:bodyPr>
          <a:lstStyle/>
          <a:p>
            <a:r>
              <a:rPr lang="en-IN" sz="2800" b="1" dirty="0">
                <a:latin typeface="Arial" panose="020B0604020202020204" pitchFamily="34" charset="0"/>
                <a:cs typeface="Arial" panose="020B0604020202020204" pitchFamily="34" charset="0"/>
              </a:rPr>
              <a:t>Types of Embedded System</a:t>
            </a:r>
            <a:endParaRPr lang="en-IN" sz="2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084A244-3286-460D-B805-9B836E32C818}"/>
              </a:ext>
            </a:extLst>
          </p:cNvPr>
          <p:cNvSpPr>
            <a:spLocks noGrp="1"/>
          </p:cNvSpPr>
          <p:nvPr>
            <p:ph type="dt" sz="half" idx="10"/>
          </p:nvPr>
        </p:nvSpPr>
        <p:spPr/>
        <p:txBody>
          <a:bodyPr/>
          <a:lstStyle/>
          <a:p>
            <a:fld id="{57332D51-1393-4CDA-AE3A-77D0748A858E}" type="datetime1">
              <a:rPr lang="en-IN" smtClean="0"/>
              <a:t>08-07-2021</a:t>
            </a:fld>
            <a:endParaRPr lang="en-IN"/>
          </a:p>
        </p:txBody>
      </p:sp>
      <p:sp>
        <p:nvSpPr>
          <p:cNvPr id="5" name="Footer Placeholder 4">
            <a:extLst>
              <a:ext uri="{FF2B5EF4-FFF2-40B4-BE49-F238E27FC236}">
                <a16:creationId xmlns:a16="http://schemas.microsoft.com/office/drawing/2014/main" id="{21B663AC-6AB0-4A5C-8CB4-11CDE3BDF7EB}"/>
              </a:ext>
            </a:extLst>
          </p:cNvPr>
          <p:cNvSpPr>
            <a:spLocks noGrp="1"/>
          </p:cNvSpPr>
          <p:nvPr>
            <p:ph type="ftr" sz="quarter" idx="11"/>
          </p:nvPr>
        </p:nvSpPr>
        <p:spPr/>
        <p:txBody>
          <a:bodyPr/>
          <a:lstStyle/>
          <a:p>
            <a:r>
              <a:rPr lang="en-US"/>
              <a:t>School of Electronics Engineering, KIIIT DU, Bhubaneswar-24</a:t>
            </a:r>
            <a:endParaRPr lang="en-IN"/>
          </a:p>
        </p:txBody>
      </p:sp>
      <p:pic>
        <p:nvPicPr>
          <p:cNvPr id="6" name="Picture 5">
            <a:extLst>
              <a:ext uri="{FF2B5EF4-FFF2-40B4-BE49-F238E27FC236}">
                <a16:creationId xmlns:a16="http://schemas.microsoft.com/office/drawing/2014/main" id="{E86F07F3-3461-47CF-8CF5-A1A9B16090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1448" y="1082566"/>
            <a:ext cx="8839199" cy="5273784"/>
          </a:xfrm>
          <a:prstGeom prst="rect">
            <a:avLst/>
          </a:prstGeom>
          <a:noFill/>
          <a:ln>
            <a:noFill/>
          </a:ln>
        </p:spPr>
      </p:pic>
      <p:sp>
        <p:nvSpPr>
          <p:cNvPr id="7" name="Slide Number Placeholder 6">
            <a:extLst>
              <a:ext uri="{FF2B5EF4-FFF2-40B4-BE49-F238E27FC236}">
                <a16:creationId xmlns:a16="http://schemas.microsoft.com/office/drawing/2014/main" id="{8C89301B-4AAA-4136-8B4D-76A665B0C94C}"/>
              </a:ext>
            </a:extLst>
          </p:cNvPr>
          <p:cNvSpPr>
            <a:spLocks noGrp="1"/>
          </p:cNvSpPr>
          <p:nvPr>
            <p:ph type="sldNum" sz="quarter" idx="12"/>
          </p:nvPr>
        </p:nvSpPr>
        <p:spPr/>
        <p:txBody>
          <a:bodyPr/>
          <a:lstStyle/>
          <a:p>
            <a:fld id="{06B7BF86-18E6-48A3-8F68-6C8B8DA818EF}" type="slidenum">
              <a:rPr lang="en-IN" smtClean="0"/>
              <a:t>19</a:t>
            </a:fld>
            <a:endParaRPr lang="en-IN"/>
          </a:p>
        </p:txBody>
      </p:sp>
    </p:spTree>
    <p:extLst>
      <p:ext uri="{BB962C8B-B14F-4D97-AF65-F5344CB8AC3E}">
        <p14:creationId xmlns:p14="http://schemas.microsoft.com/office/powerpoint/2010/main" val="236768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EDED-76B5-41EB-B7F6-AB849029AA97}"/>
              </a:ext>
            </a:extLst>
          </p:cNvPr>
          <p:cNvSpPr>
            <a:spLocks noGrp="1"/>
          </p:cNvSpPr>
          <p:nvPr>
            <p:ph type="title"/>
          </p:nvPr>
        </p:nvSpPr>
        <p:spPr>
          <a:xfrm>
            <a:off x="838200" y="365125"/>
            <a:ext cx="10515600" cy="688423"/>
          </a:xfrm>
        </p:spPr>
        <p:txBody>
          <a:bodyPr>
            <a:normAutofit/>
          </a:bodyPr>
          <a:lstStyle/>
          <a:p>
            <a:r>
              <a:rPr lang="en-US" sz="3200" b="1" dirty="0"/>
              <a:t>What is an Embedded System?</a:t>
            </a:r>
            <a:endParaRPr lang="en-IN" sz="3200" b="1" dirty="0"/>
          </a:p>
        </p:txBody>
      </p:sp>
      <p:sp>
        <p:nvSpPr>
          <p:cNvPr id="3" name="Content Placeholder 2">
            <a:extLst>
              <a:ext uri="{FF2B5EF4-FFF2-40B4-BE49-F238E27FC236}">
                <a16:creationId xmlns:a16="http://schemas.microsoft.com/office/drawing/2014/main" id="{59610990-F57F-4B5C-9325-0FC42B322E04}"/>
              </a:ext>
            </a:extLst>
          </p:cNvPr>
          <p:cNvSpPr>
            <a:spLocks noGrp="1"/>
          </p:cNvSpPr>
          <p:nvPr>
            <p:ph idx="1"/>
          </p:nvPr>
        </p:nvSpPr>
        <p:spPr>
          <a:xfrm>
            <a:off x="838200" y="1053548"/>
            <a:ext cx="10515600" cy="5123415"/>
          </a:xfrm>
        </p:spPr>
        <p:txBody>
          <a:bodyPr>
            <a:normAutofit/>
          </a:bodyPr>
          <a:lstStyle/>
          <a:p>
            <a:pPr algn="just">
              <a:lnSpc>
                <a:spcPct val="100000"/>
              </a:lnSpc>
            </a:pPr>
            <a:r>
              <a:rPr lang="en-US" sz="2400" dirty="0"/>
              <a:t>An embedded system is an applied computer system, as distinguished from other types of computer systems such as personal computers (PCs) or supercomputers. </a:t>
            </a:r>
          </a:p>
          <a:p>
            <a:pPr algn="just">
              <a:lnSpc>
                <a:spcPct val="100000"/>
              </a:lnSpc>
            </a:pPr>
            <a:r>
              <a:rPr lang="en-US" sz="2400" dirty="0"/>
              <a:t>However, the definition of “embedded system” is fluid and difficult to pin down, as it constantly evolves with advances in technology and dramatic decreases in the cost of implementing various hardware and software components. </a:t>
            </a:r>
          </a:p>
          <a:p>
            <a:pPr algn="just">
              <a:lnSpc>
                <a:spcPct val="100000"/>
              </a:lnSpc>
            </a:pPr>
            <a:r>
              <a:rPr lang="en-US" sz="2400" dirty="0"/>
              <a:t>Few of the more common descriptions of an embedded system are given in following slides:</a:t>
            </a:r>
            <a:endParaRPr lang="en-IN" sz="2400" dirty="0"/>
          </a:p>
        </p:txBody>
      </p:sp>
      <p:sp>
        <p:nvSpPr>
          <p:cNvPr id="4" name="Date Placeholder 3">
            <a:extLst>
              <a:ext uri="{FF2B5EF4-FFF2-40B4-BE49-F238E27FC236}">
                <a16:creationId xmlns:a16="http://schemas.microsoft.com/office/drawing/2014/main" id="{8EFA69D7-B71A-4208-A125-12AA024C9249}"/>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4530A11-1FBA-4010-A20A-AD9403A19EAE}"/>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3A5624BA-FC27-4287-8BB8-6C313F433E62}"/>
              </a:ext>
            </a:extLst>
          </p:cNvPr>
          <p:cNvSpPr>
            <a:spLocks noGrp="1"/>
          </p:cNvSpPr>
          <p:nvPr>
            <p:ph type="sldNum" sz="quarter" idx="12"/>
          </p:nvPr>
        </p:nvSpPr>
        <p:spPr/>
        <p:txBody>
          <a:bodyPr/>
          <a:lstStyle/>
          <a:p>
            <a:fld id="{06B7BF86-18E6-48A3-8F68-6C8B8DA818EF}" type="slidenum">
              <a:rPr lang="en-IN" smtClean="0"/>
              <a:t>2</a:t>
            </a:fld>
            <a:endParaRPr lang="en-IN"/>
          </a:p>
        </p:txBody>
      </p:sp>
    </p:spTree>
    <p:extLst>
      <p:ext uri="{BB962C8B-B14F-4D97-AF65-F5344CB8AC3E}">
        <p14:creationId xmlns:p14="http://schemas.microsoft.com/office/powerpoint/2010/main" val="342611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754117" y="459719"/>
            <a:ext cx="10515600" cy="696420"/>
          </a:xfrm>
        </p:spPr>
        <p:txBody>
          <a:bodyPr>
            <a:normAutofit/>
          </a:bodyPr>
          <a:lstStyle/>
          <a:p>
            <a:r>
              <a:rPr lang="en-IN" sz="2800" b="1" dirty="0">
                <a:latin typeface="Arial" panose="020B0604020202020204" pitchFamily="34" charset="0"/>
                <a:cs typeface="Arial" panose="020B0604020202020204" pitchFamily="34" charset="0"/>
              </a:rPr>
              <a:t>Classification of Embedded System (based on complexity)</a:t>
            </a:r>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261239"/>
            <a:ext cx="10515600" cy="5020824"/>
          </a:xfrm>
        </p:spPr>
        <p:txBody>
          <a:bodyPr>
            <a:normAutofit fontScale="85000" lnSpcReduction="10000"/>
          </a:bodyPr>
          <a:lstStyle/>
          <a:p>
            <a:pPr algn="just">
              <a:lnSpc>
                <a:spcPct val="120000"/>
              </a:lnSpc>
            </a:pPr>
            <a:r>
              <a:rPr lang="en-IN" b="1" dirty="0">
                <a:latin typeface="Arial" panose="020B0604020202020204" pitchFamily="34" charset="0"/>
                <a:cs typeface="Arial" panose="020B0604020202020204" pitchFamily="34" charset="0"/>
              </a:rPr>
              <a:t>Small Scale Embedded System</a:t>
            </a:r>
            <a:r>
              <a:rPr lang="en-IN" dirty="0">
                <a:latin typeface="Arial" panose="020B0604020202020204" pitchFamily="34" charset="0"/>
                <a:cs typeface="Arial" panose="020B0604020202020204" pitchFamily="34" charset="0"/>
              </a:rPr>
              <a:t>: </a:t>
            </a:r>
          </a:p>
          <a:p>
            <a:pPr lvl="1" algn="just">
              <a:lnSpc>
                <a:spcPct val="120000"/>
              </a:lnSpc>
            </a:pPr>
            <a:r>
              <a:rPr lang="en-IN" dirty="0">
                <a:latin typeface="Arial" panose="020B0604020202020204" pitchFamily="34" charset="0"/>
                <a:cs typeface="Arial" panose="020B0604020202020204" pitchFamily="34" charset="0"/>
              </a:rPr>
              <a:t>These systems are built with 8 or 16 bit microcontrollers. Hardware complexity is less and software designed for it is resides in the memory available within the microcontroller to save power during operation.</a:t>
            </a:r>
          </a:p>
          <a:p>
            <a:pPr algn="just">
              <a:lnSpc>
                <a:spcPct val="120000"/>
              </a:lnSpc>
            </a:pPr>
            <a:r>
              <a:rPr lang="en-IN" b="1" dirty="0">
                <a:latin typeface="Arial" panose="020B0604020202020204" pitchFamily="34" charset="0"/>
                <a:cs typeface="Arial" panose="020B0604020202020204" pitchFamily="34" charset="0"/>
              </a:rPr>
              <a:t>Medium Scale Embedded System</a:t>
            </a:r>
            <a:r>
              <a:rPr lang="en-IN" dirty="0">
                <a:latin typeface="Arial" panose="020B0604020202020204" pitchFamily="34" charset="0"/>
                <a:cs typeface="Arial" panose="020B0604020202020204" pitchFamily="34" charset="0"/>
              </a:rPr>
              <a:t>: </a:t>
            </a:r>
          </a:p>
          <a:p>
            <a:pPr lvl="1" algn="just">
              <a:lnSpc>
                <a:spcPct val="120000"/>
              </a:lnSpc>
            </a:pPr>
            <a:r>
              <a:rPr lang="en-IN" dirty="0">
                <a:latin typeface="Arial" panose="020B0604020202020204" pitchFamily="34" charset="0"/>
                <a:cs typeface="Arial" panose="020B0604020202020204" pitchFamily="34" charset="0"/>
              </a:rPr>
              <a:t>These are built around single or multiple microcontroller or DSP processor etc. with RISC instruction sets. It has both hardware and software complexities. external memory is used for storing the software for it.</a:t>
            </a:r>
          </a:p>
          <a:p>
            <a:pPr algn="just">
              <a:lnSpc>
                <a:spcPct val="120000"/>
              </a:lnSpc>
            </a:pPr>
            <a:r>
              <a:rPr lang="en-IN" b="1" dirty="0">
                <a:latin typeface="Arial" panose="020B0604020202020204" pitchFamily="34" charset="0"/>
                <a:cs typeface="Arial" panose="020B0604020202020204" pitchFamily="34" charset="0"/>
              </a:rPr>
              <a:t>Sophisticated Embedded System</a:t>
            </a:r>
            <a:r>
              <a:rPr lang="en-IN" dirty="0">
                <a:latin typeface="Arial" panose="020B0604020202020204" pitchFamily="34" charset="0"/>
                <a:cs typeface="Arial" panose="020B0604020202020204" pitchFamily="34" charset="0"/>
              </a:rPr>
              <a:t>: </a:t>
            </a:r>
          </a:p>
          <a:p>
            <a:pPr lvl="1" algn="just">
              <a:lnSpc>
                <a:spcPct val="120000"/>
              </a:lnSpc>
            </a:pPr>
            <a:r>
              <a:rPr lang="en-IN" dirty="0">
                <a:latin typeface="Arial" panose="020B0604020202020204" pitchFamily="34" charset="0"/>
                <a:cs typeface="Arial" panose="020B0604020202020204" pitchFamily="34" charset="0"/>
              </a:rPr>
              <a:t>It has got higher hardware and software complexity than others. It also uses scalable or configurable processors. These type systems used for cutting edge applications that needs hardware and software co-design for integration into final system.</a:t>
            </a:r>
          </a:p>
          <a:p>
            <a:pPr algn="just">
              <a:lnSpc>
                <a:spcPct val="120000"/>
              </a:lnSpc>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21D0AAFC-EB8A-4D39-A80E-E47F94951FC8}"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F214986-CC6A-44B9-921F-9902CD05C6CF}"/>
              </a:ext>
            </a:extLst>
          </p:cNvPr>
          <p:cNvSpPr>
            <a:spLocks noGrp="1"/>
          </p:cNvSpPr>
          <p:nvPr>
            <p:ph type="sldNum" sz="quarter" idx="12"/>
          </p:nvPr>
        </p:nvSpPr>
        <p:spPr/>
        <p:txBody>
          <a:bodyPr/>
          <a:lstStyle/>
          <a:p>
            <a:fld id="{06B7BF86-18E6-48A3-8F68-6C8B8DA818EF}" type="slidenum">
              <a:rPr lang="en-IN" smtClean="0"/>
              <a:t>20</a:t>
            </a:fld>
            <a:endParaRPr lang="en-IN"/>
          </a:p>
        </p:txBody>
      </p:sp>
    </p:spTree>
    <p:extLst>
      <p:ext uri="{BB962C8B-B14F-4D97-AF65-F5344CB8AC3E}">
        <p14:creationId xmlns:p14="http://schemas.microsoft.com/office/powerpoint/2010/main" val="3727351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6604"/>
            <a:ext cx="10515600" cy="884128"/>
          </a:xfrm>
        </p:spPr>
        <p:txBody>
          <a:bodyPr>
            <a:normAutofit/>
          </a:bodyPr>
          <a:lstStyle/>
          <a:p>
            <a:r>
              <a:rPr lang="en-IN" sz="2800" b="1" dirty="0">
                <a:latin typeface="Arial" panose="020B0604020202020204" pitchFamily="34" charset="0"/>
                <a:cs typeface="Arial" panose="020B0604020202020204" pitchFamily="34" charset="0"/>
              </a:rPr>
              <a:t>Classification of Embedded System (RTOS based)</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250732"/>
            <a:ext cx="10515600" cy="4926231"/>
          </a:xfrm>
        </p:spPr>
        <p:txBody>
          <a:bodyPr>
            <a:normAutofit fontScale="77500" lnSpcReduction="20000"/>
          </a:bodyPr>
          <a:lstStyle/>
          <a:p>
            <a:pPr algn="just">
              <a:lnSpc>
                <a:spcPct val="120000"/>
              </a:lnSpc>
            </a:pPr>
            <a:r>
              <a:rPr lang="en-IN" b="1" dirty="0">
                <a:latin typeface="Arial" panose="020B0604020202020204" pitchFamily="34" charset="0"/>
                <a:cs typeface="Arial" panose="020B0604020202020204" pitchFamily="34" charset="0"/>
              </a:rPr>
              <a:t>Single-Functioned: </a:t>
            </a:r>
          </a:p>
          <a:p>
            <a:pPr lvl="1" algn="just">
              <a:lnSpc>
                <a:spcPct val="120000"/>
              </a:lnSpc>
            </a:pPr>
            <a:r>
              <a:rPr lang="en-IN" dirty="0">
                <a:latin typeface="Arial" panose="020B0604020202020204" pitchFamily="34" charset="0"/>
                <a:cs typeface="Arial" panose="020B0604020202020204" pitchFamily="34" charset="0"/>
              </a:rPr>
              <a:t>It usually dedicated for a specific function. The </a:t>
            </a:r>
            <a:r>
              <a:rPr lang="en-IN" b="1" dirty="0">
                <a:latin typeface="Arial" panose="020B0604020202020204" pitchFamily="34" charset="0"/>
                <a:cs typeface="Arial" panose="020B0604020202020204" pitchFamily="34" charset="0"/>
              </a:rPr>
              <a:t>RTES</a:t>
            </a:r>
            <a:r>
              <a:rPr lang="en-IN" dirty="0">
                <a:latin typeface="Arial" panose="020B0604020202020204" pitchFamily="34" charset="0"/>
                <a:cs typeface="Arial" panose="020B0604020202020204" pitchFamily="34" charset="0"/>
              </a:rPr>
              <a:t> is usually meant for very specific functions. Generally a special purpose microprocessor executes a program over and over again for a specific purpose. In this situation the system complexity very low.</a:t>
            </a:r>
          </a:p>
          <a:p>
            <a:pPr algn="just">
              <a:lnSpc>
                <a:spcPct val="120000"/>
              </a:lnSpc>
            </a:pPr>
            <a:r>
              <a:rPr lang="en-IN" b="1" dirty="0">
                <a:latin typeface="Arial" panose="020B0604020202020204" pitchFamily="34" charset="0"/>
                <a:cs typeface="Arial" panose="020B0604020202020204" pitchFamily="34" charset="0"/>
              </a:rPr>
              <a:t>Tightly Constrained: </a:t>
            </a:r>
          </a:p>
          <a:p>
            <a:pPr lvl="1" algn="just">
              <a:lnSpc>
                <a:spcPct val="120000"/>
              </a:lnSpc>
            </a:pPr>
            <a:r>
              <a:rPr lang="en-IN" dirty="0">
                <a:latin typeface="Arial" panose="020B0604020202020204" pitchFamily="34" charset="0"/>
                <a:cs typeface="Arial" panose="020B0604020202020204" pitchFamily="34" charset="0"/>
              </a:rPr>
              <a:t>The constraints on the design and marketability of </a:t>
            </a:r>
            <a:r>
              <a:rPr lang="en-IN" b="1" dirty="0">
                <a:latin typeface="Arial" panose="020B0604020202020204" pitchFamily="34" charset="0"/>
                <a:cs typeface="Arial" panose="020B0604020202020204" pitchFamily="34" charset="0"/>
              </a:rPr>
              <a:t>RTES</a:t>
            </a:r>
            <a:r>
              <a:rPr lang="en-IN" dirty="0">
                <a:latin typeface="Arial" panose="020B0604020202020204" pitchFamily="34" charset="0"/>
                <a:cs typeface="Arial" panose="020B0604020202020204" pitchFamily="34" charset="0"/>
              </a:rPr>
              <a:t> are more rigid than their non-real-time non-embedded counter parts. Time-domain constraints are the first thing that is taken care while developing such a system. Size, weight, power consumption and cost are the other major factors.</a:t>
            </a:r>
          </a:p>
          <a:p>
            <a:pPr algn="just">
              <a:lnSpc>
                <a:spcPct val="120000"/>
              </a:lnSpc>
            </a:pPr>
            <a:r>
              <a:rPr lang="en-IN" b="1" dirty="0">
                <a:latin typeface="Arial" panose="020B0604020202020204" pitchFamily="34" charset="0"/>
                <a:cs typeface="Arial" panose="020B0604020202020204" pitchFamily="34" charset="0"/>
              </a:rPr>
              <a:t>Reactive and Real Time: </a:t>
            </a:r>
          </a:p>
          <a:p>
            <a:pPr lvl="1" algn="just">
              <a:lnSpc>
                <a:spcPct val="120000"/>
              </a:lnSpc>
            </a:pPr>
            <a:r>
              <a:rPr lang="en-IN" dirty="0">
                <a:latin typeface="Arial" panose="020B0604020202020204" pitchFamily="34" charset="0"/>
                <a:cs typeface="Arial" panose="020B0604020202020204" pitchFamily="34" charset="0"/>
              </a:rPr>
              <a:t>Many embedded systems must continually react to changes in the systems environment and must compute certain results in real time immediately. For  example, a cars cruise controller continually monitors and reacts to speed and brake sensors. </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48222280-38DE-4D1D-B84A-4BEBC2F5131B}"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D807BB73-6E47-4549-BEEB-5FCDD7EA6633}"/>
              </a:ext>
            </a:extLst>
          </p:cNvPr>
          <p:cNvSpPr>
            <a:spLocks noGrp="1"/>
          </p:cNvSpPr>
          <p:nvPr>
            <p:ph type="sldNum" sz="quarter" idx="12"/>
          </p:nvPr>
        </p:nvSpPr>
        <p:spPr/>
        <p:txBody>
          <a:bodyPr/>
          <a:lstStyle/>
          <a:p>
            <a:fld id="{06B7BF86-18E6-48A3-8F68-6C8B8DA818EF}" type="slidenum">
              <a:rPr lang="en-IN" smtClean="0"/>
              <a:t>21</a:t>
            </a:fld>
            <a:endParaRPr lang="en-IN"/>
          </a:p>
        </p:txBody>
      </p:sp>
    </p:spTree>
    <p:extLst>
      <p:ext uri="{BB962C8B-B14F-4D97-AF65-F5344CB8AC3E}">
        <p14:creationId xmlns:p14="http://schemas.microsoft.com/office/powerpoint/2010/main" val="604280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5"/>
            <a:ext cx="10515600" cy="717441"/>
          </a:xfrm>
        </p:spPr>
        <p:txBody>
          <a:bodyPr>
            <a:normAutofit/>
          </a:bodyPr>
          <a:lstStyle/>
          <a:p>
            <a:r>
              <a:rPr lang="en-IN" sz="2800" b="1" dirty="0">
                <a:latin typeface="Arial" panose="020B0604020202020204" pitchFamily="34" charset="0"/>
                <a:cs typeface="Arial" panose="020B0604020202020204" pitchFamily="34" charset="0"/>
              </a:rPr>
              <a:t>Advantage and Disadvantages</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082566"/>
            <a:ext cx="10515600" cy="5094397"/>
          </a:xfrm>
        </p:spPr>
        <p:txBody>
          <a:bodyPr>
            <a:normAutofit/>
          </a:bodyPr>
          <a:lstStyle/>
          <a:p>
            <a:r>
              <a:rPr lang="en-IN" sz="2000" b="1" dirty="0">
                <a:latin typeface="Arial" panose="020B0604020202020204" pitchFamily="34" charset="0"/>
                <a:cs typeface="Arial" panose="020B0604020202020204" pitchFamily="34" charset="0"/>
              </a:rPr>
              <a:t>Advantage and Disadvantages</a:t>
            </a:r>
          </a:p>
          <a:p>
            <a:pPr lvl="1"/>
            <a:r>
              <a:rPr lang="en-IN" sz="1800" dirty="0">
                <a:latin typeface="Arial" panose="020B0604020202020204" pitchFamily="34" charset="0"/>
                <a:cs typeface="Arial" panose="020B0604020202020204" pitchFamily="34" charset="0"/>
              </a:rPr>
              <a:t>Advantages:</a:t>
            </a:r>
          </a:p>
          <a:p>
            <a:pPr lvl="1"/>
            <a:r>
              <a:rPr lang="en-IN" sz="1800" dirty="0">
                <a:latin typeface="Arial" panose="020B0604020202020204" pitchFamily="34" charset="0"/>
                <a:cs typeface="Arial" panose="020B0604020202020204" pitchFamily="34" charset="0"/>
              </a:rPr>
              <a:t>Smaller Size</a:t>
            </a:r>
          </a:p>
          <a:p>
            <a:pPr lvl="1"/>
            <a:r>
              <a:rPr lang="en-IN" sz="1800" dirty="0">
                <a:latin typeface="Arial" panose="020B0604020202020204" pitchFamily="34" charset="0"/>
                <a:cs typeface="Arial" panose="020B0604020202020204" pitchFamily="34" charset="0"/>
              </a:rPr>
              <a:t>Smaller Weight</a:t>
            </a:r>
          </a:p>
          <a:p>
            <a:pPr lvl="1"/>
            <a:r>
              <a:rPr lang="en-IN" sz="1800" dirty="0">
                <a:latin typeface="Arial" panose="020B0604020202020204" pitchFamily="34" charset="0"/>
                <a:cs typeface="Arial" panose="020B0604020202020204" pitchFamily="34" charset="0"/>
              </a:rPr>
              <a:t>Lower Power Consumption</a:t>
            </a:r>
          </a:p>
          <a:p>
            <a:pPr lvl="1"/>
            <a:r>
              <a:rPr lang="en-IN" sz="1800" dirty="0">
                <a:latin typeface="Arial" panose="020B0604020202020204" pitchFamily="34" charset="0"/>
                <a:cs typeface="Arial" panose="020B0604020202020204" pitchFamily="34" charset="0"/>
              </a:rPr>
              <a:t>Lower Electromagnetic Interference</a:t>
            </a:r>
          </a:p>
          <a:p>
            <a:pPr lvl="1"/>
            <a:r>
              <a:rPr lang="en-IN" sz="1800" dirty="0">
                <a:latin typeface="Arial" panose="020B0604020202020204" pitchFamily="34" charset="0"/>
                <a:cs typeface="Arial" panose="020B0604020202020204" pitchFamily="34" charset="0"/>
              </a:rPr>
              <a:t>Lower Price</a:t>
            </a:r>
          </a:p>
          <a:p>
            <a:pPr lvl="0"/>
            <a:r>
              <a:rPr lang="en-IN" sz="2000" b="1" dirty="0">
                <a:latin typeface="Arial" panose="020B0604020202020204" pitchFamily="34" charset="0"/>
                <a:cs typeface="Arial" panose="020B0604020202020204" pitchFamily="34" charset="0"/>
              </a:rPr>
              <a:t>Disadvantages:</a:t>
            </a:r>
          </a:p>
          <a:p>
            <a:pPr lvl="1"/>
            <a:r>
              <a:rPr lang="en-IN" sz="1800" dirty="0">
                <a:latin typeface="Arial" panose="020B0604020202020204" pitchFamily="34" charset="0"/>
                <a:cs typeface="Arial" panose="020B0604020202020204" pitchFamily="34" charset="0"/>
              </a:rPr>
              <a:t>Lower Mean Time Between Failure</a:t>
            </a:r>
          </a:p>
          <a:p>
            <a:pPr lvl="1"/>
            <a:r>
              <a:rPr lang="en-IN" sz="1800" dirty="0">
                <a:latin typeface="Arial" panose="020B0604020202020204" pitchFamily="34" charset="0"/>
                <a:cs typeface="Arial" panose="020B0604020202020204" pitchFamily="34" charset="0"/>
              </a:rPr>
              <a:t>Repair and Maintenance is not possible</a:t>
            </a:r>
          </a:p>
          <a:p>
            <a:pPr lvl="1"/>
            <a:r>
              <a:rPr lang="en-IN" sz="1800" dirty="0">
                <a:latin typeface="Arial" panose="020B0604020202020204" pitchFamily="34" charset="0"/>
                <a:cs typeface="Arial" panose="020B0604020202020204" pitchFamily="34" charset="0"/>
              </a:rPr>
              <a:t>Faster Obsolesce</a:t>
            </a:r>
          </a:p>
          <a:p>
            <a:pPr lvl="1"/>
            <a:r>
              <a:rPr lang="en-IN" sz="1800" dirty="0">
                <a:latin typeface="Arial" panose="020B0604020202020204" pitchFamily="34" charset="0"/>
                <a:cs typeface="Arial" panose="020B0604020202020204" pitchFamily="34" charset="0"/>
              </a:rPr>
              <a:t>Unmanageable Heat Loss</a:t>
            </a:r>
          </a:p>
          <a:p>
            <a:pPr lvl="1"/>
            <a:r>
              <a:rPr lang="en-IN" sz="1800" dirty="0">
                <a:latin typeface="Arial" panose="020B0604020202020204" pitchFamily="34" charset="0"/>
                <a:cs typeface="Arial" panose="020B0604020202020204" pitchFamily="34" charset="0"/>
              </a:rPr>
              <a:t>Difficult to Design</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59A10DCF-E91C-4950-83CB-251E519D81FE}"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465AF13-DE74-4225-9F0B-3909E5F44E04}"/>
              </a:ext>
            </a:extLst>
          </p:cNvPr>
          <p:cNvSpPr>
            <a:spLocks noGrp="1"/>
          </p:cNvSpPr>
          <p:nvPr>
            <p:ph type="sldNum" sz="quarter" idx="12"/>
          </p:nvPr>
        </p:nvSpPr>
        <p:spPr/>
        <p:txBody>
          <a:bodyPr/>
          <a:lstStyle/>
          <a:p>
            <a:fld id="{06B7BF86-18E6-48A3-8F68-6C8B8DA818EF}" type="slidenum">
              <a:rPr lang="en-IN" smtClean="0"/>
              <a:t>22</a:t>
            </a:fld>
            <a:endParaRPr lang="en-IN"/>
          </a:p>
        </p:txBody>
      </p:sp>
    </p:spTree>
    <p:extLst>
      <p:ext uri="{BB962C8B-B14F-4D97-AF65-F5344CB8AC3E}">
        <p14:creationId xmlns:p14="http://schemas.microsoft.com/office/powerpoint/2010/main" val="345346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769992"/>
          </a:xfrm>
        </p:spPr>
        <p:txBody>
          <a:bodyPr>
            <a:normAutofit/>
          </a:bodyPr>
          <a:lstStyle/>
          <a:p>
            <a:r>
              <a:rPr lang="en-IN" sz="2800" b="1" dirty="0">
                <a:latin typeface="Arial" panose="020B0604020202020204" pitchFamily="34" charset="0"/>
                <a:cs typeface="Arial" panose="020B0604020202020204" pitchFamily="34" charset="0"/>
              </a:rPr>
              <a:t>Embedded System Components</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135118"/>
            <a:ext cx="4480034" cy="3983419"/>
          </a:xfrm>
        </p:spPr>
        <p:txBody>
          <a:bodyPr>
            <a:normAutofit/>
          </a:bodyPr>
          <a:lstStyle/>
          <a:p>
            <a:pPr lvl="0"/>
            <a:r>
              <a:rPr lang="en-IN" sz="2000" dirty="0"/>
              <a:t>It embeds hardware similar to computer</a:t>
            </a:r>
          </a:p>
          <a:p>
            <a:pPr lvl="0"/>
            <a:r>
              <a:rPr lang="en-IN" sz="2000" dirty="0"/>
              <a:t>Software usually embeds in the ROM, flash memory or a media card.</a:t>
            </a:r>
          </a:p>
          <a:p>
            <a:pPr lvl="0"/>
            <a:r>
              <a:rPr lang="en-IN" sz="2000" dirty="0"/>
              <a:t>It embeds a real-time operating system (RTOS) which supervises the application software and controls the access to system resources.</a:t>
            </a:r>
          </a:p>
          <a:p>
            <a:pPr marL="0" indent="0">
              <a:buNone/>
            </a:pPr>
            <a:endParaRPr lang="en-IN" sz="20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2A8EB897-A4BD-4593-A2EE-3D2B86506403}"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pic>
        <p:nvPicPr>
          <p:cNvPr id="6" name="Picture 5">
            <a:extLst>
              <a:ext uri="{FF2B5EF4-FFF2-40B4-BE49-F238E27FC236}">
                <a16:creationId xmlns:a16="http://schemas.microsoft.com/office/drawing/2014/main" id="{67B083C3-5011-4C04-AB61-2CE71FC9B8DD}"/>
              </a:ext>
            </a:extLst>
          </p:cNvPr>
          <p:cNvPicPr/>
          <p:nvPr/>
        </p:nvPicPr>
        <p:blipFill rotWithShape="1">
          <a:blip r:embed="rId2">
            <a:lum contrast="20000"/>
          </a:blip>
          <a:srcRect t="2834" b="2443"/>
          <a:stretch/>
        </p:blipFill>
        <p:spPr bwMode="auto">
          <a:xfrm>
            <a:off x="4787134" y="1048570"/>
            <a:ext cx="6017500" cy="4763651"/>
          </a:xfrm>
          <a:prstGeom prst="rect">
            <a:avLst/>
          </a:prstGeom>
          <a:ln>
            <a:noFill/>
          </a:ln>
          <a:extLst>
            <a:ext uri="{53640926-AAD7-44D8-BBD7-CCE9431645EC}">
              <a14:shadowObscured xmlns:a14="http://schemas.microsoft.com/office/drawing/2010/main"/>
            </a:ext>
          </a:extLst>
        </p:spPr>
      </p:pic>
      <p:sp>
        <p:nvSpPr>
          <p:cNvPr id="7" name="Slide Number Placeholder 6">
            <a:extLst>
              <a:ext uri="{FF2B5EF4-FFF2-40B4-BE49-F238E27FC236}">
                <a16:creationId xmlns:a16="http://schemas.microsoft.com/office/drawing/2014/main" id="{BB9654AC-267F-401A-83B4-CF782D4E2300}"/>
              </a:ext>
            </a:extLst>
          </p:cNvPr>
          <p:cNvSpPr>
            <a:spLocks noGrp="1"/>
          </p:cNvSpPr>
          <p:nvPr>
            <p:ph type="sldNum" sz="quarter" idx="12"/>
          </p:nvPr>
        </p:nvSpPr>
        <p:spPr/>
        <p:txBody>
          <a:bodyPr/>
          <a:lstStyle/>
          <a:p>
            <a:fld id="{06B7BF86-18E6-48A3-8F68-6C8B8DA818EF}" type="slidenum">
              <a:rPr lang="en-IN" smtClean="0"/>
              <a:t>23</a:t>
            </a:fld>
            <a:endParaRPr lang="en-IN"/>
          </a:p>
        </p:txBody>
      </p:sp>
    </p:spTree>
    <p:extLst>
      <p:ext uri="{BB962C8B-B14F-4D97-AF65-F5344CB8AC3E}">
        <p14:creationId xmlns:p14="http://schemas.microsoft.com/office/powerpoint/2010/main" val="68555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5"/>
            <a:ext cx="10515600" cy="664889"/>
          </a:xfrm>
        </p:spPr>
        <p:txBody>
          <a:bodyPr>
            <a:noAutofit/>
          </a:bodyPr>
          <a:lstStyle/>
          <a:p>
            <a:r>
              <a:rPr lang="en-IN" sz="2800" b="1" dirty="0">
                <a:latin typeface="Arial" panose="020B0604020202020204" pitchFamily="34" charset="0"/>
                <a:cs typeface="Arial" panose="020B0604020202020204" pitchFamily="34" charset="0"/>
              </a:rPr>
              <a:t>Embedded System Components </a:t>
            </a:r>
            <a:r>
              <a:rPr lang="en-IN" sz="2400" b="1" i="1" dirty="0" err="1">
                <a:latin typeface="Arial" panose="020B0604020202020204" pitchFamily="34" charset="0"/>
                <a:cs typeface="Arial" panose="020B0604020202020204" pitchFamily="34" charset="0"/>
              </a:rPr>
              <a:t>contd</a:t>
            </a:r>
            <a:r>
              <a:rPr lang="en-IN" sz="2400" b="1" i="1" dirty="0">
                <a:latin typeface="Arial" panose="020B0604020202020204" pitchFamily="34" charset="0"/>
                <a:cs typeface="Arial" panose="020B0604020202020204" pitchFamily="34" charset="0"/>
              </a:rPr>
              <a:t>…</a:t>
            </a:r>
            <a:endParaRPr lang="en-IN" sz="2800" b="1"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030014"/>
            <a:ext cx="10515600" cy="5146949"/>
          </a:xfrm>
        </p:spPr>
        <p:txBody>
          <a:bodyPr>
            <a:normAutofit lnSpcReduction="10000"/>
          </a:bodyPr>
          <a:lstStyle/>
          <a:p>
            <a:pPr marL="0" indent="0">
              <a:lnSpc>
                <a:spcPct val="110000"/>
              </a:lnSpc>
              <a:buNone/>
            </a:pPr>
            <a:r>
              <a:rPr lang="en-IN" sz="2400" b="1" dirty="0"/>
              <a:t>Power supply and power supply management unit</a:t>
            </a:r>
          </a:p>
          <a:p>
            <a:pPr>
              <a:lnSpc>
                <a:spcPct val="110000"/>
              </a:lnSpc>
            </a:pPr>
            <a:r>
              <a:rPr lang="en-IN" sz="2400" b="1" dirty="0"/>
              <a:t>Power Source</a:t>
            </a:r>
            <a:endParaRPr lang="en-IN" sz="2400" dirty="0"/>
          </a:p>
          <a:p>
            <a:pPr lvl="1">
              <a:lnSpc>
                <a:spcPct val="110000"/>
              </a:lnSpc>
            </a:pPr>
            <a:r>
              <a:rPr lang="en-US" sz="2000" dirty="0"/>
              <a:t>System own supply with separate supply rails for IOs, clock, basic processor and memory and analog </a:t>
            </a:r>
            <a:r>
              <a:rPr lang="en-IN" sz="2000" dirty="0"/>
              <a:t>units, </a:t>
            </a:r>
            <a:r>
              <a:rPr lang="en-IN" sz="2000" i="1" dirty="0"/>
              <a:t>or</a:t>
            </a:r>
            <a:endParaRPr lang="en-IN" sz="2000" dirty="0"/>
          </a:p>
          <a:p>
            <a:pPr lvl="1">
              <a:lnSpc>
                <a:spcPct val="110000"/>
              </a:lnSpc>
            </a:pPr>
            <a:r>
              <a:rPr lang="en-US" sz="2000" dirty="0"/>
              <a:t>Supply from a system to which the </a:t>
            </a:r>
            <a:r>
              <a:rPr lang="en-IN" sz="2000" dirty="0"/>
              <a:t>embedded system interfaces, for </a:t>
            </a:r>
            <a:r>
              <a:rPr lang="en-US" sz="2000" dirty="0"/>
              <a:t>example in a network card, </a:t>
            </a:r>
            <a:r>
              <a:rPr lang="en-US" sz="2000" i="1" dirty="0"/>
              <a:t>or</a:t>
            </a:r>
            <a:endParaRPr lang="en-IN" sz="2000" dirty="0"/>
          </a:p>
          <a:p>
            <a:pPr lvl="1">
              <a:lnSpc>
                <a:spcPct val="110000"/>
              </a:lnSpc>
            </a:pPr>
            <a:r>
              <a:rPr lang="en-US" sz="2000" dirty="0"/>
              <a:t>Charge pump concept used in a system of little power needs, for </a:t>
            </a:r>
            <a:r>
              <a:rPr lang="en-IN" sz="2000" dirty="0"/>
              <a:t>examples, in the mouse or contact-less smart card.</a:t>
            </a:r>
          </a:p>
          <a:p>
            <a:pPr>
              <a:lnSpc>
                <a:spcPct val="110000"/>
              </a:lnSpc>
            </a:pPr>
            <a:r>
              <a:rPr lang="en-IN" sz="2400" b="1" dirty="0"/>
              <a:t>Power Dissipation Management</a:t>
            </a:r>
            <a:endParaRPr lang="en-IN" sz="2400" dirty="0"/>
          </a:p>
          <a:p>
            <a:pPr lvl="1">
              <a:lnSpc>
                <a:spcPct val="110000"/>
              </a:lnSpc>
            </a:pPr>
            <a:r>
              <a:rPr lang="en-IN" sz="2000" dirty="0"/>
              <a:t>Clever real-time programming by Wait and Stop instructions</a:t>
            </a:r>
          </a:p>
          <a:p>
            <a:pPr lvl="1">
              <a:lnSpc>
                <a:spcPct val="110000"/>
              </a:lnSpc>
            </a:pPr>
            <a:r>
              <a:rPr lang="en-US" sz="2000" dirty="0"/>
              <a:t>Clever reduction of the clock rate during specific set of instructions</a:t>
            </a:r>
            <a:endParaRPr lang="en-IN" sz="2000" dirty="0"/>
          </a:p>
          <a:p>
            <a:pPr lvl="1">
              <a:lnSpc>
                <a:spcPct val="110000"/>
              </a:lnSpc>
            </a:pPr>
            <a:r>
              <a:rPr lang="en-US" sz="2000" dirty="0"/>
              <a:t>Optimizing the codes and</a:t>
            </a:r>
            <a:endParaRPr lang="en-IN" sz="2000" dirty="0"/>
          </a:p>
          <a:p>
            <a:pPr lvl="1">
              <a:lnSpc>
                <a:spcPct val="110000"/>
              </a:lnSpc>
            </a:pPr>
            <a:r>
              <a:rPr lang="en-US" sz="2000" dirty="0"/>
              <a:t>Clever enabling and disabling of use of caches or cache blocks</a:t>
            </a:r>
            <a:endParaRPr lang="en-IN" sz="2000" dirty="0"/>
          </a:p>
          <a:p>
            <a:pPr>
              <a:lnSpc>
                <a:spcPct val="110000"/>
              </a:lnSpc>
            </a:pPr>
            <a:endParaRPr lang="en-IN" sz="24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6DF96BE9-1617-40CD-A4F1-1D6C9245E90C}"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4EF41811-42BC-4775-9710-86D886AACF6D}"/>
              </a:ext>
            </a:extLst>
          </p:cNvPr>
          <p:cNvSpPr>
            <a:spLocks noGrp="1"/>
          </p:cNvSpPr>
          <p:nvPr>
            <p:ph type="sldNum" sz="quarter" idx="12"/>
          </p:nvPr>
        </p:nvSpPr>
        <p:spPr/>
        <p:txBody>
          <a:bodyPr/>
          <a:lstStyle/>
          <a:p>
            <a:fld id="{06B7BF86-18E6-48A3-8F68-6C8B8DA818EF}" type="slidenum">
              <a:rPr lang="en-IN" smtClean="0"/>
              <a:t>24</a:t>
            </a:fld>
            <a:endParaRPr lang="en-IN"/>
          </a:p>
        </p:txBody>
      </p:sp>
    </p:spTree>
    <p:extLst>
      <p:ext uri="{BB962C8B-B14F-4D97-AF65-F5344CB8AC3E}">
        <p14:creationId xmlns:p14="http://schemas.microsoft.com/office/powerpoint/2010/main" val="399749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5"/>
            <a:ext cx="10515600" cy="685909"/>
          </a:xfrm>
        </p:spPr>
        <p:txBody>
          <a:bodyPr>
            <a:normAutofit/>
          </a:bodyPr>
          <a:lstStyle/>
          <a:p>
            <a:r>
              <a:rPr lang="en-IN" sz="2800" b="1" dirty="0">
                <a:latin typeface="Arial" panose="020B0604020202020204" pitchFamily="34" charset="0"/>
                <a:cs typeface="Arial" panose="020B0604020202020204" pitchFamily="34" charset="0"/>
              </a:rPr>
              <a:t>Embedded System Components </a:t>
            </a:r>
            <a:r>
              <a:rPr lang="en-IN" sz="1600" b="1" i="1" dirty="0" err="1">
                <a:latin typeface="Arial" panose="020B0604020202020204" pitchFamily="34" charset="0"/>
                <a:cs typeface="Arial" panose="020B0604020202020204" pitchFamily="34" charset="0"/>
              </a:rPr>
              <a:t>contd</a:t>
            </a:r>
            <a:r>
              <a:rPr lang="en-IN" sz="2800" b="1" i="1"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156138"/>
            <a:ext cx="10515600" cy="5020825"/>
          </a:xfrm>
        </p:spPr>
        <p:txBody>
          <a:bodyPr>
            <a:normAutofit fontScale="92500" lnSpcReduction="10000"/>
          </a:bodyPr>
          <a:lstStyle/>
          <a:p>
            <a:pPr lvl="0"/>
            <a:r>
              <a:rPr lang="en-IN" b="1" dirty="0"/>
              <a:t>Oscillator and reset circuitry</a:t>
            </a:r>
          </a:p>
          <a:p>
            <a:pPr lvl="1"/>
            <a:r>
              <a:rPr lang="en-IN" dirty="0"/>
              <a:t>Appropriate clock oscillator circuit</a:t>
            </a:r>
          </a:p>
          <a:p>
            <a:pPr lvl="1"/>
            <a:r>
              <a:rPr lang="en-US" dirty="0"/>
              <a:t>Real Time Clock*( System Clock) and Timers driving hardware and </a:t>
            </a:r>
            <a:r>
              <a:rPr lang="en-IN" dirty="0"/>
              <a:t>software</a:t>
            </a:r>
          </a:p>
          <a:p>
            <a:pPr lvl="0"/>
            <a:r>
              <a:rPr lang="en-IN" b="1" dirty="0"/>
              <a:t>Processor</a:t>
            </a:r>
            <a:endParaRPr lang="en-IN" dirty="0"/>
          </a:p>
          <a:p>
            <a:pPr lvl="0"/>
            <a:r>
              <a:rPr lang="en-IN" b="1" dirty="0"/>
              <a:t>Timers</a:t>
            </a:r>
          </a:p>
          <a:p>
            <a:pPr lvl="0"/>
            <a:r>
              <a:rPr lang="en-IN" b="1" dirty="0"/>
              <a:t>Reset Circuit</a:t>
            </a:r>
          </a:p>
          <a:p>
            <a:pPr lvl="1"/>
            <a:r>
              <a:rPr lang="en-IN" dirty="0"/>
              <a:t>Reset on Power-up</a:t>
            </a:r>
          </a:p>
          <a:p>
            <a:pPr lvl="1"/>
            <a:r>
              <a:rPr lang="en-US" dirty="0"/>
              <a:t>External and Internal Reset circuit</a:t>
            </a:r>
            <a:endParaRPr lang="en-IN" dirty="0"/>
          </a:p>
          <a:p>
            <a:pPr lvl="1"/>
            <a:r>
              <a:rPr lang="en-US" dirty="0"/>
              <a:t>Reset on Timeout of Watchdog timer</a:t>
            </a:r>
            <a:endParaRPr lang="en-IN" dirty="0"/>
          </a:p>
          <a:p>
            <a:pPr lvl="0"/>
            <a:r>
              <a:rPr lang="en-IN" b="1" dirty="0"/>
              <a:t>Interrupt controller</a:t>
            </a:r>
          </a:p>
          <a:p>
            <a:pPr lvl="1"/>
            <a:r>
              <a:rPr lang="en-IN" dirty="0"/>
              <a:t>Interrupt Handling element for the external </a:t>
            </a:r>
            <a:r>
              <a:rPr lang="fr-FR" dirty="0"/>
              <a:t>port </a:t>
            </a:r>
            <a:r>
              <a:rPr lang="fr-FR" dirty="0" err="1"/>
              <a:t>interrupts</a:t>
            </a:r>
            <a:r>
              <a:rPr lang="fr-FR" dirty="0"/>
              <a:t>, IO </a:t>
            </a:r>
            <a:r>
              <a:rPr lang="fr-FR" dirty="0" err="1"/>
              <a:t>interrupts</a:t>
            </a:r>
            <a:r>
              <a:rPr lang="fr-FR" dirty="0"/>
              <a:t>, time</a:t>
            </a:r>
            <a:endParaRPr lang="en-IN" dirty="0"/>
          </a:p>
          <a:p>
            <a:pPr lvl="0"/>
            <a:r>
              <a:rPr lang="en-IN" b="1" dirty="0"/>
              <a:t>Input and output devices with their device drivers</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A5E4CAFD-CC25-43E9-94B6-9FFA91666381}"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FE9FC4A3-C8F7-4FA9-8E9E-67029F080D9C}"/>
              </a:ext>
            </a:extLst>
          </p:cNvPr>
          <p:cNvSpPr>
            <a:spLocks noGrp="1"/>
          </p:cNvSpPr>
          <p:nvPr>
            <p:ph type="sldNum" sz="quarter" idx="12"/>
          </p:nvPr>
        </p:nvSpPr>
        <p:spPr/>
        <p:txBody>
          <a:bodyPr/>
          <a:lstStyle/>
          <a:p>
            <a:fld id="{06B7BF86-18E6-48A3-8F68-6C8B8DA818EF}" type="slidenum">
              <a:rPr lang="en-IN" smtClean="0"/>
              <a:t>25</a:t>
            </a:fld>
            <a:endParaRPr lang="en-IN"/>
          </a:p>
        </p:txBody>
      </p:sp>
    </p:spTree>
    <p:extLst>
      <p:ext uri="{BB962C8B-B14F-4D97-AF65-F5344CB8AC3E}">
        <p14:creationId xmlns:p14="http://schemas.microsoft.com/office/powerpoint/2010/main" val="324965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5"/>
            <a:ext cx="10515600" cy="601827"/>
          </a:xfrm>
        </p:spPr>
        <p:txBody>
          <a:bodyPr>
            <a:normAutofit/>
          </a:bodyPr>
          <a:lstStyle/>
          <a:p>
            <a:r>
              <a:rPr lang="en-IN" sz="2800" b="1" dirty="0">
                <a:latin typeface="Arial" panose="020B0604020202020204" pitchFamily="34" charset="0"/>
                <a:cs typeface="Arial" panose="020B0604020202020204" pitchFamily="34" charset="0"/>
              </a:rPr>
              <a:t>Embedded System Components </a:t>
            </a:r>
            <a:r>
              <a:rPr lang="en-IN" sz="2400" b="1" i="1" dirty="0" err="1">
                <a:latin typeface="Arial" panose="020B0604020202020204" pitchFamily="34" charset="0"/>
                <a:cs typeface="Arial" panose="020B0604020202020204" pitchFamily="34" charset="0"/>
              </a:rPr>
              <a:t>contd</a:t>
            </a:r>
            <a:r>
              <a:rPr lang="en-IN" sz="2400" b="1" i="1" dirty="0">
                <a:latin typeface="Arial" panose="020B0604020202020204" pitchFamily="34" charset="0"/>
                <a:cs typeface="Arial" panose="020B0604020202020204" pitchFamily="34" charset="0"/>
              </a:rPr>
              <a:t>…</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966952"/>
            <a:ext cx="10515600" cy="5210011"/>
          </a:xfrm>
        </p:spPr>
        <p:txBody>
          <a:bodyPr>
            <a:normAutofit fontScale="92500" lnSpcReduction="10000"/>
          </a:bodyPr>
          <a:lstStyle/>
          <a:p>
            <a:pPr lvl="0"/>
            <a:r>
              <a:rPr lang="en-IN" b="1" dirty="0"/>
              <a:t>Program and data memory</a:t>
            </a:r>
          </a:p>
          <a:p>
            <a:pPr marL="0" indent="0">
              <a:buNone/>
            </a:pPr>
            <a:r>
              <a:rPr lang="en-IN" b="1" dirty="0"/>
              <a:t>		RAM, ROM, EPROM, EEPROM etc.</a:t>
            </a:r>
            <a:endParaRPr lang="en-IN" dirty="0"/>
          </a:p>
          <a:p>
            <a:pPr lvl="0"/>
            <a:r>
              <a:rPr lang="en-US" sz="2400" b="1" dirty="0"/>
              <a:t>Functions Assigned to the ROM or </a:t>
            </a:r>
            <a:r>
              <a:rPr lang="en-IN" sz="2400" b="1" dirty="0"/>
              <a:t>EPROM or Flash</a:t>
            </a:r>
            <a:endParaRPr lang="en-IN" sz="2400" dirty="0"/>
          </a:p>
          <a:p>
            <a:pPr lvl="1"/>
            <a:r>
              <a:rPr lang="en-US" dirty="0"/>
              <a:t>Storing 'Application' program from where the processor fetches the instruction codes</a:t>
            </a:r>
            <a:endParaRPr lang="en-IN" dirty="0"/>
          </a:p>
          <a:p>
            <a:pPr lvl="1"/>
            <a:r>
              <a:rPr lang="en-IN" dirty="0"/>
              <a:t>Storing codes for system booting, </a:t>
            </a:r>
            <a:r>
              <a:rPr lang="en-US" dirty="0"/>
              <a:t>initializing, Initial input data and Strings.</a:t>
            </a:r>
            <a:endParaRPr lang="en-IN" dirty="0"/>
          </a:p>
          <a:p>
            <a:pPr lvl="1"/>
            <a:r>
              <a:rPr lang="en-IN" dirty="0"/>
              <a:t>Storing Codes for RTOS.</a:t>
            </a:r>
          </a:p>
          <a:p>
            <a:pPr lvl="1"/>
            <a:r>
              <a:rPr lang="en-US" dirty="0"/>
              <a:t>Storing Pointers (addresses) of various </a:t>
            </a:r>
            <a:r>
              <a:rPr lang="en-IN" dirty="0"/>
              <a:t>service routines.</a:t>
            </a:r>
          </a:p>
          <a:p>
            <a:pPr marL="228600" lvl="1"/>
            <a:r>
              <a:rPr lang="en-US" b="1" dirty="0"/>
              <a:t>Functions Assigned to the Internal, </a:t>
            </a:r>
            <a:r>
              <a:rPr lang="en-IN" b="1" dirty="0"/>
              <a:t>External and Buffer RAM</a:t>
            </a:r>
            <a:endParaRPr lang="en-IN" dirty="0"/>
          </a:p>
          <a:p>
            <a:pPr lvl="1"/>
            <a:r>
              <a:rPr lang="en-US" dirty="0"/>
              <a:t>Storing the variables during program run,</a:t>
            </a:r>
            <a:endParaRPr lang="en-IN" dirty="0"/>
          </a:p>
          <a:p>
            <a:pPr lvl="1"/>
            <a:r>
              <a:rPr lang="en-IN" dirty="0"/>
              <a:t>Storing the stacks,</a:t>
            </a:r>
          </a:p>
          <a:p>
            <a:pPr lvl="1"/>
            <a:r>
              <a:rPr lang="en-US" dirty="0"/>
              <a:t>Storing input or output buffers for example, </a:t>
            </a:r>
            <a:r>
              <a:rPr lang="en-IN" dirty="0"/>
              <a:t>for speech or image</a:t>
            </a:r>
          </a:p>
          <a:p>
            <a:pPr lvl="0"/>
            <a:r>
              <a:rPr lang="en-US" b="1" dirty="0"/>
              <a:t>Functions Assigned to the EEPROM </a:t>
            </a:r>
            <a:r>
              <a:rPr lang="en-IN" b="1" dirty="0"/>
              <a:t>or Flash</a:t>
            </a:r>
            <a:endParaRPr lang="en-IN" dirty="0"/>
          </a:p>
          <a:p>
            <a:pPr lvl="1"/>
            <a:r>
              <a:rPr lang="en-IN" dirty="0"/>
              <a:t>Storing non-volatile results of processing</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F7A31B57-12FD-4B8D-AC50-7A47C4E27B17}"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7AC6D7C-8D77-4346-B5C8-E921962DFCA4}"/>
              </a:ext>
            </a:extLst>
          </p:cNvPr>
          <p:cNvSpPr>
            <a:spLocks noGrp="1"/>
          </p:cNvSpPr>
          <p:nvPr>
            <p:ph type="sldNum" sz="quarter" idx="12"/>
          </p:nvPr>
        </p:nvSpPr>
        <p:spPr/>
        <p:txBody>
          <a:bodyPr/>
          <a:lstStyle/>
          <a:p>
            <a:fld id="{06B7BF86-18E6-48A3-8F68-6C8B8DA818EF}" type="slidenum">
              <a:rPr lang="en-IN" smtClean="0"/>
              <a:t>26</a:t>
            </a:fld>
            <a:endParaRPr lang="en-IN"/>
          </a:p>
        </p:txBody>
      </p:sp>
    </p:spTree>
    <p:extLst>
      <p:ext uri="{BB962C8B-B14F-4D97-AF65-F5344CB8AC3E}">
        <p14:creationId xmlns:p14="http://schemas.microsoft.com/office/powerpoint/2010/main" val="242097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580806"/>
          </a:xfrm>
        </p:spPr>
        <p:txBody>
          <a:bodyPr>
            <a:normAutofit/>
          </a:bodyPr>
          <a:lstStyle/>
          <a:p>
            <a:r>
              <a:rPr lang="en-IN" sz="2800" b="1" dirty="0">
                <a:latin typeface="Arial" panose="020B0604020202020204" pitchFamily="34" charset="0"/>
                <a:cs typeface="Arial" panose="020B0604020202020204" pitchFamily="34" charset="0"/>
              </a:rPr>
              <a:t>Embedded System Components </a:t>
            </a:r>
            <a:r>
              <a:rPr lang="en-IN" sz="2400" b="1" i="1" dirty="0" err="1">
                <a:latin typeface="Arial" panose="020B0604020202020204" pitchFamily="34" charset="0"/>
                <a:cs typeface="Arial" panose="020B0604020202020204" pitchFamily="34" charset="0"/>
              </a:rPr>
              <a:t>contd</a:t>
            </a:r>
            <a:r>
              <a:rPr lang="en-IN" sz="2400" b="1" i="1" dirty="0">
                <a:latin typeface="Arial" panose="020B0604020202020204" pitchFamily="34" charset="0"/>
                <a:cs typeface="Arial" panose="020B0604020202020204" pitchFamily="34" charset="0"/>
              </a:rPr>
              <a:t>…</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945932"/>
            <a:ext cx="10515600" cy="5231031"/>
          </a:xfrm>
        </p:spPr>
        <p:txBody>
          <a:bodyPr>
            <a:normAutofit/>
          </a:bodyPr>
          <a:lstStyle/>
          <a:p>
            <a:pPr lvl="0"/>
            <a:r>
              <a:rPr lang="en-IN" sz="2400" b="1" dirty="0"/>
              <a:t>Communication ports</a:t>
            </a:r>
          </a:p>
          <a:p>
            <a:pPr lvl="1"/>
            <a:r>
              <a:rPr lang="en-IN" sz="2000" dirty="0"/>
              <a:t>Communication Driver(s) : </a:t>
            </a:r>
            <a:r>
              <a:rPr lang="en-US" sz="2000" dirty="0"/>
              <a:t>Network Ethernet or serial driver </a:t>
            </a:r>
            <a:r>
              <a:rPr lang="en-IN" sz="2000" dirty="0"/>
              <a:t>to communicate with host embedded system Expansion Facility, SCSI</a:t>
            </a:r>
          </a:p>
          <a:p>
            <a:pPr lvl="0"/>
            <a:r>
              <a:rPr lang="en-IN" sz="2400" b="1" dirty="0"/>
              <a:t>Other Components</a:t>
            </a:r>
            <a:r>
              <a:rPr lang="en-IN" sz="2400" dirty="0"/>
              <a:t>: </a:t>
            </a:r>
          </a:p>
          <a:p>
            <a:pPr lvl="1"/>
            <a:r>
              <a:rPr lang="it-IT" sz="2000" dirty="0"/>
              <a:t>Media IO Control Element, </a:t>
            </a:r>
            <a:r>
              <a:rPr lang="en-US" sz="2000" dirty="0"/>
              <a:t>Keypad or Keyboard IO Interface, LCD Display System Interface, </a:t>
            </a:r>
            <a:r>
              <a:rPr lang="en-IN" sz="2000" dirty="0"/>
              <a:t>e. ADC – Single or Multi channel, DAC, GPIB Interface Element,  Pulse Dialling Element, Modem, Bluetooth, 802.11, IrDA, ..</a:t>
            </a:r>
          </a:p>
          <a:p>
            <a:endParaRPr lang="en-IN" sz="24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6C37A36C-E353-415A-B254-41E3547FAB47}"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210C4F83-6EE3-44FF-8FBF-85A53B1CA922}"/>
              </a:ext>
            </a:extLst>
          </p:cNvPr>
          <p:cNvSpPr>
            <a:spLocks noGrp="1"/>
          </p:cNvSpPr>
          <p:nvPr>
            <p:ph type="sldNum" sz="quarter" idx="12"/>
          </p:nvPr>
        </p:nvSpPr>
        <p:spPr/>
        <p:txBody>
          <a:bodyPr/>
          <a:lstStyle/>
          <a:p>
            <a:fld id="{06B7BF86-18E6-48A3-8F68-6C8B8DA818EF}" type="slidenum">
              <a:rPr lang="en-IN" smtClean="0"/>
              <a:t>27</a:t>
            </a:fld>
            <a:endParaRPr lang="en-IN"/>
          </a:p>
        </p:txBody>
      </p:sp>
    </p:spTree>
    <p:extLst>
      <p:ext uri="{BB962C8B-B14F-4D97-AF65-F5344CB8AC3E}">
        <p14:creationId xmlns:p14="http://schemas.microsoft.com/office/powerpoint/2010/main" val="178971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591316"/>
          </a:xfrm>
        </p:spPr>
        <p:txBody>
          <a:bodyPr>
            <a:normAutofit/>
          </a:bodyPr>
          <a:lstStyle/>
          <a:p>
            <a:r>
              <a:rPr lang="en-IN" sz="2800" b="1" dirty="0"/>
              <a:t>Embedded Processors in the Systems</a:t>
            </a:r>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956442"/>
            <a:ext cx="10515600" cy="5220521"/>
          </a:xfrm>
        </p:spPr>
        <p:txBody>
          <a:bodyPr>
            <a:normAutofit fontScale="92500" lnSpcReduction="10000"/>
          </a:bodyPr>
          <a:lstStyle/>
          <a:p>
            <a:pPr>
              <a:lnSpc>
                <a:spcPct val="120000"/>
              </a:lnSpc>
              <a:spcBef>
                <a:spcPts val="0"/>
              </a:spcBef>
            </a:pPr>
            <a:r>
              <a:rPr lang="en-IN" sz="2400" dirty="0"/>
              <a:t>Processor in an embedded system is the heart of the system. Processor in embedded system can be of followings:</a:t>
            </a:r>
          </a:p>
          <a:p>
            <a:pPr lvl="1">
              <a:lnSpc>
                <a:spcPct val="120000"/>
              </a:lnSpc>
              <a:spcBef>
                <a:spcPts val="0"/>
              </a:spcBef>
            </a:pPr>
            <a:r>
              <a:rPr lang="en-IN" sz="2000" dirty="0"/>
              <a:t>Single Processor ( A VLSI Chip)</a:t>
            </a:r>
          </a:p>
          <a:p>
            <a:pPr lvl="1">
              <a:lnSpc>
                <a:spcPct val="120000"/>
              </a:lnSpc>
              <a:spcBef>
                <a:spcPts val="0"/>
              </a:spcBef>
            </a:pPr>
            <a:r>
              <a:rPr lang="en-IN" sz="2000" dirty="0"/>
              <a:t>A core in an ASIP</a:t>
            </a:r>
          </a:p>
          <a:p>
            <a:pPr lvl="1">
              <a:lnSpc>
                <a:spcPct val="120000"/>
              </a:lnSpc>
              <a:spcBef>
                <a:spcPts val="0"/>
              </a:spcBef>
            </a:pPr>
            <a:r>
              <a:rPr lang="en-IN" sz="2000" dirty="0"/>
              <a:t>A core in ASIC</a:t>
            </a:r>
          </a:p>
          <a:p>
            <a:pPr lvl="1">
              <a:lnSpc>
                <a:spcPct val="120000"/>
              </a:lnSpc>
              <a:spcBef>
                <a:spcPts val="0"/>
              </a:spcBef>
            </a:pPr>
            <a:r>
              <a:rPr lang="en-IN" sz="2000" dirty="0"/>
              <a:t>A core in SoC</a:t>
            </a:r>
          </a:p>
          <a:p>
            <a:pPr>
              <a:lnSpc>
                <a:spcPct val="120000"/>
              </a:lnSpc>
              <a:spcBef>
                <a:spcPts val="0"/>
              </a:spcBef>
            </a:pPr>
            <a:r>
              <a:rPr lang="en-IN" sz="2400" dirty="0"/>
              <a:t>The processor chip or core in an embedded System may be</a:t>
            </a:r>
          </a:p>
          <a:p>
            <a:pPr lvl="1">
              <a:lnSpc>
                <a:spcPct val="120000"/>
              </a:lnSpc>
              <a:spcBef>
                <a:spcPts val="0"/>
              </a:spcBef>
            </a:pPr>
            <a:r>
              <a:rPr lang="en-IN" sz="2000" dirty="0"/>
              <a:t>Microprocessor or Embedded Processor: A General Purpose Processor (GPP) having instructions set designed not to specific purpose. For example Intel Pentium Processor</a:t>
            </a:r>
          </a:p>
          <a:p>
            <a:pPr lvl="1">
              <a:lnSpc>
                <a:spcPct val="120000"/>
              </a:lnSpc>
              <a:spcBef>
                <a:spcPts val="0"/>
              </a:spcBef>
            </a:pPr>
            <a:r>
              <a:rPr lang="en-IN" sz="2000" dirty="0"/>
              <a:t>Application Specific Instruction Set Processor (ASIP) : A VLSI chip or a core designed for a particular application. For example:</a:t>
            </a:r>
          </a:p>
          <a:p>
            <a:pPr lvl="2">
              <a:lnSpc>
                <a:spcPct val="120000"/>
              </a:lnSpc>
              <a:spcBef>
                <a:spcPts val="0"/>
              </a:spcBef>
            </a:pPr>
            <a:r>
              <a:rPr lang="en-IN" dirty="0"/>
              <a:t>Microcontroller</a:t>
            </a:r>
          </a:p>
          <a:p>
            <a:pPr lvl="2">
              <a:lnSpc>
                <a:spcPct val="120000"/>
              </a:lnSpc>
              <a:spcBef>
                <a:spcPts val="0"/>
              </a:spcBef>
            </a:pPr>
            <a:r>
              <a:rPr lang="en-IN" dirty="0"/>
              <a:t>DSP Processor</a:t>
            </a:r>
          </a:p>
          <a:p>
            <a:pPr>
              <a:lnSpc>
                <a:spcPct val="120000"/>
              </a:lnSpc>
              <a:spcBef>
                <a:spcPts val="0"/>
              </a:spcBef>
            </a:pPr>
            <a:r>
              <a:rPr lang="en-IN" sz="2400" dirty="0"/>
              <a:t>Single processor as an additional processor: Coprocessor, Accelerator, GPP, or ASIP Core.</a:t>
            </a:r>
          </a:p>
          <a:p>
            <a:pPr>
              <a:lnSpc>
                <a:spcPct val="120000"/>
              </a:lnSpc>
              <a:spcBef>
                <a:spcPts val="0"/>
              </a:spcBef>
            </a:pPr>
            <a:endParaRPr lang="en-IN" sz="24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0EF7B270-A1DD-423E-B195-4F8B570795FB}"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07737E9-B2E9-40B2-809C-927A8C02E342}"/>
              </a:ext>
            </a:extLst>
          </p:cNvPr>
          <p:cNvSpPr>
            <a:spLocks noGrp="1"/>
          </p:cNvSpPr>
          <p:nvPr>
            <p:ph type="sldNum" sz="quarter" idx="12"/>
          </p:nvPr>
        </p:nvSpPr>
        <p:spPr/>
        <p:txBody>
          <a:bodyPr/>
          <a:lstStyle/>
          <a:p>
            <a:fld id="{06B7BF86-18E6-48A3-8F68-6C8B8DA818EF}" type="slidenum">
              <a:rPr lang="en-IN" smtClean="0"/>
              <a:t>28</a:t>
            </a:fld>
            <a:endParaRPr lang="en-IN"/>
          </a:p>
        </p:txBody>
      </p:sp>
    </p:spTree>
    <p:extLst>
      <p:ext uri="{BB962C8B-B14F-4D97-AF65-F5344CB8AC3E}">
        <p14:creationId xmlns:p14="http://schemas.microsoft.com/office/powerpoint/2010/main" val="341195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177159"/>
            <a:ext cx="10515600" cy="4999804"/>
          </a:xfrm>
        </p:spPr>
        <p:txBody>
          <a:bodyPr>
            <a:normAutofit/>
          </a:bodyPr>
          <a:lstStyle/>
          <a:p>
            <a:pPr>
              <a:lnSpc>
                <a:spcPct val="110000"/>
              </a:lnSpc>
            </a:pPr>
            <a:r>
              <a:rPr lang="en-IN" sz="2400" b="1" dirty="0"/>
              <a:t>Microprocessor:</a:t>
            </a:r>
            <a:r>
              <a:rPr lang="en-IN" sz="2400" dirty="0"/>
              <a:t> </a:t>
            </a:r>
          </a:p>
          <a:p>
            <a:pPr lvl="1">
              <a:lnSpc>
                <a:spcPct val="110000"/>
              </a:lnSpc>
            </a:pPr>
            <a:r>
              <a:rPr lang="en-IN" sz="2000" dirty="0"/>
              <a:t>A VLSI chip having CPU and other components like cache, floating point unit, pipeline or superscalar units. CPU fetches instruction and process a set of instruction. It may use multiple threads and cores to achieve desired functionality.</a:t>
            </a:r>
          </a:p>
          <a:p>
            <a:pPr>
              <a:lnSpc>
                <a:spcPct val="110000"/>
              </a:lnSpc>
            </a:pPr>
            <a:r>
              <a:rPr lang="en-IN" sz="2400" b="1" dirty="0"/>
              <a:t>Microcontroller: </a:t>
            </a:r>
            <a:r>
              <a:rPr lang="en-IN" sz="2400" dirty="0"/>
              <a:t> </a:t>
            </a:r>
          </a:p>
          <a:p>
            <a:pPr lvl="1">
              <a:lnSpc>
                <a:spcPct val="110000"/>
              </a:lnSpc>
            </a:pPr>
            <a:r>
              <a:rPr lang="en-IN" sz="2000" dirty="0"/>
              <a:t>It is an integrated VLSI chip or SoC and it has a Processor, memory and several other units integrated together. </a:t>
            </a:r>
          </a:p>
          <a:p>
            <a:pPr>
              <a:lnSpc>
                <a:spcPct val="110000"/>
              </a:lnSpc>
            </a:pPr>
            <a:r>
              <a:rPr lang="en-IN" sz="2400" dirty="0"/>
              <a:t>Figure in next slide shows the functional circuits present(in solid boundary boxes)in a microcontroller, The figure also shows the application-specific units(in dashed boundary boxes).These units are present in a specific version of a given microcontroller family.</a:t>
            </a:r>
          </a:p>
          <a:p>
            <a:pPr>
              <a:lnSpc>
                <a:spcPct val="110000"/>
              </a:lnSpc>
            </a:pPr>
            <a:endParaRPr lang="en-IN" sz="24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8DE0A3ED-B006-406A-B035-95A9DA934FCF}"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7" name="Title 1">
            <a:extLst>
              <a:ext uri="{FF2B5EF4-FFF2-40B4-BE49-F238E27FC236}">
                <a16:creationId xmlns:a16="http://schemas.microsoft.com/office/drawing/2014/main" id="{DEE444AA-C892-4540-9C77-08906391DC7A}"/>
              </a:ext>
            </a:extLst>
          </p:cNvPr>
          <p:cNvSpPr>
            <a:spLocks noGrp="1"/>
          </p:cNvSpPr>
          <p:nvPr>
            <p:ph type="title"/>
          </p:nvPr>
        </p:nvSpPr>
        <p:spPr>
          <a:xfrm>
            <a:off x="838200" y="312738"/>
            <a:ext cx="10515600" cy="706765"/>
          </a:xfrm>
        </p:spPr>
        <p:txBody>
          <a:bodyPr>
            <a:normAutofit/>
          </a:bodyPr>
          <a:lstStyle/>
          <a:p>
            <a:r>
              <a:rPr lang="en-IN" sz="2800" b="1" dirty="0"/>
              <a:t>Processors in Embedded Systems</a:t>
            </a:r>
          </a:p>
        </p:txBody>
      </p:sp>
      <p:sp>
        <p:nvSpPr>
          <p:cNvPr id="8" name="Slide Number Placeholder 7">
            <a:extLst>
              <a:ext uri="{FF2B5EF4-FFF2-40B4-BE49-F238E27FC236}">
                <a16:creationId xmlns:a16="http://schemas.microsoft.com/office/drawing/2014/main" id="{8F9124EC-1944-4D74-B79C-E85A62B0B907}"/>
              </a:ext>
            </a:extLst>
          </p:cNvPr>
          <p:cNvSpPr>
            <a:spLocks noGrp="1"/>
          </p:cNvSpPr>
          <p:nvPr>
            <p:ph type="sldNum" sz="quarter" idx="12"/>
          </p:nvPr>
        </p:nvSpPr>
        <p:spPr/>
        <p:txBody>
          <a:bodyPr/>
          <a:lstStyle/>
          <a:p>
            <a:fld id="{06B7BF86-18E6-48A3-8F68-6C8B8DA818EF}" type="slidenum">
              <a:rPr lang="en-IN" smtClean="0"/>
              <a:t>29</a:t>
            </a:fld>
            <a:endParaRPr lang="en-IN"/>
          </a:p>
        </p:txBody>
      </p:sp>
    </p:spTree>
    <p:extLst>
      <p:ext uri="{BB962C8B-B14F-4D97-AF65-F5344CB8AC3E}">
        <p14:creationId xmlns:p14="http://schemas.microsoft.com/office/powerpoint/2010/main" val="267802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7A28-3B92-4880-9ECF-DDF15EEC53DC}"/>
              </a:ext>
            </a:extLst>
          </p:cNvPr>
          <p:cNvSpPr>
            <a:spLocks noGrp="1"/>
          </p:cNvSpPr>
          <p:nvPr>
            <p:ph type="title"/>
          </p:nvPr>
        </p:nvSpPr>
        <p:spPr>
          <a:xfrm>
            <a:off x="838200" y="365126"/>
            <a:ext cx="10515600" cy="751294"/>
          </a:xfrm>
        </p:spPr>
        <p:txBody>
          <a:bodyPr>
            <a:normAutofit/>
          </a:bodyPr>
          <a:lstStyle/>
          <a:p>
            <a:r>
              <a:rPr lang="en-US" sz="3200" b="1" i="0" u="none" strike="noStrike" baseline="0" dirty="0">
                <a:latin typeface="Arial" panose="020B0604020202020204" pitchFamily="34" charset="0"/>
                <a:cs typeface="Arial" panose="020B0604020202020204" pitchFamily="34" charset="0"/>
              </a:rPr>
              <a:t>descriptions of an embedded</a:t>
            </a:r>
            <a:endParaRPr lang="en-IN" sz="3200" b="1" dirty="0"/>
          </a:p>
        </p:txBody>
      </p:sp>
      <p:sp>
        <p:nvSpPr>
          <p:cNvPr id="3" name="Content Placeholder 2">
            <a:extLst>
              <a:ext uri="{FF2B5EF4-FFF2-40B4-BE49-F238E27FC236}">
                <a16:creationId xmlns:a16="http://schemas.microsoft.com/office/drawing/2014/main" id="{7533F49F-8CA7-4017-9015-7088EDA9B242}"/>
              </a:ext>
            </a:extLst>
          </p:cNvPr>
          <p:cNvSpPr>
            <a:spLocks noGrp="1"/>
          </p:cNvSpPr>
          <p:nvPr>
            <p:ph idx="1"/>
          </p:nvPr>
        </p:nvSpPr>
        <p:spPr>
          <a:xfrm>
            <a:off x="838200" y="1116420"/>
            <a:ext cx="10515600" cy="5060543"/>
          </a:xfrm>
        </p:spPr>
        <p:txBody>
          <a:bodyPr>
            <a:normAutofit fontScale="85000" lnSpcReduction="20000"/>
          </a:bodyPr>
          <a:lstStyle/>
          <a:p>
            <a:pPr lvl="1" algn="just">
              <a:lnSpc>
                <a:spcPct val="120000"/>
              </a:lnSpc>
              <a:spcBef>
                <a:spcPts val="0"/>
              </a:spcBef>
            </a:pPr>
            <a:r>
              <a:rPr lang="en-US" b="1" i="1" u="none" strike="noStrike" baseline="0" dirty="0">
                <a:latin typeface="Arial" panose="020B0604020202020204" pitchFamily="34" charset="0"/>
                <a:cs typeface="Arial" panose="020B0604020202020204" pitchFamily="34" charset="0"/>
              </a:rPr>
              <a:t>Embedded systems are more limited in hardware and/or software functionality than a personal computer (PC). </a:t>
            </a:r>
            <a:r>
              <a:rPr lang="en-US" b="0" i="1" u="none" strike="noStrike" baseline="0" dirty="0">
                <a:latin typeface="Arial" panose="020B0604020202020204" pitchFamily="34" charset="0"/>
                <a:cs typeface="Arial" panose="020B0604020202020204" pitchFamily="34" charset="0"/>
              </a:rPr>
              <a:t>i.e. it can be taken as a subset of computer system limited in hardware resources which is nothing but limiting performance, power consumption, memory&amp; hardware functionality etc.</a:t>
            </a:r>
            <a:r>
              <a:rPr lang="en-US" b="0" i="0" u="none" strike="noStrike" baseline="0" dirty="0">
                <a:latin typeface="Arial" panose="020B0604020202020204" pitchFamily="34" charset="0"/>
                <a:cs typeface="Arial" panose="020B0604020202020204" pitchFamily="34" charset="0"/>
              </a:rPr>
              <a:t> In terms of software relative to PC—have fewer applications, scaled-down applications, no operating system (OS) or a limited OS, or less abstraction-level code. </a:t>
            </a:r>
          </a:p>
          <a:p>
            <a:pPr lvl="1" algn="just">
              <a:lnSpc>
                <a:spcPct val="120000"/>
              </a:lnSpc>
              <a:spcBef>
                <a:spcPts val="0"/>
              </a:spcBef>
            </a:pPr>
            <a:r>
              <a:rPr lang="en-US" b="1" i="1" u="none" strike="noStrike" baseline="0" dirty="0">
                <a:latin typeface="Arial" panose="020B0604020202020204" pitchFamily="34" charset="0"/>
                <a:cs typeface="Arial" panose="020B0604020202020204" pitchFamily="34" charset="0"/>
              </a:rPr>
              <a:t>An embedded system is designed to perform a dedicated function</a:t>
            </a:r>
            <a:r>
              <a:rPr lang="en-US" b="0" i="1" u="none" strike="noStrike" baseline="0" dirty="0">
                <a:latin typeface="Arial" panose="020B0604020202020204" pitchFamily="34" charset="0"/>
                <a:cs typeface="Arial" panose="020B0604020202020204" pitchFamily="34" charset="0"/>
              </a:rPr>
              <a:t>. </a:t>
            </a:r>
            <a:r>
              <a:rPr lang="en-US" b="0" i="0" u="none" strike="noStrike" baseline="0" dirty="0">
                <a:latin typeface="Arial" panose="020B0604020202020204" pitchFamily="34" charset="0"/>
                <a:cs typeface="Arial" panose="020B0604020202020204" pitchFamily="34" charset="0"/>
              </a:rPr>
              <a:t>Most embedded devices are primarily designed for one specific function. </a:t>
            </a:r>
            <a:r>
              <a:rPr lang="en-US" b="0" i="0" u="none" strike="noStrike" baseline="0" dirty="0">
                <a:latin typeface="Times-Roman"/>
              </a:rPr>
              <a:t>devices such as personal data assistant (PDA)/cell phone hybrids, which are embedded systems designed to be able to do a variety of primary functions.</a:t>
            </a:r>
            <a:r>
              <a:rPr lang="en-US" b="0" i="0" u="none" strike="noStrike" baseline="0" dirty="0">
                <a:latin typeface="Arial" panose="020B0604020202020204" pitchFamily="34" charset="0"/>
                <a:cs typeface="Arial" panose="020B0604020202020204" pitchFamily="34" charset="0"/>
              </a:rPr>
              <a:t> </a:t>
            </a:r>
          </a:p>
          <a:p>
            <a:pPr lvl="1" algn="just">
              <a:lnSpc>
                <a:spcPct val="120000"/>
              </a:lnSpc>
              <a:spcBef>
                <a:spcPts val="0"/>
              </a:spcBef>
            </a:pPr>
            <a:r>
              <a:rPr lang="en-US" b="1" i="1" u="none" strike="noStrike" baseline="0" dirty="0">
                <a:latin typeface="Arial" panose="020B0604020202020204" pitchFamily="34" charset="0"/>
                <a:cs typeface="Arial" panose="020B0604020202020204" pitchFamily="34" charset="0"/>
              </a:rPr>
              <a:t>An embedded system is a computer system with higher quality and reliability requirements than other types of computer systems</a:t>
            </a:r>
            <a:r>
              <a:rPr lang="en-US" b="0" i="1" u="none" strike="noStrike" baseline="0" dirty="0">
                <a:latin typeface="Arial" panose="020B0604020202020204" pitchFamily="34" charset="0"/>
                <a:cs typeface="Arial" panose="020B0604020202020204" pitchFamily="34" charset="0"/>
              </a:rPr>
              <a:t>. </a:t>
            </a:r>
            <a:r>
              <a:rPr lang="en-US" b="0" i="0" u="none" strike="noStrike" baseline="0" dirty="0">
                <a:latin typeface="Arial" panose="020B0604020202020204" pitchFamily="34" charset="0"/>
                <a:cs typeface="Arial" panose="020B0604020202020204" pitchFamily="34" charset="0"/>
              </a:rPr>
              <a:t>Some families of embedded devices have a very high threshold of quality and reliability requirements. For example, if a car’s engine controller crashes while driving on a busy freeway or a critical medical device malfunctions during surgery, very serious problems result. </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F490631-6087-43DD-9480-70D4C705BF00}"/>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50AE710D-1FB9-4E1F-B790-2BC56F9FA78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3F9F8699-E1DB-48D7-99A6-CF0A8958F50B}"/>
              </a:ext>
            </a:extLst>
          </p:cNvPr>
          <p:cNvSpPr>
            <a:spLocks noGrp="1"/>
          </p:cNvSpPr>
          <p:nvPr>
            <p:ph type="sldNum" sz="quarter" idx="12"/>
          </p:nvPr>
        </p:nvSpPr>
        <p:spPr/>
        <p:txBody>
          <a:bodyPr/>
          <a:lstStyle/>
          <a:p>
            <a:fld id="{06B7BF86-18E6-48A3-8F68-6C8B8DA818EF}" type="slidenum">
              <a:rPr lang="en-IN" smtClean="0"/>
              <a:t>3</a:t>
            </a:fld>
            <a:endParaRPr lang="en-IN"/>
          </a:p>
        </p:txBody>
      </p:sp>
    </p:spTree>
    <p:extLst>
      <p:ext uri="{BB962C8B-B14F-4D97-AF65-F5344CB8AC3E}">
        <p14:creationId xmlns:p14="http://schemas.microsoft.com/office/powerpoint/2010/main" val="1115394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591316"/>
          </a:xfrm>
        </p:spPr>
        <p:txBody>
          <a:bodyPr>
            <a:normAutofit/>
          </a:bodyPr>
          <a:lstStyle/>
          <a:p>
            <a:r>
              <a:rPr lang="en-IN" sz="2800" b="1" dirty="0"/>
              <a:t>Microcontroller</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A2D07052-D340-42E8-9B3F-0DADD9DD86C2}"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9" name="Rectangle 5">
            <a:extLst>
              <a:ext uri="{FF2B5EF4-FFF2-40B4-BE49-F238E27FC236}">
                <a16:creationId xmlns:a16="http://schemas.microsoft.com/office/drawing/2014/main" id="{5D6BCBBA-B2CB-442E-9BF8-E4BD55E25F8E}"/>
              </a:ext>
            </a:extLst>
          </p:cNvPr>
          <p:cNvSpPr>
            <a:spLocks noChangeArrowheads="1"/>
          </p:cNvSpPr>
          <p:nvPr/>
        </p:nvSpPr>
        <p:spPr bwMode="auto">
          <a:xfrm>
            <a:off x="409903" y="2070538"/>
            <a:ext cx="87130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C24057CE-BB8B-4789-A396-A981952A3C2E}"/>
              </a:ext>
            </a:extLst>
          </p:cNvPr>
          <p:cNvSpPr>
            <a:spLocks noChangeArrowheads="1"/>
          </p:cNvSpPr>
          <p:nvPr/>
        </p:nvSpPr>
        <p:spPr bwMode="auto">
          <a:xfrm>
            <a:off x="409903" y="1421580"/>
            <a:ext cx="4887309" cy="340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kumimoji="0" lang="hi-IN" altLang="en-US" b="0" i="0" u="none" strike="noStrike" cap="none" normalizeH="0" baseline="0" dirty="0">
                <a:ln>
                  <a:noFill/>
                </a:ln>
                <a:solidFill>
                  <a:schemeClr val="tx1"/>
                </a:solidFill>
                <a:effectLst/>
                <a:ea typeface="Calibri" panose="020F0502020204030204" pitchFamily="34" charset="0"/>
                <a:cs typeface="Mangal" panose="02040503050203030202" pitchFamily="18" charset="0"/>
              </a:rPr>
              <a:t>Just as a microprocessor or processor is the essential part of a computing system, a microcontroller is the essential component of a control or communication circuit. </a:t>
            </a:r>
            <a:endParaRPr kumimoji="0" lang="en-IN" altLang="en-US" b="0" i="0" u="none" strike="noStrike" cap="none" normalizeH="0" baseline="0" dirty="0">
              <a:ln>
                <a:noFill/>
              </a:ln>
              <a:solidFill>
                <a:schemeClr val="tx1"/>
              </a:solidFill>
              <a:effectLst/>
              <a:ea typeface="Calibri" panose="020F0502020204030204" pitchFamily="34" charset="0"/>
              <a:cs typeface="Mangal" panose="02040503050203030202" pitchFamily="18" charset="0"/>
            </a:endParaRPr>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kumimoji="0" lang="hi-IN" altLang="en-US" b="0" i="0" u="none" strike="noStrike" cap="none" normalizeH="0" baseline="0" dirty="0">
                <a:ln>
                  <a:noFill/>
                </a:ln>
                <a:solidFill>
                  <a:schemeClr val="tx1"/>
                </a:solidFill>
                <a:effectLst/>
                <a:ea typeface="Calibri" panose="020F0502020204030204" pitchFamily="34" charset="0"/>
                <a:cs typeface="Mangal" panose="02040503050203030202" pitchFamily="18" charset="0"/>
              </a:rPr>
              <a:t>A microcontroller is a single-chip VLSI unit (also called microcomputer'), which, though having limited computational capabilities, possesses enhanced input-output capabilities and has a number of on-chip functional units.</a:t>
            </a:r>
            <a:endParaRPr kumimoji="0" lang="en-IN" altLang="en-US" b="0" i="0" u="none" strike="noStrike" cap="none" normalizeH="0" baseline="0" dirty="0">
              <a:ln>
                <a:noFill/>
              </a:ln>
              <a:solidFill>
                <a:schemeClr val="tx1"/>
              </a:solidFill>
              <a:effectLst/>
              <a:ea typeface="Calibri" panose="020F0502020204030204" pitchFamily="34" charset="0"/>
              <a:cs typeface="Mangal" panose="02040503050203030202" pitchFamily="18" charset="0"/>
            </a:endParaRPr>
          </a:p>
        </p:txBody>
      </p:sp>
      <p:sp>
        <p:nvSpPr>
          <p:cNvPr id="11" name="Slide Number Placeholder 10">
            <a:extLst>
              <a:ext uri="{FF2B5EF4-FFF2-40B4-BE49-F238E27FC236}">
                <a16:creationId xmlns:a16="http://schemas.microsoft.com/office/drawing/2014/main" id="{111A18BA-02CC-4E0B-92C6-9BAE621E4034}"/>
              </a:ext>
            </a:extLst>
          </p:cNvPr>
          <p:cNvSpPr>
            <a:spLocks noGrp="1"/>
          </p:cNvSpPr>
          <p:nvPr>
            <p:ph type="sldNum" sz="quarter" idx="12"/>
          </p:nvPr>
        </p:nvSpPr>
        <p:spPr/>
        <p:txBody>
          <a:bodyPr/>
          <a:lstStyle/>
          <a:p>
            <a:fld id="{06B7BF86-18E6-48A3-8F68-6C8B8DA818EF}" type="slidenum">
              <a:rPr lang="en-IN" smtClean="0"/>
              <a:t>30</a:t>
            </a:fld>
            <a:endParaRPr lang="en-IN"/>
          </a:p>
        </p:txBody>
      </p:sp>
      <p:pic>
        <p:nvPicPr>
          <p:cNvPr id="7" name="Picture 6">
            <a:extLst>
              <a:ext uri="{FF2B5EF4-FFF2-40B4-BE49-F238E27FC236}">
                <a16:creationId xmlns:a16="http://schemas.microsoft.com/office/drawing/2014/main" id="{9EDFDE86-2A1C-42F4-9F54-19FC428BFD82}"/>
              </a:ext>
            </a:extLst>
          </p:cNvPr>
          <p:cNvPicPr>
            <a:picLocks noChangeAspect="1"/>
          </p:cNvPicPr>
          <p:nvPr/>
        </p:nvPicPr>
        <p:blipFill>
          <a:blip r:embed="rId2"/>
          <a:stretch>
            <a:fillRect/>
          </a:stretch>
        </p:blipFill>
        <p:spPr>
          <a:xfrm>
            <a:off x="5297211" y="966787"/>
            <a:ext cx="6056589" cy="4924425"/>
          </a:xfrm>
          <a:prstGeom prst="rect">
            <a:avLst/>
          </a:prstGeom>
        </p:spPr>
      </p:pic>
    </p:spTree>
    <p:extLst>
      <p:ext uri="{BB962C8B-B14F-4D97-AF65-F5344CB8AC3E}">
        <p14:creationId xmlns:p14="http://schemas.microsoft.com/office/powerpoint/2010/main" val="1186587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B35F-4ACF-49D7-A5EF-0F75F4B14D0F}"/>
              </a:ext>
            </a:extLst>
          </p:cNvPr>
          <p:cNvSpPr>
            <a:spLocks noGrp="1"/>
          </p:cNvSpPr>
          <p:nvPr>
            <p:ph type="title"/>
          </p:nvPr>
        </p:nvSpPr>
        <p:spPr>
          <a:xfrm>
            <a:off x="838200" y="365125"/>
            <a:ext cx="10515600" cy="688423"/>
          </a:xfrm>
        </p:spPr>
        <p:txBody>
          <a:bodyPr>
            <a:normAutofit/>
          </a:bodyPr>
          <a:lstStyle/>
          <a:p>
            <a:r>
              <a:rPr lang="en-US" sz="3200" b="1" dirty="0"/>
              <a:t>General Purpose Processor</a:t>
            </a:r>
            <a:endParaRPr lang="en-IN" sz="3200" b="1" dirty="0"/>
          </a:p>
        </p:txBody>
      </p:sp>
      <p:sp>
        <p:nvSpPr>
          <p:cNvPr id="3" name="Content Placeholder 2">
            <a:extLst>
              <a:ext uri="{FF2B5EF4-FFF2-40B4-BE49-F238E27FC236}">
                <a16:creationId xmlns:a16="http://schemas.microsoft.com/office/drawing/2014/main" id="{EE8C694B-F33C-4277-B7DB-B7E09DD1ECF7}"/>
              </a:ext>
            </a:extLst>
          </p:cNvPr>
          <p:cNvSpPr>
            <a:spLocks noGrp="1"/>
          </p:cNvSpPr>
          <p:nvPr>
            <p:ph idx="1"/>
          </p:nvPr>
        </p:nvSpPr>
        <p:spPr>
          <a:xfrm>
            <a:off x="838200" y="1053548"/>
            <a:ext cx="5049330" cy="3737113"/>
          </a:xfrm>
        </p:spPr>
        <p:txBody>
          <a:bodyPr>
            <a:normAutofit/>
          </a:bodyPr>
          <a:lstStyle/>
          <a:p>
            <a:pPr algn="just"/>
            <a:r>
              <a:rPr lang="en-US" sz="2400" dirty="0"/>
              <a:t>It is programmable digital system intended to solve computational task in large variety of applications.</a:t>
            </a:r>
          </a:p>
          <a:p>
            <a:pPr algn="just"/>
            <a:r>
              <a:rPr lang="en-US" sz="2400" dirty="0"/>
              <a:t>Using it gives several advantage like low unit cost.</a:t>
            </a:r>
          </a:p>
          <a:p>
            <a:pPr algn="just"/>
            <a:r>
              <a:rPr lang="en-US" sz="2400" dirty="0"/>
              <a:t>The basic architecture of a GPP is shown in figure.</a:t>
            </a:r>
            <a:endParaRPr lang="en-IN" sz="2400" dirty="0"/>
          </a:p>
        </p:txBody>
      </p:sp>
      <p:sp>
        <p:nvSpPr>
          <p:cNvPr id="4" name="Date Placeholder 3">
            <a:extLst>
              <a:ext uri="{FF2B5EF4-FFF2-40B4-BE49-F238E27FC236}">
                <a16:creationId xmlns:a16="http://schemas.microsoft.com/office/drawing/2014/main" id="{17A4F514-FD14-464E-968B-55555AF4764D}"/>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2E0D6E56-8FDE-4B18-990D-766113F047E9}"/>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2E0C2AD8-626A-45D7-9C9A-33A911DD1714}"/>
              </a:ext>
            </a:extLst>
          </p:cNvPr>
          <p:cNvSpPr>
            <a:spLocks noGrp="1"/>
          </p:cNvSpPr>
          <p:nvPr>
            <p:ph type="sldNum" sz="quarter" idx="12"/>
          </p:nvPr>
        </p:nvSpPr>
        <p:spPr/>
        <p:txBody>
          <a:bodyPr/>
          <a:lstStyle/>
          <a:p>
            <a:fld id="{06B7BF86-18E6-48A3-8F68-6C8B8DA818EF}" type="slidenum">
              <a:rPr lang="en-IN" smtClean="0"/>
              <a:t>31</a:t>
            </a:fld>
            <a:endParaRPr lang="en-IN"/>
          </a:p>
        </p:txBody>
      </p:sp>
      <p:pic>
        <p:nvPicPr>
          <p:cNvPr id="8" name="Picture 7">
            <a:extLst>
              <a:ext uri="{FF2B5EF4-FFF2-40B4-BE49-F238E27FC236}">
                <a16:creationId xmlns:a16="http://schemas.microsoft.com/office/drawing/2014/main" id="{586CBAFD-07C7-45DD-A716-FC2FA48F79C1}"/>
              </a:ext>
            </a:extLst>
          </p:cNvPr>
          <p:cNvPicPr>
            <a:picLocks noChangeAspect="1"/>
          </p:cNvPicPr>
          <p:nvPr/>
        </p:nvPicPr>
        <p:blipFill>
          <a:blip r:embed="rId2"/>
          <a:stretch>
            <a:fillRect/>
          </a:stretch>
        </p:blipFill>
        <p:spPr>
          <a:xfrm>
            <a:off x="5887530" y="1053548"/>
            <a:ext cx="5672280" cy="3895889"/>
          </a:xfrm>
          <a:prstGeom prst="rect">
            <a:avLst/>
          </a:prstGeom>
        </p:spPr>
      </p:pic>
    </p:spTree>
    <p:extLst>
      <p:ext uri="{BB962C8B-B14F-4D97-AF65-F5344CB8AC3E}">
        <p14:creationId xmlns:p14="http://schemas.microsoft.com/office/powerpoint/2010/main" val="4081003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6BB8D-5188-4967-8B2E-39F61CBEB679}"/>
              </a:ext>
            </a:extLst>
          </p:cNvPr>
          <p:cNvSpPr>
            <a:spLocks noGrp="1"/>
          </p:cNvSpPr>
          <p:nvPr>
            <p:ph idx="1"/>
          </p:nvPr>
        </p:nvSpPr>
        <p:spPr>
          <a:xfrm>
            <a:off x="838200" y="1053548"/>
            <a:ext cx="10515600" cy="5123415"/>
          </a:xfrm>
        </p:spPr>
        <p:txBody>
          <a:bodyPr/>
          <a:lstStyle/>
          <a:p>
            <a:r>
              <a:rPr lang="en-US" dirty="0"/>
              <a:t>It consists of circuitry for transforming data and for storing temporary data.</a:t>
            </a:r>
          </a:p>
          <a:p>
            <a:r>
              <a:rPr lang="en-US" dirty="0"/>
              <a:t>It contains an ALU that performs arithmetic and logic operations.</a:t>
            </a:r>
          </a:p>
          <a:p>
            <a:pPr algn="just"/>
            <a:r>
              <a:rPr lang="en-US" dirty="0"/>
              <a:t>It contains registers for storing temporary data during data manipulations.</a:t>
            </a:r>
          </a:p>
          <a:p>
            <a:r>
              <a:rPr lang="en-US" dirty="0"/>
              <a:t>It is connected to internal data bus for internal operation and external data bus for data reading and storing to and from externa memory.  </a:t>
            </a:r>
          </a:p>
          <a:p>
            <a:r>
              <a:rPr lang="en-US" dirty="0"/>
              <a:t>Common processor data path sizes available is 4-bit, 8-bit,16-bit, 32-bit &amp; 64-bit.</a:t>
            </a:r>
          </a:p>
          <a:p>
            <a:endParaRPr lang="en-IN" dirty="0"/>
          </a:p>
        </p:txBody>
      </p:sp>
      <p:sp>
        <p:nvSpPr>
          <p:cNvPr id="4" name="Date Placeholder 3">
            <a:extLst>
              <a:ext uri="{FF2B5EF4-FFF2-40B4-BE49-F238E27FC236}">
                <a16:creationId xmlns:a16="http://schemas.microsoft.com/office/drawing/2014/main" id="{36E6E436-D9BE-4DC3-AC3E-B6D14230A451}"/>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0DFCB200-127C-4EA9-8FEF-3F4C91F47CE5}"/>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98F0C66D-B688-409C-8298-B69B97F3AD75}"/>
              </a:ext>
            </a:extLst>
          </p:cNvPr>
          <p:cNvSpPr>
            <a:spLocks noGrp="1"/>
          </p:cNvSpPr>
          <p:nvPr>
            <p:ph type="sldNum" sz="quarter" idx="12"/>
          </p:nvPr>
        </p:nvSpPr>
        <p:spPr/>
        <p:txBody>
          <a:bodyPr/>
          <a:lstStyle/>
          <a:p>
            <a:fld id="{06B7BF86-18E6-48A3-8F68-6C8B8DA818EF}" type="slidenum">
              <a:rPr lang="en-IN" smtClean="0"/>
              <a:t>32</a:t>
            </a:fld>
            <a:endParaRPr lang="en-IN"/>
          </a:p>
        </p:txBody>
      </p:sp>
      <p:sp>
        <p:nvSpPr>
          <p:cNvPr id="7" name="Title 1">
            <a:extLst>
              <a:ext uri="{FF2B5EF4-FFF2-40B4-BE49-F238E27FC236}">
                <a16:creationId xmlns:a16="http://schemas.microsoft.com/office/drawing/2014/main" id="{DA15BA07-79A4-47C7-89BF-D25936D89E29}"/>
              </a:ext>
            </a:extLst>
          </p:cNvPr>
          <p:cNvSpPr>
            <a:spLocks noGrp="1"/>
          </p:cNvSpPr>
          <p:nvPr>
            <p:ph type="title"/>
          </p:nvPr>
        </p:nvSpPr>
        <p:spPr>
          <a:xfrm>
            <a:off x="838200" y="365125"/>
            <a:ext cx="10515600" cy="688423"/>
          </a:xfrm>
        </p:spPr>
        <p:txBody>
          <a:bodyPr>
            <a:normAutofit/>
          </a:bodyPr>
          <a:lstStyle/>
          <a:p>
            <a:r>
              <a:rPr lang="en-US" sz="3200" b="1" dirty="0"/>
              <a:t>General Purpose Processor – Datapath</a:t>
            </a:r>
            <a:endParaRPr lang="en-IN" sz="3200" b="1" dirty="0"/>
          </a:p>
        </p:txBody>
      </p:sp>
    </p:spTree>
    <p:extLst>
      <p:ext uri="{BB962C8B-B14F-4D97-AF65-F5344CB8AC3E}">
        <p14:creationId xmlns:p14="http://schemas.microsoft.com/office/powerpoint/2010/main" val="2885795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DC9D0-D725-4DFB-88F4-BE3398A81041}"/>
              </a:ext>
            </a:extLst>
          </p:cNvPr>
          <p:cNvSpPr>
            <a:spLocks noGrp="1"/>
          </p:cNvSpPr>
          <p:nvPr>
            <p:ph idx="1"/>
          </p:nvPr>
        </p:nvSpPr>
        <p:spPr>
          <a:xfrm>
            <a:off x="838200" y="1053548"/>
            <a:ext cx="10515600" cy="5123415"/>
          </a:xfrm>
        </p:spPr>
        <p:txBody>
          <a:bodyPr>
            <a:normAutofit lnSpcReduction="10000"/>
          </a:bodyPr>
          <a:lstStyle/>
          <a:p>
            <a:r>
              <a:rPr lang="en-US" dirty="0"/>
              <a:t>Control circuitry generally handles instructions, moving data to and from and through data path according to instruction sets.</a:t>
            </a:r>
          </a:p>
          <a:p>
            <a:r>
              <a:rPr lang="en-IN" dirty="0"/>
              <a:t>It consists of PC(program counter) that holds the address of next instruction.</a:t>
            </a:r>
          </a:p>
          <a:p>
            <a:r>
              <a:rPr lang="en-IN" dirty="0"/>
              <a:t>It contains instruction register(IR) to hold the fetched instruction. </a:t>
            </a:r>
          </a:p>
          <a:p>
            <a:r>
              <a:rPr lang="en-IN" dirty="0"/>
              <a:t>Based on IR value, controller generates appropriate control signal for flow of data in data path.</a:t>
            </a:r>
          </a:p>
          <a:p>
            <a:r>
              <a:rPr lang="en-IN" dirty="0"/>
              <a:t>The next state logic determines the next value of PC.</a:t>
            </a:r>
          </a:p>
          <a:p>
            <a:r>
              <a:rPr lang="en-IN" dirty="0"/>
              <a:t>PC width is equal to address bus width not necessarily same as data bus</a:t>
            </a:r>
          </a:p>
          <a:p>
            <a:r>
              <a:rPr lang="en-IN" dirty="0"/>
              <a:t>Controller generates a sequence of instructions to in different phases: fetch, decode and execute.</a:t>
            </a:r>
          </a:p>
        </p:txBody>
      </p:sp>
      <p:sp>
        <p:nvSpPr>
          <p:cNvPr id="4" name="Date Placeholder 3">
            <a:extLst>
              <a:ext uri="{FF2B5EF4-FFF2-40B4-BE49-F238E27FC236}">
                <a16:creationId xmlns:a16="http://schemas.microsoft.com/office/drawing/2014/main" id="{0243DCE0-2C51-44D6-85C7-B46A07F4DD35}"/>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5126454F-41BD-4096-9A3E-2CFE68B320BD}"/>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C5412539-BF57-4686-B403-7185B159A696}"/>
              </a:ext>
            </a:extLst>
          </p:cNvPr>
          <p:cNvSpPr>
            <a:spLocks noGrp="1"/>
          </p:cNvSpPr>
          <p:nvPr>
            <p:ph type="sldNum" sz="quarter" idx="12"/>
          </p:nvPr>
        </p:nvSpPr>
        <p:spPr/>
        <p:txBody>
          <a:bodyPr/>
          <a:lstStyle/>
          <a:p>
            <a:fld id="{06B7BF86-18E6-48A3-8F68-6C8B8DA818EF}" type="slidenum">
              <a:rPr lang="en-IN" smtClean="0"/>
              <a:t>33</a:t>
            </a:fld>
            <a:endParaRPr lang="en-IN"/>
          </a:p>
        </p:txBody>
      </p:sp>
      <p:sp>
        <p:nvSpPr>
          <p:cNvPr id="7" name="Title 1">
            <a:extLst>
              <a:ext uri="{FF2B5EF4-FFF2-40B4-BE49-F238E27FC236}">
                <a16:creationId xmlns:a16="http://schemas.microsoft.com/office/drawing/2014/main" id="{20355136-FC87-47F3-A074-A4E274EC0BD0}"/>
              </a:ext>
            </a:extLst>
          </p:cNvPr>
          <p:cNvSpPr>
            <a:spLocks noGrp="1"/>
          </p:cNvSpPr>
          <p:nvPr>
            <p:ph type="title"/>
          </p:nvPr>
        </p:nvSpPr>
        <p:spPr>
          <a:xfrm>
            <a:off x="838200" y="365125"/>
            <a:ext cx="10515600" cy="688423"/>
          </a:xfrm>
        </p:spPr>
        <p:txBody>
          <a:bodyPr>
            <a:normAutofit/>
          </a:bodyPr>
          <a:lstStyle/>
          <a:p>
            <a:r>
              <a:rPr lang="en-US" sz="3200" b="1" dirty="0"/>
              <a:t>General Purpose Processor – Controller</a:t>
            </a:r>
            <a:endParaRPr lang="en-IN" sz="3200" b="1" dirty="0"/>
          </a:p>
        </p:txBody>
      </p:sp>
    </p:spTree>
    <p:extLst>
      <p:ext uri="{BB962C8B-B14F-4D97-AF65-F5344CB8AC3E}">
        <p14:creationId xmlns:p14="http://schemas.microsoft.com/office/powerpoint/2010/main" val="3655682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8DAC9-C0AF-4274-AF4F-A72BD379F4DA}"/>
              </a:ext>
            </a:extLst>
          </p:cNvPr>
          <p:cNvSpPr>
            <a:spLocks noGrp="1"/>
          </p:cNvSpPr>
          <p:nvPr>
            <p:ph idx="1"/>
          </p:nvPr>
        </p:nvSpPr>
        <p:spPr>
          <a:xfrm>
            <a:off x="838200" y="1143000"/>
            <a:ext cx="7192617" cy="5033963"/>
          </a:xfrm>
        </p:spPr>
        <p:txBody>
          <a:bodyPr>
            <a:normAutofit lnSpcReduction="10000"/>
          </a:bodyPr>
          <a:lstStyle/>
          <a:p>
            <a:pPr algn="just"/>
            <a:r>
              <a:rPr lang="en-US" sz="2400" dirty="0"/>
              <a:t>While registers act as short term storage device, memory serves as processor's medium and long-term storage requirements- data memory and program memory.</a:t>
            </a:r>
          </a:p>
          <a:p>
            <a:pPr algn="just"/>
            <a:r>
              <a:rPr lang="en-US" sz="2400" dirty="0"/>
              <a:t>Memory can be connected in two way: Harvard Architecture(separate data and program memory), Princeton Architecture(Von-Neuman- single memory for both data and program)		</a:t>
            </a:r>
          </a:p>
          <a:p>
            <a:pPr algn="just"/>
            <a:r>
              <a:rPr lang="en-US" sz="2400" dirty="0"/>
              <a:t>Memory may be on-chip and off-chip memory.</a:t>
            </a:r>
          </a:p>
          <a:p>
            <a:pPr algn="just"/>
            <a:r>
              <a:rPr lang="en-US" sz="2400" dirty="0"/>
              <a:t>Reduce the access time of memory a local copy of the memory can be kept in small and fast memory called cache memory inside the processor. </a:t>
            </a:r>
          </a:p>
          <a:p>
            <a:pPr algn="just"/>
            <a:r>
              <a:rPr lang="en-US" sz="2400" dirty="0"/>
              <a:t>When a copy of memory found in cache memory, a hit will occur otherwise a miss will occur.</a:t>
            </a:r>
          </a:p>
        </p:txBody>
      </p:sp>
      <p:sp>
        <p:nvSpPr>
          <p:cNvPr id="4" name="Date Placeholder 3">
            <a:extLst>
              <a:ext uri="{FF2B5EF4-FFF2-40B4-BE49-F238E27FC236}">
                <a16:creationId xmlns:a16="http://schemas.microsoft.com/office/drawing/2014/main" id="{764DD99A-604F-4C1F-9290-DA6222CB7A8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A2A267E5-320F-4A10-BE5D-B6448B0FD24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F6DC198-DDDB-4B38-8091-2DF95645F5FB}"/>
              </a:ext>
            </a:extLst>
          </p:cNvPr>
          <p:cNvSpPr>
            <a:spLocks noGrp="1"/>
          </p:cNvSpPr>
          <p:nvPr>
            <p:ph type="sldNum" sz="quarter" idx="12"/>
          </p:nvPr>
        </p:nvSpPr>
        <p:spPr/>
        <p:txBody>
          <a:bodyPr/>
          <a:lstStyle/>
          <a:p>
            <a:fld id="{06B7BF86-18E6-48A3-8F68-6C8B8DA818EF}" type="slidenum">
              <a:rPr lang="en-IN" smtClean="0"/>
              <a:t>34</a:t>
            </a:fld>
            <a:endParaRPr lang="en-IN"/>
          </a:p>
        </p:txBody>
      </p:sp>
      <p:sp>
        <p:nvSpPr>
          <p:cNvPr id="9" name="Title 1">
            <a:extLst>
              <a:ext uri="{FF2B5EF4-FFF2-40B4-BE49-F238E27FC236}">
                <a16:creationId xmlns:a16="http://schemas.microsoft.com/office/drawing/2014/main" id="{9C7127AD-6BD7-4C11-AF8D-CF07B1FBB19E}"/>
              </a:ext>
            </a:extLst>
          </p:cNvPr>
          <p:cNvSpPr>
            <a:spLocks noGrp="1"/>
          </p:cNvSpPr>
          <p:nvPr>
            <p:ph type="title"/>
          </p:nvPr>
        </p:nvSpPr>
        <p:spPr>
          <a:xfrm>
            <a:off x="838200" y="454577"/>
            <a:ext cx="10515600" cy="688423"/>
          </a:xfrm>
        </p:spPr>
        <p:txBody>
          <a:bodyPr>
            <a:normAutofit/>
          </a:bodyPr>
          <a:lstStyle/>
          <a:p>
            <a:r>
              <a:rPr lang="en-US" sz="3200" b="1" dirty="0"/>
              <a:t>General Purpose Processor – Memory</a:t>
            </a:r>
            <a:endParaRPr lang="en-IN" sz="3200" b="1" dirty="0"/>
          </a:p>
        </p:txBody>
      </p:sp>
      <p:pic>
        <p:nvPicPr>
          <p:cNvPr id="11" name="Picture 10">
            <a:extLst>
              <a:ext uri="{FF2B5EF4-FFF2-40B4-BE49-F238E27FC236}">
                <a16:creationId xmlns:a16="http://schemas.microsoft.com/office/drawing/2014/main" id="{9DA9E607-25AC-4C62-BCBD-EC4C522FF85A}"/>
              </a:ext>
            </a:extLst>
          </p:cNvPr>
          <p:cNvPicPr>
            <a:picLocks noChangeAspect="1"/>
          </p:cNvPicPr>
          <p:nvPr/>
        </p:nvPicPr>
        <p:blipFill>
          <a:blip r:embed="rId2"/>
          <a:stretch>
            <a:fillRect/>
          </a:stretch>
        </p:blipFill>
        <p:spPr>
          <a:xfrm>
            <a:off x="8081382" y="1232935"/>
            <a:ext cx="3272418" cy="4154074"/>
          </a:xfrm>
          <a:prstGeom prst="rect">
            <a:avLst/>
          </a:prstGeom>
        </p:spPr>
      </p:pic>
    </p:spTree>
    <p:extLst>
      <p:ext uri="{BB962C8B-B14F-4D97-AF65-F5344CB8AC3E}">
        <p14:creationId xmlns:p14="http://schemas.microsoft.com/office/powerpoint/2010/main" val="4165630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FC5F-A030-40DB-9EC0-1EA04C65812E}"/>
              </a:ext>
            </a:extLst>
          </p:cNvPr>
          <p:cNvSpPr>
            <a:spLocks noGrp="1"/>
          </p:cNvSpPr>
          <p:nvPr>
            <p:ph type="title"/>
          </p:nvPr>
        </p:nvSpPr>
        <p:spPr>
          <a:xfrm>
            <a:off x="0" y="458010"/>
            <a:ext cx="12192000" cy="477766"/>
          </a:xfrm>
        </p:spPr>
        <p:txBody>
          <a:bodyPr>
            <a:normAutofit fontScale="90000"/>
          </a:bodyPr>
          <a:lstStyle/>
          <a:p>
            <a:pPr algn="ctr"/>
            <a:r>
              <a:rPr lang="en-US" sz="3200" b="1" dirty="0"/>
              <a:t>Processor selection for Embedded System Design</a:t>
            </a:r>
            <a:endParaRPr lang="en-IN" sz="3200" b="1" dirty="0"/>
          </a:p>
        </p:txBody>
      </p:sp>
      <p:sp>
        <p:nvSpPr>
          <p:cNvPr id="3" name="Content Placeholder 2">
            <a:extLst>
              <a:ext uri="{FF2B5EF4-FFF2-40B4-BE49-F238E27FC236}">
                <a16:creationId xmlns:a16="http://schemas.microsoft.com/office/drawing/2014/main" id="{86BF7EA2-81E6-4933-9E9C-FA22BA9F3102}"/>
              </a:ext>
            </a:extLst>
          </p:cNvPr>
          <p:cNvSpPr>
            <a:spLocks noGrp="1"/>
          </p:cNvSpPr>
          <p:nvPr>
            <p:ph idx="1"/>
          </p:nvPr>
        </p:nvSpPr>
        <p:spPr>
          <a:xfrm>
            <a:off x="616687" y="845812"/>
            <a:ext cx="6749903" cy="5331151"/>
          </a:xfrm>
        </p:spPr>
        <p:txBody>
          <a:bodyPr>
            <a:normAutofit fontScale="92500"/>
          </a:bodyPr>
          <a:lstStyle/>
          <a:p>
            <a:pPr marL="0" indent="0">
              <a:lnSpc>
                <a:spcPct val="120000"/>
              </a:lnSpc>
              <a:spcBef>
                <a:spcPts val="600"/>
              </a:spcBef>
              <a:buNone/>
            </a:pPr>
            <a:r>
              <a:rPr lang="en-US" sz="2200" i="0" dirty="0">
                <a:solidFill>
                  <a:srgbClr val="222222"/>
                </a:solidFill>
                <a:effectLst/>
                <a:latin typeface="Arial" panose="020B0604020202020204" pitchFamily="34" charset="0"/>
              </a:rPr>
              <a:t>Considerations for choosing the right processor for an embedded application following questions are important: </a:t>
            </a:r>
          </a:p>
          <a:p>
            <a:pPr>
              <a:lnSpc>
                <a:spcPct val="120000"/>
              </a:lnSpc>
              <a:spcBef>
                <a:spcPts val="600"/>
              </a:spcBef>
            </a:pPr>
            <a:r>
              <a:rPr lang="en-US" sz="2400" b="1" i="0" dirty="0">
                <a:solidFill>
                  <a:srgbClr val="222222"/>
                </a:solidFill>
                <a:effectLst/>
              </a:rPr>
              <a:t>Is it available in a suitable implementation?</a:t>
            </a:r>
          </a:p>
          <a:p>
            <a:pPr lvl="1" algn="just">
              <a:lnSpc>
                <a:spcPct val="120000"/>
              </a:lnSpc>
              <a:spcBef>
                <a:spcPts val="600"/>
              </a:spcBef>
            </a:pPr>
            <a:r>
              <a:rPr kumimoji="0" lang="en-US" sz="1600" b="1" i="0" u="none" strike="noStrike" kern="1200" cap="none" spc="0" normalizeH="0" baseline="0" noProof="0" dirty="0">
                <a:ln>
                  <a:noFill/>
                </a:ln>
                <a:solidFill>
                  <a:prstClr val="black"/>
                </a:solidFill>
                <a:effectLst/>
                <a:uLnTx/>
                <a:uFillTx/>
                <a:latin typeface="Arial" panose="020B0604020202020204"/>
                <a:ea typeface="+mn-ea"/>
                <a:cs typeface="+mn-cs"/>
              </a:rPr>
              <a:t>Cost-sensitive projects might require an off-the-shelf, highly integrated part or High-performance applications might require less delay which is only practical when the entire design is fabricated on a single c</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hip. What good is choosing the highest performing processor if the cost is within range makes your product noncompetitive in the marketplace? </a:t>
            </a:r>
          </a:p>
          <a:p>
            <a:pPr lvl="1" algn="just">
              <a:lnSpc>
                <a:spcPct val="120000"/>
              </a:lnSpc>
              <a:spcBef>
                <a:spcPts val="600"/>
              </a:spcBef>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For example, industrial control equipment manufacturers that commonly provide product support and replacement parts with a 20-year lifetime won’t choose a microprocessor from a vendor that can’t guarantee product availability over a reasonable span of time. </a:t>
            </a:r>
          </a:p>
          <a:p>
            <a:pPr lvl="1" algn="just">
              <a:lnSpc>
                <a:spcPct val="120000"/>
              </a:lnSpc>
              <a:spcBef>
                <a:spcPts val="600"/>
              </a:spcBef>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Similarly, if a processor isn’t available in a military version, you wouldn’t choose it for a missile guidance system, no matter how good the specs are. In many cases, packaging and implementation </a:t>
            </a:r>
            <a:r>
              <a:rPr lang="en-US" sz="1400" dirty="0"/>
              <a:t>technology issues significantly limit the choice of architecture and instruction set. </a:t>
            </a:r>
            <a:endParaRPr lang="en-IN" sz="1400" dirty="0"/>
          </a:p>
        </p:txBody>
      </p:sp>
      <p:sp>
        <p:nvSpPr>
          <p:cNvPr id="4" name="Date Placeholder 3">
            <a:extLst>
              <a:ext uri="{FF2B5EF4-FFF2-40B4-BE49-F238E27FC236}">
                <a16:creationId xmlns:a16="http://schemas.microsoft.com/office/drawing/2014/main" id="{1C64FF4E-7F27-4ABA-92A5-6C3D2DC95D1C}"/>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99B4B373-0D1C-412B-82AE-CBD9A60DBDE4}"/>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5C6E5A76-72EE-43E8-A3FD-2E5C692E4C60}"/>
              </a:ext>
            </a:extLst>
          </p:cNvPr>
          <p:cNvSpPr>
            <a:spLocks noGrp="1"/>
          </p:cNvSpPr>
          <p:nvPr>
            <p:ph type="sldNum" sz="quarter" idx="12"/>
          </p:nvPr>
        </p:nvSpPr>
        <p:spPr/>
        <p:txBody>
          <a:bodyPr/>
          <a:lstStyle/>
          <a:p>
            <a:fld id="{06B7BF86-18E6-48A3-8F68-6C8B8DA818EF}" type="slidenum">
              <a:rPr lang="en-IN" smtClean="0"/>
              <a:t>35</a:t>
            </a:fld>
            <a:endParaRPr lang="en-IN"/>
          </a:p>
        </p:txBody>
      </p:sp>
      <p:pic>
        <p:nvPicPr>
          <p:cNvPr id="1026" name="Picture 2">
            <a:extLst>
              <a:ext uri="{FF2B5EF4-FFF2-40B4-BE49-F238E27FC236}">
                <a16:creationId xmlns:a16="http://schemas.microsoft.com/office/drawing/2014/main" id="{919D198F-A72B-4E87-BDBE-0711B26AE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177" y="1318492"/>
            <a:ext cx="4242581" cy="38697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7F3DAC-08E0-4A2E-BDD0-84D35407E2C3}"/>
              </a:ext>
            </a:extLst>
          </p:cNvPr>
          <p:cNvSpPr txBox="1"/>
          <p:nvPr/>
        </p:nvSpPr>
        <p:spPr>
          <a:xfrm>
            <a:off x="7799187" y="5645776"/>
            <a:ext cx="3993401" cy="369332"/>
          </a:xfrm>
          <a:prstGeom prst="rect">
            <a:avLst/>
          </a:prstGeom>
          <a:noFill/>
        </p:spPr>
        <p:txBody>
          <a:bodyPr wrap="none" rtlCol="0">
            <a:spAutoFit/>
          </a:bodyPr>
          <a:lstStyle/>
          <a:p>
            <a:r>
              <a:rPr lang="en-US" b="1" dirty="0"/>
              <a:t>Fig: Choosing the Right Processor</a:t>
            </a:r>
            <a:endParaRPr lang="en-IN" b="1" dirty="0"/>
          </a:p>
        </p:txBody>
      </p:sp>
    </p:spTree>
    <p:extLst>
      <p:ext uri="{BB962C8B-B14F-4D97-AF65-F5344CB8AC3E}">
        <p14:creationId xmlns:p14="http://schemas.microsoft.com/office/powerpoint/2010/main" val="126533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672A7-DCBA-41F6-97CD-D3129A93AF88}"/>
              </a:ext>
            </a:extLst>
          </p:cNvPr>
          <p:cNvSpPr>
            <a:spLocks noGrp="1"/>
          </p:cNvSpPr>
          <p:nvPr>
            <p:ph idx="1"/>
          </p:nvPr>
        </p:nvSpPr>
        <p:spPr>
          <a:xfrm>
            <a:off x="838200" y="935776"/>
            <a:ext cx="10515600" cy="5241187"/>
          </a:xfrm>
        </p:spPr>
        <p:txBody>
          <a:bodyPr>
            <a:normAutofit lnSpcReduction="10000"/>
          </a:bodyPr>
          <a:lstStyle/>
          <a:p>
            <a:pPr marL="228600" lvl="1" fontAlgn="base">
              <a:lnSpc>
                <a:spcPct val="110000"/>
              </a:lnSpc>
              <a:spcBef>
                <a:spcPts val="0"/>
              </a:spcBef>
            </a:pPr>
            <a:r>
              <a:rPr lang="en-US" sz="2400" b="1" i="0" dirty="0">
                <a:solidFill>
                  <a:srgbClr val="222222"/>
                </a:solidFill>
                <a:effectLst/>
              </a:rPr>
              <a:t>Is it capable of sufficient performance?</a:t>
            </a:r>
          </a:p>
          <a:p>
            <a:pPr marL="685800" lvl="2" algn="just" fontAlgn="base">
              <a:lnSpc>
                <a:spcPct val="110000"/>
              </a:lnSpc>
              <a:spcBef>
                <a:spcPts val="0"/>
              </a:spcBef>
            </a:pPr>
            <a:r>
              <a:rPr lang="en-US" dirty="0"/>
              <a:t>Ultimately, the processor must be able to do the job on time. Unfortunately, as embedded systems become more complex, characterizing “the job” becomes more difficult. As the mix of tasks managed by the processor becomes more diverse, the bottlenecks that limit performance often have less to do with computational power than with the “fit” between the architecture and the device’s more demanding tasks. For this reason, it can be difficult to correlate benchmark results with how a processor will perform in a particular device. </a:t>
            </a:r>
            <a:endParaRPr lang="en-US" sz="2400" b="1" i="0" dirty="0">
              <a:solidFill>
                <a:srgbClr val="222222"/>
              </a:solidFill>
              <a:effectLst/>
            </a:endParaRPr>
          </a:p>
          <a:p>
            <a:pPr marL="233363" lvl="1" indent="-233363" fontAlgn="base">
              <a:lnSpc>
                <a:spcPct val="110000"/>
              </a:lnSpc>
              <a:spcBef>
                <a:spcPts val="0"/>
              </a:spcBef>
            </a:pPr>
            <a:r>
              <a:rPr lang="en-US" sz="2400" b="1" i="0" dirty="0">
                <a:solidFill>
                  <a:srgbClr val="222222"/>
                </a:solidFill>
                <a:effectLst/>
              </a:rPr>
              <a:t>Is it supported by a suitable operating system?</a:t>
            </a:r>
            <a:r>
              <a:rPr lang="en-US" dirty="0"/>
              <a:t> </a:t>
            </a:r>
          </a:p>
          <a:p>
            <a:pPr marL="690563" lvl="2" indent="-233363" fontAlgn="base">
              <a:lnSpc>
                <a:spcPct val="110000"/>
              </a:lnSpc>
              <a:spcBef>
                <a:spcPts val="0"/>
              </a:spcBef>
            </a:pPr>
            <a:r>
              <a:rPr lang="en-US" dirty="0"/>
              <a:t>With today’s 32-bit microprocessors, it’s natural to see an advantage in choosing a commercial RTOS. Porting the RTOS kernel to a new or different microprocessor architecture and having it specifically optimized to take advantage of the low-level performance features of that microprocessor is not a task for the faint-hearted. So, the microprocessor selection also might depend on having support for the customer’s preferred RTOS.</a:t>
            </a:r>
            <a:endParaRPr lang="en-US" sz="2800" b="1" dirty="0">
              <a:solidFill>
                <a:srgbClr val="222222"/>
              </a:solidFill>
            </a:endParaRPr>
          </a:p>
          <a:p>
            <a:pPr marL="233363" lvl="1" indent="-233363" fontAlgn="base">
              <a:lnSpc>
                <a:spcPct val="110000"/>
              </a:lnSpc>
              <a:spcBef>
                <a:spcPts val="0"/>
              </a:spcBef>
            </a:pPr>
            <a:endParaRPr lang="en-US" sz="2400" b="1" i="0" dirty="0">
              <a:solidFill>
                <a:srgbClr val="222222"/>
              </a:solidFill>
              <a:effectLst/>
            </a:endParaRPr>
          </a:p>
        </p:txBody>
      </p:sp>
      <p:sp>
        <p:nvSpPr>
          <p:cNvPr id="4" name="Date Placeholder 3">
            <a:extLst>
              <a:ext uri="{FF2B5EF4-FFF2-40B4-BE49-F238E27FC236}">
                <a16:creationId xmlns:a16="http://schemas.microsoft.com/office/drawing/2014/main" id="{B61CF788-6E11-4B64-B699-0116547C2BF3}"/>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8194B5A1-F6E0-47EF-A815-7CFECA42147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27C67BBF-E3A5-4C58-A083-9DD2D23E97A5}"/>
              </a:ext>
            </a:extLst>
          </p:cNvPr>
          <p:cNvSpPr>
            <a:spLocks noGrp="1"/>
          </p:cNvSpPr>
          <p:nvPr>
            <p:ph type="sldNum" sz="quarter" idx="12"/>
          </p:nvPr>
        </p:nvSpPr>
        <p:spPr/>
        <p:txBody>
          <a:bodyPr/>
          <a:lstStyle/>
          <a:p>
            <a:fld id="{06B7BF86-18E6-48A3-8F68-6C8B8DA818EF}" type="slidenum">
              <a:rPr lang="en-IN" smtClean="0"/>
              <a:t>36</a:t>
            </a:fld>
            <a:endParaRPr lang="en-IN"/>
          </a:p>
        </p:txBody>
      </p:sp>
      <p:sp>
        <p:nvSpPr>
          <p:cNvPr id="9" name="Title 1">
            <a:extLst>
              <a:ext uri="{FF2B5EF4-FFF2-40B4-BE49-F238E27FC236}">
                <a16:creationId xmlns:a16="http://schemas.microsoft.com/office/drawing/2014/main" id="{4AC8F990-BEDD-4A23-90DA-1ABDF8C9063F}"/>
              </a:ext>
            </a:extLst>
          </p:cNvPr>
          <p:cNvSpPr txBox="1">
            <a:spLocks/>
          </p:cNvSpPr>
          <p:nvPr/>
        </p:nvSpPr>
        <p:spPr>
          <a:xfrm>
            <a:off x="0" y="458010"/>
            <a:ext cx="12192000" cy="47776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Processor selection for Embedded System Design</a:t>
            </a:r>
            <a:endParaRPr lang="en-IN" sz="3200" b="1" dirty="0"/>
          </a:p>
        </p:txBody>
      </p:sp>
    </p:spTree>
    <p:extLst>
      <p:ext uri="{BB962C8B-B14F-4D97-AF65-F5344CB8AC3E}">
        <p14:creationId xmlns:p14="http://schemas.microsoft.com/office/powerpoint/2010/main" val="3214331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537BB-0AF3-4E1E-AF56-D77443463EDC}"/>
              </a:ext>
            </a:extLst>
          </p:cNvPr>
          <p:cNvSpPr>
            <a:spLocks noGrp="1"/>
          </p:cNvSpPr>
          <p:nvPr>
            <p:ph idx="1"/>
          </p:nvPr>
        </p:nvSpPr>
        <p:spPr>
          <a:xfrm>
            <a:off x="838200" y="1201479"/>
            <a:ext cx="10515600" cy="4975484"/>
          </a:xfrm>
        </p:spPr>
        <p:txBody>
          <a:bodyPr/>
          <a:lstStyle/>
          <a:p>
            <a:r>
              <a:rPr lang="en-US" sz="2800" b="1" i="0" dirty="0">
                <a:solidFill>
                  <a:srgbClr val="222222"/>
                </a:solidFill>
                <a:effectLst/>
              </a:rPr>
              <a:t>Is it supported by appropriate and adequate tool</a:t>
            </a:r>
            <a:r>
              <a:rPr lang="en-US" sz="2400" b="1" i="0" dirty="0">
                <a:solidFill>
                  <a:srgbClr val="222222"/>
                </a:solidFill>
                <a:effectLst/>
              </a:rPr>
              <a:t>s?</a:t>
            </a:r>
          </a:p>
          <a:p>
            <a:pPr lvl="1" algn="just"/>
            <a:r>
              <a:rPr lang="en-US" dirty="0"/>
              <a:t>Good tools are critical to project success. The specific toolset necessary depends on the nature of the project to a certain extent. At a minimum, you’ll need a good cross-compiler and good debugging support. In many situations, you’ll need far more, such as in-circuit emulators (ICE), simulators, and so on. </a:t>
            </a:r>
            <a:endParaRPr lang="en-IN" dirty="0"/>
          </a:p>
        </p:txBody>
      </p:sp>
      <p:sp>
        <p:nvSpPr>
          <p:cNvPr id="4" name="Date Placeholder 3">
            <a:extLst>
              <a:ext uri="{FF2B5EF4-FFF2-40B4-BE49-F238E27FC236}">
                <a16:creationId xmlns:a16="http://schemas.microsoft.com/office/drawing/2014/main" id="{5D1AD981-63AC-4E53-A18E-A2C0C76E2B2C}"/>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4CA931C0-188A-495B-B3BC-7CB195E41F07}"/>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35384BA8-85EB-4F5B-B9EA-E58924364122}"/>
              </a:ext>
            </a:extLst>
          </p:cNvPr>
          <p:cNvSpPr>
            <a:spLocks noGrp="1"/>
          </p:cNvSpPr>
          <p:nvPr>
            <p:ph type="sldNum" sz="quarter" idx="12"/>
          </p:nvPr>
        </p:nvSpPr>
        <p:spPr/>
        <p:txBody>
          <a:bodyPr/>
          <a:lstStyle/>
          <a:p>
            <a:fld id="{06B7BF86-18E6-48A3-8F68-6C8B8DA818EF}" type="slidenum">
              <a:rPr lang="en-IN" smtClean="0"/>
              <a:t>37</a:t>
            </a:fld>
            <a:endParaRPr lang="en-IN"/>
          </a:p>
        </p:txBody>
      </p:sp>
      <p:sp>
        <p:nvSpPr>
          <p:cNvPr id="9" name="Title 1">
            <a:extLst>
              <a:ext uri="{FF2B5EF4-FFF2-40B4-BE49-F238E27FC236}">
                <a16:creationId xmlns:a16="http://schemas.microsoft.com/office/drawing/2014/main" id="{0FF90496-A3FC-40E4-9AFC-7DE65B2D7E68}"/>
              </a:ext>
            </a:extLst>
          </p:cNvPr>
          <p:cNvSpPr>
            <a:spLocks noGrp="1"/>
          </p:cNvSpPr>
          <p:nvPr>
            <p:ph type="title"/>
          </p:nvPr>
        </p:nvSpPr>
        <p:spPr>
          <a:xfrm>
            <a:off x="0" y="458010"/>
            <a:ext cx="12192000" cy="477766"/>
          </a:xfrm>
        </p:spPr>
        <p:txBody>
          <a:bodyPr>
            <a:normAutofit fontScale="90000"/>
          </a:bodyPr>
          <a:lstStyle/>
          <a:p>
            <a:pPr algn="ctr"/>
            <a:r>
              <a:rPr lang="en-US" sz="3200" b="1" dirty="0"/>
              <a:t>Processor selection for Embedded System Design</a:t>
            </a:r>
            <a:endParaRPr lang="en-IN" sz="3200" b="1" dirty="0"/>
          </a:p>
        </p:txBody>
      </p:sp>
    </p:spTree>
    <p:extLst>
      <p:ext uri="{BB962C8B-B14F-4D97-AF65-F5344CB8AC3E}">
        <p14:creationId xmlns:p14="http://schemas.microsoft.com/office/powerpoint/2010/main" val="3517129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444B-34FC-4976-9062-657D18983B4D}"/>
              </a:ext>
            </a:extLst>
          </p:cNvPr>
          <p:cNvSpPr>
            <a:spLocks noGrp="1"/>
          </p:cNvSpPr>
          <p:nvPr>
            <p:ph type="title"/>
          </p:nvPr>
        </p:nvSpPr>
        <p:spPr>
          <a:xfrm>
            <a:off x="838200" y="436217"/>
            <a:ext cx="10515600" cy="489640"/>
          </a:xfrm>
        </p:spPr>
        <p:txBody>
          <a:bodyPr>
            <a:noAutofit/>
          </a:bodyPr>
          <a:lstStyle/>
          <a:p>
            <a:r>
              <a:rPr lang="en-US" sz="3200" dirty="0"/>
              <a:t>DSP Processor and VLIW Architecture</a:t>
            </a:r>
            <a:endParaRPr lang="en-IN" sz="3200" dirty="0"/>
          </a:p>
        </p:txBody>
      </p:sp>
      <p:sp>
        <p:nvSpPr>
          <p:cNvPr id="3" name="Content Placeholder 2">
            <a:extLst>
              <a:ext uri="{FF2B5EF4-FFF2-40B4-BE49-F238E27FC236}">
                <a16:creationId xmlns:a16="http://schemas.microsoft.com/office/drawing/2014/main" id="{EACA7A6D-2414-4C05-8488-BBA95F30D5E6}"/>
              </a:ext>
            </a:extLst>
          </p:cNvPr>
          <p:cNvSpPr>
            <a:spLocks noGrp="1"/>
          </p:cNvSpPr>
          <p:nvPr>
            <p:ph idx="1"/>
          </p:nvPr>
        </p:nvSpPr>
        <p:spPr>
          <a:xfrm>
            <a:off x="838200" y="1053548"/>
            <a:ext cx="10515600" cy="5123415"/>
          </a:xfrm>
        </p:spPr>
        <p:txBody>
          <a:bodyPr>
            <a:normAutofit/>
          </a:bodyPr>
          <a:lstStyle/>
          <a:p>
            <a:r>
              <a:rPr lang="en-IN" sz="2400" dirty="0"/>
              <a:t>A specialized microprocessor for Realtime DSP applications</a:t>
            </a:r>
          </a:p>
          <a:p>
            <a:pPr lvl="1"/>
            <a:r>
              <a:rPr lang="en-IN" sz="2000" dirty="0"/>
              <a:t>Digital filtering (FIR and IIR)</a:t>
            </a:r>
          </a:p>
          <a:p>
            <a:pPr lvl="1"/>
            <a:r>
              <a:rPr lang="en-IN" sz="2000" dirty="0"/>
              <a:t>FFT</a:t>
            </a:r>
          </a:p>
          <a:p>
            <a:pPr lvl="1"/>
            <a:r>
              <a:rPr lang="en-IN" sz="2000" dirty="0"/>
              <a:t>Convolution, Matrix Multiplication etc</a:t>
            </a:r>
          </a:p>
        </p:txBody>
      </p:sp>
      <p:sp>
        <p:nvSpPr>
          <p:cNvPr id="4" name="Date Placeholder 3">
            <a:extLst>
              <a:ext uri="{FF2B5EF4-FFF2-40B4-BE49-F238E27FC236}">
                <a16:creationId xmlns:a16="http://schemas.microsoft.com/office/drawing/2014/main" id="{854BDF06-9129-4C03-BCB2-E3C62A81A3DA}"/>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45BA871-742E-4DF6-A0FF-BF8B10E37220}"/>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83AB53E-EBFC-4290-9435-10643D3A2280}"/>
              </a:ext>
            </a:extLst>
          </p:cNvPr>
          <p:cNvSpPr>
            <a:spLocks noGrp="1"/>
          </p:cNvSpPr>
          <p:nvPr>
            <p:ph type="sldNum" sz="quarter" idx="12"/>
          </p:nvPr>
        </p:nvSpPr>
        <p:spPr/>
        <p:txBody>
          <a:bodyPr/>
          <a:lstStyle/>
          <a:p>
            <a:fld id="{06B7BF86-18E6-48A3-8F68-6C8B8DA818EF}" type="slidenum">
              <a:rPr lang="en-IN" smtClean="0"/>
              <a:t>38</a:t>
            </a:fld>
            <a:endParaRPr lang="en-IN"/>
          </a:p>
        </p:txBody>
      </p:sp>
      <p:pic>
        <p:nvPicPr>
          <p:cNvPr id="9" name="Picture 8">
            <a:extLst>
              <a:ext uri="{FF2B5EF4-FFF2-40B4-BE49-F238E27FC236}">
                <a16:creationId xmlns:a16="http://schemas.microsoft.com/office/drawing/2014/main" id="{5B8F4530-51B0-4DD9-84B1-4061B0D92198}"/>
              </a:ext>
            </a:extLst>
          </p:cNvPr>
          <p:cNvPicPr>
            <a:picLocks noChangeAspect="1"/>
          </p:cNvPicPr>
          <p:nvPr/>
        </p:nvPicPr>
        <p:blipFill>
          <a:blip r:embed="rId2"/>
          <a:stretch>
            <a:fillRect/>
          </a:stretch>
        </p:blipFill>
        <p:spPr>
          <a:xfrm>
            <a:off x="1128919" y="2484845"/>
            <a:ext cx="6180881" cy="1023668"/>
          </a:xfrm>
          <a:prstGeom prst="rect">
            <a:avLst/>
          </a:prstGeom>
        </p:spPr>
      </p:pic>
      <p:sp>
        <p:nvSpPr>
          <p:cNvPr id="11" name="TextBox 10">
            <a:extLst>
              <a:ext uri="{FF2B5EF4-FFF2-40B4-BE49-F238E27FC236}">
                <a16:creationId xmlns:a16="http://schemas.microsoft.com/office/drawing/2014/main" id="{0D960A01-2851-4010-8941-EC3EA2A30C29}"/>
              </a:ext>
            </a:extLst>
          </p:cNvPr>
          <p:cNvSpPr txBox="1"/>
          <p:nvPr/>
        </p:nvSpPr>
        <p:spPr>
          <a:xfrm>
            <a:off x="838200" y="3559461"/>
            <a:ext cx="10127775" cy="2862322"/>
          </a:xfrm>
          <a:prstGeom prst="rect">
            <a:avLst/>
          </a:prstGeom>
          <a:noFill/>
        </p:spPr>
        <p:txBody>
          <a:bodyPr wrap="square">
            <a:spAutoFit/>
          </a:bodyPr>
          <a:lstStyle/>
          <a:p>
            <a:r>
              <a:rPr lang="en-IN" b="1" dirty="0"/>
              <a:t>Common DSP features</a:t>
            </a:r>
          </a:p>
          <a:p>
            <a:pPr marL="285750" indent="-285750">
              <a:buFont typeface="Arial" panose="020B0604020202020204" pitchFamily="34" charset="0"/>
              <a:buChar char="•"/>
            </a:pPr>
            <a:r>
              <a:rPr lang="en-IN" dirty="0"/>
              <a:t>Harvard architecture</a:t>
            </a:r>
          </a:p>
          <a:p>
            <a:pPr marL="285750" indent="-285750">
              <a:buFont typeface="Arial" panose="020B0604020202020204" pitchFamily="34" charset="0"/>
              <a:buChar char="•"/>
            </a:pPr>
            <a:r>
              <a:rPr lang="en-IN" dirty="0"/>
              <a:t>Dedicated single cycle Multiply Accumulate (MAC) instruction (hardware MAC</a:t>
            </a:r>
          </a:p>
          <a:p>
            <a:pPr marL="285750" indent="-285750">
              <a:buFont typeface="Arial" panose="020B0604020202020204" pitchFamily="34" charset="0"/>
              <a:buChar char="•"/>
            </a:pPr>
            <a:r>
              <a:rPr lang="en-IN" dirty="0"/>
              <a:t>Single Instruction Multiple Data (SIMD) Very Large Instruction Word (VLIW) architecture</a:t>
            </a:r>
          </a:p>
          <a:p>
            <a:pPr marL="285750" indent="-285750">
              <a:buFont typeface="Arial" panose="020B0604020202020204" pitchFamily="34" charset="0"/>
              <a:buChar char="•"/>
            </a:pPr>
            <a:r>
              <a:rPr lang="en-IN" dirty="0"/>
              <a:t>Pipelining</a:t>
            </a:r>
          </a:p>
          <a:p>
            <a:pPr marL="285750" indent="-285750">
              <a:buFont typeface="Arial" panose="020B0604020202020204" pitchFamily="34" charset="0"/>
              <a:buChar char="•"/>
            </a:pPr>
            <a:r>
              <a:rPr lang="en-IN" dirty="0"/>
              <a:t>Saturation arithmetic</a:t>
            </a:r>
          </a:p>
          <a:p>
            <a:pPr marL="285750" indent="-285750">
              <a:buFont typeface="Arial" panose="020B0604020202020204" pitchFamily="34" charset="0"/>
              <a:buChar char="•"/>
            </a:pPr>
            <a:r>
              <a:rPr lang="en-IN" dirty="0"/>
              <a:t>Zero overhead looping</a:t>
            </a:r>
          </a:p>
          <a:p>
            <a:pPr marL="285750" indent="-285750">
              <a:buFont typeface="Arial" panose="020B0604020202020204" pitchFamily="34" charset="0"/>
              <a:buChar char="•"/>
            </a:pPr>
            <a:r>
              <a:rPr lang="en-IN" dirty="0"/>
              <a:t>Hardware circular addressing</a:t>
            </a:r>
          </a:p>
          <a:p>
            <a:pPr marL="285750" indent="-285750">
              <a:buFont typeface="Arial" panose="020B0604020202020204" pitchFamily="34" charset="0"/>
              <a:buChar char="•"/>
            </a:pPr>
            <a:r>
              <a:rPr lang="en-IN" dirty="0"/>
              <a:t>Cache</a:t>
            </a:r>
          </a:p>
          <a:p>
            <a:pPr marL="285750" indent="-285750">
              <a:buFont typeface="Arial" panose="020B0604020202020204" pitchFamily="34" charset="0"/>
              <a:buChar char="•"/>
            </a:pPr>
            <a:r>
              <a:rPr lang="en-IN" dirty="0"/>
              <a:t>DMA</a:t>
            </a:r>
          </a:p>
        </p:txBody>
      </p:sp>
    </p:spTree>
    <p:extLst>
      <p:ext uri="{BB962C8B-B14F-4D97-AF65-F5344CB8AC3E}">
        <p14:creationId xmlns:p14="http://schemas.microsoft.com/office/powerpoint/2010/main" val="1849504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FBCE-9BAE-4ED8-9C8C-AFF220042333}"/>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Single Instruction Multiple Data &amp; </a:t>
            </a:r>
            <a:r>
              <a:rPr lang="en-US" sz="3200" b="1" i="0" u="none" strike="noStrike" baseline="0" dirty="0">
                <a:solidFill>
                  <a:srgbClr val="000000"/>
                </a:solidFill>
                <a:latin typeface="Arial" panose="020B0604020202020204" pitchFamily="34" charset="0"/>
                <a:cs typeface="Arial" panose="020B0604020202020204" pitchFamily="34" charset="0"/>
              </a:rPr>
              <a:t>Very Long Instruction Word (VLIW)</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C10386-56E9-4368-A17D-B6D1EEA61C32}"/>
              </a:ext>
            </a:extLst>
          </p:cNvPr>
          <p:cNvSpPr>
            <a:spLocks noGrp="1"/>
          </p:cNvSpPr>
          <p:nvPr>
            <p:ph idx="1"/>
          </p:nvPr>
        </p:nvSpPr>
        <p:spPr>
          <a:xfrm>
            <a:off x="838200" y="1537390"/>
            <a:ext cx="5125278" cy="1235315"/>
          </a:xfrm>
        </p:spPr>
        <p:txBody>
          <a:bodyPr>
            <a:normAutofit/>
          </a:bodyPr>
          <a:lstStyle/>
          <a:p>
            <a:r>
              <a:rPr lang="en-US" sz="2000" dirty="0">
                <a:latin typeface="Arial" panose="020B0604020202020204" pitchFamily="34" charset="0"/>
                <a:cs typeface="Arial" panose="020B0604020202020204" pitchFamily="34" charset="0"/>
              </a:rPr>
              <a:t>A technique for data level parallelism by employing a number of processing elements working in parallel</a:t>
            </a:r>
            <a:endParaRPr lang="en-IN" sz="2000" b="0" i="0" u="none" strike="noStrike" baseline="0" dirty="0">
              <a:solidFill>
                <a:srgbClr val="000000"/>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5DCD067-17EA-496D-B883-99529D39BF07}"/>
              </a:ext>
            </a:extLst>
          </p:cNvPr>
          <p:cNvSpPr>
            <a:spLocks noGrp="1"/>
          </p:cNvSpPr>
          <p:nvPr>
            <p:ph type="dt" sz="half" idx="10"/>
          </p:nvPr>
        </p:nvSpPr>
        <p:spPr>
          <a:xfrm>
            <a:off x="838200" y="6356349"/>
            <a:ext cx="2743200" cy="365125"/>
          </a:xfrm>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ACA7723E-2262-4267-8C2C-0FC3FDB33E37}"/>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F3DC6B6-45A2-4FFE-B4C2-2A0DBF90FFC5}"/>
              </a:ext>
            </a:extLst>
          </p:cNvPr>
          <p:cNvSpPr>
            <a:spLocks noGrp="1"/>
          </p:cNvSpPr>
          <p:nvPr>
            <p:ph type="sldNum" sz="quarter" idx="12"/>
          </p:nvPr>
        </p:nvSpPr>
        <p:spPr/>
        <p:txBody>
          <a:bodyPr/>
          <a:lstStyle/>
          <a:p>
            <a:fld id="{06B7BF86-18E6-48A3-8F68-6C8B8DA818EF}" type="slidenum">
              <a:rPr lang="en-IN" smtClean="0"/>
              <a:t>39</a:t>
            </a:fld>
            <a:endParaRPr lang="en-IN"/>
          </a:p>
        </p:txBody>
      </p:sp>
      <p:pic>
        <p:nvPicPr>
          <p:cNvPr id="7" name="Picture 6">
            <a:extLst>
              <a:ext uri="{FF2B5EF4-FFF2-40B4-BE49-F238E27FC236}">
                <a16:creationId xmlns:a16="http://schemas.microsoft.com/office/drawing/2014/main" id="{81C2C3B1-109D-4CB7-8BB8-489FBDB80D23}"/>
              </a:ext>
            </a:extLst>
          </p:cNvPr>
          <p:cNvPicPr>
            <a:picLocks noChangeAspect="1"/>
          </p:cNvPicPr>
          <p:nvPr/>
        </p:nvPicPr>
        <p:blipFill>
          <a:blip r:embed="rId3"/>
          <a:stretch>
            <a:fillRect/>
          </a:stretch>
        </p:blipFill>
        <p:spPr>
          <a:xfrm>
            <a:off x="6228524" y="1027906"/>
            <a:ext cx="4648579" cy="3492636"/>
          </a:xfrm>
          <a:prstGeom prst="rect">
            <a:avLst/>
          </a:prstGeom>
        </p:spPr>
      </p:pic>
      <p:pic>
        <p:nvPicPr>
          <p:cNvPr id="11" name="Picture 10">
            <a:extLst>
              <a:ext uri="{FF2B5EF4-FFF2-40B4-BE49-F238E27FC236}">
                <a16:creationId xmlns:a16="http://schemas.microsoft.com/office/drawing/2014/main" id="{D650D197-98DA-47F2-9576-E26097FD5C38}"/>
              </a:ext>
            </a:extLst>
          </p:cNvPr>
          <p:cNvPicPr>
            <a:picLocks noChangeAspect="1"/>
          </p:cNvPicPr>
          <p:nvPr/>
        </p:nvPicPr>
        <p:blipFill>
          <a:blip r:embed="rId4"/>
          <a:stretch>
            <a:fillRect/>
          </a:stretch>
        </p:blipFill>
        <p:spPr>
          <a:xfrm>
            <a:off x="997080" y="2862953"/>
            <a:ext cx="4665057" cy="3032287"/>
          </a:xfrm>
          <a:prstGeom prst="rect">
            <a:avLst/>
          </a:prstGeom>
        </p:spPr>
      </p:pic>
      <p:sp>
        <p:nvSpPr>
          <p:cNvPr id="13" name="TextBox 12">
            <a:extLst>
              <a:ext uri="{FF2B5EF4-FFF2-40B4-BE49-F238E27FC236}">
                <a16:creationId xmlns:a16="http://schemas.microsoft.com/office/drawing/2014/main" id="{5A43A040-C906-46B5-8324-5B7D287F56AA}"/>
              </a:ext>
            </a:extLst>
          </p:cNvPr>
          <p:cNvSpPr txBox="1"/>
          <p:nvPr/>
        </p:nvSpPr>
        <p:spPr>
          <a:xfrm>
            <a:off x="5256144" y="4881662"/>
            <a:ext cx="6097656" cy="923330"/>
          </a:xfrm>
          <a:prstGeom prst="rect">
            <a:avLst/>
          </a:prstGeom>
          <a:noFill/>
        </p:spPr>
        <p:txBody>
          <a:bodyPr wrap="square">
            <a:spAutoFit/>
          </a:bodyPr>
          <a:lstStyle/>
          <a:p>
            <a:r>
              <a:rPr lang="en-US" dirty="0"/>
              <a:t>A technique for instruction-level parallelism by executing instructions without dependencies (known at compile-time) in parallel</a:t>
            </a:r>
          </a:p>
        </p:txBody>
      </p:sp>
    </p:spTree>
    <p:extLst>
      <p:ext uri="{BB962C8B-B14F-4D97-AF65-F5344CB8AC3E}">
        <p14:creationId xmlns:p14="http://schemas.microsoft.com/office/powerpoint/2010/main" val="121554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7DBF-B215-430D-8285-82A3209D2CEA}"/>
              </a:ext>
            </a:extLst>
          </p:cNvPr>
          <p:cNvSpPr>
            <a:spLocks noGrp="1"/>
          </p:cNvSpPr>
          <p:nvPr>
            <p:ph type="title"/>
          </p:nvPr>
        </p:nvSpPr>
        <p:spPr>
          <a:xfrm>
            <a:off x="838200" y="365125"/>
            <a:ext cx="10515600" cy="717441"/>
          </a:xfrm>
        </p:spPr>
        <p:txBody>
          <a:bodyPr>
            <a:normAutofit/>
          </a:bodyPr>
          <a:lstStyle/>
          <a:p>
            <a:r>
              <a:rPr lang="en-IN" sz="3200" b="1" dirty="0">
                <a:latin typeface="Arial" panose="020B0604020202020204" pitchFamily="34" charset="0"/>
                <a:cs typeface="Arial" panose="020B0604020202020204" pitchFamily="34" charset="0"/>
              </a:rPr>
              <a:t>Definition of Embedded System</a:t>
            </a:r>
          </a:p>
        </p:txBody>
      </p:sp>
      <p:sp>
        <p:nvSpPr>
          <p:cNvPr id="3" name="Content Placeholder 2">
            <a:extLst>
              <a:ext uri="{FF2B5EF4-FFF2-40B4-BE49-F238E27FC236}">
                <a16:creationId xmlns:a16="http://schemas.microsoft.com/office/drawing/2014/main" id="{FD6F718A-9B5D-4255-BD94-B51C509D6735}"/>
              </a:ext>
            </a:extLst>
          </p:cNvPr>
          <p:cNvSpPr>
            <a:spLocks noGrp="1"/>
          </p:cNvSpPr>
          <p:nvPr>
            <p:ph idx="1"/>
          </p:nvPr>
        </p:nvSpPr>
        <p:spPr>
          <a:xfrm>
            <a:off x="838200" y="1082566"/>
            <a:ext cx="10515600" cy="5094397"/>
          </a:xfrm>
        </p:spPr>
        <p:txBody>
          <a:bodyPr>
            <a:normAutofit/>
          </a:bodyPr>
          <a:lstStyle/>
          <a:p>
            <a:r>
              <a:rPr lang="en-IN" sz="2400" dirty="0"/>
              <a:t>An Embedded System is a way of working, organizing or performing one or many tasks according to a fixed set of rules, program or plan.</a:t>
            </a:r>
          </a:p>
          <a:p>
            <a:pPr marL="0" indent="0" algn="ctr">
              <a:buNone/>
            </a:pPr>
            <a:r>
              <a:rPr lang="en-IN" sz="2400" dirty="0"/>
              <a:t>or</a:t>
            </a:r>
          </a:p>
          <a:p>
            <a:r>
              <a:rPr lang="en-IN" sz="2400" dirty="0"/>
              <a:t>It is an arrangement in which all units assemble and work together according to a program or plan.</a:t>
            </a:r>
          </a:p>
          <a:p>
            <a:endParaRPr lang="en-IN" sz="2400" dirty="0"/>
          </a:p>
          <a:p>
            <a:pPr marL="0" indent="0">
              <a:buNone/>
            </a:pPr>
            <a:r>
              <a:rPr lang="en-IN" dirty="0"/>
              <a:t>For example:</a:t>
            </a:r>
          </a:p>
          <a:p>
            <a:pPr lvl="1"/>
            <a:r>
              <a:rPr lang="en-IN" dirty="0"/>
              <a:t>Time display system - A watch</a:t>
            </a:r>
          </a:p>
          <a:p>
            <a:pPr lvl="1"/>
            <a:r>
              <a:rPr lang="en-IN" dirty="0"/>
              <a:t>Automatic cloth washing system </a:t>
            </a:r>
            <a:r>
              <a:rPr lang="en-IN" dirty="0" err="1"/>
              <a:t>i.e</a:t>
            </a:r>
            <a:r>
              <a:rPr lang="en-IN" dirty="0"/>
              <a:t>: A washing machine.</a:t>
            </a:r>
          </a:p>
          <a:p>
            <a:endParaRPr lang="en-IN" sz="2400" dirty="0"/>
          </a:p>
          <a:p>
            <a:endParaRPr lang="en-IN" sz="2400" dirty="0"/>
          </a:p>
        </p:txBody>
      </p:sp>
      <p:sp>
        <p:nvSpPr>
          <p:cNvPr id="4" name="Date Placeholder 3">
            <a:extLst>
              <a:ext uri="{FF2B5EF4-FFF2-40B4-BE49-F238E27FC236}">
                <a16:creationId xmlns:a16="http://schemas.microsoft.com/office/drawing/2014/main" id="{3E245DA7-51E8-4339-9EB4-1283654F7699}"/>
              </a:ext>
            </a:extLst>
          </p:cNvPr>
          <p:cNvSpPr>
            <a:spLocks noGrp="1"/>
          </p:cNvSpPr>
          <p:nvPr>
            <p:ph type="dt" sz="half" idx="10"/>
          </p:nvPr>
        </p:nvSpPr>
        <p:spPr/>
        <p:txBody>
          <a:bodyPr/>
          <a:lstStyle/>
          <a:p>
            <a:fld id="{B339B423-BF9A-4BEC-AFF6-D94C00B4E43B}" type="datetime1">
              <a:rPr lang="en-IN" smtClean="0"/>
              <a:t>08-07-2021</a:t>
            </a:fld>
            <a:endParaRPr lang="en-IN"/>
          </a:p>
        </p:txBody>
      </p:sp>
      <p:sp>
        <p:nvSpPr>
          <p:cNvPr id="5" name="Footer Placeholder 4">
            <a:extLst>
              <a:ext uri="{FF2B5EF4-FFF2-40B4-BE49-F238E27FC236}">
                <a16:creationId xmlns:a16="http://schemas.microsoft.com/office/drawing/2014/main" id="{138CBCD0-4566-497A-A8CD-C289E366CD64}"/>
              </a:ext>
            </a:extLst>
          </p:cNvPr>
          <p:cNvSpPr>
            <a:spLocks noGrp="1"/>
          </p:cNvSpPr>
          <p:nvPr>
            <p:ph type="ftr" sz="quarter" idx="11"/>
          </p:nvPr>
        </p:nvSpPr>
        <p:spPr/>
        <p:txBody>
          <a:bodyPr/>
          <a:lstStyle/>
          <a:p>
            <a:r>
              <a:rPr lang="en-US"/>
              <a:t>School of Electronics Engineering, KIIIT DU, Bhubaneswar-24</a:t>
            </a:r>
            <a:endParaRPr lang="en-IN"/>
          </a:p>
        </p:txBody>
      </p:sp>
      <p:sp>
        <p:nvSpPr>
          <p:cNvPr id="7" name="Slide Number Placeholder 6">
            <a:extLst>
              <a:ext uri="{FF2B5EF4-FFF2-40B4-BE49-F238E27FC236}">
                <a16:creationId xmlns:a16="http://schemas.microsoft.com/office/drawing/2014/main" id="{22A9F2BB-243E-48EF-B28D-C350C753F62E}"/>
              </a:ext>
            </a:extLst>
          </p:cNvPr>
          <p:cNvSpPr>
            <a:spLocks noGrp="1"/>
          </p:cNvSpPr>
          <p:nvPr>
            <p:ph type="sldNum" sz="quarter" idx="12"/>
          </p:nvPr>
        </p:nvSpPr>
        <p:spPr/>
        <p:txBody>
          <a:bodyPr/>
          <a:lstStyle/>
          <a:p>
            <a:fld id="{06B7BF86-18E6-48A3-8F68-6C8B8DA818EF}" type="slidenum">
              <a:rPr lang="en-IN" smtClean="0"/>
              <a:t>4</a:t>
            </a:fld>
            <a:endParaRPr lang="en-IN"/>
          </a:p>
        </p:txBody>
      </p:sp>
    </p:spTree>
    <p:extLst>
      <p:ext uri="{BB962C8B-B14F-4D97-AF65-F5344CB8AC3E}">
        <p14:creationId xmlns:p14="http://schemas.microsoft.com/office/powerpoint/2010/main" val="3296361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0B4B-9F4F-463D-84DD-2DE6B65DF40E}"/>
              </a:ext>
            </a:extLst>
          </p:cNvPr>
          <p:cNvSpPr>
            <a:spLocks noGrp="1"/>
          </p:cNvSpPr>
          <p:nvPr>
            <p:ph type="title"/>
          </p:nvPr>
        </p:nvSpPr>
        <p:spPr>
          <a:xfrm>
            <a:off x="838200" y="365125"/>
            <a:ext cx="10515600" cy="688423"/>
          </a:xfrm>
        </p:spPr>
        <p:txBody>
          <a:bodyPr>
            <a:normAutofit fontScale="90000"/>
          </a:bodyPr>
          <a:lstStyle/>
          <a:p>
            <a:r>
              <a:rPr lang="en-US" dirty="0"/>
              <a:t>SoC- System on Chip </a:t>
            </a:r>
            <a:endParaRPr lang="en-IN" dirty="0"/>
          </a:p>
        </p:txBody>
      </p:sp>
      <p:sp>
        <p:nvSpPr>
          <p:cNvPr id="3" name="Content Placeholder 2">
            <a:extLst>
              <a:ext uri="{FF2B5EF4-FFF2-40B4-BE49-F238E27FC236}">
                <a16:creationId xmlns:a16="http://schemas.microsoft.com/office/drawing/2014/main" id="{54FCFF1B-8BEB-49D1-A90B-8D7A10A8BCD5}"/>
              </a:ext>
            </a:extLst>
          </p:cNvPr>
          <p:cNvSpPr>
            <a:spLocks noGrp="1"/>
          </p:cNvSpPr>
          <p:nvPr>
            <p:ph idx="1"/>
          </p:nvPr>
        </p:nvSpPr>
        <p:spPr>
          <a:xfrm>
            <a:off x="838200" y="1331843"/>
            <a:ext cx="10515600" cy="4845120"/>
          </a:xfrm>
        </p:spPr>
        <p:txBody>
          <a:bodyPr>
            <a:normAutofit fontScale="70000" lnSpcReduction="20000"/>
          </a:bodyPr>
          <a:lstStyle/>
          <a:p>
            <a:pPr>
              <a:lnSpc>
                <a:spcPct val="120000"/>
              </a:lnSpc>
              <a:spcBef>
                <a:spcPts val="0"/>
              </a:spcBef>
            </a:pPr>
            <a:r>
              <a:rPr lang="en-US" dirty="0"/>
              <a:t>A complex Embedded system design done on a single Silicon Chip consisting of different processors, Ips, and other Peripherals which is called as SoC i.e. System on Chip.</a:t>
            </a:r>
          </a:p>
          <a:p>
            <a:pPr>
              <a:lnSpc>
                <a:spcPct val="120000"/>
              </a:lnSpc>
              <a:spcBef>
                <a:spcPts val="0"/>
              </a:spcBef>
            </a:pPr>
            <a:r>
              <a:rPr lang="en-US" dirty="0"/>
              <a:t>An SoC may contains following components which are interconnected to act as single chip:</a:t>
            </a:r>
          </a:p>
          <a:p>
            <a:pPr lvl="1">
              <a:lnSpc>
                <a:spcPct val="120000"/>
              </a:lnSpc>
              <a:spcBef>
                <a:spcPts val="0"/>
              </a:spcBef>
            </a:pPr>
            <a:r>
              <a:rPr lang="en-US" dirty="0"/>
              <a:t>GPP</a:t>
            </a:r>
          </a:p>
          <a:p>
            <a:pPr lvl="1">
              <a:lnSpc>
                <a:spcPct val="120000"/>
              </a:lnSpc>
              <a:spcBef>
                <a:spcPts val="0"/>
              </a:spcBef>
            </a:pPr>
            <a:r>
              <a:rPr lang="en-US" dirty="0"/>
              <a:t>SPP</a:t>
            </a:r>
          </a:p>
          <a:p>
            <a:pPr lvl="1">
              <a:lnSpc>
                <a:spcPct val="120000"/>
              </a:lnSpc>
              <a:spcBef>
                <a:spcPts val="0"/>
              </a:spcBef>
            </a:pPr>
            <a:r>
              <a:rPr lang="en-US" dirty="0"/>
              <a:t>DSP processor</a:t>
            </a:r>
          </a:p>
          <a:p>
            <a:pPr lvl="1">
              <a:lnSpc>
                <a:spcPct val="120000"/>
              </a:lnSpc>
              <a:spcBef>
                <a:spcPts val="0"/>
              </a:spcBef>
            </a:pPr>
            <a:r>
              <a:rPr lang="en-US" dirty="0"/>
              <a:t>Memory</a:t>
            </a:r>
          </a:p>
          <a:p>
            <a:pPr lvl="1">
              <a:lnSpc>
                <a:spcPct val="120000"/>
              </a:lnSpc>
              <a:spcBef>
                <a:spcPts val="0"/>
              </a:spcBef>
            </a:pPr>
            <a:r>
              <a:rPr lang="en-US" dirty="0"/>
              <a:t>IPs</a:t>
            </a:r>
          </a:p>
          <a:p>
            <a:pPr lvl="1">
              <a:lnSpc>
                <a:spcPct val="120000"/>
              </a:lnSpc>
              <a:spcBef>
                <a:spcPts val="0"/>
              </a:spcBef>
            </a:pPr>
            <a:r>
              <a:rPr lang="en-US" dirty="0"/>
              <a:t>ADC and DAC, other Analog Circuits,</a:t>
            </a:r>
          </a:p>
          <a:p>
            <a:pPr lvl="1">
              <a:lnSpc>
                <a:spcPct val="120000"/>
              </a:lnSpc>
              <a:spcBef>
                <a:spcPts val="0"/>
              </a:spcBef>
            </a:pPr>
            <a:r>
              <a:rPr lang="en-US" dirty="0"/>
              <a:t>Timer, bus interface units</a:t>
            </a:r>
          </a:p>
          <a:p>
            <a:pPr lvl="1">
              <a:lnSpc>
                <a:spcPct val="120000"/>
              </a:lnSpc>
              <a:spcBef>
                <a:spcPts val="0"/>
              </a:spcBef>
            </a:pPr>
            <a:r>
              <a:rPr lang="en-US" dirty="0"/>
              <a:t>Memory subsystems- Ram, ROM, EPROM, Flash and </a:t>
            </a:r>
          </a:p>
          <a:p>
            <a:pPr lvl="1">
              <a:lnSpc>
                <a:spcPct val="120000"/>
              </a:lnSpc>
              <a:spcBef>
                <a:spcPts val="0"/>
              </a:spcBef>
            </a:pPr>
            <a:r>
              <a:rPr lang="en-US" dirty="0"/>
              <a:t>Many more</a:t>
            </a:r>
          </a:p>
          <a:p>
            <a:pPr>
              <a:lnSpc>
                <a:spcPct val="120000"/>
              </a:lnSpc>
              <a:spcBef>
                <a:spcPts val="0"/>
              </a:spcBef>
            </a:pPr>
            <a:r>
              <a:rPr lang="en-US" dirty="0"/>
              <a:t>The figure in next slide shows a SoC Chip and as an example  ARM Processor is shown in figure.</a:t>
            </a:r>
            <a:endParaRPr lang="en-IN" dirty="0"/>
          </a:p>
        </p:txBody>
      </p:sp>
      <p:sp>
        <p:nvSpPr>
          <p:cNvPr id="4" name="Date Placeholder 3">
            <a:extLst>
              <a:ext uri="{FF2B5EF4-FFF2-40B4-BE49-F238E27FC236}">
                <a16:creationId xmlns:a16="http://schemas.microsoft.com/office/drawing/2014/main" id="{D0890649-D493-42DA-8DF6-B1D0490F0B6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A6C2680A-B68B-4A52-A89E-51B6F4F91743}"/>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CCC59D13-73AD-4682-B663-88FB3D23307C}"/>
              </a:ext>
            </a:extLst>
          </p:cNvPr>
          <p:cNvSpPr>
            <a:spLocks noGrp="1"/>
          </p:cNvSpPr>
          <p:nvPr>
            <p:ph type="sldNum" sz="quarter" idx="12"/>
          </p:nvPr>
        </p:nvSpPr>
        <p:spPr/>
        <p:txBody>
          <a:bodyPr/>
          <a:lstStyle/>
          <a:p>
            <a:fld id="{06B7BF86-18E6-48A3-8F68-6C8B8DA818EF}" type="slidenum">
              <a:rPr lang="en-IN" smtClean="0"/>
              <a:t>40</a:t>
            </a:fld>
            <a:endParaRPr lang="en-IN"/>
          </a:p>
        </p:txBody>
      </p:sp>
    </p:spTree>
    <p:extLst>
      <p:ext uri="{BB962C8B-B14F-4D97-AF65-F5344CB8AC3E}">
        <p14:creationId xmlns:p14="http://schemas.microsoft.com/office/powerpoint/2010/main" val="2263881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8A7-7C6A-4405-ABA0-8AE8874EBF35}"/>
              </a:ext>
            </a:extLst>
          </p:cNvPr>
          <p:cNvSpPr>
            <a:spLocks noGrp="1"/>
          </p:cNvSpPr>
          <p:nvPr>
            <p:ph type="title"/>
          </p:nvPr>
        </p:nvSpPr>
        <p:spPr>
          <a:xfrm>
            <a:off x="838200" y="365126"/>
            <a:ext cx="10515600" cy="709820"/>
          </a:xfrm>
        </p:spPr>
        <p:txBody>
          <a:bodyPr>
            <a:normAutofit/>
          </a:bodyPr>
          <a:lstStyle/>
          <a:p>
            <a:r>
              <a:rPr lang="en-US" sz="3200" b="1" dirty="0">
                <a:latin typeface="Arial" panose="020B0604020202020204" pitchFamily="34" charset="0"/>
                <a:cs typeface="Arial" panose="020B0604020202020204" pitchFamily="34" charset="0"/>
              </a:rPr>
              <a:t>SoC Diagram</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2D74E4-EC92-4477-A4F0-70FF1C60B903}"/>
              </a:ext>
            </a:extLst>
          </p:cNvPr>
          <p:cNvSpPr>
            <a:spLocks noGrp="1"/>
          </p:cNvSpPr>
          <p:nvPr>
            <p:ph idx="1"/>
          </p:nvPr>
        </p:nvSpPr>
        <p:spPr>
          <a:xfrm>
            <a:off x="838200" y="1825625"/>
            <a:ext cx="4114800" cy="1782279"/>
          </a:xfrm>
        </p:spPr>
        <p:txBody>
          <a:bodyPr/>
          <a:lstStyle/>
          <a:p>
            <a:endParaRPr lang="en-IN" dirty="0"/>
          </a:p>
        </p:txBody>
      </p:sp>
      <p:sp>
        <p:nvSpPr>
          <p:cNvPr id="4" name="Date Placeholder 3">
            <a:extLst>
              <a:ext uri="{FF2B5EF4-FFF2-40B4-BE49-F238E27FC236}">
                <a16:creationId xmlns:a16="http://schemas.microsoft.com/office/drawing/2014/main" id="{9EA9E231-6833-496C-8937-DF0DA4FBC1AE}"/>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E8D9EBDB-AB57-4F61-A694-030ED0068FEB}"/>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04D9553F-BB9D-475E-AECF-BAA239FCF531}"/>
              </a:ext>
            </a:extLst>
          </p:cNvPr>
          <p:cNvSpPr>
            <a:spLocks noGrp="1"/>
          </p:cNvSpPr>
          <p:nvPr>
            <p:ph type="sldNum" sz="quarter" idx="12"/>
          </p:nvPr>
        </p:nvSpPr>
        <p:spPr/>
        <p:txBody>
          <a:bodyPr/>
          <a:lstStyle/>
          <a:p>
            <a:fld id="{06B7BF86-18E6-48A3-8F68-6C8B8DA818EF}" type="slidenum">
              <a:rPr lang="en-IN" smtClean="0"/>
              <a:t>41</a:t>
            </a:fld>
            <a:endParaRPr lang="en-IN"/>
          </a:p>
        </p:txBody>
      </p:sp>
      <p:pic>
        <p:nvPicPr>
          <p:cNvPr id="7" name="Picture 6">
            <a:extLst>
              <a:ext uri="{FF2B5EF4-FFF2-40B4-BE49-F238E27FC236}">
                <a16:creationId xmlns:a16="http://schemas.microsoft.com/office/drawing/2014/main" id="{C9C0E9A3-C158-4231-80ED-DEF83CD2C28F}"/>
              </a:ext>
            </a:extLst>
          </p:cNvPr>
          <p:cNvPicPr>
            <a:picLocks noChangeAspect="1"/>
          </p:cNvPicPr>
          <p:nvPr/>
        </p:nvPicPr>
        <p:blipFill rotWithShape="1">
          <a:blip r:embed="rId2"/>
          <a:srcRect l="4489" t="6992" r="4279" b="2056"/>
          <a:stretch/>
        </p:blipFill>
        <p:spPr>
          <a:xfrm>
            <a:off x="6702403" y="496956"/>
            <a:ext cx="4371106" cy="4909931"/>
          </a:xfrm>
          <a:prstGeom prst="rect">
            <a:avLst/>
          </a:prstGeom>
        </p:spPr>
      </p:pic>
      <p:pic>
        <p:nvPicPr>
          <p:cNvPr id="9" name="Picture 8">
            <a:extLst>
              <a:ext uri="{FF2B5EF4-FFF2-40B4-BE49-F238E27FC236}">
                <a16:creationId xmlns:a16="http://schemas.microsoft.com/office/drawing/2014/main" id="{39783E74-E9C6-4A28-B53C-7D1D9BF2B559}"/>
              </a:ext>
            </a:extLst>
          </p:cNvPr>
          <p:cNvPicPr>
            <a:picLocks noChangeAspect="1"/>
          </p:cNvPicPr>
          <p:nvPr/>
        </p:nvPicPr>
        <p:blipFill>
          <a:blip r:embed="rId3"/>
          <a:stretch>
            <a:fillRect/>
          </a:stretch>
        </p:blipFill>
        <p:spPr>
          <a:xfrm>
            <a:off x="513954" y="1226388"/>
            <a:ext cx="5864203" cy="4789408"/>
          </a:xfrm>
          <a:prstGeom prst="rect">
            <a:avLst/>
          </a:prstGeom>
        </p:spPr>
      </p:pic>
      <p:sp>
        <p:nvSpPr>
          <p:cNvPr id="10" name="TextBox 9">
            <a:extLst>
              <a:ext uri="{FF2B5EF4-FFF2-40B4-BE49-F238E27FC236}">
                <a16:creationId xmlns:a16="http://schemas.microsoft.com/office/drawing/2014/main" id="{00F647E2-C8E5-4C7C-B9C4-9EC886D35836}"/>
              </a:ext>
            </a:extLst>
          </p:cNvPr>
          <p:cNvSpPr txBox="1"/>
          <p:nvPr/>
        </p:nvSpPr>
        <p:spPr>
          <a:xfrm>
            <a:off x="8282662" y="5512286"/>
            <a:ext cx="1236236" cy="369332"/>
          </a:xfrm>
          <a:prstGeom prst="rect">
            <a:avLst/>
          </a:prstGeom>
          <a:noFill/>
        </p:spPr>
        <p:txBody>
          <a:bodyPr wrap="none" rtlCol="0">
            <a:spAutoFit/>
          </a:bodyPr>
          <a:lstStyle/>
          <a:p>
            <a:r>
              <a:rPr lang="en-US" b="1" dirty="0"/>
              <a:t>ARM SoC</a:t>
            </a:r>
            <a:endParaRPr lang="en-IN" b="1" dirty="0"/>
          </a:p>
        </p:txBody>
      </p:sp>
      <p:sp>
        <p:nvSpPr>
          <p:cNvPr id="11" name="TextBox 10">
            <a:extLst>
              <a:ext uri="{FF2B5EF4-FFF2-40B4-BE49-F238E27FC236}">
                <a16:creationId xmlns:a16="http://schemas.microsoft.com/office/drawing/2014/main" id="{65010E12-8EDF-4E9F-81FB-FB79690E206E}"/>
              </a:ext>
            </a:extLst>
          </p:cNvPr>
          <p:cNvSpPr txBox="1"/>
          <p:nvPr/>
        </p:nvSpPr>
        <p:spPr>
          <a:xfrm>
            <a:off x="2385391" y="1371600"/>
            <a:ext cx="2557110" cy="369332"/>
          </a:xfrm>
          <a:prstGeom prst="rect">
            <a:avLst/>
          </a:prstGeom>
          <a:noFill/>
        </p:spPr>
        <p:txBody>
          <a:bodyPr wrap="none" rtlCol="0">
            <a:spAutoFit/>
          </a:bodyPr>
          <a:lstStyle/>
          <a:p>
            <a:r>
              <a:rPr lang="en-US" b="1" dirty="0"/>
              <a:t>General SoC Diagram</a:t>
            </a:r>
            <a:endParaRPr lang="en-IN" b="1" dirty="0"/>
          </a:p>
        </p:txBody>
      </p:sp>
    </p:spTree>
    <p:extLst>
      <p:ext uri="{BB962C8B-B14F-4D97-AF65-F5344CB8AC3E}">
        <p14:creationId xmlns:p14="http://schemas.microsoft.com/office/powerpoint/2010/main" val="4010345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B7AC-7350-4B47-A7E8-522D476EFD4D}"/>
              </a:ext>
            </a:extLst>
          </p:cNvPr>
          <p:cNvSpPr>
            <a:spLocks noGrp="1"/>
          </p:cNvSpPr>
          <p:nvPr>
            <p:ph type="title"/>
          </p:nvPr>
        </p:nvSpPr>
        <p:spPr>
          <a:xfrm>
            <a:off x="838200" y="365125"/>
            <a:ext cx="10515600" cy="569153"/>
          </a:xfrm>
        </p:spPr>
        <p:txBody>
          <a:bodyPr>
            <a:noAutofit/>
          </a:bodyPr>
          <a:lstStyle/>
          <a:p>
            <a:r>
              <a:rPr lang="en-US" sz="3200" b="1" dirty="0">
                <a:latin typeface="Arial" panose="020B0604020202020204" pitchFamily="34" charset="0"/>
                <a:cs typeface="Arial" panose="020B0604020202020204" pitchFamily="34" charset="0"/>
              </a:rPr>
              <a:t>SoC</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7CA383-F898-4E89-AECE-02A5E1DEDA35}"/>
              </a:ext>
            </a:extLst>
          </p:cNvPr>
          <p:cNvSpPr>
            <a:spLocks noGrp="1"/>
          </p:cNvSpPr>
          <p:nvPr>
            <p:ph idx="1"/>
          </p:nvPr>
        </p:nvSpPr>
        <p:spPr>
          <a:xfrm>
            <a:off x="838200" y="1253331"/>
            <a:ext cx="10515600" cy="4351338"/>
          </a:xfrm>
        </p:spPr>
        <p:txBody>
          <a:bodyPr/>
          <a:lstStyle/>
          <a:p>
            <a:r>
              <a:rPr lang="en-US" dirty="0"/>
              <a:t>Advantages of SoC are</a:t>
            </a:r>
          </a:p>
          <a:p>
            <a:pPr lvl="1"/>
            <a:r>
              <a:rPr lang="en-US" dirty="0"/>
              <a:t>Less area</a:t>
            </a:r>
          </a:p>
          <a:p>
            <a:pPr lvl="1"/>
            <a:r>
              <a:rPr lang="en-US" dirty="0"/>
              <a:t>Low power consumption</a:t>
            </a:r>
          </a:p>
          <a:p>
            <a:pPr lvl="1"/>
            <a:r>
              <a:rPr lang="en-US" dirty="0"/>
              <a:t>Higher performance</a:t>
            </a:r>
          </a:p>
          <a:p>
            <a:r>
              <a:rPr lang="en-US" dirty="0"/>
              <a:t>Some uses of SoC are</a:t>
            </a:r>
          </a:p>
          <a:p>
            <a:pPr lvl="1"/>
            <a:r>
              <a:rPr lang="en-US" dirty="0"/>
              <a:t>Mobile phones</a:t>
            </a:r>
          </a:p>
          <a:p>
            <a:pPr lvl="1"/>
            <a:r>
              <a:rPr lang="en-US" dirty="0"/>
              <a:t>Tablets</a:t>
            </a:r>
          </a:p>
          <a:p>
            <a:pPr lvl="1"/>
            <a:r>
              <a:rPr lang="en-US" dirty="0"/>
              <a:t>Digital TVs and Camera</a:t>
            </a:r>
          </a:p>
          <a:p>
            <a:pPr lvl="1"/>
            <a:r>
              <a:rPr lang="en-US" dirty="0"/>
              <a:t>Set-top boxes</a:t>
            </a:r>
          </a:p>
          <a:p>
            <a:pPr lvl="1"/>
            <a:r>
              <a:rPr lang="en-US" dirty="0"/>
              <a:t>Network Modules</a:t>
            </a:r>
          </a:p>
          <a:p>
            <a:pPr lvl="1"/>
            <a:endParaRPr lang="en-US" dirty="0"/>
          </a:p>
          <a:p>
            <a:endParaRPr lang="en-IN" dirty="0"/>
          </a:p>
        </p:txBody>
      </p:sp>
      <p:sp>
        <p:nvSpPr>
          <p:cNvPr id="4" name="Date Placeholder 3">
            <a:extLst>
              <a:ext uri="{FF2B5EF4-FFF2-40B4-BE49-F238E27FC236}">
                <a16:creationId xmlns:a16="http://schemas.microsoft.com/office/drawing/2014/main" id="{B9E84175-78F3-41E0-9394-A4832C22AC20}"/>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A10E43A9-EFB5-4AEF-96D1-32D6F354447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8E32F9F9-B404-4426-808F-7E03EBBD9E13}"/>
              </a:ext>
            </a:extLst>
          </p:cNvPr>
          <p:cNvSpPr>
            <a:spLocks noGrp="1"/>
          </p:cNvSpPr>
          <p:nvPr>
            <p:ph type="sldNum" sz="quarter" idx="12"/>
          </p:nvPr>
        </p:nvSpPr>
        <p:spPr/>
        <p:txBody>
          <a:bodyPr/>
          <a:lstStyle/>
          <a:p>
            <a:fld id="{06B7BF86-18E6-48A3-8F68-6C8B8DA818EF}" type="slidenum">
              <a:rPr lang="en-IN" smtClean="0"/>
              <a:t>42</a:t>
            </a:fld>
            <a:endParaRPr lang="en-IN"/>
          </a:p>
        </p:txBody>
      </p:sp>
    </p:spTree>
    <p:extLst>
      <p:ext uri="{BB962C8B-B14F-4D97-AF65-F5344CB8AC3E}">
        <p14:creationId xmlns:p14="http://schemas.microsoft.com/office/powerpoint/2010/main" val="3799691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696420"/>
          </a:xfrm>
        </p:spPr>
        <p:txBody>
          <a:bodyPr>
            <a:normAutofit/>
          </a:bodyPr>
          <a:lstStyle/>
          <a:p>
            <a:r>
              <a:rPr lang="en-IN" sz="3200" b="1" dirty="0"/>
              <a:t>Features of Embedded System</a:t>
            </a:r>
            <a:endParaRPr lang="en-IN" sz="32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061546"/>
            <a:ext cx="10515600" cy="5115417"/>
          </a:xfrm>
        </p:spPr>
        <p:txBody>
          <a:bodyPr>
            <a:normAutofit fontScale="77500" lnSpcReduction="20000"/>
          </a:bodyPr>
          <a:lstStyle/>
          <a:p>
            <a:pPr lvl="0">
              <a:lnSpc>
                <a:spcPct val="120000"/>
              </a:lnSpc>
            </a:pPr>
            <a:r>
              <a:rPr lang="en-IN" b="1" dirty="0"/>
              <a:t>Single functioned system</a:t>
            </a:r>
          </a:p>
          <a:p>
            <a:pPr marL="0" indent="0">
              <a:lnSpc>
                <a:spcPct val="120000"/>
              </a:lnSpc>
              <a:buNone/>
            </a:pPr>
            <a:r>
              <a:rPr lang="en-IN" dirty="0"/>
              <a:t>	Most of embedded system designed have single function purpose only.</a:t>
            </a:r>
          </a:p>
          <a:p>
            <a:pPr lvl="0">
              <a:lnSpc>
                <a:spcPct val="120000"/>
              </a:lnSpc>
            </a:pPr>
            <a:r>
              <a:rPr lang="en-IN" b="1" dirty="0"/>
              <a:t>Interaction with physical environment</a:t>
            </a:r>
          </a:p>
          <a:p>
            <a:pPr marL="0" indent="0">
              <a:lnSpc>
                <a:spcPct val="120000"/>
              </a:lnSpc>
              <a:buNone/>
            </a:pPr>
            <a:r>
              <a:rPr lang="en-IN" dirty="0"/>
              <a:t>	Embedded system interacts with the physical environments around them.</a:t>
            </a:r>
          </a:p>
          <a:p>
            <a:pPr lvl="0">
              <a:lnSpc>
                <a:spcPct val="120000"/>
              </a:lnSpc>
            </a:pPr>
            <a:r>
              <a:rPr lang="en-IN" b="1" dirty="0"/>
              <a:t>User interface</a:t>
            </a:r>
          </a:p>
          <a:p>
            <a:pPr marL="893763" indent="-893763">
              <a:lnSpc>
                <a:spcPct val="120000"/>
              </a:lnSpc>
              <a:buNone/>
            </a:pPr>
            <a:r>
              <a:rPr lang="en-IN" dirty="0"/>
              <a:t>	Unlike common user interfaces like keyboard, mouse etc. embedded system sometimes contain dedicated user interfaces for a specific operation like switching on /off display.</a:t>
            </a:r>
          </a:p>
          <a:p>
            <a:pPr lvl="0">
              <a:lnSpc>
                <a:spcPct val="120000"/>
              </a:lnSpc>
            </a:pPr>
            <a:r>
              <a:rPr lang="en-IN" b="1" dirty="0"/>
              <a:t>Dependable system</a:t>
            </a:r>
          </a:p>
          <a:p>
            <a:pPr lvl="1">
              <a:lnSpc>
                <a:spcPct val="120000"/>
              </a:lnSpc>
            </a:pPr>
            <a:r>
              <a:rPr lang="en-IN" dirty="0"/>
              <a:t>When embedded systems are used for safety critical purpose like in nuclear plants where to ensure easy maintainability, and provides high security. </a:t>
            </a:r>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29DACBD4-4956-47A1-A077-C553AB03CFED}"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C04614F0-2FCB-4F48-BE82-0C766FB225EA}"/>
              </a:ext>
            </a:extLst>
          </p:cNvPr>
          <p:cNvSpPr>
            <a:spLocks noGrp="1"/>
          </p:cNvSpPr>
          <p:nvPr>
            <p:ph type="sldNum" sz="quarter" idx="12"/>
          </p:nvPr>
        </p:nvSpPr>
        <p:spPr/>
        <p:txBody>
          <a:bodyPr/>
          <a:lstStyle/>
          <a:p>
            <a:fld id="{06B7BF86-18E6-48A3-8F68-6C8B8DA818EF}" type="slidenum">
              <a:rPr lang="en-IN" smtClean="0"/>
              <a:t>43</a:t>
            </a:fld>
            <a:endParaRPr lang="en-IN"/>
          </a:p>
        </p:txBody>
      </p:sp>
    </p:spTree>
    <p:extLst>
      <p:ext uri="{BB962C8B-B14F-4D97-AF65-F5344CB8AC3E}">
        <p14:creationId xmlns:p14="http://schemas.microsoft.com/office/powerpoint/2010/main" val="665568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6"/>
            <a:ext cx="10515600" cy="769992"/>
          </a:xfrm>
        </p:spPr>
        <p:txBody>
          <a:bodyPr>
            <a:normAutofit/>
          </a:bodyPr>
          <a:lstStyle/>
          <a:p>
            <a:r>
              <a:rPr lang="en-IN" sz="2800" b="1" dirty="0"/>
              <a:t>Features of Embedded System</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135118"/>
            <a:ext cx="10515600" cy="5041845"/>
          </a:xfrm>
        </p:spPr>
        <p:txBody>
          <a:bodyPr>
            <a:normAutofit fontScale="77500" lnSpcReduction="20000"/>
          </a:bodyPr>
          <a:lstStyle/>
          <a:p>
            <a:pPr lvl="0">
              <a:lnSpc>
                <a:spcPct val="120000"/>
              </a:lnSpc>
            </a:pPr>
            <a:r>
              <a:rPr lang="en-IN" b="1" dirty="0"/>
              <a:t>Tightly constrained system</a:t>
            </a:r>
          </a:p>
          <a:p>
            <a:pPr marL="809625" indent="-809625">
              <a:lnSpc>
                <a:spcPct val="120000"/>
              </a:lnSpc>
              <a:buNone/>
            </a:pPr>
            <a:r>
              <a:rPr lang="en-IN" dirty="0"/>
              <a:t>	Embedded systems designed so often constrained by size and power consumption where these are vital important.</a:t>
            </a:r>
            <a:endParaRPr lang="en-IN" b="1" dirty="0"/>
          </a:p>
          <a:p>
            <a:pPr lvl="0">
              <a:lnSpc>
                <a:spcPct val="110000"/>
              </a:lnSpc>
            </a:pPr>
            <a:r>
              <a:rPr lang="en-IN" b="1" dirty="0"/>
              <a:t>Real time system</a:t>
            </a:r>
          </a:p>
          <a:p>
            <a:pPr marL="893763" indent="-893763">
              <a:lnSpc>
                <a:spcPct val="110000"/>
              </a:lnSpc>
              <a:buNone/>
            </a:pPr>
            <a:r>
              <a:rPr lang="en-IN" dirty="0"/>
              <a:t>	Most of embedded system often work in real-time for safety where time is an important factor for finishing process of different responses in time.</a:t>
            </a:r>
          </a:p>
          <a:p>
            <a:pPr lvl="0">
              <a:lnSpc>
                <a:spcPct val="110000"/>
              </a:lnSpc>
            </a:pPr>
            <a:r>
              <a:rPr lang="en-IN" b="1" dirty="0"/>
              <a:t>Hybrid system</a:t>
            </a:r>
          </a:p>
          <a:p>
            <a:pPr marL="893763" indent="0">
              <a:lnSpc>
                <a:spcPct val="110000"/>
              </a:lnSpc>
              <a:buNone/>
            </a:pPr>
            <a:r>
              <a:rPr lang="en-IN" dirty="0"/>
              <a:t>	Often embedded system contains both </a:t>
            </a:r>
            <a:r>
              <a:rPr lang="en-IN" dirty="0" err="1"/>
              <a:t>analog</a:t>
            </a:r>
            <a:r>
              <a:rPr lang="en-IN" dirty="0"/>
              <a:t> and digital system in it called hybrid system.</a:t>
            </a:r>
          </a:p>
          <a:p>
            <a:pPr lvl="0">
              <a:lnSpc>
                <a:spcPct val="110000"/>
              </a:lnSpc>
            </a:pPr>
            <a:r>
              <a:rPr lang="en-IN" b="1" dirty="0"/>
              <a:t>Reactive system</a:t>
            </a:r>
          </a:p>
          <a:p>
            <a:pPr marL="893763" indent="0">
              <a:lnSpc>
                <a:spcPct val="110000"/>
              </a:lnSpc>
              <a:buNone/>
            </a:pPr>
            <a:r>
              <a:rPr lang="en-IN" dirty="0"/>
              <a:t>	It must be reactive to physical environment for its different functionality.</a:t>
            </a:r>
          </a:p>
          <a:p>
            <a:pPr>
              <a:lnSpc>
                <a:spcPct val="110000"/>
              </a:lnSpc>
            </a:pPr>
            <a:endParaRPr lang="en-IN"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79B338CF-1E86-49C2-8A04-1F689C4A9B66}"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DD017C48-77BC-480E-A694-5F08640A41E8}"/>
              </a:ext>
            </a:extLst>
          </p:cNvPr>
          <p:cNvSpPr>
            <a:spLocks noGrp="1"/>
          </p:cNvSpPr>
          <p:nvPr>
            <p:ph type="sldNum" sz="quarter" idx="12"/>
          </p:nvPr>
        </p:nvSpPr>
        <p:spPr/>
        <p:txBody>
          <a:bodyPr/>
          <a:lstStyle/>
          <a:p>
            <a:fld id="{06B7BF86-18E6-48A3-8F68-6C8B8DA818EF}" type="slidenum">
              <a:rPr lang="en-IN" smtClean="0"/>
              <a:t>44</a:t>
            </a:fld>
            <a:endParaRPr lang="en-IN"/>
          </a:p>
        </p:txBody>
      </p:sp>
    </p:spTree>
    <p:extLst>
      <p:ext uri="{BB962C8B-B14F-4D97-AF65-F5344CB8AC3E}">
        <p14:creationId xmlns:p14="http://schemas.microsoft.com/office/powerpoint/2010/main" val="4109414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F5-AF08-4E9C-9472-969748956BE0}"/>
              </a:ext>
            </a:extLst>
          </p:cNvPr>
          <p:cNvSpPr>
            <a:spLocks noGrp="1"/>
          </p:cNvSpPr>
          <p:nvPr>
            <p:ph type="title"/>
          </p:nvPr>
        </p:nvSpPr>
        <p:spPr>
          <a:xfrm>
            <a:off x="838200" y="365125"/>
            <a:ext cx="10515600" cy="622847"/>
          </a:xfrm>
        </p:spPr>
        <p:txBody>
          <a:bodyPr>
            <a:normAutofit/>
          </a:bodyPr>
          <a:lstStyle/>
          <a:p>
            <a:r>
              <a:rPr lang="en-IN" sz="2800" b="1" dirty="0"/>
              <a:t>Design Metrics</a:t>
            </a:r>
            <a:endParaRPr lang="en-IN" sz="2800" dirty="0"/>
          </a:p>
        </p:txBody>
      </p:sp>
      <p:sp>
        <p:nvSpPr>
          <p:cNvPr id="3" name="Content Placeholder 2">
            <a:extLst>
              <a:ext uri="{FF2B5EF4-FFF2-40B4-BE49-F238E27FC236}">
                <a16:creationId xmlns:a16="http://schemas.microsoft.com/office/drawing/2014/main" id="{B7347069-A7C9-4830-ABB3-8B2B8C55ECD9}"/>
              </a:ext>
            </a:extLst>
          </p:cNvPr>
          <p:cNvSpPr>
            <a:spLocks noGrp="1"/>
          </p:cNvSpPr>
          <p:nvPr>
            <p:ph idx="1"/>
          </p:nvPr>
        </p:nvSpPr>
        <p:spPr>
          <a:xfrm>
            <a:off x="838200" y="1219200"/>
            <a:ext cx="10515600" cy="4957763"/>
          </a:xfrm>
        </p:spPr>
        <p:txBody>
          <a:bodyPr>
            <a:normAutofit/>
          </a:bodyPr>
          <a:lstStyle/>
          <a:p>
            <a:pPr lvl="0">
              <a:lnSpc>
                <a:spcPct val="100000"/>
              </a:lnSpc>
            </a:pPr>
            <a:r>
              <a:rPr lang="en-IN" sz="2000" dirty="0"/>
              <a:t>System Cost</a:t>
            </a:r>
          </a:p>
          <a:p>
            <a:pPr lvl="0">
              <a:lnSpc>
                <a:spcPct val="100000"/>
              </a:lnSpc>
            </a:pPr>
            <a:r>
              <a:rPr lang="en-IN" sz="2000" dirty="0"/>
              <a:t>Size</a:t>
            </a:r>
          </a:p>
          <a:p>
            <a:pPr lvl="0">
              <a:lnSpc>
                <a:spcPct val="100000"/>
              </a:lnSpc>
            </a:pPr>
            <a:r>
              <a:rPr lang="en-IN" sz="2000" dirty="0"/>
              <a:t>Performance</a:t>
            </a:r>
          </a:p>
          <a:p>
            <a:pPr lvl="0">
              <a:lnSpc>
                <a:spcPct val="100000"/>
              </a:lnSpc>
            </a:pPr>
            <a:r>
              <a:rPr lang="en-IN" sz="2000" dirty="0"/>
              <a:t>Power requirements</a:t>
            </a:r>
          </a:p>
          <a:p>
            <a:pPr lvl="0">
              <a:lnSpc>
                <a:spcPct val="100000"/>
              </a:lnSpc>
            </a:pPr>
            <a:r>
              <a:rPr lang="en-IN" sz="2000" dirty="0"/>
              <a:t>Design flexibility</a:t>
            </a:r>
          </a:p>
          <a:p>
            <a:pPr lvl="0">
              <a:lnSpc>
                <a:spcPct val="100000"/>
              </a:lnSpc>
            </a:pPr>
            <a:r>
              <a:rPr lang="en-IN" sz="2000" dirty="0"/>
              <a:t>Design turnaround time</a:t>
            </a:r>
          </a:p>
          <a:p>
            <a:pPr lvl="0">
              <a:lnSpc>
                <a:spcPct val="100000"/>
              </a:lnSpc>
            </a:pPr>
            <a:r>
              <a:rPr lang="en-IN" sz="2000" dirty="0"/>
              <a:t>System maintainability</a:t>
            </a:r>
          </a:p>
          <a:p>
            <a:pPr lvl="0">
              <a:lnSpc>
                <a:spcPct val="100000"/>
              </a:lnSpc>
            </a:pPr>
            <a:r>
              <a:rPr lang="en-IN" sz="2000" dirty="0"/>
              <a:t>Testing and verification of functionality.</a:t>
            </a:r>
          </a:p>
          <a:p>
            <a:pPr>
              <a:lnSpc>
                <a:spcPct val="100000"/>
              </a:lnSpc>
            </a:pPr>
            <a:endParaRPr lang="en-IN" sz="2000" dirty="0"/>
          </a:p>
        </p:txBody>
      </p:sp>
      <p:sp>
        <p:nvSpPr>
          <p:cNvPr id="4" name="Date Placeholder 3">
            <a:extLst>
              <a:ext uri="{FF2B5EF4-FFF2-40B4-BE49-F238E27FC236}">
                <a16:creationId xmlns:a16="http://schemas.microsoft.com/office/drawing/2014/main" id="{52CAD7EB-5E9C-4499-A32B-E082A01AFBAB}"/>
              </a:ext>
            </a:extLst>
          </p:cNvPr>
          <p:cNvSpPr>
            <a:spLocks noGrp="1"/>
          </p:cNvSpPr>
          <p:nvPr>
            <p:ph type="dt" sz="half" idx="10"/>
          </p:nvPr>
        </p:nvSpPr>
        <p:spPr/>
        <p:txBody>
          <a:bodyPr/>
          <a:lstStyle/>
          <a:p>
            <a:fld id="{F33F1851-CECA-4D52-863F-38497D5FFC62}" type="datetime1">
              <a:rPr lang="en-IN" smtClean="0"/>
              <a:t>08-07-2021</a:t>
            </a:fld>
            <a:endParaRPr lang="en-IN"/>
          </a:p>
        </p:txBody>
      </p:sp>
      <p:sp>
        <p:nvSpPr>
          <p:cNvPr id="5" name="Footer Placeholder 4">
            <a:extLst>
              <a:ext uri="{FF2B5EF4-FFF2-40B4-BE49-F238E27FC236}">
                <a16:creationId xmlns:a16="http://schemas.microsoft.com/office/drawing/2014/main" id="{8054CA4E-AB78-414D-94DC-35BF493E175A}"/>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706B2CAB-A104-4E73-A6D2-7F4E16496FCE}"/>
              </a:ext>
            </a:extLst>
          </p:cNvPr>
          <p:cNvSpPr>
            <a:spLocks noGrp="1"/>
          </p:cNvSpPr>
          <p:nvPr>
            <p:ph type="sldNum" sz="quarter" idx="12"/>
          </p:nvPr>
        </p:nvSpPr>
        <p:spPr/>
        <p:txBody>
          <a:bodyPr/>
          <a:lstStyle/>
          <a:p>
            <a:fld id="{06B7BF86-18E6-48A3-8F68-6C8B8DA818EF}" type="slidenum">
              <a:rPr lang="en-IN" smtClean="0"/>
              <a:t>45</a:t>
            </a:fld>
            <a:endParaRPr lang="en-IN"/>
          </a:p>
        </p:txBody>
      </p:sp>
    </p:spTree>
    <p:extLst>
      <p:ext uri="{BB962C8B-B14F-4D97-AF65-F5344CB8AC3E}">
        <p14:creationId xmlns:p14="http://schemas.microsoft.com/office/powerpoint/2010/main" val="347019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13A082D-4116-4D32-B239-B851D2D393B3}"/>
              </a:ext>
            </a:extLst>
          </p:cNvPr>
          <p:cNvPicPr>
            <a:picLocks noChangeAspect="1"/>
          </p:cNvPicPr>
          <p:nvPr/>
        </p:nvPicPr>
        <p:blipFill>
          <a:blip r:embed="rId2"/>
          <a:stretch>
            <a:fillRect/>
          </a:stretch>
        </p:blipFill>
        <p:spPr>
          <a:xfrm>
            <a:off x="579783" y="997141"/>
            <a:ext cx="10515600" cy="5541771"/>
          </a:xfrm>
          <a:prstGeom prst="rect">
            <a:avLst/>
          </a:prstGeom>
        </p:spPr>
      </p:pic>
      <p:sp>
        <p:nvSpPr>
          <p:cNvPr id="2" name="Title 1">
            <a:extLst>
              <a:ext uri="{FF2B5EF4-FFF2-40B4-BE49-F238E27FC236}">
                <a16:creationId xmlns:a16="http://schemas.microsoft.com/office/drawing/2014/main" id="{1424EAD6-3287-48A1-AE81-DD883BFD3BE9}"/>
              </a:ext>
            </a:extLst>
          </p:cNvPr>
          <p:cNvSpPr>
            <a:spLocks noGrp="1"/>
          </p:cNvSpPr>
          <p:nvPr>
            <p:ph type="title"/>
          </p:nvPr>
        </p:nvSpPr>
        <p:spPr>
          <a:xfrm>
            <a:off x="838200" y="385435"/>
            <a:ext cx="10515600" cy="465192"/>
          </a:xfrm>
        </p:spPr>
        <p:txBody>
          <a:bodyPr>
            <a:noAutofit/>
          </a:bodyPr>
          <a:lstStyle/>
          <a:p>
            <a:r>
              <a:rPr lang="en-IN" sz="2800" b="1" dirty="0"/>
              <a:t>Embedded System Design Flow(</a:t>
            </a:r>
            <a:r>
              <a:rPr lang="en-IN" sz="2000" b="1" dirty="0"/>
              <a:t>Traditional Design Flow</a:t>
            </a:r>
            <a:r>
              <a:rPr lang="en-IN" sz="2800" b="1" dirty="0"/>
              <a:t>)</a:t>
            </a:r>
          </a:p>
        </p:txBody>
      </p:sp>
      <p:sp>
        <p:nvSpPr>
          <p:cNvPr id="4" name="Date Placeholder 3">
            <a:extLst>
              <a:ext uri="{FF2B5EF4-FFF2-40B4-BE49-F238E27FC236}">
                <a16:creationId xmlns:a16="http://schemas.microsoft.com/office/drawing/2014/main" id="{975EC958-8F7F-4079-A0FB-EAAD4127A0DD}"/>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D621704E-56BF-4D02-BAC8-A382642E6524}"/>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9A75F95-C620-4D9F-A98C-6CC058C381D5}"/>
              </a:ext>
            </a:extLst>
          </p:cNvPr>
          <p:cNvSpPr>
            <a:spLocks noGrp="1"/>
          </p:cNvSpPr>
          <p:nvPr>
            <p:ph type="sldNum" sz="quarter" idx="12"/>
          </p:nvPr>
        </p:nvSpPr>
        <p:spPr/>
        <p:txBody>
          <a:bodyPr/>
          <a:lstStyle/>
          <a:p>
            <a:fld id="{06B7BF86-18E6-48A3-8F68-6C8B8DA818EF}" type="slidenum">
              <a:rPr lang="en-IN" smtClean="0"/>
              <a:t>46</a:t>
            </a:fld>
            <a:endParaRPr lang="en-IN"/>
          </a:p>
        </p:txBody>
      </p:sp>
      <p:sp>
        <p:nvSpPr>
          <p:cNvPr id="3" name="TextBox 2">
            <a:extLst>
              <a:ext uri="{FF2B5EF4-FFF2-40B4-BE49-F238E27FC236}">
                <a16:creationId xmlns:a16="http://schemas.microsoft.com/office/drawing/2014/main" id="{7DEBAE6D-72E8-4B03-9C50-E857FFE41F72}"/>
              </a:ext>
            </a:extLst>
          </p:cNvPr>
          <p:cNvSpPr txBox="1"/>
          <p:nvPr/>
        </p:nvSpPr>
        <p:spPr>
          <a:xfrm>
            <a:off x="4223972" y="1109552"/>
            <a:ext cx="2133918" cy="369332"/>
          </a:xfrm>
          <a:prstGeom prst="rect">
            <a:avLst/>
          </a:prstGeom>
          <a:noFill/>
        </p:spPr>
        <p:txBody>
          <a:bodyPr wrap="none" rtlCol="0">
            <a:spAutoFit/>
          </a:bodyPr>
          <a:lstStyle/>
          <a:p>
            <a:r>
              <a:rPr lang="en-US" dirty="0"/>
              <a:t>Details description </a:t>
            </a:r>
            <a:endParaRPr lang="en-IN" dirty="0"/>
          </a:p>
        </p:txBody>
      </p:sp>
    </p:spTree>
    <p:extLst>
      <p:ext uri="{BB962C8B-B14F-4D97-AF65-F5344CB8AC3E}">
        <p14:creationId xmlns:p14="http://schemas.microsoft.com/office/powerpoint/2010/main" val="651273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4469-2818-4BE7-B319-C28BE9E1B255}"/>
              </a:ext>
            </a:extLst>
          </p:cNvPr>
          <p:cNvSpPr>
            <a:spLocks noGrp="1"/>
          </p:cNvSpPr>
          <p:nvPr>
            <p:ph type="title"/>
          </p:nvPr>
        </p:nvSpPr>
        <p:spPr>
          <a:xfrm>
            <a:off x="838200" y="365126"/>
            <a:ext cx="10515600" cy="559214"/>
          </a:xfrm>
        </p:spPr>
        <p:txBody>
          <a:bodyPr>
            <a:normAutofit/>
          </a:bodyPr>
          <a:lstStyle/>
          <a:p>
            <a:r>
              <a:rPr lang="en-IN" sz="3200" b="1" dirty="0">
                <a:latin typeface="Arial" panose="020B0604020202020204" pitchFamily="34" charset="0"/>
                <a:cs typeface="Arial" panose="020B0604020202020204" pitchFamily="34" charset="0"/>
              </a:rPr>
              <a:t>Embedded System Design Flow(</a:t>
            </a:r>
            <a:r>
              <a:rPr lang="en-IN" sz="2400" b="1" dirty="0">
                <a:latin typeface="Arial" panose="020B0604020202020204" pitchFamily="34" charset="0"/>
                <a:cs typeface="Arial" panose="020B0604020202020204" pitchFamily="34" charset="0"/>
              </a:rPr>
              <a:t>Traditional Design Flow</a:t>
            </a:r>
            <a:r>
              <a:rPr lang="en-IN" sz="3200" b="1" dirty="0">
                <a:latin typeface="Arial" panose="020B0604020202020204" pitchFamily="34" charset="0"/>
                <a:cs typeface="Arial" panose="020B0604020202020204" pitchFamily="34" charset="0"/>
              </a:rPr>
              <a:t>)</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B0258D-173A-4A67-950F-4F82F00C075F}"/>
              </a:ext>
            </a:extLst>
          </p:cNvPr>
          <p:cNvSpPr>
            <a:spLocks noGrp="1"/>
          </p:cNvSpPr>
          <p:nvPr>
            <p:ph idx="1"/>
          </p:nvPr>
        </p:nvSpPr>
        <p:spPr>
          <a:xfrm>
            <a:off x="838200" y="924340"/>
            <a:ext cx="10515600" cy="5267738"/>
          </a:xfrm>
        </p:spPr>
        <p:txBody>
          <a:bodyPr>
            <a:normAutofit fontScale="92500" lnSpcReduction="10000"/>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In traditional embedded system design process, they share a common structures and common development cycle.</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Figure 1 shows the typically embedded system design cycle.</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This process involves many components, PCBs and the system.</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The software design involves high level assembly language that requires the knowledge of microprocessor / microcontroller architecture and register structure.</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The design process breaks the system into hardware and software components </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Each components are designed separately by separate teams and generally </a:t>
            </a:r>
            <a:r>
              <a:rPr lang="en-US" sz="2400" dirty="0" err="1">
                <a:effectLst/>
                <a:latin typeface="Arial" panose="020B0604020202020204" pitchFamily="34" charset="0"/>
                <a:ea typeface="Calibri" panose="020F0502020204030204" pitchFamily="34" charset="0"/>
                <a:cs typeface="Kalinga" panose="020B0502040204020203" pitchFamily="34" charset="0"/>
              </a:rPr>
              <a:t>hw</a:t>
            </a:r>
            <a:r>
              <a:rPr lang="en-US" sz="2400" dirty="0">
                <a:effectLst/>
                <a:latin typeface="Arial" panose="020B0604020202020204" pitchFamily="34" charset="0"/>
                <a:ea typeface="Calibri" panose="020F0502020204030204" pitchFamily="34" charset="0"/>
                <a:cs typeface="Kalinga" panose="020B0502040204020203" pitchFamily="34" charset="0"/>
              </a:rPr>
              <a:t> development lags behind the software development. </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Such an approach limits the hardware-software tradeoffs and interaction between them are determined or discovered later in the system development.</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dirty="0">
                <a:effectLst/>
                <a:latin typeface="Arial" panose="020B0604020202020204" pitchFamily="34" charset="0"/>
                <a:ea typeface="Calibri" panose="020F0502020204030204" pitchFamily="34" charset="0"/>
                <a:cs typeface="Kalinga" panose="020B0502040204020203" pitchFamily="34" charset="0"/>
              </a:rPr>
              <a:t>In this development process concurrency between hardware and software components and greater cooperation between all designers’ leads to shorter design cycle time.</a:t>
            </a:r>
            <a:endParaRPr lang="en-IN" sz="2400" dirty="0">
              <a:effectLst/>
              <a:latin typeface="Calibri" panose="020F0502020204030204" pitchFamily="34" charset="0"/>
              <a:ea typeface="Calibri" panose="020F0502020204030204" pitchFamily="34" charset="0"/>
              <a:cs typeface="Kalinga" panose="020B0502040204020203" pitchFamily="34" charset="0"/>
            </a:endParaRPr>
          </a:p>
          <a:p>
            <a:endParaRPr lang="en-IN" sz="3600" dirty="0"/>
          </a:p>
        </p:txBody>
      </p:sp>
      <p:sp>
        <p:nvSpPr>
          <p:cNvPr id="4" name="Date Placeholder 3">
            <a:extLst>
              <a:ext uri="{FF2B5EF4-FFF2-40B4-BE49-F238E27FC236}">
                <a16:creationId xmlns:a16="http://schemas.microsoft.com/office/drawing/2014/main" id="{3FB8C360-6CA9-471B-8E3D-2A4771085254}"/>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EF4F3C5F-AC9A-4C70-A585-64513D7461ED}"/>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DBE96482-4C79-43CE-8777-AE8C1D5DE9C0}"/>
              </a:ext>
            </a:extLst>
          </p:cNvPr>
          <p:cNvSpPr>
            <a:spLocks noGrp="1"/>
          </p:cNvSpPr>
          <p:nvPr>
            <p:ph type="sldNum" sz="quarter" idx="12"/>
          </p:nvPr>
        </p:nvSpPr>
        <p:spPr/>
        <p:txBody>
          <a:bodyPr/>
          <a:lstStyle/>
          <a:p>
            <a:fld id="{06B7BF86-18E6-48A3-8F68-6C8B8DA818EF}" type="slidenum">
              <a:rPr lang="en-IN" smtClean="0"/>
              <a:t>47</a:t>
            </a:fld>
            <a:endParaRPr lang="en-IN"/>
          </a:p>
        </p:txBody>
      </p:sp>
    </p:spTree>
    <p:extLst>
      <p:ext uri="{BB962C8B-B14F-4D97-AF65-F5344CB8AC3E}">
        <p14:creationId xmlns:p14="http://schemas.microsoft.com/office/powerpoint/2010/main" val="1350490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E5878D-4D39-4EDA-965D-15E22609F15B}"/>
              </a:ext>
            </a:extLst>
          </p:cNvPr>
          <p:cNvPicPr>
            <a:picLocks noChangeAspect="1"/>
          </p:cNvPicPr>
          <p:nvPr/>
        </p:nvPicPr>
        <p:blipFill>
          <a:blip r:embed="rId2"/>
          <a:stretch>
            <a:fillRect/>
          </a:stretch>
        </p:blipFill>
        <p:spPr>
          <a:xfrm>
            <a:off x="838200" y="1140859"/>
            <a:ext cx="10104699" cy="5342318"/>
          </a:xfrm>
          <a:prstGeom prst="rect">
            <a:avLst/>
          </a:prstGeom>
        </p:spPr>
      </p:pic>
      <p:sp>
        <p:nvSpPr>
          <p:cNvPr id="4" name="Date Placeholder 3">
            <a:extLst>
              <a:ext uri="{FF2B5EF4-FFF2-40B4-BE49-F238E27FC236}">
                <a16:creationId xmlns:a16="http://schemas.microsoft.com/office/drawing/2014/main" id="{5D24B990-7ECF-4706-96AB-E9763B7A559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F73C205-E8CB-4C04-B02D-CC2781FA913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0AA46A25-5180-441F-84ED-6DF4BC3CB101}"/>
              </a:ext>
            </a:extLst>
          </p:cNvPr>
          <p:cNvSpPr>
            <a:spLocks noGrp="1"/>
          </p:cNvSpPr>
          <p:nvPr>
            <p:ph type="sldNum" sz="quarter" idx="12"/>
          </p:nvPr>
        </p:nvSpPr>
        <p:spPr/>
        <p:txBody>
          <a:bodyPr/>
          <a:lstStyle/>
          <a:p>
            <a:fld id="{06B7BF86-18E6-48A3-8F68-6C8B8DA818EF}" type="slidenum">
              <a:rPr lang="en-IN" smtClean="0"/>
              <a:t>48</a:t>
            </a:fld>
            <a:endParaRPr lang="en-IN"/>
          </a:p>
        </p:txBody>
      </p:sp>
      <p:sp>
        <p:nvSpPr>
          <p:cNvPr id="9" name="Title 1">
            <a:extLst>
              <a:ext uri="{FF2B5EF4-FFF2-40B4-BE49-F238E27FC236}">
                <a16:creationId xmlns:a16="http://schemas.microsoft.com/office/drawing/2014/main" id="{F0E5CC5A-E4FA-4508-A299-713B5D0C9347}"/>
              </a:ext>
            </a:extLst>
          </p:cNvPr>
          <p:cNvSpPr>
            <a:spLocks noGrp="1"/>
          </p:cNvSpPr>
          <p:nvPr>
            <p:ph type="title"/>
          </p:nvPr>
        </p:nvSpPr>
        <p:spPr>
          <a:xfrm>
            <a:off x="500270" y="374823"/>
            <a:ext cx="10515600" cy="897385"/>
          </a:xfrm>
        </p:spPr>
        <p:txBody>
          <a:bodyPr>
            <a:noAutofit/>
          </a:bodyPr>
          <a:lstStyle/>
          <a:p>
            <a:pPr algn="ctr">
              <a:lnSpc>
                <a:spcPct val="100000"/>
              </a:lnSpc>
            </a:pPr>
            <a:r>
              <a:rPr lang="en-IN" sz="3200" b="1" dirty="0">
                <a:latin typeface="Arial" panose="020B0604020202020204" pitchFamily="34" charset="0"/>
                <a:cs typeface="Arial" panose="020B0604020202020204" pitchFamily="34" charset="0"/>
              </a:rPr>
              <a:t>Embedded System Design Flow</a:t>
            </a:r>
            <a:br>
              <a:rPr lang="en-IN" sz="3200"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Hardware-Software Co- Design</a:t>
            </a:r>
            <a:r>
              <a:rPr lang="en-IN" sz="3200" b="1" dirty="0">
                <a:latin typeface="Arial" panose="020B0604020202020204" pitchFamily="34" charset="0"/>
                <a:cs typeface="Arial" panose="020B0604020202020204" pitchFamily="34" charset="0"/>
              </a:rPr>
              <a:t>)</a:t>
            </a:r>
            <a:endParaRPr lang="en-IN" sz="3200" dirty="0"/>
          </a:p>
        </p:txBody>
      </p:sp>
    </p:spTree>
    <p:extLst>
      <p:ext uri="{BB962C8B-B14F-4D97-AF65-F5344CB8AC3E}">
        <p14:creationId xmlns:p14="http://schemas.microsoft.com/office/powerpoint/2010/main" val="1034052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3ADB-715B-48A1-A93E-21CC6964142F}"/>
              </a:ext>
            </a:extLst>
          </p:cNvPr>
          <p:cNvSpPr>
            <a:spLocks noGrp="1"/>
          </p:cNvSpPr>
          <p:nvPr>
            <p:ph type="title"/>
          </p:nvPr>
        </p:nvSpPr>
        <p:spPr>
          <a:xfrm>
            <a:off x="838200" y="474457"/>
            <a:ext cx="10515600" cy="420065"/>
          </a:xfrm>
        </p:spPr>
        <p:txBody>
          <a:bodyPr>
            <a:noAutofit/>
          </a:bodyPr>
          <a:lstStyle/>
          <a:p>
            <a:r>
              <a:rPr lang="en-US" sz="3200" b="1" dirty="0">
                <a:latin typeface="+mn-lt"/>
              </a:rPr>
              <a:t>Requirement and specification</a:t>
            </a:r>
            <a:endParaRPr lang="en-IN" sz="3200" b="1" dirty="0">
              <a:latin typeface="+mn-lt"/>
            </a:endParaRPr>
          </a:p>
        </p:txBody>
      </p:sp>
      <p:sp>
        <p:nvSpPr>
          <p:cNvPr id="3" name="Content Placeholder 2">
            <a:extLst>
              <a:ext uri="{FF2B5EF4-FFF2-40B4-BE49-F238E27FC236}">
                <a16:creationId xmlns:a16="http://schemas.microsoft.com/office/drawing/2014/main" id="{17C82A31-5D9A-42DE-AF47-E05BA18F1182}"/>
              </a:ext>
            </a:extLst>
          </p:cNvPr>
          <p:cNvSpPr>
            <a:spLocks noGrp="1"/>
          </p:cNvSpPr>
          <p:nvPr>
            <p:ph idx="1"/>
          </p:nvPr>
        </p:nvSpPr>
        <p:spPr>
          <a:xfrm>
            <a:off x="838200" y="894522"/>
            <a:ext cx="10515600" cy="5598352"/>
          </a:xfrm>
        </p:spPr>
        <p:txBody>
          <a:bodyPr>
            <a:normAutofit/>
          </a:bodyPr>
          <a:lstStyle/>
          <a:p>
            <a:pPr>
              <a:lnSpc>
                <a:spcPct val="100000"/>
              </a:lnSpc>
            </a:pPr>
            <a:r>
              <a:rPr lang="en-IN" sz="1800" dirty="0"/>
              <a:t>Requirement identification process is to capture the formal description of the complete system from  costumer’s point of view and these documented properly using different definitions and descriptions.</a:t>
            </a:r>
          </a:p>
          <a:p>
            <a:pPr>
              <a:lnSpc>
                <a:spcPct val="100000"/>
              </a:lnSpc>
            </a:pPr>
            <a:r>
              <a:rPr lang="en-IN" sz="1800" dirty="0"/>
              <a:t>In subsequent process, these documentation acts as design specifications and these specifications are then analysed taking environment conditions. </a:t>
            </a:r>
          </a:p>
          <a:p>
            <a:pPr>
              <a:lnSpc>
                <a:spcPct val="100000"/>
              </a:lnSpc>
            </a:pPr>
            <a:r>
              <a:rPr lang="en-IN" sz="1800" dirty="0"/>
              <a:t>Based on analysis, an overview of the system is formulated in the following perspective:</a:t>
            </a:r>
          </a:p>
          <a:p>
            <a:pPr lvl="1">
              <a:lnSpc>
                <a:spcPct val="100000"/>
              </a:lnSpc>
            </a:pPr>
            <a:r>
              <a:rPr lang="en-IN" sz="1600" b="1" dirty="0"/>
              <a:t>Functional view</a:t>
            </a:r>
            <a:r>
              <a:rPr lang="en-IN" sz="1600" dirty="0"/>
              <a:t>- defines system internal functions and relationship among those function</a:t>
            </a:r>
          </a:p>
          <a:p>
            <a:pPr lvl="1">
              <a:lnSpc>
                <a:spcPct val="100000"/>
              </a:lnSpc>
            </a:pPr>
            <a:r>
              <a:rPr lang="en-IN" sz="1600" b="1" dirty="0"/>
              <a:t>Operational vie</a:t>
            </a:r>
            <a:r>
              <a:rPr lang="en-IN" sz="1600" dirty="0"/>
              <a:t>w- captures and express the behaviour of those functions</a:t>
            </a:r>
          </a:p>
          <a:p>
            <a:pPr lvl="1">
              <a:lnSpc>
                <a:spcPct val="100000"/>
              </a:lnSpc>
            </a:pPr>
            <a:r>
              <a:rPr lang="en-IN" sz="1600" b="1" dirty="0"/>
              <a:t>Technology view</a:t>
            </a:r>
            <a:r>
              <a:rPr lang="en-IN" sz="1600" dirty="0"/>
              <a:t>-</a:t>
            </a:r>
            <a:r>
              <a:rPr lang="en-US" sz="1600" b="0" i="0" u="none" strike="noStrike" baseline="0" dirty="0">
                <a:solidFill>
                  <a:srgbClr val="161616"/>
                </a:solidFill>
              </a:rPr>
              <a:t>Formulates a hardware and software solution to the problem, identifies the components comprising solution, and the implementation of the functional behavior on the hardware that is consistent with the identified constraints.</a:t>
            </a:r>
            <a:r>
              <a:rPr lang="en-IN" sz="1600" dirty="0"/>
              <a:t> </a:t>
            </a:r>
          </a:p>
          <a:p>
            <a:pPr algn="l">
              <a:lnSpc>
                <a:spcPct val="100000"/>
              </a:lnSpc>
            </a:pPr>
            <a:r>
              <a:rPr lang="en-US" sz="1800" b="0" i="0" u="none" strike="noStrike" baseline="0" dirty="0">
                <a:solidFill>
                  <a:srgbClr val="161616"/>
                </a:solidFill>
              </a:rPr>
              <a:t>For the system and based upon above perspectives, three types of specification: </a:t>
            </a:r>
          </a:p>
          <a:p>
            <a:pPr lvl="1">
              <a:lnSpc>
                <a:spcPct val="100000"/>
              </a:lnSpc>
            </a:pPr>
            <a:r>
              <a:rPr lang="en-US" sz="1600" b="1" i="1" u="none" strike="noStrike" baseline="0" dirty="0">
                <a:solidFill>
                  <a:srgbClr val="161616"/>
                </a:solidFill>
              </a:rPr>
              <a:t>functional specification</a:t>
            </a:r>
            <a:r>
              <a:rPr lang="en-US" sz="1600" b="1" dirty="0">
                <a:solidFill>
                  <a:srgbClr val="161616"/>
                </a:solidFill>
              </a:rPr>
              <a:t>- </a:t>
            </a:r>
            <a:r>
              <a:rPr lang="en-US" sz="1600" b="0" i="0" u="none" strike="noStrike" baseline="0" dirty="0">
                <a:solidFill>
                  <a:srgbClr val="161616"/>
                </a:solidFill>
              </a:rPr>
              <a:t>The functional specification enumerates and describes the functions or operations to be performed by system on or in the environment.</a:t>
            </a:r>
          </a:p>
          <a:p>
            <a:pPr lvl="1">
              <a:lnSpc>
                <a:spcPct val="100000"/>
              </a:lnSpc>
            </a:pPr>
            <a:r>
              <a:rPr lang="en-US" sz="1600" b="1" i="1" u="none" strike="noStrike" baseline="0" dirty="0">
                <a:solidFill>
                  <a:srgbClr val="161616"/>
                </a:solidFill>
              </a:rPr>
              <a:t>operational specification- </a:t>
            </a:r>
            <a:r>
              <a:rPr lang="en-IN" sz="1600" b="0" i="0" u="none" strike="noStrike" baseline="0" dirty="0">
                <a:solidFill>
                  <a:srgbClr val="161616"/>
                </a:solidFill>
              </a:rPr>
              <a:t>The operational </a:t>
            </a:r>
            <a:r>
              <a:rPr lang="en-US" sz="1600" b="0" i="0" u="none" strike="noStrike" baseline="0" dirty="0">
                <a:solidFill>
                  <a:srgbClr val="161616"/>
                </a:solidFill>
              </a:rPr>
              <a:t>specification focuses on the behavior, performance, information details, methods and approaches to be used in system  and </a:t>
            </a:r>
          </a:p>
          <a:p>
            <a:pPr lvl="1">
              <a:lnSpc>
                <a:spcPct val="100000"/>
              </a:lnSpc>
            </a:pPr>
            <a:r>
              <a:rPr lang="en-US" sz="1600" b="1" i="1" u="none" strike="noStrike" baseline="0" dirty="0">
                <a:solidFill>
                  <a:srgbClr val="161616"/>
                </a:solidFill>
                <a:latin typeface="Arial" panose="020B0604020202020204" pitchFamily="34" charset="0"/>
                <a:cs typeface="Arial" panose="020B0604020202020204" pitchFamily="34" charset="0"/>
              </a:rPr>
              <a:t>technical </a:t>
            </a:r>
            <a:r>
              <a:rPr lang="en-IN" sz="1600" b="1" i="1" u="none" strike="noStrike" baseline="0" dirty="0">
                <a:solidFill>
                  <a:srgbClr val="161616"/>
                </a:solidFill>
                <a:latin typeface="Arial" panose="020B0604020202020204" pitchFamily="34" charset="0"/>
                <a:cs typeface="Arial" panose="020B0604020202020204" pitchFamily="34" charset="0"/>
              </a:rPr>
              <a:t>specification-</a:t>
            </a:r>
            <a:r>
              <a:rPr lang="en-US" sz="1600" b="0" i="0" u="none" strike="noStrike" baseline="0" dirty="0">
                <a:solidFill>
                  <a:srgbClr val="161616"/>
                </a:solidFill>
                <a:latin typeface="Arial" panose="020B0604020202020204" pitchFamily="34" charset="0"/>
                <a:cs typeface="Arial" panose="020B0604020202020204" pitchFamily="34" charset="0"/>
              </a:rPr>
              <a:t>The technological specification includes high-level timing and timing constraints,  geographic distribution constraints, characteristics of the interface, and implementation </a:t>
            </a:r>
            <a:r>
              <a:rPr lang="en-IN" sz="1600" b="0" i="0" u="none" strike="noStrike" baseline="0" dirty="0">
                <a:solidFill>
                  <a:srgbClr val="161616"/>
                </a:solidFill>
                <a:latin typeface="Arial" panose="020B0604020202020204" pitchFamily="34" charset="0"/>
                <a:cs typeface="Arial" panose="020B0604020202020204" pitchFamily="34" charset="0"/>
              </a:rPr>
              <a:t>constraints</a:t>
            </a:r>
            <a:endParaRPr lang="en-IN" sz="1600" dirty="0">
              <a:solidFill>
                <a:srgbClr val="161616"/>
              </a:solidFill>
              <a:latin typeface="Arial" panose="020B0604020202020204" pitchFamily="34" charset="0"/>
              <a:cs typeface="Arial" panose="020B0604020202020204" pitchFamily="34" charset="0"/>
            </a:endParaRPr>
          </a:p>
          <a:p>
            <a:pPr marL="0" lvl="1" indent="0">
              <a:lnSpc>
                <a:spcPct val="100000"/>
              </a:lnSpc>
              <a:buNone/>
            </a:pPr>
            <a:r>
              <a:rPr lang="en-IN" sz="1800" dirty="0">
                <a:solidFill>
                  <a:srgbClr val="161616"/>
                </a:solidFill>
              </a:rPr>
              <a:t>are  proposed.</a:t>
            </a:r>
            <a:endParaRPr lang="en-IN" sz="1800" dirty="0"/>
          </a:p>
        </p:txBody>
      </p:sp>
      <p:sp>
        <p:nvSpPr>
          <p:cNvPr id="4" name="Date Placeholder 3">
            <a:extLst>
              <a:ext uri="{FF2B5EF4-FFF2-40B4-BE49-F238E27FC236}">
                <a16:creationId xmlns:a16="http://schemas.microsoft.com/office/drawing/2014/main" id="{248D9518-B0AA-445E-AB9C-76B6CCBEFE57}"/>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1536A39-42AB-41EE-9BA2-B0DA4496919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3B2AD9E-9ECD-4339-B477-D40225865E0B}"/>
              </a:ext>
            </a:extLst>
          </p:cNvPr>
          <p:cNvSpPr>
            <a:spLocks noGrp="1"/>
          </p:cNvSpPr>
          <p:nvPr>
            <p:ph type="sldNum" sz="quarter" idx="12"/>
          </p:nvPr>
        </p:nvSpPr>
        <p:spPr/>
        <p:txBody>
          <a:bodyPr/>
          <a:lstStyle/>
          <a:p>
            <a:fld id="{06B7BF86-18E6-48A3-8F68-6C8B8DA818EF}" type="slidenum">
              <a:rPr lang="en-IN" smtClean="0"/>
              <a:t>49</a:t>
            </a:fld>
            <a:endParaRPr lang="en-IN"/>
          </a:p>
        </p:txBody>
      </p:sp>
    </p:spTree>
    <p:extLst>
      <p:ext uri="{BB962C8B-B14F-4D97-AF65-F5344CB8AC3E}">
        <p14:creationId xmlns:p14="http://schemas.microsoft.com/office/powerpoint/2010/main" val="9258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DD65-DD88-48C7-AE33-89325ABCE851}"/>
              </a:ext>
            </a:extLst>
          </p:cNvPr>
          <p:cNvSpPr>
            <a:spLocks noGrp="1"/>
          </p:cNvSpPr>
          <p:nvPr>
            <p:ph type="title"/>
          </p:nvPr>
        </p:nvSpPr>
        <p:spPr>
          <a:xfrm>
            <a:off x="838200" y="365126"/>
            <a:ext cx="10515600" cy="696420"/>
          </a:xfrm>
        </p:spPr>
        <p:txBody>
          <a:bodyPr>
            <a:normAutofit/>
          </a:bodyPr>
          <a:lstStyle/>
          <a:p>
            <a:pPr algn="ctr"/>
            <a:r>
              <a:rPr lang="en-IN" sz="2800" b="1" dirty="0">
                <a:latin typeface="Arial" panose="020B0604020202020204" pitchFamily="34" charset="0"/>
                <a:cs typeface="Arial" panose="020B0604020202020204" pitchFamily="34" charset="0"/>
              </a:rPr>
              <a:t>Embedded Systems </a:t>
            </a:r>
            <a:r>
              <a:rPr lang="en-IN" sz="2000" b="1" i="1" dirty="0" err="1">
                <a:latin typeface="Arial" panose="020B0604020202020204" pitchFamily="34" charset="0"/>
                <a:cs typeface="Arial" panose="020B0604020202020204" pitchFamily="34" charset="0"/>
              </a:rPr>
              <a:t>contd</a:t>
            </a:r>
            <a:r>
              <a:rPr lang="en-IN" sz="2800" b="1"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9E8618FB-71E8-4F57-9B89-EE3004C7BA4E}"/>
              </a:ext>
            </a:extLst>
          </p:cNvPr>
          <p:cNvSpPr>
            <a:spLocks noGrp="1"/>
          </p:cNvSpPr>
          <p:nvPr>
            <p:ph idx="1"/>
          </p:nvPr>
        </p:nvSpPr>
        <p:spPr>
          <a:xfrm>
            <a:off x="838200" y="1061546"/>
            <a:ext cx="10515600" cy="5115417"/>
          </a:xfrm>
        </p:spPr>
        <p:txBody>
          <a:bodyPr>
            <a:normAutofit/>
          </a:bodyPr>
          <a:lstStyle/>
          <a:p>
            <a:r>
              <a:rPr lang="en-IN" b="1" dirty="0"/>
              <a:t>Definition(1):</a:t>
            </a:r>
          </a:p>
          <a:p>
            <a:pPr lvl="1" algn="just"/>
            <a:r>
              <a:rPr lang="en-IN" i="1" dirty="0"/>
              <a:t>An embedded system is a system that has software embedded into computer-hardware, which makes a system dedicated for an application (s) or specific part of an application or product or part of a larger system.</a:t>
            </a:r>
          </a:p>
          <a:p>
            <a:r>
              <a:rPr lang="en-IN" b="1" dirty="0"/>
              <a:t>Definition(2):</a:t>
            </a:r>
          </a:p>
          <a:p>
            <a:pPr lvl="1" algn="just"/>
            <a:r>
              <a:rPr lang="en-IN" i="1" dirty="0"/>
              <a:t>An embedded system is one that has a dedicated purpose software embedded in a computer hardware.</a:t>
            </a:r>
          </a:p>
          <a:p>
            <a:r>
              <a:rPr lang="en-IN" b="1" dirty="0"/>
              <a:t>Definition(3):</a:t>
            </a:r>
          </a:p>
          <a:p>
            <a:pPr lvl="1" algn="just"/>
            <a:r>
              <a:rPr lang="en-IN" i="1" dirty="0"/>
              <a:t>It is a dedicated computer based system for an application(s) or product. It may be an independent system or a part of large system. Its software usually embeds into a ROM (Read Only Memory) or flash.</a:t>
            </a:r>
          </a:p>
          <a:p>
            <a:endParaRPr lang="en-IN" dirty="0"/>
          </a:p>
          <a:p>
            <a:endParaRPr lang="en-IN" dirty="0"/>
          </a:p>
        </p:txBody>
      </p:sp>
      <p:sp>
        <p:nvSpPr>
          <p:cNvPr id="4" name="Date Placeholder 3">
            <a:extLst>
              <a:ext uri="{FF2B5EF4-FFF2-40B4-BE49-F238E27FC236}">
                <a16:creationId xmlns:a16="http://schemas.microsoft.com/office/drawing/2014/main" id="{5FB52D1D-4A79-42CA-B52E-E36020E88CEC}"/>
              </a:ext>
            </a:extLst>
          </p:cNvPr>
          <p:cNvSpPr>
            <a:spLocks noGrp="1"/>
          </p:cNvSpPr>
          <p:nvPr>
            <p:ph type="dt" sz="half" idx="10"/>
          </p:nvPr>
        </p:nvSpPr>
        <p:spPr/>
        <p:txBody>
          <a:bodyPr/>
          <a:lstStyle/>
          <a:p>
            <a:fld id="{F77B2D50-4EF9-441D-8981-5BE4C53826A8}" type="datetime1">
              <a:rPr lang="en-IN" smtClean="0"/>
              <a:t>08-07-2021</a:t>
            </a:fld>
            <a:endParaRPr lang="en-IN"/>
          </a:p>
        </p:txBody>
      </p:sp>
      <p:sp>
        <p:nvSpPr>
          <p:cNvPr id="5" name="Footer Placeholder 4">
            <a:extLst>
              <a:ext uri="{FF2B5EF4-FFF2-40B4-BE49-F238E27FC236}">
                <a16:creationId xmlns:a16="http://schemas.microsoft.com/office/drawing/2014/main" id="{E40E21A6-420F-4603-A166-0E18DBAF236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B0EE51CC-8303-4FDB-91A1-A4FF5A811E1F}"/>
              </a:ext>
            </a:extLst>
          </p:cNvPr>
          <p:cNvSpPr>
            <a:spLocks noGrp="1"/>
          </p:cNvSpPr>
          <p:nvPr>
            <p:ph type="sldNum" sz="quarter" idx="12"/>
          </p:nvPr>
        </p:nvSpPr>
        <p:spPr/>
        <p:txBody>
          <a:bodyPr/>
          <a:lstStyle/>
          <a:p>
            <a:fld id="{06B7BF86-18E6-48A3-8F68-6C8B8DA818EF}" type="slidenum">
              <a:rPr lang="en-IN" smtClean="0"/>
              <a:t>5</a:t>
            </a:fld>
            <a:endParaRPr lang="en-IN"/>
          </a:p>
        </p:txBody>
      </p:sp>
    </p:spTree>
    <p:extLst>
      <p:ext uri="{BB962C8B-B14F-4D97-AF65-F5344CB8AC3E}">
        <p14:creationId xmlns:p14="http://schemas.microsoft.com/office/powerpoint/2010/main" val="3683893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9DCE-897E-479A-B550-FA183EA181C7}"/>
              </a:ext>
            </a:extLst>
          </p:cNvPr>
          <p:cNvSpPr>
            <a:spLocks noGrp="1"/>
          </p:cNvSpPr>
          <p:nvPr>
            <p:ph type="title"/>
          </p:nvPr>
        </p:nvSpPr>
        <p:spPr>
          <a:xfrm>
            <a:off x="838200" y="365125"/>
            <a:ext cx="10515600" cy="618849"/>
          </a:xfrm>
        </p:spPr>
        <p:txBody>
          <a:bodyPr>
            <a:normAutofit/>
          </a:bodyPr>
          <a:lstStyle/>
          <a:p>
            <a:r>
              <a:rPr lang="en-US" sz="3200" b="1" dirty="0"/>
              <a:t>Hardware – Software Co-Design</a:t>
            </a:r>
            <a:endParaRPr lang="en-IN" sz="3200" b="1" dirty="0"/>
          </a:p>
        </p:txBody>
      </p:sp>
      <p:sp>
        <p:nvSpPr>
          <p:cNvPr id="3" name="Content Placeholder 2">
            <a:extLst>
              <a:ext uri="{FF2B5EF4-FFF2-40B4-BE49-F238E27FC236}">
                <a16:creationId xmlns:a16="http://schemas.microsoft.com/office/drawing/2014/main" id="{4C539AFC-706F-406C-97D6-3650A509A3E2}"/>
              </a:ext>
            </a:extLst>
          </p:cNvPr>
          <p:cNvSpPr>
            <a:spLocks noGrp="1"/>
          </p:cNvSpPr>
          <p:nvPr>
            <p:ph idx="1"/>
          </p:nvPr>
        </p:nvSpPr>
        <p:spPr>
          <a:xfrm>
            <a:off x="838200" y="983974"/>
            <a:ext cx="10515600" cy="5192989"/>
          </a:xfrm>
        </p:spPr>
        <p:txBody>
          <a:bodyPr/>
          <a:lstStyle/>
          <a:p>
            <a:r>
              <a:rPr lang="en-US" dirty="0"/>
              <a:t>The HW-SW codesign process is carried out in following manner-</a:t>
            </a:r>
          </a:p>
          <a:p>
            <a:pPr lvl="1"/>
            <a:r>
              <a:rPr lang="en-US" dirty="0"/>
              <a:t>Identification of major functional blocks in the system</a:t>
            </a:r>
          </a:p>
          <a:p>
            <a:pPr lvl="1"/>
            <a:r>
              <a:rPr lang="en-US" dirty="0"/>
              <a:t>Partitioning the functions into HW and SW components</a:t>
            </a:r>
          </a:p>
          <a:p>
            <a:pPr lvl="1"/>
            <a:r>
              <a:rPr lang="en-US" dirty="0"/>
              <a:t>Refining inter-process communication</a:t>
            </a:r>
          </a:p>
          <a:p>
            <a:pPr lvl="1"/>
            <a:r>
              <a:rPr lang="en-US" dirty="0"/>
              <a:t>Modeling the HW and software functions</a:t>
            </a:r>
          </a:p>
          <a:p>
            <a:pPr lvl="1"/>
            <a:r>
              <a:rPr lang="en-US" dirty="0"/>
              <a:t>Formulating the HW architecture</a:t>
            </a:r>
          </a:p>
          <a:p>
            <a:pPr lvl="1"/>
            <a:r>
              <a:rPr lang="en-US" dirty="0"/>
              <a:t>Making Co-simulation</a:t>
            </a:r>
          </a:p>
          <a:p>
            <a:pPr lvl="1"/>
            <a:r>
              <a:rPr lang="en-US" dirty="0"/>
              <a:t>Synthesizing the HW and its interface</a:t>
            </a:r>
          </a:p>
          <a:p>
            <a:pPr lvl="1"/>
            <a:r>
              <a:rPr lang="en-US" dirty="0"/>
              <a:t>Software synthesis –target specific task for </a:t>
            </a:r>
            <a:r>
              <a:rPr lang="en-US" dirty="0" err="1"/>
              <a:t>hw</a:t>
            </a:r>
            <a:r>
              <a:rPr lang="en-US" dirty="0"/>
              <a:t> components</a:t>
            </a:r>
          </a:p>
          <a:p>
            <a:pPr lvl="1"/>
            <a:r>
              <a:rPr lang="en-US" dirty="0"/>
              <a:t>HW – synthesis – decomposing computational steps into clocks</a:t>
            </a:r>
          </a:p>
          <a:p>
            <a:pPr lvl="1"/>
            <a:r>
              <a:rPr lang="en-US" dirty="0"/>
              <a:t>Co-simulation</a:t>
            </a:r>
          </a:p>
          <a:p>
            <a:pPr lvl="1"/>
            <a:r>
              <a:rPr lang="en-US" dirty="0"/>
              <a:t>Co-verifications - used for testing HW &amp; SW bugs during design</a:t>
            </a:r>
          </a:p>
        </p:txBody>
      </p:sp>
      <p:sp>
        <p:nvSpPr>
          <p:cNvPr id="4" name="Date Placeholder 3">
            <a:extLst>
              <a:ext uri="{FF2B5EF4-FFF2-40B4-BE49-F238E27FC236}">
                <a16:creationId xmlns:a16="http://schemas.microsoft.com/office/drawing/2014/main" id="{5D24B990-7ECF-4706-96AB-E9763B7A559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F73C205-E8CB-4C04-B02D-CC2781FA913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0AA46A25-5180-441F-84ED-6DF4BC3CB101}"/>
              </a:ext>
            </a:extLst>
          </p:cNvPr>
          <p:cNvSpPr>
            <a:spLocks noGrp="1"/>
          </p:cNvSpPr>
          <p:nvPr>
            <p:ph type="sldNum" sz="quarter" idx="12"/>
          </p:nvPr>
        </p:nvSpPr>
        <p:spPr/>
        <p:txBody>
          <a:bodyPr/>
          <a:lstStyle/>
          <a:p>
            <a:fld id="{06B7BF86-18E6-48A3-8F68-6C8B8DA818EF}" type="slidenum">
              <a:rPr lang="en-IN" smtClean="0"/>
              <a:t>50</a:t>
            </a:fld>
            <a:endParaRPr lang="en-IN"/>
          </a:p>
        </p:txBody>
      </p:sp>
    </p:spTree>
    <p:extLst>
      <p:ext uri="{BB962C8B-B14F-4D97-AF65-F5344CB8AC3E}">
        <p14:creationId xmlns:p14="http://schemas.microsoft.com/office/powerpoint/2010/main" val="109160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3ADB-715B-48A1-A93E-21CC6964142F}"/>
              </a:ext>
            </a:extLst>
          </p:cNvPr>
          <p:cNvSpPr>
            <a:spLocks noGrp="1"/>
          </p:cNvSpPr>
          <p:nvPr>
            <p:ph type="title"/>
          </p:nvPr>
        </p:nvSpPr>
        <p:spPr>
          <a:xfrm>
            <a:off x="844826" y="451126"/>
            <a:ext cx="10515600" cy="459822"/>
          </a:xfrm>
        </p:spPr>
        <p:txBody>
          <a:bodyPr>
            <a:noAutofit/>
          </a:bodyPr>
          <a:lstStyle/>
          <a:p>
            <a:r>
              <a:rPr lang="en-US" sz="3200" b="1" dirty="0"/>
              <a:t>Functional Decomposition</a:t>
            </a:r>
            <a:endParaRPr lang="en-IN" sz="3200" b="1" dirty="0"/>
          </a:p>
        </p:txBody>
      </p:sp>
      <p:sp>
        <p:nvSpPr>
          <p:cNvPr id="3" name="Content Placeholder 2">
            <a:extLst>
              <a:ext uri="{FF2B5EF4-FFF2-40B4-BE49-F238E27FC236}">
                <a16:creationId xmlns:a16="http://schemas.microsoft.com/office/drawing/2014/main" id="{17C82A31-5D9A-42DE-AF47-E05BA18F1182}"/>
              </a:ext>
            </a:extLst>
          </p:cNvPr>
          <p:cNvSpPr>
            <a:spLocks noGrp="1"/>
          </p:cNvSpPr>
          <p:nvPr>
            <p:ph idx="1"/>
          </p:nvPr>
        </p:nvSpPr>
        <p:spPr>
          <a:xfrm>
            <a:off x="725557" y="993913"/>
            <a:ext cx="10754139" cy="5183050"/>
          </a:xfrm>
        </p:spPr>
        <p:txBody>
          <a:bodyPr/>
          <a:lstStyle/>
          <a:p>
            <a:r>
              <a:rPr lang="en-US" dirty="0"/>
              <a:t>System is decomposed / partitioned so that function of each module is easy to understand</a:t>
            </a:r>
          </a:p>
          <a:p>
            <a:r>
              <a:rPr lang="en-US" dirty="0"/>
              <a:t>Each module should have we defined function and interconnects</a:t>
            </a:r>
          </a:p>
          <a:p>
            <a:r>
              <a:rPr lang="en-US" dirty="0"/>
              <a:t>  modules should be independent as far as possible</a:t>
            </a:r>
          </a:p>
          <a:p>
            <a:r>
              <a:rPr lang="en-US" dirty="0"/>
              <a:t>This is done to solve the complexity of the system and easy to organize hierarchical modules.</a:t>
            </a:r>
          </a:p>
          <a:p>
            <a:endParaRPr lang="en-IN" dirty="0"/>
          </a:p>
        </p:txBody>
      </p:sp>
      <p:sp>
        <p:nvSpPr>
          <p:cNvPr id="4" name="Date Placeholder 3">
            <a:extLst>
              <a:ext uri="{FF2B5EF4-FFF2-40B4-BE49-F238E27FC236}">
                <a16:creationId xmlns:a16="http://schemas.microsoft.com/office/drawing/2014/main" id="{248D9518-B0AA-445E-AB9C-76B6CCBEFE57}"/>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1536A39-42AB-41EE-9BA2-B0DA4496919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3B2AD9E-9ECD-4339-B477-D40225865E0B}"/>
              </a:ext>
            </a:extLst>
          </p:cNvPr>
          <p:cNvSpPr>
            <a:spLocks noGrp="1"/>
          </p:cNvSpPr>
          <p:nvPr>
            <p:ph type="sldNum" sz="quarter" idx="12"/>
          </p:nvPr>
        </p:nvSpPr>
        <p:spPr/>
        <p:txBody>
          <a:bodyPr/>
          <a:lstStyle/>
          <a:p>
            <a:fld id="{06B7BF86-18E6-48A3-8F68-6C8B8DA818EF}" type="slidenum">
              <a:rPr lang="en-IN" smtClean="0"/>
              <a:t>51</a:t>
            </a:fld>
            <a:endParaRPr lang="en-IN"/>
          </a:p>
        </p:txBody>
      </p:sp>
    </p:spTree>
    <p:extLst>
      <p:ext uri="{BB962C8B-B14F-4D97-AF65-F5344CB8AC3E}">
        <p14:creationId xmlns:p14="http://schemas.microsoft.com/office/powerpoint/2010/main" val="3766846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9DCE-897E-479A-B550-FA183EA181C7}"/>
              </a:ext>
            </a:extLst>
          </p:cNvPr>
          <p:cNvSpPr>
            <a:spLocks noGrp="1"/>
          </p:cNvSpPr>
          <p:nvPr>
            <p:ph type="title"/>
          </p:nvPr>
        </p:nvSpPr>
        <p:spPr>
          <a:xfrm>
            <a:off x="838200" y="365125"/>
            <a:ext cx="10515600" cy="618849"/>
          </a:xfrm>
        </p:spPr>
        <p:txBody>
          <a:bodyPr>
            <a:noAutofit/>
          </a:bodyPr>
          <a:lstStyle/>
          <a:p>
            <a:r>
              <a:rPr lang="en-US" sz="3200" b="1" dirty="0"/>
              <a:t>Decomposing the system Design</a:t>
            </a:r>
            <a:endParaRPr lang="en-IN" sz="3200" b="1" dirty="0"/>
          </a:p>
        </p:txBody>
      </p:sp>
      <p:sp>
        <p:nvSpPr>
          <p:cNvPr id="3" name="Content Placeholder 2">
            <a:extLst>
              <a:ext uri="{FF2B5EF4-FFF2-40B4-BE49-F238E27FC236}">
                <a16:creationId xmlns:a16="http://schemas.microsoft.com/office/drawing/2014/main" id="{4C539AFC-706F-406C-97D6-3650A509A3E2}"/>
              </a:ext>
            </a:extLst>
          </p:cNvPr>
          <p:cNvSpPr>
            <a:spLocks noGrp="1"/>
          </p:cNvSpPr>
          <p:nvPr>
            <p:ph idx="1"/>
          </p:nvPr>
        </p:nvSpPr>
        <p:spPr>
          <a:xfrm>
            <a:off x="838200" y="1083848"/>
            <a:ext cx="10631557" cy="5272502"/>
          </a:xfrm>
        </p:spPr>
        <p:txBody>
          <a:bodyPr>
            <a:normAutofit fontScale="92500" lnSpcReduction="10000"/>
          </a:bodyPr>
          <a:lstStyle/>
          <a:p>
            <a:pPr>
              <a:lnSpc>
                <a:spcPct val="110000"/>
              </a:lnSpc>
              <a:spcBef>
                <a:spcPts val="0"/>
              </a:spcBef>
            </a:pPr>
            <a:r>
              <a:rPr lang="en-US" sz="2400" dirty="0">
                <a:latin typeface="Arial" panose="020B0604020202020204" pitchFamily="34" charset="0"/>
                <a:cs typeface="Arial" panose="020B0604020202020204" pitchFamily="34" charset="0"/>
              </a:rPr>
              <a:t>After deciding formal specification for detailed design and implementation, decomposing of different major functions is done to support design implementation: Goals:</a:t>
            </a:r>
          </a:p>
          <a:p>
            <a:pPr lvl="1">
              <a:lnSpc>
                <a:spcPct val="110000"/>
              </a:lnSpc>
              <a:spcBef>
                <a:spcPts val="0"/>
              </a:spcBef>
            </a:pPr>
            <a:r>
              <a:rPr lang="en-US" sz="2000" dirty="0">
                <a:latin typeface="Arial" panose="020B0604020202020204" pitchFamily="34" charset="0"/>
                <a:cs typeface="Arial" panose="020B0604020202020204" pitchFamily="34" charset="0"/>
              </a:rPr>
              <a:t>Utilize strategies for developing the design solution from well-defined statement of problem.</a:t>
            </a:r>
          </a:p>
          <a:p>
            <a:pPr lvl="1">
              <a:lnSpc>
                <a:spcPct val="110000"/>
              </a:lnSpc>
              <a:spcBef>
                <a:spcPts val="0"/>
              </a:spcBef>
            </a:pPr>
            <a:r>
              <a:rPr lang="en-US" sz="2000" dirty="0">
                <a:latin typeface="Arial" panose="020B0604020202020204" pitchFamily="34" charset="0"/>
                <a:cs typeface="Arial" panose="020B0604020202020204" pitchFamily="34" charset="0"/>
              </a:rPr>
              <a:t>Use a variety of tools to aide in rendering the system’s complexity understandable and tractable.</a:t>
            </a:r>
          </a:p>
          <a:p>
            <a:pPr lvl="1">
              <a:lnSpc>
                <a:spcPct val="110000"/>
              </a:lnSpc>
              <a:spcBef>
                <a:spcPts val="0"/>
              </a:spcBef>
            </a:pPr>
            <a:r>
              <a:rPr lang="en-US" sz="2000" dirty="0">
                <a:latin typeface="Arial" panose="020B0604020202020204" pitchFamily="34" charset="0"/>
                <a:cs typeface="Arial" panose="020B0604020202020204" pitchFamily="34" charset="0"/>
              </a:rPr>
              <a:t>To attack the complexity of by partitioning into modules and organizing the modules into hierarchies.</a:t>
            </a:r>
          </a:p>
          <a:p>
            <a:pPr lvl="1">
              <a:lnSpc>
                <a:spcPct val="110000"/>
              </a:lnSpc>
              <a:spcBef>
                <a:spcPts val="0"/>
              </a:spcBef>
            </a:pPr>
            <a:r>
              <a:rPr lang="en-US" sz="2000" dirty="0">
                <a:latin typeface="Arial" panose="020B0604020202020204" pitchFamily="34" charset="0"/>
                <a:cs typeface="Arial" panose="020B0604020202020204" pitchFamily="34" charset="0"/>
              </a:rPr>
              <a:t>Begin to establish criteria for evaluating the quality, reliability, and safety of the design.</a:t>
            </a:r>
          </a:p>
          <a:p>
            <a:pPr algn="l">
              <a:lnSpc>
                <a:spcPct val="110000"/>
              </a:lnSpc>
              <a:spcBef>
                <a:spcPts val="0"/>
              </a:spcBef>
            </a:pPr>
            <a:r>
              <a:rPr lang="en-IN" sz="2400" dirty="0">
                <a:latin typeface="Arial" panose="020B0604020202020204" pitchFamily="34" charset="0"/>
                <a:cs typeface="Arial" panose="020B0604020202020204" pitchFamily="34" charset="0"/>
              </a:rPr>
              <a:t>To manage the complexity of the design, </a:t>
            </a:r>
            <a:r>
              <a:rPr lang="en-US" sz="2400" b="0" i="0" u="none" strike="noStrike" baseline="0" dirty="0">
                <a:solidFill>
                  <a:srgbClr val="161616"/>
                </a:solidFill>
                <a:latin typeface="Arial" panose="020B0604020202020204" pitchFamily="34" charset="0"/>
                <a:cs typeface="Arial" panose="020B0604020202020204" pitchFamily="34" charset="0"/>
              </a:rPr>
              <a:t>partitioning or decomposing the initial </a:t>
            </a:r>
            <a:r>
              <a:rPr lang="en-IN" sz="2400" b="0" i="0" u="none" strike="noStrike" baseline="0" dirty="0">
                <a:solidFill>
                  <a:srgbClr val="161616"/>
                </a:solidFill>
                <a:latin typeface="Arial" panose="020B0604020202020204" pitchFamily="34" charset="0"/>
                <a:cs typeface="Arial" panose="020B0604020202020204" pitchFamily="34" charset="0"/>
              </a:rPr>
              <a:t>high-level view into modules is done.</a:t>
            </a:r>
          </a:p>
          <a:p>
            <a:pPr lvl="1">
              <a:lnSpc>
                <a:spcPct val="110000"/>
              </a:lnSpc>
              <a:spcBef>
                <a:spcPts val="0"/>
              </a:spcBef>
            </a:pPr>
            <a:r>
              <a:rPr lang="en-US" sz="2000" b="0" i="0" u="none" strike="noStrike" baseline="0" dirty="0">
                <a:solidFill>
                  <a:srgbClr val="161616"/>
                </a:solidFill>
                <a:latin typeface="Arial" panose="020B0604020202020204" pitchFamily="34" charset="0"/>
                <a:cs typeface="Arial" panose="020B0604020202020204" pitchFamily="34" charset="0"/>
              </a:rPr>
              <a:t>Each module should solve one well defined piece of the problem.</a:t>
            </a:r>
          </a:p>
          <a:p>
            <a:pPr lvl="1">
              <a:lnSpc>
                <a:spcPct val="110000"/>
              </a:lnSpc>
              <a:spcBef>
                <a:spcPts val="0"/>
              </a:spcBef>
            </a:pPr>
            <a:r>
              <a:rPr lang="en-US" sz="2000" b="0" i="0" u="none" strike="noStrike" baseline="0" dirty="0">
                <a:solidFill>
                  <a:srgbClr val="161616"/>
                </a:solidFill>
                <a:latin typeface="Arial" panose="020B0604020202020204" pitchFamily="34" charset="0"/>
                <a:cs typeface="Arial" panose="020B0604020202020204" pitchFamily="34" charset="0"/>
              </a:rPr>
              <a:t>Partitioning should be done so that connections between modules are only introduced because of connections between pieces of problem.</a:t>
            </a:r>
          </a:p>
          <a:p>
            <a:pPr lvl="1">
              <a:lnSpc>
                <a:spcPct val="110000"/>
              </a:lnSpc>
              <a:spcBef>
                <a:spcPts val="0"/>
              </a:spcBef>
            </a:pPr>
            <a:r>
              <a:rPr lang="en-US" sz="2000" b="0" i="0" u="none" strike="noStrike" baseline="0" dirty="0">
                <a:solidFill>
                  <a:srgbClr val="161616"/>
                </a:solidFill>
                <a:latin typeface="Arial" panose="020B0604020202020204" pitchFamily="34" charset="0"/>
                <a:cs typeface="Arial" panose="020B0604020202020204" pitchFamily="34" charset="0"/>
              </a:rPr>
              <a:t>Partitioning should assure that connections between modules are as independent as</a:t>
            </a:r>
            <a:r>
              <a:rPr lang="en-IN" sz="2000" b="0" i="0" u="none" strike="noStrike" baseline="0" dirty="0">
                <a:solidFill>
                  <a:srgbClr val="161616"/>
                </a:solidFill>
                <a:latin typeface="Arial" panose="020B0604020202020204" pitchFamily="34" charset="0"/>
                <a:cs typeface="Arial" panose="020B0604020202020204" pitchFamily="34" charset="0"/>
              </a:rPr>
              <a:t>possible.</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D24B990-7ECF-4706-96AB-E9763B7A559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F73C205-E8CB-4C04-B02D-CC2781FA913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0AA46A25-5180-441F-84ED-6DF4BC3CB101}"/>
              </a:ext>
            </a:extLst>
          </p:cNvPr>
          <p:cNvSpPr>
            <a:spLocks noGrp="1"/>
          </p:cNvSpPr>
          <p:nvPr>
            <p:ph type="sldNum" sz="quarter" idx="12"/>
          </p:nvPr>
        </p:nvSpPr>
        <p:spPr/>
        <p:txBody>
          <a:bodyPr/>
          <a:lstStyle/>
          <a:p>
            <a:fld id="{06B7BF86-18E6-48A3-8F68-6C8B8DA818EF}" type="slidenum">
              <a:rPr lang="en-IN" smtClean="0"/>
              <a:t>52</a:t>
            </a:fld>
            <a:endParaRPr lang="en-IN"/>
          </a:p>
        </p:txBody>
      </p:sp>
    </p:spTree>
    <p:extLst>
      <p:ext uri="{BB962C8B-B14F-4D97-AF65-F5344CB8AC3E}">
        <p14:creationId xmlns:p14="http://schemas.microsoft.com/office/powerpoint/2010/main" val="2496944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3ADB-715B-48A1-A93E-21CC6964142F}"/>
              </a:ext>
            </a:extLst>
          </p:cNvPr>
          <p:cNvSpPr>
            <a:spLocks noGrp="1"/>
          </p:cNvSpPr>
          <p:nvPr>
            <p:ph type="title"/>
          </p:nvPr>
        </p:nvSpPr>
        <p:spPr>
          <a:xfrm>
            <a:off x="838200" y="416339"/>
            <a:ext cx="10515600" cy="529396"/>
          </a:xfrm>
        </p:spPr>
        <p:txBody>
          <a:bodyPr>
            <a:noAutofit/>
          </a:bodyPr>
          <a:lstStyle/>
          <a:p>
            <a:r>
              <a:rPr lang="en-IN" sz="3200" b="1" dirty="0">
                <a:latin typeface="Arial" panose="020B0604020202020204" pitchFamily="34" charset="0"/>
                <a:cs typeface="Arial" panose="020B0604020202020204" pitchFamily="34" charset="0"/>
              </a:rPr>
              <a:t>MAPPING TO AN ARCHITECTURE</a:t>
            </a:r>
          </a:p>
        </p:txBody>
      </p:sp>
      <p:sp>
        <p:nvSpPr>
          <p:cNvPr id="3" name="Content Placeholder 2">
            <a:extLst>
              <a:ext uri="{FF2B5EF4-FFF2-40B4-BE49-F238E27FC236}">
                <a16:creationId xmlns:a16="http://schemas.microsoft.com/office/drawing/2014/main" id="{17C82A31-5D9A-42DE-AF47-E05BA18F1182}"/>
              </a:ext>
            </a:extLst>
          </p:cNvPr>
          <p:cNvSpPr>
            <a:spLocks noGrp="1"/>
          </p:cNvSpPr>
          <p:nvPr>
            <p:ph idx="1"/>
          </p:nvPr>
        </p:nvSpPr>
        <p:spPr>
          <a:xfrm>
            <a:off x="838200" y="1053548"/>
            <a:ext cx="10515600" cy="5123415"/>
          </a:xfrm>
        </p:spPr>
        <p:txBody>
          <a:bodyPr>
            <a:normAutofit/>
          </a:bodyPr>
          <a:lstStyle/>
          <a:p>
            <a:r>
              <a:rPr lang="en-US" sz="1800" dirty="0"/>
              <a:t>The purpose at this stage in the development cycle is to find an appropriate internal functional architecture for the system.</a:t>
            </a:r>
          </a:p>
          <a:p>
            <a:r>
              <a:rPr lang="en-US" sz="1800" dirty="0"/>
              <a:t>Defining architecture from the portioning or decomposition process, two terms comes int mind are : </a:t>
            </a:r>
            <a:r>
              <a:rPr lang="en-US" sz="1800" b="1" i="1" dirty="0"/>
              <a:t>coupling and cohesion</a:t>
            </a:r>
            <a:r>
              <a:rPr lang="en-US" sz="1800" dirty="0"/>
              <a:t>. </a:t>
            </a:r>
          </a:p>
          <a:p>
            <a:pPr marL="0" indent="0">
              <a:buNone/>
            </a:pPr>
            <a:r>
              <a:rPr lang="en-IN" sz="2000" b="1" dirty="0"/>
              <a:t>Coupling</a:t>
            </a:r>
            <a:endParaRPr lang="en-IN" sz="1800" b="1" dirty="0"/>
          </a:p>
          <a:p>
            <a:r>
              <a:rPr lang="en-IN" sz="1800" dirty="0"/>
              <a:t>Coupling defines how far different modules are independent and as independence increases, it facilitates followings:</a:t>
            </a:r>
            <a:endParaRPr lang="en-IN" sz="2400" dirty="0"/>
          </a:p>
          <a:p>
            <a:pPr lvl="2"/>
            <a:r>
              <a:rPr lang="en-US" sz="1400" b="0" i="0" u="none" strike="noStrike" baseline="0" dirty="0">
                <a:solidFill>
                  <a:srgbClr val="161616"/>
                </a:solidFill>
                <a:latin typeface="Arial" panose="020B0604020202020204" pitchFamily="34" charset="0"/>
                <a:cs typeface="Arial" panose="020B0604020202020204" pitchFamily="34" charset="0"/>
              </a:rPr>
              <a:t>Easy for Debugging the design during development.</a:t>
            </a:r>
          </a:p>
          <a:p>
            <a:pPr lvl="2"/>
            <a:r>
              <a:rPr lang="en-US" sz="1400" dirty="0">
                <a:solidFill>
                  <a:srgbClr val="161616"/>
                </a:solidFill>
                <a:latin typeface="Arial" panose="020B0604020202020204" pitchFamily="34" charset="0"/>
                <a:cs typeface="Arial" panose="020B0604020202020204" pitchFamily="34" charset="0"/>
              </a:rPr>
              <a:t>Adds flexibility in </a:t>
            </a:r>
            <a:r>
              <a:rPr lang="en-US" sz="1400" b="0" i="0" u="none" strike="noStrike" baseline="0" dirty="0">
                <a:solidFill>
                  <a:srgbClr val="161616"/>
                </a:solidFill>
                <a:latin typeface="Arial" panose="020B0604020202020204" pitchFamily="34" charset="0"/>
                <a:cs typeface="Arial" panose="020B0604020202020204" pitchFamily="34" charset="0"/>
              </a:rPr>
              <a:t>Troubleshooting &amp; Maintaining the modules and system.</a:t>
            </a:r>
          </a:p>
          <a:p>
            <a:pPr lvl="2"/>
            <a:r>
              <a:rPr lang="en-US" sz="1400" b="0" i="0" u="none" strike="noStrike" baseline="0" dirty="0">
                <a:solidFill>
                  <a:srgbClr val="161616"/>
                </a:solidFill>
                <a:latin typeface="Arial" panose="020B0604020202020204" pitchFamily="34" charset="0"/>
                <a:cs typeface="Arial" panose="020B0604020202020204" pitchFamily="34" charset="0"/>
              </a:rPr>
              <a:t>enables to </a:t>
            </a:r>
            <a:r>
              <a:rPr lang="en-US" sz="1400" dirty="0">
                <a:solidFill>
                  <a:srgbClr val="161616"/>
                </a:solidFill>
                <a:latin typeface="Arial" panose="020B0604020202020204" pitchFamily="34" charset="0"/>
                <a:cs typeface="Arial" panose="020B0604020202020204" pitchFamily="34" charset="0"/>
              </a:rPr>
              <a:t>new features to the system</a:t>
            </a:r>
            <a:r>
              <a:rPr lang="en-US" sz="1400" b="0" i="0" u="none" strike="noStrike" baseline="0" dirty="0">
                <a:solidFill>
                  <a:srgbClr val="161616"/>
                </a:solidFill>
                <a:latin typeface="Arial" panose="020B0604020202020204" pitchFamily="34" charset="0"/>
                <a:cs typeface="Arial" panose="020B0604020202020204" pitchFamily="34" charset="0"/>
              </a:rPr>
              <a:t>.</a:t>
            </a:r>
          </a:p>
          <a:p>
            <a:pPr lvl="2"/>
            <a:r>
              <a:rPr lang="en-IN" sz="1400" b="0" i="0" u="none" strike="noStrike" baseline="0" dirty="0">
                <a:solidFill>
                  <a:srgbClr val="161616"/>
                </a:solidFill>
                <a:latin typeface="Arial" panose="020B0604020202020204" pitchFamily="34" charset="0"/>
                <a:cs typeface="Arial" panose="020B0604020202020204" pitchFamily="34" charset="0"/>
              </a:rPr>
              <a:t>Ensuring a secure system.</a:t>
            </a:r>
            <a:endParaRPr lang="en-IN" sz="1400" dirty="0">
              <a:latin typeface="Arial" panose="020B0604020202020204" pitchFamily="34" charset="0"/>
              <a:cs typeface="Arial" panose="020B0604020202020204" pitchFamily="34" charset="0"/>
            </a:endParaRPr>
          </a:p>
          <a:p>
            <a:pPr algn="l"/>
            <a:r>
              <a:rPr lang="en-US" sz="1800" b="0" i="0" u="none" strike="noStrike" baseline="0" dirty="0">
                <a:solidFill>
                  <a:srgbClr val="161616"/>
                </a:solidFill>
                <a:latin typeface="Arial" panose="020B0604020202020204" pitchFamily="34" charset="0"/>
                <a:cs typeface="Arial" panose="020B0604020202020204" pitchFamily="34" charset="0"/>
              </a:rPr>
              <a:t>The independence can be done in following ways: </a:t>
            </a:r>
          </a:p>
          <a:p>
            <a:pPr lvl="2"/>
            <a:r>
              <a:rPr lang="en-US" sz="1400" b="0" i="0" u="none" strike="noStrike" baseline="0" dirty="0">
                <a:solidFill>
                  <a:srgbClr val="161616"/>
                </a:solidFill>
                <a:latin typeface="Arial" panose="020B0604020202020204" pitchFamily="34" charset="0"/>
                <a:cs typeface="Arial" panose="020B0604020202020204" pitchFamily="34" charset="0"/>
              </a:rPr>
              <a:t>Eliminate all unessential interaction between modules.</a:t>
            </a:r>
          </a:p>
          <a:p>
            <a:pPr lvl="2"/>
            <a:r>
              <a:rPr lang="en-US" sz="1400" b="0" i="0" u="none" strike="noStrike" baseline="0" dirty="0">
                <a:solidFill>
                  <a:srgbClr val="161616"/>
                </a:solidFill>
                <a:latin typeface="Arial" panose="020B0604020202020204" pitchFamily="34" charset="0"/>
                <a:cs typeface="Arial" panose="020B0604020202020204" pitchFamily="34" charset="0"/>
              </a:rPr>
              <a:t>Minimize the amount of essential interaction between modules.</a:t>
            </a:r>
          </a:p>
          <a:p>
            <a:pPr lvl="2"/>
            <a:r>
              <a:rPr lang="en-US" sz="1400" b="0" i="0" u="none" strike="noStrike" baseline="0" dirty="0">
                <a:solidFill>
                  <a:srgbClr val="161616"/>
                </a:solidFill>
                <a:latin typeface="Arial" panose="020B0604020202020204" pitchFamily="34" charset="0"/>
                <a:cs typeface="Arial" panose="020B0604020202020204" pitchFamily="34" charset="0"/>
              </a:rPr>
              <a:t>Loosen the essential interaction between modules, if possible. </a:t>
            </a:r>
            <a:endParaRPr lang="en-IN"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48D9518-B0AA-445E-AB9C-76B6CCBEFE57}"/>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B1536A39-42AB-41EE-9BA2-B0DA44969191}"/>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3B2AD9E-9ECD-4339-B477-D40225865E0B}"/>
              </a:ext>
            </a:extLst>
          </p:cNvPr>
          <p:cNvSpPr>
            <a:spLocks noGrp="1"/>
          </p:cNvSpPr>
          <p:nvPr>
            <p:ph type="sldNum" sz="quarter" idx="12"/>
          </p:nvPr>
        </p:nvSpPr>
        <p:spPr/>
        <p:txBody>
          <a:bodyPr/>
          <a:lstStyle/>
          <a:p>
            <a:fld id="{06B7BF86-18E6-48A3-8F68-6C8B8DA818EF}" type="slidenum">
              <a:rPr lang="en-IN" smtClean="0"/>
              <a:t>53</a:t>
            </a:fld>
            <a:endParaRPr lang="en-IN"/>
          </a:p>
        </p:txBody>
      </p:sp>
    </p:spTree>
    <p:extLst>
      <p:ext uri="{BB962C8B-B14F-4D97-AF65-F5344CB8AC3E}">
        <p14:creationId xmlns:p14="http://schemas.microsoft.com/office/powerpoint/2010/main" val="3461483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39AFC-706F-406C-97D6-3650A509A3E2}"/>
              </a:ext>
            </a:extLst>
          </p:cNvPr>
          <p:cNvSpPr>
            <a:spLocks noGrp="1"/>
          </p:cNvSpPr>
          <p:nvPr>
            <p:ph idx="1"/>
          </p:nvPr>
        </p:nvSpPr>
        <p:spPr>
          <a:xfrm>
            <a:off x="838200" y="1127759"/>
            <a:ext cx="10515600" cy="5049203"/>
          </a:xfrm>
        </p:spPr>
        <p:txBody>
          <a:bodyPr>
            <a:normAutofit fontScale="92500"/>
          </a:bodyPr>
          <a:lstStyle/>
          <a:p>
            <a:pPr marL="0" indent="0">
              <a:lnSpc>
                <a:spcPct val="110000"/>
              </a:lnSpc>
              <a:buNone/>
            </a:pPr>
            <a:r>
              <a:rPr lang="en-IN" sz="2000" b="1" dirty="0"/>
              <a:t>Cohesion</a:t>
            </a:r>
          </a:p>
          <a:p>
            <a:pPr algn="l">
              <a:lnSpc>
                <a:spcPct val="110000"/>
              </a:lnSpc>
              <a:spcBef>
                <a:spcPts val="0"/>
              </a:spcBef>
            </a:pPr>
            <a:r>
              <a:rPr lang="en-US" sz="1800" b="0" i="0" u="none" strike="noStrike" baseline="0" dirty="0">
                <a:solidFill>
                  <a:srgbClr val="161616"/>
                </a:solidFill>
                <a:latin typeface="Arial" panose="020B0604020202020204" pitchFamily="34" charset="0"/>
                <a:cs typeface="Arial" panose="020B0604020202020204" pitchFamily="34" charset="0"/>
              </a:rPr>
              <a:t>Cohesion is a measure of strength of the functional relatedness of elements in a module. The goal is to create strong, highly cohesive modules whose elements are genuinely and tightly related to one another.</a:t>
            </a:r>
          </a:p>
          <a:p>
            <a:pPr lvl="1">
              <a:lnSpc>
                <a:spcPct val="110000"/>
              </a:lnSpc>
              <a:spcBef>
                <a:spcPts val="0"/>
              </a:spcBef>
            </a:pPr>
            <a:r>
              <a:rPr lang="en-US" sz="1400" b="1" i="1" u="none" strike="noStrike" baseline="0" dirty="0">
                <a:solidFill>
                  <a:srgbClr val="161616"/>
                </a:solidFill>
              </a:rPr>
              <a:t>Functional cohesion</a:t>
            </a:r>
            <a:r>
              <a:rPr lang="en-US" sz="1400" b="0" i="0" u="none" strike="noStrike" baseline="0" dirty="0">
                <a:solidFill>
                  <a:srgbClr val="161616"/>
                </a:solidFill>
              </a:rPr>
              <a:t>. </a:t>
            </a:r>
          </a:p>
          <a:p>
            <a:pPr lvl="1">
              <a:lnSpc>
                <a:spcPct val="110000"/>
              </a:lnSpc>
              <a:spcBef>
                <a:spcPts val="0"/>
              </a:spcBef>
            </a:pPr>
            <a:r>
              <a:rPr lang="en-US" sz="1400" b="1" i="1" u="none" strike="noStrike" baseline="0" dirty="0">
                <a:solidFill>
                  <a:srgbClr val="161616"/>
                </a:solidFill>
              </a:rPr>
              <a:t>Sequential cohesion</a:t>
            </a:r>
            <a:r>
              <a:rPr lang="en-US" sz="1400" b="0" i="0" u="none" strike="noStrike" baseline="0" dirty="0">
                <a:solidFill>
                  <a:srgbClr val="161616"/>
                </a:solidFill>
              </a:rPr>
              <a:t>. </a:t>
            </a:r>
          </a:p>
          <a:p>
            <a:pPr lvl="1">
              <a:lnSpc>
                <a:spcPct val="110000"/>
              </a:lnSpc>
              <a:spcBef>
                <a:spcPts val="0"/>
              </a:spcBef>
            </a:pPr>
            <a:r>
              <a:rPr lang="en-US" sz="1400" b="1" i="1" u="none" strike="noStrike" baseline="0" dirty="0">
                <a:solidFill>
                  <a:srgbClr val="161616"/>
                </a:solidFill>
              </a:rPr>
              <a:t>Communicational cohesion</a:t>
            </a:r>
            <a:r>
              <a:rPr lang="en-US" sz="1400" b="0" i="0" u="none" strike="noStrike" baseline="0" dirty="0">
                <a:solidFill>
                  <a:srgbClr val="161616"/>
                </a:solidFill>
              </a:rPr>
              <a:t>. </a:t>
            </a:r>
          </a:p>
          <a:p>
            <a:pPr lvl="1">
              <a:lnSpc>
                <a:spcPct val="110000"/>
              </a:lnSpc>
              <a:spcBef>
                <a:spcPts val="0"/>
              </a:spcBef>
            </a:pPr>
            <a:r>
              <a:rPr lang="en-US" sz="1400" b="1" i="1" u="none" strike="noStrike" baseline="0" dirty="0">
                <a:solidFill>
                  <a:srgbClr val="161616"/>
                </a:solidFill>
              </a:rPr>
              <a:t>Procedural cohesion</a:t>
            </a:r>
            <a:r>
              <a:rPr lang="en-US" sz="1400" b="0" i="0" u="none" strike="noStrike" baseline="0" dirty="0">
                <a:solidFill>
                  <a:srgbClr val="161616"/>
                </a:solidFill>
              </a:rPr>
              <a:t>. </a:t>
            </a:r>
          </a:p>
          <a:p>
            <a:pPr lvl="1">
              <a:lnSpc>
                <a:spcPct val="110000"/>
              </a:lnSpc>
              <a:spcBef>
                <a:spcPts val="0"/>
              </a:spcBef>
            </a:pPr>
            <a:r>
              <a:rPr lang="en-US" sz="1400" b="1" i="1" u="none" strike="noStrike" baseline="0" dirty="0">
                <a:solidFill>
                  <a:srgbClr val="161616"/>
                </a:solidFill>
              </a:rPr>
              <a:t>Temporal cohesion</a:t>
            </a:r>
            <a:r>
              <a:rPr lang="en-US" sz="1400" b="0" i="0" u="none" strike="noStrike" baseline="0" dirty="0">
                <a:solidFill>
                  <a:srgbClr val="161616"/>
                </a:solidFill>
              </a:rPr>
              <a:t>. </a:t>
            </a:r>
          </a:p>
          <a:p>
            <a:pPr lvl="1">
              <a:lnSpc>
                <a:spcPct val="110000"/>
              </a:lnSpc>
              <a:spcBef>
                <a:spcPts val="0"/>
              </a:spcBef>
            </a:pPr>
            <a:r>
              <a:rPr lang="en-US" sz="1400" b="1" i="1" u="none" strike="noStrike" baseline="0" dirty="0">
                <a:solidFill>
                  <a:srgbClr val="161616"/>
                </a:solidFill>
              </a:rPr>
              <a:t>Logical cohesion</a:t>
            </a:r>
            <a:r>
              <a:rPr lang="en-US" sz="1400" b="0" i="0" u="none" strike="noStrike" baseline="0" dirty="0">
                <a:solidFill>
                  <a:srgbClr val="161616"/>
                </a:solidFill>
              </a:rPr>
              <a:t>. </a:t>
            </a:r>
          </a:p>
          <a:p>
            <a:pPr lvl="1">
              <a:lnSpc>
                <a:spcPct val="110000"/>
              </a:lnSpc>
              <a:spcBef>
                <a:spcPts val="0"/>
              </a:spcBef>
            </a:pPr>
            <a:r>
              <a:rPr lang="en-IN" sz="1400" b="1" i="1" u="none" strike="noStrike" baseline="0" dirty="0">
                <a:solidFill>
                  <a:srgbClr val="161616"/>
                </a:solidFill>
              </a:rPr>
              <a:t>Coincidental cohesion</a:t>
            </a:r>
            <a:r>
              <a:rPr lang="en-IN" sz="1400" b="0" i="0" u="none" strike="noStrike" baseline="0" dirty="0">
                <a:solidFill>
                  <a:srgbClr val="161616"/>
                </a:solidFill>
              </a:rPr>
              <a:t>.</a:t>
            </a:r>
            <a:endParaRPr lang="en-IN" sz="1400" dirty="0">
              <a:solidFill>
                <a:srgbClr val="161616"/>
              </a:solidFill>
              <a:cs typeface="Arial" panose="020B0604020202020204" pitchFamily="34" charset="0"/>
            </a:endParaRPr>
          </a:p>
          <a:p>
            <a:pPr algn="just">
              <a:lnSpc>
                <a:spcPct val="110000"/>
              </a:lnSpc>
              <a:spcBef>
                <a:spcPts val="0"/>
              </a:spcBef>
            </a:pPr>
            <a:r>
              <a:rPr lang="en-US" sz="1800" b="0" i="0" u="none" strike="noStrike" baseline="0" dirty="0">
                <a:solidFill>
                  <a:srgbClr val="161616"/>
                </a:solidFill>
                <a:latin typeface="Arial" panose="020B0604020202020204" pitchFamily="34" charset="0"/>
                <a:cs typeface="Arial" panose="020B0604020202020204" pitchFamily="34" charset="0"/>
              </a:rPr>
              <a:t>There are a variety of different methods by which the partitioning is done. there are two extremes: a software-oriented model and a hardware-oriented model. </a:t>
            </a:r>
          </a:p>
          <a:p>
            <a:pPr algn="just">
              <a:lnSpc>
                <a:spcPct val="110000"/>
              </a:lnSpc>
              <a:spcBef>
                <a:spcPts val="0"/>
              </a:spcBef>
            </a:pPr>
            <a:r>
              <a:rPr lang="en-US" sz="1800" b="0" i="0" u="none" strike="noStrike" baseline="0" dirty="0">
                <a:solidFill>
                  <a:srgbClr val="161616"/>
                </a:solidFill>
                <a:latin typeface="Arial" panose="020B0604020202020204" pitchFamily="34" charset="0"/>
                <a:cs typeface="Arial" panose="020B0604020202020204" pitchFamily="34" charset="0"/>
              </a:rPr>
              <a:t>The former</a:t>
            </a:r>
            <a:r>
              <a:rPr lang="en-IN" sz="1400" b="0" i="0" u="none" strike="noStrike" baseline="0" dirty="0">
                <a:solidFill>
                  <a:srgbClr val="161616"/>
                </a:solidFill>
                <a:latin typeface="Arial" panose="020B0604020202020204" pitchFamily="34" charset="0"/>
                <a:cs typeface="Arial" panose="020B0604020202020204" pitchFamily="34" charset="0"/>
              </a:rPr>
              <a:t> </a:t>
            </a:r>
            <a:r>
              <a:rPr lang="en-US" sz="1800" b="0" i="0" u="none" strike="noStrike" baseline="0" dirty="0">
                <a:solidFill>
                  <a:srgbClr val="161616"/>
                </a:solidFill>
                <a:latin typeface="Arial" panose="020B0604020202020204" pitchFamily="34" charset="0"/>
                <a:cs typeface="Arial" panose="020B0604020202020204" pitchFamily="34" charset="0"/>
              </a:rPr>
              <a:t>initially puts everything into software while moving time critical pieces of functionality to hardware as necessary to meet time or speed constraints. The latter initially puts everything into hardware while moving non-time critical pieces of functionality to software as appropriate to meet cost constraints. </a:t>
            </a:r>
          </a:p>
          <a:p>
            <a:pPr algn="just">
              <a:lnSpc>
                <a:spcPct val="110000"/>
              </a:lnSpc>
              <a:spcBef>
                <a:spcPts val="0"/>
              </a:spcBef>
            </a:pPr>
            <a:r>
              <a:rPr lang="en-US" sz="1800" dirty="0">
                <a:solidFill>
                  <a:srgbClr val="161616"/>
                </a:solidFill>
                <a:latin typeface="Arial" panose="020B0604020202020204" pitchFamily="34" charset="0"/>
                <a:cs typeface="Arial" panose="020B0604020202020204" pitchFamily="34" charset="0"/>
              </a:rPr>
              <a:t>After doing successful partitioning or decompositions, now the architecture of the system is decided based on portioned or decomposed components which are arranged in proper manner to describe the complete embedded system.</a:t>
            </a: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D24B990-7ECF-4706-96AB-E9763B7A5592}"/>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F73C205-E8CB-4C04-B02D-CC2781FA9136}"/>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0AA46A25-5180-441F-84ED-6DF4BC3CB101}"/>
              </a:ext>
            </a:extLst>
          </p:cNvPr>
          <p:cNvSpPr>
            <a:spLocks noGrp="1"/>
          </p:cNvSpPr>
          <p:nvPr>
            <p:ph type="sldNum" sz="quarter" idx="12"/>
          </p:nvPr>
        </p:nvSpPr>
        <p:spPr/>
        <p:txBody>
          <a:bodyPr/>
          <a:lstStyle/>
          <a:p>
            <a:fld id="{06B7BF86-18E6-48A3-8F68-6C8B8DA818EF}" type="slidenum">
              <a:rPr lang="en-IN" smtClean="0"/>
              <a:t>54</a:t>
            </a:fld>
            <a:endParaRPr lang="en-IN"/>
          </a:p>
        </p:txBody>
      </p:sp>
      <p:sp>
        <p:nvSpPr>
          <p:cNvPr id="7" name="Title 1">
            <a:extLst>
              <a:ext uri="{FF2B5EF4-FFF2-40B4-BE49-F238E27FC236}">
                <a16:creationId xmlns:a16="http://schemas.microsoft.com/office/drawing/2014/main" id="{08193F40-DD30-4FF0-88B4-F70086F349D7}"/>
              </a:ext>
            </a:extLst>
          </p:cNvPr>
          <p:cNvSpPr>
            <a:spLocks noGrp="1"/>
          </p:cNvSpPr>
          <p:nvPr>
            <p:ph type="title"/>
          </p:nvPr>
        </p:nvSpPr>
        <p:spPr>
          <a:xfrm>
            <a:off x="838200" y="416339"/>
            <a:ext cx="10515600" cy="529396"/>
          </a:xfrm>
        </p:spPr>
        <p:txBody>
          <a:bodyPr>
            <a:noAutofit/>
          </a:bodyPr>
          <a:lstStyle/>
          <a:p>
            <a:r>
              <a:rPr lang="en-IN" sz="3200" b="1" dirty="0">
                <a:latin typeface="Arial" panose="020B0604020202020204" pitchFamily="34" charset="0"/>
                <a:cs typeface="Arial" panose="020B0604020202020204" pitchFamily="34" charset="0"/>
              </a:rPr>
              <a:t>MAPPING TO AN ARCHITECTURE</a:t>
            </a:r>
          </a:p>
        </p:txBody>
      </p:sp>
    </p:spTree>
    <p:extLst>
      <p:ext uri="{BB962C8B-B14F-4D97-AF65-F5344CB8AC3E}">
        <p14:creationId xmlns:p14="http://schemas.microsoft.com/office/powerpoint/2010/main" val="2464110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1119-CD0E-46A7-A536-BA732E0B3BF8}"/>
              </a:ext>
            </a:extLst>
          </p:cNvPr>
          <p:cNvSpPr>
            <a:spLocks noGrp="1"/>
          </p:cNvSpPr>
          <p:nvPr>
            <p:ph type="title"/>
          </p:nvPr>
        </p:nvSpPr>
        <p:spPr/>
        <p:txBody>
          <a:bodyPr/>
          <a:lstStyle/>
          <a:p>
            <a:r>
              <a:rPr lang="en-US" dirty="0"/>
              <a:t>What we learnt</a:t>
            </a:r>
            <a:endParaRPr lang="en-IN" dirty="0"/>
          </a:p>
        </p:txBody>
      </p:sp>
      <p:sp>
        <p:nvSpPr>
          <p:cNvPr id="3" name="Content Placeholder 2">
            <a:extLst>
              <a:ext uri="{FF2B5EF4-FFF2-40B4-BE49-F238E27FC236}">
                <a16:creationId xmlns:a16="http://schemas.microsoft.com/office/drawing/2014/main" id="{E4532A40-7ECC-4C7B-AD47-5FF798411CB8}"/>
              </a:ext>
            </a:extLst>
          </p:cNvPr>
          <p:cNvSpPr>
            <a:spLocks noGrp="1"/>
          </p:cNvSpPr>
          <p:nvPr>
            <p:ph idx="1"/>
          </p:nvPr>
        </p:nvSpPr>
        <p:spPr/>
        <p:txBody>
          <a:bodyPr/>
          <a:lstStyle/>
          <a:p>
            <a:r>
              <a:rPr lang="en-US" dirty="0"/>
              <a:t>What is an Embedded System?</a:t>
            </a:r>
          </a:p>
          <a:p>
            <a:r>
              <a:rPr lang="en-US" dirty="0"/>
              <a:t>Embedded Design Life cycle</a:t>
            </a:r>
          </a:p>
          <a:p>
            <a:r>
              <a:rPr lang="en-US" dirty="0"/>
              <a:t>Embedded Design Flow</a:t>
            </a:r>
          </a:p>
          <a:p>
            <a:r>
              <a:rPr lang="en-US" dirty="0"/>
              <a:t>Classification of Embedded System</a:t>
            </a:r>
          </a:p>
          <a:p>
            <a:r>
              <a:rPr lang="en-US" dirty="0"/>
              <a:t>Features and design Metrics of Embedded System</a:t>
            </a:r>
            <a:endParaRPr lang="en-IN" dirty="0"/>
          </a:p>
        </p:txBody>
      </p:sp>
      <p:sp>
        <p:nvSpPr>
          <p:cNvPr id="4" name="Date Placeholder 3">
            <a:extLst>
              <a:ext uri="{FF2B5EF4-FFF2-40B4-BE49-F238E27FC236}">
                <a16:creationId xmlns:a16="http://schemas.microsoft.com/office/drawing/2014/main" id="{60896081-AD4E-49B1-8F2C-0A91C85896BC}"/>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715EC43E-8A29-47AC-A4B0-CE516DA8F6D4}"/>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67239FB9-3B5E-450A-82D5-D30E93EFE44B}"/>
              </a:ext>
            </a:extLst>
          </p:cNvPr>
          <p:cNvSpPr>
            <a:spLocks noGrp="1"/>
          </p:cNvSpPr>
          <p:nvPr>
            <p:ph type="sldNum" sz="quarter" idx="12"/>
          </p:nvPr>
        </p:nvSpPr>
        <p:spPr/>
        <p:txBody>
          <a:bodyPr/>
          <a:lstStyle/>
          <a:p>
            <a:fld id="{06B7BF86-18E6-48A3-8F68-6C8B8DA818EF}" type="slidenum">
              <a:rPr lang="en-IN" smtClean="0"/>
              <a:t>55</a:t>
            </a:fld>
            <a:endParaRPr lang="en-IN"/>
          </a:p>
        </p:txBody>
      </p:sp>
    </p:spTree>
    <p:extLst>
      <p:ext uri="{BB962C8B-B14F-4D97-AF65-F5344CB8AC3E}">
        <p14:creationId xmlns:p14="http://schemas.microsoft.com/office/powerpoint/2010/main" val="2709550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4009-5DCB-4F27-B8B8-D09E74B9F64F}"/>
              </a:ext>
            </a:extLst>
          </p:cNvPr>
          <p:cNvSpPr>
            <a:spLocks noGrp="1"/>
          </p:cNvSpPr>
          <p:nvPr>
            <p:ph type="title"/>
          </p:nvPr>
        </p:nvSpPr>
        <p:spPr/>
        <p:txBody>
          <a:bodyPr/>
          <a:lstStyle/>
          <a:p>
            <a:r>
              <a:rPr lang="en-US" dirty="0"/>
              <a:t>Possible Question</a:t>
            </a:r>
            <a:endParaRPr lang="en-IN" dirty="0"/>
          </a:p>
        </p:txBody>
      </p:sp>
      <p:sp>
        <p:nvSpPr>
          <p:cNvPr id="3" name="Content Placeholder 2">
            <a:extLst>
              <a:ext uri="{FF2B5EF4-FFF2-40B4-BE49-F238E27FC236}">
                <a16:creationId xmlns:a16="http://schemas.microsoft.com/office/drawing/2014/main" id="{B0718871-7AB2-438A-82E2-6544AE561D30}"/>
              </a:ext>
            </a:extLst>
          </p:cNvPr>
          <p:cNvSpPr>
            <a:spLocks noGrp="1"/>
          </p:cNvSpPr>
          <p:nvPr>
            <p:ph idx="1"/>
          </p:nvPr>
        </p:nvSpPr>
        <p:spPr>
          <a:xfrm>
            <a:off x="838200" y="1297173"/>
            <a:ext cx="10515600" cy="4964851"/>
          </a:xfrm>
        </p:spPr>
        <p:txBody>
          <a:bodyPr>
            <a:normAutofit lnSpcReduction="10000"/>
          </a:bodyPr>
          <a:lstStyle/>
          <a:p>
            <a:pPr>
              <a:lnSpc>
                <a:spcPct val="120000"/>
              </a:lnSpc>
              <a:spcBef>
                <a:spcPts val="0"/>
              </a:spcBef>
            </a:pPr>
            <a:r>
              <a:rPr lang="en-US" sz="1600" dirty="0"/>
              <a:t>What is an Embedded System?</a:t>
            </a:r>
          </a:p>
          <a:p>
            <a:pPr>
              <a:lnSpc>
                <a:spcPct val="120000"/>
              </a:lnSpc>
              <a:spcBef>
                <a:spcPts val="0"/>
              </a:spcBef>
            </a:pPr>
            <a:r>
              <a:rPr lang="en-US" sz="1600" dirty="0"/>
              <a:t>In what way Embedded System is different from a general purpose computer or differentiate between Embedded System and a general purpose computer?</a:t>
            </a:r>
          </a:p>
          <a:p>
            <a:pPr>
              <a:lnSpc>
                <a:spcPct val="120000"/>
              </a:lnSpc>
              <a:spcBef>
                <a:spcPts val="0"/>
              </a:spcBef>
            </a:pPr>
            <a:r>
              <a:rPr lang="en-IN" sz="1600" dirty="0"/>
              <a:t>Briefly explain the features of a typical embedded system.</a:t>
            </a:r>
          </a:p>
          <a:p>
            <a:pPr>
              <a:lnSpc>
                <a:spcPct val="120000"/>
              </a:lnSpc>
              <a:spcBef>
                <a:spcPts val="0"/>
              </a:spcBef>
            </a:pPr>
            <a:r>
              <a:rPr lang="en-IN" sz="1600" dirty="0"/>
              <a:t>Why Embedded System architecture so important?</a:t>
            </a:r>
          </a:p>
          <a:p>
            <a:pPr>
              <a:lnSpc>
                <a:spcPct val="120000"/>
              </a:lnSpc>
              <a:spcBef>
                <a:spcPts val="0"/>
              </a:spcBef>
            </a:pPr>
            <a:r>
              <a:rPr lang="en-IN" sz="1600" dirty="0"/>
              <a:t>Classify embedded system based on processor used.</a:t>
            </a:r>
          </a:p>
          <a:p>
            <a:pPr>
              <a:lnSpc>
                <a:spcPct val="120000"/>
              </a:lnSpc>
              <a:spcBef>
                <a:spcPts val="0"/>
              </a:spcBef>
            </a:pPr>
            <a:r>
              <a:rPr lang="en-IN" sz="1600" dirty="0"/>
              <a:t>Classify embedded system based on operating system used.</a:t>
            </a:r>
          </a:p>
          <a:p>
            <a:pPr>
              <a:lnSpc>
                <a:spcPct val="120000"/>
              </a:lnSpc>
              <a:spcBef>
                <a:spcPts val="0"/>
              </a:spcBef>
            </a:pPr>
            <a:r>
              <a:rPr lang="en-IN" sz="1600" dirty="0"/>
              <a:t>With neat diagram explain different parts of an embedded system.</a:t>
            </a:r>
          </a:p>
          <a:p>
            <a:pPr>
              <a:lnSpc>
                <a:spcPct val="120000"/>
              </a:lnSpc>
              <a:spcBef>
                <a:spcPts val="0"/>
              </a:spcBef>
            </a:pPr>
            <a:r>
              <a:rPr lang="en-IN" sz="1600" dirty="0"/>
              <a:t>State different applications of an embedded system. </a:t>
            </a:r>
          </a:p>
          <a:p>
            <a:pPr>
              <a:lnSpc>
                <a:spcPct val="120000"/>
              </a:lnSpc>
              <a:spcBef>
                <a:spcPts val="0"/>
              </a:spcBef>
            </a:pPr>
            <a:r>
              <a:rPr lang="en-IN" sz="1600" dirty="0"/>
              <a:t>With neat diagram explain the lifecycle of an embedded system.</a:t>
            </a:r>
          </a:p>
          <a:p>
            <a:pPr>
              <a:lnSpc>
                <a:spcPct val="120000"/>
              </a:lnSpc>
              <a:spcBef>
                <a:spcPts val="0"/>
              </a:spcBef>
            </a:pPr>
            <a:r>
              <a:rPr lang="en-IN" sz="1600" dirty="0"/>
              <a:t>With neat diagram explain a typical embedded system design flow.</a:t>
            </a:r>
          </a:p>
          <a:p>
            <a:pPr>
              <a:lnSpc>
                <a:spcPct val="120000"/>
              </a:lnSpc>
              <a:spcBef>
                <a:spcPts val="0"/>
              </a:spcBef>
            </a:pPr>
            <a:r>
              <a:rPr lang="en-IN" sz="1600" dirty="0"/>
              <a:t>What is the use of in-system-simulator?</a:t>
            </a:r>
          </a:p>
          <a:p>
            <a:pPr>
              <a:lnSpc>
                <a:spcPct val="120000"/>
              </a:lnSpc>
              <a:spcBef>
                <a:spcPts val="0"/>
              </a:spcBef>
            </a:pPr>
            <a:r>
              <a:rPr lang="en-IN" sz="1600" dirty="0"/>
              <a:t>List the common components used in microprocessor, microcontroller and other processors used in Embedded System.</a:t>
            </a:r>
          </a:p>
          <a:p>
            <a:pPr>
              <a:lnSpc>
                <a:spcPct val="120000"/>
              </a:lnSpc>
              <a:spcBef>
                <a:spcPts val="0"/>
              </a:spcBef>
            </a:pPr>
            <a:r>
              <a:rPr lang="en-IN" sz="1600" dirty="0"/>
              <a:t>List different types of memory used in embedded system and differentiate between them.</a:t>
            </a:r>
          </a:p>
          <a:p>
            <a:pPr>
              <a:lnSpc>
                <a:spcPct val="120000"/>
              </a:lnSpc>
              <a:spcBef>
                <a:spcPts val="0"/>
              </a:spcBef>
            </a:pPr>
            <a:r>
              <a:rPr lang="en-IN" sz="1600" dirty="0"/>
              <a:t>How cache memory is different from main memory?</a:t>
            </a:r>
          </a:p>
          <a:p>
            <a:pPr>
              <a:lnSpc>
                <a:spcPct val="120000"/>
              </a:lnSpc>
              <a:spcBef>
                <a:spcPts val="0"/>
              </a:spcBef>
            </a:pPr>
            <a:r>
              <a:rPr lang="en-IN" sz="1600" dirty="0"/>
              <a:t>With neat diagram explain the architecture of following embedded systems:</a:t>
            </a:r>
          </a:p>
          <a:p>
            <a:pPr lvl="1">
              <a:lnSpc>
                <a:spcPct val="120000"/>
              </a:lnSpc>
              <a:spcBef>
                <a:spcPts val="0"/>
              </a:spcBef>
            </a:pPr>
            <a:r>
              <a:rPr lang="en-IN" sz="1400" b="1" dirty="0"/>
              <a:t>Smart Card System, Digital camera, Automatic Tailor Machine and Automatic Chocolate Vending Machine</a:t>
            </a:r>
            <a:endParaRPr lang="en-IN" sz="1800" b="1" dirty="0"/>
          </a:p>
        </p:txBody>
      </p:sp>
      <p:sp>
        <p:nvSpPr>
          <p:cNvPr id="4" name="Date Placeholder 3">
            <a:extLst>
              <a:ext uri="{FF2B5EF4-FFF2-40B4-BE49-F238E27FC236}">
                <a16:creationId xmlns:a16="http://schemas.microsoft.com/office/drawing/2014/main" id="{6F6D7512-0405-42DA-901C-CF64C0CF7E68}"/>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E0B00EA8-C1CB-4641-91AD-C01EFAA26127}"/>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AB37259D-4FC4-44EE-B07E-31E4EA100FE5}"/>
              </a:ext>
            </a:extLst>
          </p:cNvPr>
          <p:cNvSpPr>
            <a:spLocks noGrp="1"/>
          </p:cNvSpPr>
          <p:nvPr>
            <p:ph type="sldNum" sz="quarter" idx="12"/>
          </p:nvPr>
        </p:nvSpPr>
        <p:spPr/>
        <p:txBody>
          <a:bodyPr/>
          <a:lstStyle/>
          <a:p>
            <a:fld id="{06B7BF86-18E6-48A3-8F68-6C8B8DA818EF}" type="slidenum">
              <a:rPr lang="en-IN" smtClean="0"/>
              <a:t>56</a:t>
            </a:fld>
            <a:endParaRPr lang="en-IN"/>
          </a:p>
        </p:txBody>
      </p:sp>
    </p:spTree>
    <p:extLst>
      <p:ext uri="{BB962C8B-B14F-4D97-AF65-F5344CB8AC3E}">
        <p14:creationId xmlns:p14="http://schemas.microsoft.com/office/powerpoint/2010/main" val="250210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9E57-1E13-490B-A9A6-E9A0EA345C56}"/>
              </a:ext>
            </a:extLst>
          </p:cNvPr>
          <p:cNvSpPr>
            <a:spLocks noGrp="1"/>
          </p:cNvSpPr>
          <p:nvPr>
            <p:ph type="title"/>
          </p:nvPr>
        </p:nvSpPr>
        <p:spPr>
          <a:xfrm>
            <a:off x="441251" y="461962"/>
            <a:ext cx="4038600" cy="1325563"/>
          </a:xfrm>
        </p:spPr>
        <p:txBody>
          <a:bodyPr>
            <a:normAutofit fontScale="90000"/>
          </a:bodyPr>
          <a:lstStyle/>
          <a:p>
            <a:r>
              <a:rPr lang="en-US" sz="3200" b="1" dirty="0">
                <a:latin typeface="Arial" panose="020B0604020202020204" pitchFamily="34" charset="0"/>
                <a:cs typeface="Arial" panose="020B0604020202020204" pitchFamily="34" charset="0"/>
              </a:rPr>
              <a:t>Examples of Embedded Systems and their Market</a:t>
            </a:r>
            <a:endParaRPr lang="en-IN" sz="32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B33D601-FF27-4403-87D9-A920BA7B480F}"/>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0B2B6829-3BD6-484F-B066-BA0C95487D7F}"/>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576BE1FF-BA97-4A91-8116-1D148EE4CB02}"/>
              </a:ext>
            </a:extLst>
          </p:cNvPr>
          <p:cNvSpPr>
            <a:spLocks noGrp="1"/>
          </p:cNvSpPr>
          <p:nvPr>
            <p:ph type="sldNum" sz="quarter" idx="12"/>
          </p:nvPr>
        </p:nvSpPr>
        <p:spPr/>
        <p:txBody>
          <a:bodyPr/>
          <a:lstStyle/>
          <a:p>
            <a:fld id="{06B7BF86-18E6-48A3-8F68-6C8B8DA818EF}" type="slidenum">
              <a:rPr lang="en-IN" smtClean="0"/>
              <a:t>6</a:t>
            </a:fld>
            <a:endParaRPr lang="en-IN"/>
          </a:p>
        </p:txBody>
      </p:sp>
      <p:pic>
        <p:nvPicPr>
          <p:cNvPr id="8" name="Picture 7">
            <a:extLst>
              <a:ext uri="{FF2B5EF4-FFF2-40B4-BE49-F238E27FC236}">
                <a16:creationId xmlns:a16="http://schemas.microsoft.com/office/drawing/2014/main" id="{CD1EC593-B715-47A0-8B41-727A0A6C0C2D}"/>
              </a:ext>
            </a:extLst>
          </p:cNvPr>
          <p:cNvPicPr>
            <a:picLocks noChangeAspect="1"/>
          </p:cNvPicPr>
          <p:nvPr/>
        </p:nvPicPr>
        <p:blipFill>
          <a:blip r:embed="rId2"/>
          <a:stretch>
            <a:fillRect/>
          </a:stretch>
        </p:blipFill>
        <p:spPr>
          <a:xfrm>
            <a:off x="4082902" y="461962"/>
            <a:ext cx="7896225" cy="6076950"/>
          </a:xfrm>
          <a:prstGeom prst="rect">
            <a:avLst/>
          </a:prstGeom>
        </p:spPr>
      </p:pic>
    </p:spTree>
    <p:extLst>
      <p:ext uri="{BB962C8B-B14F-4D97-AF65-F5344CB8AC3E}">
        <p14:creationId xmlns:p14="http://schemas.microsoft.com/office/powerpoint/2010/main" val="347568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8318-A8E6-4B14-BFDB-376B4410A773}"/>
              </a:ext>
            </a:extLst>
          </p:cNvPr>
          <p:cNvSpPr>
            <a:spLocks noGrp="1"/>
          </p:cNvSpPr>
          <p:nvPr>
            <p:ph type="title"/>
          </p:nvPr>
        </p:nvSpPr>
        <p:spPr>
          <a:xfrm>
            <a:off x="838200" y="365126"/>
            <a:ext cx="10515600" cy="644968"/>
          </a:xfrm>
        </p:spPr>
        <p:txBody>
          <a:bodyPr>
            <a:normAutofit/>
          </a:bodyPr>
          <a:lstStyle/>
          <a:p>
            <a:pPr algn="ctr"/>
            <a:r>
              <a:rPr lang="en-IN" sz="3200" b="1" dirty="0"/>
              <a:t>Computer versus Embedded System</a:t>
            </a:r>
          </a:p>
        </p:txBody>
      </p:sp>
      <p:graphicFrame>
        <p:nvGraphicFramePr>
          <p:cNvPr id="6" name="Table 6">
            <a:extLst>
              <a:ext uri="{FF2B5EF4-FFF2-40B4-BE49-F238E27FC236}">
                <a16:creationId xmlns:a16="http://schemas.microsoft.com/office/drawing/2014/main" id="{E57FBCBA-D9A4-4660-A377-1AB4F02D06E7}"/>
              </a:ext>
            </a:extLst>
          </p:cNvPr>
          <p:cNvGraphicFramePr>
            <a:graphicFrameLocks noGrp="1"/>
          </p:cNvGraphicFramePr>
          <p:nvPr>
            <p:ph idx="1"/>
            <p:extLst>
              <p:ext uri="{D42A27DB-BD31-4B8C-83A1-F6EECF244321}">
                <p14:modId xmlns:p14="http://schemas.microsoft.com/office/powerpoint/2010/main" val="3926535247"/>
              </p:ext>
            </p:extLst>
          </p:nvPr>
        </p:nvGraphicFramePr>
        <p:xfrm>
          <a:off x="482756" y="1010057"/>
          <a:ext cx="10515601" cy="5346331"/>
        </p:xfrm>
        <a:graphic>
          <a:graphicData uri="http://schemas.openxmlformats.org/drawingml/2006/table">
            <a:tbl>
              <a:tblPr firstRow="1" bandRow="1">
                <a:tableStyleId>{21E4AEA4-8DFA-4A89-87EB-49C32662AFE0}</a:tableStyleId>
              </a:tblPr>
              <a:tblGrid>
                <a:gridCol w="3999673">
                  <a:extLst>
                    <a:ext uri="{9D8B030D-6E8A-4147-A177-3AD203B41FA5}">
                      <a16:colId xmlns:a16="http://schemas.microsoft.com/office/drawing/2014/main" val="1284377010"/>
                    </a:ext>
                  </a:extLst>
                </a:gridCol>
                <a:gridCol w="6515928">
                  <a:extLst>
                    <a:ext uri="{9D8B030D-6E8A-4147-A177-3AD203B41FA5}">
                      <a16:colId xmlns:a16="http://schemas.microsoft.com/office/drawing/2014/main" val="1436962677"/>
                    </a:ext>
                  </a:extLst>
                </a:gridCol>
              </a:tblGrid>
              <a:tr h="500227">
                <a:tc>
                  <a:txBody>
                    <a:bodyPr/>
                    <a:lstStyle/>
                    <a:p>
                      <a:pPr algn="ctr">
                        <a:lnSpc>
                          <a:spcPct val="130000"/>
                        </a:lnSpc>
                      </a:pPr>
                      <a:r>
                        <a:rPr lang="en-IN" sz="2000" b="1" u="sng" kern="1200" dirty="0">
                          <a:solidFill>
                            <a:schemeClr val="tx1"/>
                          </a:solidFill>
                          <a:effectLst/>
                        </a:rPr>
                        <a:t>A computer</a:t>
                      </a:r>
                      <a:endParaRPr lang="en-IN" sz="2000" b="1" kern="1200" dirty="0">
                        <a:solidFill>
                          <a:schemeClr val="tx1"/>
                        </a:solidFill>
                        <a:effectLst/>
                        <a:latin typeface="+mn-lt"/>
                        <a:ea typeface="+mn-ea"/>
                        <a:cs typeface="+mn-cs"/>
                      </a:endParaRPr>
                    </a:p>
                  </a:txBody>
                  <a:tcPr/>
                </a:tc>
                <a:tc>
                  <a:txBody>
                    <a:bodyPr/>
                    <a:lstStyle/>
                    <a:p>
                      <a:pPr algn="ctr">
                        <a:lnSpc>
                          <a:spcPct val="130000"/>
                        </a:lnSpc>
                      </a:pPr>
                      <a:r>
                        <a:rPr lang="en-IN" sz="2000" b="1" u="sng" kern="1200" dirty="0">
                          <a:solidFill>
                            <a:schemeClr val="tx1"/>
                          </a:solidFill>
                          <a:effectLst/>
                        </a:rPr>
                        <a:t>An Embedded System</a:t>
                      </a:r>
                      <a:endParaRPr lang="en-IN" sz="2000" b="1" kern="1200" dirty="0">
                        <a:solidFill>
                          <a:schemeClr val="tx1"/>
                        </a:solidFill>
                        <a:effectLst/>
                        <a:latin typeface="+mn-lt"/>
                        <a:ea typeface="+mn-ea"/>
                        <a:cs typeface="+mn-cs"/>
                      </a:endParaRPr>
                    </a:p>
                  </a:txBody>
                  <a:tcPr/>
                </a:tc>
                <a:extLst>
                  <a:ext uri="{0D108BD9-81ED-4DB2-BD59-A6C34878D82A}">
                    <a16:rowId xmlns:a16="http://schemas.microsoft.com/office/drawing/2014/main" val="344378442"/>
                  </a:ext>
                </a:extLst>
              </a:tr>
              <a:tr h="4846104">
                <a:tc>
                  <a:txBody>
                    <a:bodyPr/>
                    <a:lstStyle/>
                    <a:p>
                      <a:pPr>
                        <a:lnSpc>
                          <a:spcPct val="130000"/>
                        </a:lnSpc>
                      </a:pPr>
                      <a:r>
                        <a:rPr lang="en-IN" sz="2000" b="1" kern="1200" dirty="0">
                          <a:solidFill>
                            <a:schemeClr val="tx1"/>
                          </a:solidFill>
                          <a:effectLst/>
                        </a:rPr>
                        <a:t>A computer is a system that has the following or more components.</a:t>
                      </a:r>
                    </a:p>
                    <a:p>
                      <a:pPr marL="342900" lvl="0" indent="-342900">
                        <a:lnSpc>
                          <a:spcPct val="130000"/>
                        </a:lnSpc>
                        <a:buFont typeface="Arial" panose="020B0604020202020204" pitchFamily="34" charset="0"/>
                        <a:buChar char="•"/>
                      </a:pPr>
                      <a:r>
                        <a:rPr lang="en-IN" sz="2000" b="1" kern="1200" dirty="0">
                          <a:solidFill>
                            <a:schemeClr val="tx1"/>
                          </a:solidFill>
                          <a:effectLst/>
                        </a:rPr>
                        <a:t>A microprocessor</a:t>
                      </a:r>
                    </a:p>
                    <a:p>
                      <a:pPr marL="342900" lvl="0" indent="-342900">
                        <a:lnSpc>
                          <a:spcPct val="130000"/>
                        </a:lnSpc>
                        <a:buFont typeface="Arial" panose="020B0604020202020204" pitchFamily="34" charset="0"/>
                        <a:buChar char="•"/>
                      </a:pPr>
                      <a:r>
                        <a:rPr lang="en-IN" sz="2000" b="1" kern="1200" dirty="0">
                          <a:solidFill>
                            <a:schemeClr val="tx1"/>
                          </a:solidFill>
                          <a:effectLst/>
                        </a:rPr>
                        <a:t>A large memory comprising the following two kinds:</a:t>
                      </a:r>
                    </a:p>
                    <a:p>
                      <a:pPr marL="809625" lvl="0" indent="-357188">
                        <a:lnSpc>
                          <a:spcPct val="130000"/>
                        </a:lnSpc>
                        <a:buFont typeface="Arial" panose="020B0604020202020204" pitchFamily="34" charset="0"/>
                        <a:buChar char="•"/>
                      </a:pPr>
                      <a:r>
                        <a:rPr lang="en-IN" sz="2000" b="1" kern="1200" dirty="0">
                          <a:solidFill>
                            <a:schemeClr val="tx1"/>
                          </a:solidFill>
                          <a:effectLst/>
                        </a:rPr>
                        <a:t>Primary memory (RAM, ROM etc.)</a:t>
                      </a:r>
                    </a:p>
                    <a:p>
                      <a:pPr marL="809625" lvl="0" indent="-357188">
                        <a:lnSpc>
                          <a:spcPct val="130000"/>
                        </a:lnSpc>
                        <a:buFont typeface="Arial" panose="020B0604020202020204" pitchFamily="34" charset="0"/>
                        <a:buChar char="•"/>
                      </a:pPr>
                      <a:r>
                        <a:rPr lang="en-IN" sz="2000" b="1" kern="1200" dirty="0">
                          <a:solidFill>
                            <a:schemeClr val="tx1"/>
                          </a:solidFill>
                          <a:effectLst/>
                        </a:rPr>
                        <a:t>Secondary memory (Hard disk, CDROM etc.)</a:t>
                      </a:r>
                    </a:p>
                    <a:p>
                      <a:pPr marL="357188" lvl="0" indent="-357188">
                        <a:lnSpc>
                          <a:spcPct val="130000"/>
                        </a:lnSpc>
                        <a:buFont typeface="Arial" panose="020B0604020202020204" pitchFamily="34" charset="0"/>
                        <a:buChar char="•"/>
                      </a:pPr>
                      <a:r>
                        <a:rPr lang="en-IN" sz="2000" b="1" kern="1200" dirty="0">
                          <a:solidFill>
                            <a:schemeClr val="tx1"/>
                          </a:solidFill>
                          <a:effectLst/>
                        </a:rPr>
                        <a:t>I/O units</a:t>
                      </a:r>
                    </a:p>
                    <a:p>
                      <a:pPr>
                        <a:lnSpc>
                          <a:spcPct val="130000"/>
                        </a:lnSpc>
                      </a:pPr>
                      <a:endParaRPr lang="en-IN" sz="2000" dirty="0">
                        <a:solidFill>
                          <a:schemeClr val="tx1"/>
                        </a:solidFill>
                      </a:endParaRPr>
                    </a:p>
                  </a:txBody>
                  <a:tcPr/>
                </a:tc>
                <a:tc>
                  <a:txBody>
                    <a:bodyPr/>
                    <a:lstStyle/>
                    <a:p>
                      <a:pPr algn="just">
                        <a:lnSpc>
                          <a:spcPct val="130000"/>
                        </a:lnSpc>
                      </a:pPr>
                      <a:r>
                        <a:rPr lang="en-IN" sz="2000" b="1" kern="1200" dirty="0">
                          <a:solidFill>
                            <a:schemeClr val="tx1"/>
                          </a:solidFill>
                          <a:effectLst/>
                        </a:rPr>
                        <a:t>It consists of three main components which are </a:t>
                      </a:r>
                    </a:p>
                    <a:p>
                      <a:pPr marL="342900" lvl="0" indent="-342900" algn="just">
                        <a:lnSpc>
                          <a:spcPct val="130000"/>
                        </a:lnSpc>
                        <a:buFont typeface="Arial" panose="020B0604020202020204" pitchFamily="34" charset="0"/>
                        <a:buChar char="•"/>
                      </a:pPr>
                      <a:r>
                        <a:rPr lang="en-IN" sz="2000" b="1" kern="1200" dirty="0">
                          <a:solidFill>
                            <a:schemeClr val="tx1"/>
                          </a:solidFill>
                          <a:effectLst/>
                        </a:rPr>
                        <a:t>Embedded hardware to give computer like functionalities</a:t>
                      </a:r>
                    </a:p>
                    <a:p>
                      <a:pPr marL="342900" lvl="0" indent="-342900" algn="just">
                        <a:lnSpc>
                          <a:spcPct val="130000"/>
                        </a:lnSpc>
                        <a:buFont typeface="Arial" panose="020B0604020202020204" pitchFamily="34" charset="0"/>
                        <a:buChar char="•"/>
                      </a:pPr>
                      <a:r>
                        <a:rPr lang="en-IN" sz="2000" b="1" kern="1200" dirty="0">
                          <a:solidFill>
                            <a:schemeClr val="tx1"/>
                          </a:solidFill>
                          <a:effectLst/>
                        </a:rPr>
                        <a:t>Embeds main application software generally into Flash or ROM and the application software performs concurrently the number of tasks.</a:t>
                      </a:r>
                    </a:p>
                    <a:p>
                      <a:pPr marL="342900" lvl="0" indent="-342900" algn="just">
                        <a:lnSpc>
                          <a:spcPct val="130000"/>
                        </a:lnSpc>
                        <a:buFont typeface="Arial" panose="020B0604020202020204" pitchFamily="34" charset="0"/>
                        <a:buChar char="•"/>
                      </a:pPr>
                      <a:r>
                        <a:rPr lang="en-IN" sz="2000" b="1" kern="1200" dirty="0">
                          <a:solidFill>
                            <a:schemeClr val="tx1"/>
                          </a:solidFill>
                          <a:effectLst/>
                        </a:rPr>
                        <a:t>Embeds a real time operating system ( RTOS) for large system, which supervises the application software tasks running on the hardware and organizes the accesses to system resources according to priorities and timing constraints of tasks in the system.</a:t>
                      </a:r>
                    </a:p>
                  </a:txBody>
                  <a:tcPr/>
                </a:tc>
                <a:extLst>
                  <a:ext uri="{0D108BD9-81ED-4DB2-BD59-A6C34878D82A}">
                    <a16:rowId xmlns:a16="http://schemas.microsoft.com/office/drawing/2014/main" val="1605231065"/>
                  </a:ext>
                </a:extLst>
              </a:tr>
            </a:tbl>
          </a:graphicData>
        </a:graphic>
      </p:graphicFrame>
      <p:sp>
        <p:nvSpPr>
          <p:cNvPr id="4" name="Date Placeholder 3">
            <a:extLst>
              <a:ext uri="{FF2B5EF4-FFF2-40B4-BE49-F238E27FC236}">
                <a16:creationId xmlns:a16="http://schemas.microsoft.com/office/drawing/2014/main" id="{4D45DE50-7565-4547-9B7D-E0D1A3F85043}"/>
              </a:ext>
            </a:extLst>
          </p:cNvPr>
          <p:cNvSpPr>
            <a:spLocks noGrp="1"/>
          </p:cNvSpPr>
          <p:nvPr>
            <p:ph type="dt" sz="half" idx="10"/>
          </p:nvPr>
        </p:nvSpPr>
        <p:spPr/>
        <p:txBody>
          <a:bodyPr/>
          <a:lstStyle/>
          <a:p>
            <a:fld id="{DAF797C6-9206-41C2-B35C-F510CA424FF8}" type="datetime1">
              <a:rPr lang="en-IN" smtClean="0"/>
              <a:t>08-07-2021</a:t>
            </a:fld>
            <a:endParaRPr lang="en-IN"/>
          </a:p>
        </p:txBody>
      </p:sp>
      <p:sp>
        <p:nvSpPr>
          <p:cNvPr id="5" name="Footer Placeholder 4">
            <a:extLst>
              <a:ext uri="{FF2B5EF4-FFF2-40B4-BE49-F238E27FC236}">
                <a16:creationId xmlns:a16="http://schemas.microsoft.com/office/drawing/2014/main" id="{44BE0540-7E76-4A04-9F6E-D4A45A5C0E89}"/>
              </a:ext>
            </a:extLst>
          </p:cNvPr>
          <p:cNvSpPr>
            <a:spLocks noGrp="1"/>
          </p:cNvSpPr>
          <p:nvPr>
            <p:ph type="ftr" sz="quarter" idx="11"/>
          </p:nvPr>
        </p:nvSpPr>
        <p:spPr/>
        <p:txBody>
          <a:bodyPr/>
          <a:lstStyle/>
          <a:p>
            <a:r>
              <a:rPr lang="en-US"/>
              <a:t>School of Electronics Engineering, KIIIT DU, Bhubaneswar-24</a:t>
            </a:r>
            <a:endParaRPr lang="en-IN"/>
          </a:p>
        </p:txBody>
      </p:sp>
      <p:sp>
        <p:nvSpPr>
          <p:cNvPr id="8" name="Slide Number Placeholder 7">
            <a:extLst>
              <a:ext uri="{FF2B5EF4-FFF2-40B4-BE49-F238E27FC236}">
                <a16:creationId xmlns:a16="http://schemas.microsoft.com/office/drawing/2014/main" id="{48935FAA-2FEB-4AD3-86C8-4198583C496C}"/>
              </a:ext>
            </a:extLst>
          </p:cNvPr>
          <p:cNvSpPr>
            <a:spLocks noGrp="1"/>
          </p:cNvSpPr>
          <p:nvPr>
            <p:ph type="sldNum" sz="quarter" idx="12"/>
          </p:nvPr>
        </p:nvSpPr>
        <p:spPr/>
        <p:txBody>
          <a:bodyPr/>
          <a:lstStyle/>
          <a:p>
            <a:fld id="{06B7BF86-18E6-48A3-8F68-6C8B8DA818EF}" type="slidenum">
              <a:rPr lang="en-IN" smtClean="0"/>
              <a:t>7</a:t>
            </a:fld>
            <a:endParaRPr lang="en-IN"/>
          </a:p>
        </p:txBody>
      </p:sp>
    </p:spTree>
    <p:extLst>
      <p:ext uri="{BB962C8B-B14F-4D97-AF65-F5344CB8AC3E}">
        <p14:creationId xmlns:p14="http://schemas.microsoft.com/office/powerpoint/2010/main" val="314316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9E86-CD47-410A-8D8C-C7301CBD6AD1}"/>
              </a:ext>
            </a:extLst>
          </p:cNvPr>
          <p:cNvSpPr>
            <a:spLocks noGrp="1"/>
          </p:cNvSpPr>
          <p:nvPr>
            <p:ph type="title"/>
          </p:nvPr>
        </p:nvSpPr>
        <p:spPr>
          <a:xfrm>
            <a:off x="838200" y="365125"/>
            <a:ext cx="10515600" cy="675399"/>
          </a:xfrm>
        </p:spPr>
        <p:txBody>
          <a:bodyPr>
            <a:normAutofit fontScale="90000"/>
          </a:bodyPr>
          <a:lstStyle/>
          <a:p>
            <a:r>
              <a:rPr lang="en-IN" sz="2800" b="1" dirty="0">
                <a:latin typeface="Arial" panose="020B0604020202020204" pitchFamily="34" charset="0"/>
                <a:cs typeface="Arial" panose="020B0604020202020204" pitchFamily="34" charset="0"/>
              </a:rPr>
              <a:t>Typical Example of an Embedded System- A Smart Card System</a:t>
            </a:r>
          </a:p>
        </p:txBody>
      </p:sp>
      <p:sp>
        <p:nvSpPr>
          <p:cNvPr id="4" name="Date Placeholder 3">
            <a:extLst>
              <a:ext uri="{FF2B5EF4-FFF2-40B4-BE49-F238E27FC236}">
                <a16:creationId xmlns:a16="http://schemas.microsoft.com/office/drawing/2014/main" id="{DB057040-B2CE-4C31-BFC4-74A33D38187A}"/>
              </a:ext>
            </a:extLst>
          </p:cNvPr>
          <p:cNvSpPr>
            <a:spLocks noGrp="1"/>
          </p:cNvSpPr>
          <p:nvPr>
            <p:ph type="dt" sz="half" idx="10"/>
          </p:nvPr>
        </p:nvSpPr>
        <p:spPr/>
        <p:txBody>
          <a:bodyPr/>
          <a:lstStyle/>
          <a:p>
            <a:fld id="{E6F2A982-6709-40DF-9E09-CA031E17B22E}" type="datetime1">
              <a:rPr lang="en-IN" smtClean="0"/>
              <a:t>08-07-2021</a:t>
            </a:fld>
            <a:endParaRPr lang="en-IN"/>
          </a:p>
        </p:txBody>
      </p:sp>
      <p:sp>
        <p:nvSpPr>
          <p:cNvPr id="5" name="Footer Placeholder 4">
            <a:extLst>
              <a:ext uri="{FF2B5EF4-FFF2-40B4-BE49-F238E27FC236}">
                <a16:creationId xmlns:a16="http://schemas.microsoft.com/office/drawing/2014/main" id="{17759C08-CB0B-4147-8753-FE46A28FC53A}"/>
              </a:ext>
            </a:extLst>
          </p:cNvPr>
          <p:cNvSpPr>
            <a:spLocks noGrp="1"/>
          </p:cNvSpPr>
          <p:nvPr>
            <p:ph type="ftr" sz="quarter" idx="11"/>
          </p:nvPr>
        </p:nvSpPr>
        <p:spPr/>
        <p:txBody>
          <a:bodyPr/>
          <a:lstStyle/>
          <a:p>
            <a:r>
              <a:rPr lang="en-US"/>
              <a:t>School of Electronics Engineering, KIIIT DU, Bhubaneswar-24</a:t>
            </a:r>
            <a:endParaRPr lang="en-IN"/>
          </a:p>
        </p:txBody>
      </p:sp>
      <p:pic>
        <p:nvPicPr>
          <p:cNvPr id="6" name="Picture 5">
            <a:extLst>
              <a:ext uri="{FF2B5EF4-FFF2-40B4-BE49-F238E27FC236}">
                <a16:creationId xmlns:a16="http://schemas.microsoft.com/office/drawing/2014/main" id="{84759AEA-29FC-4785-867F-B9878EE17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3807" y="1040524"/>
            <a:ext cx="7556938" cy="5136439"/>
          </a:xfrm>
          <a:prstGeom prst="rect">
            <a:avLst/>
          </a:prstGeom>
          <a:noFill/>
          <a:ln>
            <a:noFill/>
          </a:ln>
        </p:spPr>
      </p:pic>
      <p:sp>
        <p:nvSpPr>
          <p:cNvPr id="7" name="Slide Number Placeholder 6">
            <a:extLst>
              <a:ext uri="{FF2B5EF4-FFF2-40B4-BE49-F238E27FC236}">
                <a16:creationId xmlns:a16="http://schemas.microsoft.com/office/drawing/2014/main" id="{7768C4FF-3681-413E-A9AB-7B470B2FD42E}"/>
              </a:ext>
            </a:extLst>
          </p:cNvPr>
          <p:cNvSpPr>
            <a:spLocks noGrp="1"/>
          </p:cNvSpPr>
          <p:nvPr>
            <p:ph type="sldNum" sz="quarter" idx="12"/>
          </p:nvPr>
        </p:nvSpPr>
        <p:spPr/>
        <p:txBody>
          <a:bodyPr/>
          <a:lstStyle/>
          <a:p>
            <a:fld id="{06B7BF86-18E6-48A3-8F68-6C8B8DA818EF}" type="slidenum">
              <a:rPr lang="en-IN" smtClean="0"/>
              <a:t>8</a:t>
            </a:fld>
            <a:endParaRPr lang="en-IN"/>
          </a:p>
        </p:txBody>
      </p:sp>
    </p:spTree>
    <p:extLst>
      <p:ext uri="{BB962C8B-B14F-4D97-AF65-F5344CB8AC3E}">
        <p14:creationId xmlns:p14="http://schemas.microsoft.com/office/powerpoint/2010/main" val="19324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FBEE-7E9F-4B95-ABC5-D214941003AF}"/>
              </a:ext>
            </a:extLst>
          </p:cNvPr>
          <p:cNvSpPr>
            <a:spLocks noGrp="1"/>
          </p:cNvSpPr>
          <p:nvPr>
            <p:ph type="title"/>
          </p:nvPr>
        </p:nvSpPr>
        <p:spPr>
          <a:xfrm>
            <a:off x="838200" y="416338"/>
            <a:ext cx="10515600" cy="529397"/>
          </a:xfrm>
        </p:spPr>
        <p:txBody>
          <a:bodyPr>
            <a:noAutofit/>
          </a:bodyPr>
          <a:lstStyle/>
          <a:p>
            <a:r>
              <a:rPr lang="en-IN" sz="3200" b="1" dirty="0"/>
              <a:t>Embedded System Design Architecture</a:t>
            </a:r>
          </a:p>
        </p:txBody>
      </p:sp>
      <p:sp>
        <p:nvSpPr>
          <p:cNvPr id="3" name="Content Placeholder 2">
            <a:extLst>
              <a:ext uri="{FF2B5EF4-FFF2-40B4-BE49-F238E27FC236}">
                <a16:creationId xmlns:a16="http://schemas.microsoft.com/office/drawing/2014/main" id="{36F7E9E2-B308-469F-9268-1103EA7076A5}"/>
              </a:ext>
            </a:extLst>
          </p:cNvPr>
          <p:cNvSpPr>
            <a:spLocks noGrp="1"/>
          </p:cNvSpPr>
          <p:nvPr>
            <p:ph idx="1"/>
          </p:nvPr>
        </p:nvSpPr>
        <p:spPr>
          <a:xfrm>
            <a:off x="838200" y="945735"/>
            <a:ext cx="10515600" cy="5231228"/>
          </a:xfrm>
        </p:spPr>
        <p:txBody>
          <a:bodyPr>
            <a:normAutofit lnSpcReduction="10000"/>
          </a:bodyPr>
          <a:lstStyle/>
          <a:p>
            <a:pPr algn="just">
              <a:lnSpc>
                <a:spcPct val="110000"/>
              </a:lnSpc>
              <a:spcBef>
                <a:spcPts val="0"/>
              </a:spcBef>
            </a:pPr>
            <a:r>
              <a:rPr lang="en-US" sz="2400" dirty="0"/>
              <a:t>The architecture of an embedded system is an </a:t>
            </a:r>
            <a:r>
              <a:rPr lang="en-US" sz="2400" b="1" dirty="0"/>
              <a:t>abstraction of the embedded device</a:t>
            </a:r>
            <a:r>
              <a:rPr lang="en-US" sz="2400" dirty="0"/>
              <a:t>, meaning that it is a generalization of the system that typically </a:t>
            </a:r>
            <a:r>
              <a:rPr lang="en-US" sz="2400" b="1" dirty="0"/>
              <a:t>doesn’t show detailed implementation information </a:t>
            </a:r>
            <a:r>
              <a:rPr lang="en-US" sz="2400" dirty="0"/>
              <a:t>such as software source code or hardware circuit design. </a:t>
            </a:r>
          </a:p>
          <a:p>
            <a:pPr algn="just">
              <a:lnSpc>
                <a:spcPct val="110000"/>
              </a:lnSpc>
              <a:spcBef>
                <a:spcPts val="0"/>
              </a:spcBef>
            </a:pPr>
            <a:r>
              <a:rPr lang="en-US" sz="2400" dirty="0"/>
              <a:t>At the architectural level, </a:t>
            </a:r>
            <a:r>
              <a:rPr lang="en-US" sz="2400" b="1" dirty="0"/>
              <a:t>the hardware and software components in an embedded system are instead represented as some composition of interacting elements</a:t>
            </a:r>
            <a:r>
              <a:rPr lang="en-US" sz="2400" dirty="0"/>
              <a:t>. </a:t>
            </a:r>
          </a:p>
          <a:p>
            <a:pPr algn="just">
              <a:lnSpc>
                <a:spcPct val="110000"/>
              </a:lnSpc>
              <a:spcBef>
                <a:spcPts val="0"/>
              </a:spcBef>
            </a:pPr>
            <a:r>
              <a:rPr lang="en-US" sz="2400" b="1" dirty="0"/>
              <a:t>Elements are representations of hardware and/or software whose implementation details have been abstracted out, leaving only behavioral and inter-relationship information</a:t>
            </a:r>
            <a:r>
              <a:rPr lang="en-US" sz="2400" dirty="0"/>
              <a:t>. </a:t>
            </a:r>
          </a:p>
          <a:p>
            <a:pPr algn="just">
              <a:lnSpc>
                <a:spcPct val="110000"/>
              </a:lnSpc>
              <a:spcBef>
                <a:spcPts val="0"/>
              </a:spcBef>
            </a:pPr>
            <a:r>
              <a:rPr lang="en-US" sz="2400" b="1" dirty="0"/>
              <a:t>Architectural elements can be internally integrated within the embedded device</a:t>
            </a:r>
            <a:r>
              <a:rPr lang="en-US" sz="2400" dirty="0"/>
              <a:t>, or </a:t>
            </a:r>
            <a:r>
              <a:rPr lang="en-US" sz="2400" b="1" dirty="0"/>
              <a:t>exist externally to the embedded system and interact with internal elements</a:t>
            </a:r>
            <a:r>
              <a:rPr lang="en-US" sz="2400" dirty="0"/>
              <a:t>. </a:t>
            </a:r>
          </a:p>
        </p:txBody>
      </p:sp>
      <p:sp>
        <p:nvSpPr>
          <p:cNvPr id="4" name="Date Placeholder 3">
            <a:extLst>
              <a:ext uri="{FF2B5EF4-FFF2-40B4-BE49-F238E27FC236}">
                <a16:creationId xmlns:a16="http://schemas.microsoft.com/office/drawing/2014/main" id="{9D2E06F4-1603-45A0-9B1B-91631FD5F656}"/>
              </a:ext>
            </a:extLst>
          </p:cNvPr>
          <p:cNvSpPr>
            <a:spLocks noGrp="1"/>
          </p:cNvSpPr>
          <p:nvPr>
            <p:ph type="dt" sz="half" idx="10"/>
          </p:nvPr>
        </p:nvSpPr>
        <p:spPr/>
        <p:txBody>
          <a:bodyPr/>
          <a:lstStyle/>
          <a:p>
            <a:fld id="{AF6F4403-DC16-4196-87BA-6AC9853EDF3C}" type="datetime1">
              <a:rPr lang="en-IN" smtClean="0"/>
              <a:t>08-07-2021</a:t>
            </a:fld>
            <a:endParaRPr lang="en-IN"/>
          </a:p>
        </p:txBody>
      </p:sp>
      <p:sp>
        <p:nvSpPr>
          <p:cNvPr id="5" name="Footer Placeholder 4">
            <a:extLst>
              <a:ext uri="{FF2B5EF4-FFF2-40B4-BE49-F238E27FC236}">
                <a16:creationId xmlns:a16="http://schemas.microsoft.com/office/drawing/2014/main" id="{F81F2477-BCD1-4370-884A-4F92B00570A7}"/>
              </a:ext>
            </a:extLst>
          </p:cNvPr>
          <p:cNvSpPr>
            <a:spLocks noGrp="1"/>
          </p:cNvSpPr>
          <p:nvPr>
            <p:ph type="ftr" sz="quarter" idx="11"/>
          </p:nvPr>
        </p:nvSpPr>
        <p:spPr/>
        <p:txBody>
          <a:bodyPr/>
          <a:lstStyle/>
          <a:p>
            <a:r>
              <a:rPr lang="en-US"/>
              <a:t>School of Electronics Engineering, KIIIT DU, Bhubaneswar-24</a:t>
            </a:r>
            <a:endParaRPr lang="en-IN"/>
          </a:p>
        </p:txBody>
      </p:sp>
      <p:sp>
        <p:nvSpPr>
          <p:cNvPr id="6" name="Slide Number Placeholder 5">
            <a:extLst>
              <a:ext uri="{FF2B5EF4-FFF2-40B4-BE49-F238E27FC236}">
                <a16:creationId xmlns:a16="http://schemas.microsoft.com/office/drawing/2014/main" id="{651F9CB6-EE21-41B6-8BDB-490E8E449C5F}"/>
              </a:ext>
            </a:extLst>
          </p:cNvPr>
          <p:cNvSpPr>
            <a:spLocks noGrp="1"/>
          </p:cNvSpPr>
          <p:nvPr>
            <p:ph type="sldNum" sz="quarter" idx="12"/>
          </p:nvPr>
        </p:nvSpPr>
        <p:spPr/>
        <p:txBody>
          <a:bodyPr/>
          <a:lstStyle/>
          <a:p>
            <a:fld id="{06B7BF86-18E6-48A3-8F68-6C8B8DA818EF}" type="slidenum">
              <a:rPr lang="en-IN" smtClean="0"/>
              <a:t>9</a:t>
            </a:fld>
            <a:endParaRPr lang="en-IN"/>
          </a:p>
        </p:txBody>
      </p:sp>
    </p:spTree>
    <p:extLst>
      <p:ext uri="{BB962C8B-B14F-4D97-AF65-F5344CB8AC3E}">
        <p14:creationId xmlns:p14="http://schemas.microsoft.com/office/powerpoint/2010/main" val="513833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6065</Words>
  <Application>Microsoft Office PowerPoint</Application>
  <PresentationFormat>Widescreen</PresentationFormat>
  <Paragraphs>618</Paragraphs>
  <Slides>56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inherit</vt:lpstr>
      <vt:lpstr>Symbol</vt:lpstr>
      <vt:lpstr>Times New Roman</vt:lpstr>
      <vt:lpstr>Times-Roman</vt:lpstr>
      <vt:lpstr>Office Theme</vt:lpstr>
      <vt:lpstr>Embedded Systems Design &amp; Application(EC 3033)</vt:lpstr>
      <vt:lpstr>What is an Embedded System?</vt:lpstr>
      <vt:lpstr>descriptions of an embedded</vt:lpstr>
      <vt:lpstr>Definition of Embedded System</vt:lpstr>
      <vt:lpstr>Embedded Systems contd…</vt:lpstr>
      <vt:lpstr>Examples of Embedded Systems and their Market</vt:lpstr>
      <vt:lpstr>Computer versus Embedded System</vt:lpstr>
      <vt:lpstr>Typical Example of an Embedded System- A Smart Card System</vt:lpstr>
      <vt:lpstr>Embedded System Design Architecture</vt:lpstr>
      <vt:lpstr>Embedded System Design Architecture</vt:lpstr>
      <vt:lpstr>Embedded System Design Architecture contd…</vt:lpstr>
      <vt:lpstr>Embedded System Design Architecture contd…</vt:lpstr>
      <vt:lpstr>PowerPoint Presentation</vt:lpstr>
      <vt:lpstr>Embedded System Design Architecture</vt:lpstr>
      <vt:lpstr>Importance of Embedded System Design Architecture</vt:lpstr>
      <vt:lpstr>Embedded System Design Process</vt:lpstr>
      <vt:lpstr>Embedded System Design Process- Life Cycle</vt:lpstr>
      <vt:lpstr>Embedded System Design Process- Life Cycle</vt:lpstr>
      <vt:lpstr>Types of Embedded System</vt:lpstr>
      <vt:lpstr>Classification of Embedded System (based on complexity)</vt:lpstr>
      <vt:lpstr>Classification of Embedded System (RTOS based)</vt:lpstr>
      <vt:lpstr>Advantage and Disadvantages</vt:lpstr>
      <vt:lpstr>Embedded System Components</vt:lpstr>
      <vt:lpstr>Embedded System Components contd…</vt:lpstr>
      <vt:lpstr>Embedded System Components contd…</vt:lpstr>
      <vt:lpstr>Embedded System Components contd…</vt:lpstr>
      <vt:lpstr>Embedded System Components contd…</vt:lpstr>
      <vt:lpstr>Embedded Processors in the Systems</vt:lpstr>
      <vt:lpstr>Processors in Embedded Systems</vt:lpstr>
      <vt:lpstr>Microcontroller</vt:lpstr>
      <vt:lpstr>General Purpose Processor</vt:lpstr>
      <vt:lpstr>General Purpose Processor – Datapath</vt:lpstr>
      <vt:lpstr>General Purpose Processor – Controller</vt:lpstr>
      <vt:lpstr>General Purpose Processor – Memory</vt:lpstr>
      <vt:lpstr>Processor selection for Embedded System Design</vt:lpstr>
      <vt:lpstr>PowerPoint Presentation</vt:lpstr>
      <vt:lpstr>Processor selection for Embedded System Design</vt:lpstr>
      <vt:lpstr>DSP Processor and VLIW Architecture</vt:lpstr>
      <vt:lpstr>Single Instruction Multiple Data &amp; Very Long Instruction Word (VLIW)</vt:lpstr>
      <vt:lpstr>SoC- System on Chip </vt:lpstr>
      <vt:lpstr>SoC Diagram</vt:lpstr>
      <vt:lpstr>SoC</vt:lpstr>
      <vt:lpstr>Features of Embedded System</vt:lpstr>
      <vt:lpstr>Features of Embedded System</vt:lpstr>
      <vt:lpstr>Design Metrics</vt:lpstr>
      <vt:lpstr>Embedded System Design Flow(Traditional Design Flow)</vt:lpstr>
      <vt:lpstr>Embedded System Design Flow(Traditional Design Flow)</vt:lpstr>
      <vt:lpstr>Embedded System Design Flow (Hardware-Software Co- Design)</vt:lpstr>
      <vt:lpstr>Requirement and specification</vt:lpstr>
      <vt:lpstr>Hardware – Software Co-Design</vt:lpstr>
      <vt:lpstr>Functional Decomposition</vt:lpstr>
      <vt:lpstr>Decomposing the system Design</vt:lpstr>
      <vt:lpstr>MAPPING TO AN ARCHITECTURE</vt:lpstr>
      <vt:lpstr>MAPPING TO AN ARCHITECTURE</vt:lpstr>
      <vt:lpstr>What we learnt</vt:lpstr>
      <vt:lpstr>Possible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103865</dc:creator>
  <cp:lastModifiedBy>103865</cp:lastModifiedBy>
  <cp:revision>105</cp:revision>
  <dcterms:created xsi:type="dcterms:W3CDTF">2020-06-27T13:25:51Z</dcterms:created>
  <dcterms:modified xsi:type="dcterms:W3CDTF">2021-07-08T04:20:37Z</dcterms:modified>
</cp:coreProperties>
</file>