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56" r:id="rId4"/>
    <p:sldId id="257" r:id="rId5"/>
    <p:sldId id="258" r:id="rId6"/>
    <p:sldId id="260"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110" d="100"/>
          <a:sy n="110" d="100"/>
        </p:scale>
        <p:origin x="3365" y="21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0AED-5404-44F2-A406-913B13AA30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112A2-1F3C-41EF-8D5D-B1F0580B9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6D44DB-1AD4-438C-B3E9-B070AE9887E1}"/>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5" name="Footer Placeholder 4">
            <a:extLst>
              <a:ext uri="{FF2B5EF4-FFF2-40B4-BE49-F238E27FC236}">
                <a16:creationId xmlns:a16="http://schemas.microsoft.com/office/drawing/2014/main" id="{4557623E-592B-4CC9-86C5-777F5464C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5CE94-316B-49C8-A32E-76E3452A5228}"/>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395511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7AC7-337F-4365-9A23-D31381DA9E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FA7FAE-742B-439F-ACA1-5154CE70DD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5FC50-EBE1-4CF1-8DB8-02B7C5BE2EFD}"/>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5" name="Footer Placeholder 4">
            <a:extLst>
              <a:ext uri="{FF2B5EF4-FFF2-40B4-BE49-F238E27FC236}">
                <a16:creationId xmlns:a16="http://schemas.microsoft.com/office/drawing/2014/main" id="{EE7AFBE5-DF18-4556-BD95-74BDCBA61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C8EA9-A961-4BB9-AECA-401A04D8536C}"/>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363114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3C215-7E77-42D8-B9BC-E0E16EC1E6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6966E-1E6D-4BAB-B609-21CF39FC0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C2D0A-4325-476B-B872-FC40B5524AE8}"/>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5" name="Footer Placeholder 4">
            <a:extLst>
              <a:ext uri="{FF2B5EF4-FFF2-40B4-BE49-F238E27FC236}">
                <a16:creationId xmlns:a16="http://schemas.microsoft.com/office/drawing/2014/main" id="{1705FEFD-2B08-4D0D-9CC1-0E43342BB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88B0F-9539-42A3-97A7-4AEBF1F40BCF}"/>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278769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CDF4-0C0F-4B18-81EA-497F41EE1C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15E0A-5822-4159-9163-3BA7140F7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E5DE8-578B-4A24-94C7-BD680FED01DA}"/>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5" name="Footer Placeholder 4">
            <a:extLst>
              <a:ext uri="{FF2B5EF4-FFF2-40B4-BE49-F238E27FC236}">
                <a16:creationId xmlns:a16="http://schemas.microsoft.com/office/drawing/2014/main" id="{49932DD4-FE8A-4CA6-BBEE-617799ED2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7BC81-4EC7-4BF3-96F5-371F637FB149}"/>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539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6BFF-2498-406A-9C79-5102D63E9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CEB0B-1DED-4B0F-8355-F315D1622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164AD-125E-45B0-A2FA-099185357235}"/>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5" name="Footer Placeholder 4">
            <a:extLst>
              <a:ext uri="{FF2B5EF4-FFF2-40B4-BE49-F238E27FC236}">
                <a16:creationId xmlns:a16="http://schemas.microsoft.com/office/drawing/2014/main" id="{58DF4C20-CBA2-4AD4-BEBA-F5B8B301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CF3F1-400D-4995-A804-3CBAF920DE51}"/>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425445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0B52-8FFF-4027-AE77-C09C0FD31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B9A9A-94C8-489D-A4D3-5200262A2D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ACF64B-3AB9-4AC0-A6AF-7C8DE7C38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AEDC1-FF0B-4B93-95EB-13560724E36E}"/>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6" name="Footer Placeholder 5">
            <a:extLst>
              <a:ext uri="{FF2B5EF4-FFF2-40B4-BE49-F238E27FC236}">
                <a16:creationId xmlns:a16="http://schemas.microsoft.com/office/drawing/2014/main" id="{EA8E2F9C-E240-4FEB-AB42-852014169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A264-20E1-4290-9434-3D922FEE183F}"/>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231876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B7A0-5AC1-47A6-B35A-3B78782C2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2CF3F9-8543-4CE8-9B2E-398FC222D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7E8BD-571E-4D1B-9767-7935AD77A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61718-F7EA-471E-B1B3-F543EDA02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FD247-D8E5-462E-B6E3-00DC9CE28A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72C318-0538-4D3C-A0C0-587D4735B333}"/>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8" name="Footer Placeholder 7">
            <a:extLst>
              <a:ext uri="{FF2B5EF4-FFF2-40B4-BE49-F238E27FC236}">
                <a16:creationId xmlns:a16="http://schemas.microsoft.com/office/drawing/2014/main" id="{DBB23007-4D34-4135-8D13-2A0792F2EE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4D149B-6B57-4CD5-96F6-F1D30E9BD77A}"/>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81616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9712-831E-4681-826D-907E3C9A5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65AAEF-C4F2-4A8E-B687-0ADE94711BEB}"/>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4" name="Footer Placeholder 3">
            <a:extLst>
              <a:ext uri="{FF2B5EF4-FFF2-40B4-BE49-F238E27FC236}">
                <a16:creationId xmlns:a16="http://schemas.microsoft.com/office/drawing/2014/main" id="{DD4FDE30-D1B8-4692-A666-43C9D2452A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4E742A-C293-4ECB-8F36-49040864361D}"/>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110645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185BF-4CC0-44DF-B486-1E6B30F6D152}"/>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3" name="Footer Placeholder 2">
            <a:extLst>
              <a:ext uri="{FF2B5EF4-FFF2-40B4-BE49-F238E27FC236}">
                <a16:creationId xmlns:a16="http://schemas.microsoft.com/office/drawing/2014/main" id="{AB5410AB-FF66-4F2E-816C-9E1F5A715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66BFB5-3D4D-4148-B758-A050FE65B403}"/>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371846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C815-24AD-44CA-9F28-D4C233CD8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A3E1B-3397-4E14-A485-F35AA924C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108055-E573-4656-8227-1B11B543A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0AF12-6C55-4E7E-B429-AB093D1547B4}"/>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6" name="Footer Placeholder 5">
            <a:extLst>
              <a:ext uri="{FF2B5EF4-FFF2-40B4-BE49-F238E27FC236}">
                <a16:creationId xmlns:a16="http://schemas.microsoft.com/office/drawing/2014/main" id="{5B2F28BC-ECE6-4698-BAFE-41FB67DB4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E87CF-B6F9-44BF-8683-841A5499B388}"/>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356259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B19C-FDDC-44A5-B6CA-42E71EEDF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94FBA4-E296-44C4-88E8-FFE49F2A8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3FB17-1BCF-4501-93CE-DF23C9D18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B4D75-C406-4148-85B3-59F552796EB9}"/>
              </a:ext>
            </a:extLst>
          </p:cNvPr>
          <p:cNvSpPr>
            <a:spLocks noGrp="1"/>
          </p:cNvSpPr>
          <p:nvPr>
            <p:ph type="dt" sz="half" idx="10"/>
          </p:nvPr>
        </p:nvSpPr>
        <p:spPr/>
        <p:txBody>
          <a:bodyPr/>
          <a:lstStyle/>
          <a:p>
            <a:fld id="{E84DDE84-CEA6-4E8A-BDA4-521434A3F347}" type="datetimeFigureOut">
              <a:rPr lang="en-US" smtClean="0"/>
              <a:t>11/7/2022</a:t>
            </a:fld>
            <a:endParaRPr lang="en-US"/>
          </a:p>
        </p:txBody>
      </p:sp>
      <p:sp>
        <p:nvSpPr>
          <p:cNvPr id="6" name="Footer Placeholder 5">
            <a:extLst>
              <a:ext uri="{FF2B5EF4-FFF2-40B4-BE49-F238E27FC236}">
                <a16:creationId xmlns:a16="http://schemas.microsoft.com/office/drawing/2014/main" id="{DC2D8398-8268-4CA0-8658-D4C324863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366E1-077B-4B89-BBC1-8E91354D7AF6}"/>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245999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9AB03-A47B-41CF-A95E-591BCE875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8EA740-F848-4DFB-A3E0-2A7A4E45A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C6E6B-B554-4328-9190-E132EE7B4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DDE84-CEA6-4E8A-BDA4-521434A3F347}" type="datetimeFigureOut">
              <a:rPr lang="en-US" smtClean="0"/>
              <a:t>11/7/2022</a:t>
            </a:fld>
            <a:endParaRPr lang="en-US"/>
          </a:p>
        </p:txBody>
      </p:sp>
      <p:sp>
        <p:nvSpPr>
          <p:cNvPr id="5" name="Footer Placeholder 4">
            <a:extLst>
              <a:ext uri="{FF2B5EF4-FFF2-40B4-BE49-F238E27FC236}">
                <a16:creationId xmlns:a16="http://schemas.microsoft.com/office/drawing/2014/main" id="{438FBF74-749D-4D98-9481-469E78106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5AA7D-2DF9-440E-B2D5-0858EBBAD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A13D7-4AB5-48C0-9B30-43B42EBC3B54}" type="slidenum">
              <a:rPr lang="en-US" smtClean="0"/>
              <a:t>‹#›</a:t>
            </a:fld>
            <a:endParaRPr lang="en-US"/>
          </a:p>
        </p:txBody>
      </p:sp>
    </p:spTree>
    <p:extLst>
      <p:ext uri="{BB962C8B-B14F-4D97-AF65-F5344CB8AC3E}">
        <p14:creationId xmlns:p14="http://schemas.microsoft.com/office/powerpoint/2010/main" val="359840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8C5E-8E53-441B-924C-6C3F007D62CD}"/>
              </a:ext>
            </a:extLst>
          </p:cNvPr>
          <p:cNvSpPr>
            <a:spLocks noGrp="1"/>
          </p:cNvSpPr>
          <p:nvPr>
            <p:ph type="title"/>
          </p:nvPr>
        </p:nvSpPr>
        <p:spPr>
          <a:xfrm>
            <a:off x="5364480" y="98425"/>
            <a:ext cx="944880" cy="389255"/>
          </a:xfrm>
        </p:spPr>
        <p:txBody>
          <a:bodyPr>
            <a:noAutofit/>
          </a:bodyPr>
          <a:lstStyle/>
          <a:p>
            <a:r>
              <a:rPr lang="en-US" sz="1800" b="1" u="sng" dirty="0"/>
              <a:t>Index</a:t>
            </a:r>
          </a:p>
        </p:txBody>
      </p:sp>
      <p:sp>
        <p:nvSpPr>
          <p:cNvPr id="3" name="Content Placeholder 2">
            <a:extLst>
              <a:ext uri="{FF2B5EF4-FFF2-40B4-BE49-F238E27FC236}">
                <a16:creationId xmlns:a16="http://schemas.microsoft.com/office/drawing/2014/main" id="{815E6610-78B1-4F79-9924-5AA03503EF87}"/>
              </a:ext>
            </a:extLst>
          </p:cNvPr>
          <p:cNvSpPr>
            <a:spLocks noGrp="1"/>
          </p:cNvSpPr>
          <p:nvPr>
            <p:ph idx="1"/>
          </p:nvPr>
        </p:nvSpPr>
        <p:spPr>
          <a:xfrm>
            <a:off x="274320" y="487680"/>
            <a:ext cx="10515600" cy="4351338"/>
          </a:xfrm>
        </p:spPr>
        <p:txBody>
          <a:bodyPr>
            <a:normAutofit/>
          </a:bodyPr>
          <a:lstStyle/>
          <a:p>
            <a:r>
              <a:rPr lang="en-US" sz="1400" dirty="0"/>
              <a:t>Slide 1 -&gt; Index</a:t>
            </a:r>
          </a:p>
          <a:p>
            <a:r>
              <a:rPr lang="en-US" sz="1400" dirty="0"/>
              <a:t>Slide 2 -&gt; JVM,JRE and JDK </a:t>
            </a:r>
          </a:p>
          <a:p>
            <a:r>
              <a:rPr lang="en-US" sz="1400" dirty="0"/>
              <a:t>Slide 3 -&gt; Memory Management i7/8</a:t>
            </a:r>
          </a:p>
          <a:p>
            <a:r>
              <a:rPr lang="en-US" sz="1400" dirty="0"/>
              <a:t>Slide 4 -&gt; Garbage collection</a:t>
            </a:r>
          </a:p>
          <a:p>
            <a:r>
              <a:rPr lang="en-US" sz="1400" dirty="0"/>
              <a:t>Slide 5 -&gt; Garbage collection part 2</a:t>
            </a:r>
          </a:p>
          <a:p>
            <a:r>
              <a:rPr lang="en-US" sz="1400" dirty="0"/>
              <a:t>Slide 6 -&gt; Serialization</a:t>
            </a:r>
          </a:p>
          <a:p>
            <a:r>
              <a:rPr lang="en-US" sz="1400" dirty="0"/>
              <a:t>Slide 7 -&gt; Exception and Error  </a:t>
            </a:r>
          </a:p>
        </p:txBody>
      </p:sp>
    </p:spTree>
    <p:extLst>
      <p:ext uri="{BB962C8B-B14F-4D97-AF65-F5344CB8AC3E}">
        <p14:creationId xmlns:p14="http://schemas.microsoft.com/office/powerpoint/2010/main" val="286435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FABF-DA11-9DEA-9CEB-72D48155E01C}"/>
              </a:ext>
            </a:extLst>
          </p:cNvPr>
          <p:cNvSpPr>
            <a:spLocks noGrp="1"/>
          </p:cNvSpPr>
          <p:nvPr>
            <p:ph type="title"/>
          </p:nvPr>
        </p:nvSpPr>
        <p:spPr>
          <a:xfrm>
            <a:off x="103910" y="0"/>
            <a:ext cx="3048000" cy="1489363"/>
          </a:xfrm>
        </p:spPr>
        <p:txBody>
          <a:bodyPr>
            <a:noAutofit/>
          </a:bodyPr>
          <a:lstStyle/>
          <a:p>
            <a:r>
              <a:rPr lang="en-IN" sz="1400" b="1" u="sng" dirty="0"/>
              <a:t>Recursion 4 basic things:</a:t>
            </a:r>
            <a:br>
              <a:rPr lang="en-IN" sz="1400" b="1" u="sng" dirty="0"/>
            </a:br>
            <a:r>
              <a:rPr lang="en-IN" sz="1400" dirty="0"/>
              <a:t>    </a:t>
            </a:r>
            <a:r>
              <a:rPr lang="en-IN" sz="1200" dirty="0"/>
              <a:t>1. Recursion</a:t>
            </a:r>
            <a:br>
              <a:rPr lang="en-IN" sz="1200" dirty="0"/>
            </a:br>
            <a:r>
              <a:rPr lang="en-IN" sz="1200" dirty="0"/>
              <a:t>    2. Base condition</a:t>
            </a:r>
            <a:br>
              <a:rPr lang="en-IN" sz="1200" dirty="0"/>
            </a:br>
            <a:r>
              <a:rPr lang="en-IN" sz="1200" dirty="0"/>
              <a:t>    3. Stack overflow/ Stack space</a:t>
            </a:r>
            <a:br>
              <a:rPr lang="en-IN" sz="1200" dirty="0"/>
            </a:br>
            <a:r>
              <a:rPr lang="en-IN" sz="1200" dirty="0"/>
              <a:t>    4. Recursion Tree</a:t>
            </a:r>
            <a:endParaRPr lang="en-IN" sz="1400" dirty="0"/>
          </a:p>
        </p:txBody>
      </p:sp>
      <p:sp>
        <p:nvSpPr>
          <p:cNvPr id="4" name="TextBox 3">
            <a:extLst>
              <a:ext uri="{FF2B5EF4-FFF2-40B4-BE49-F238E27FC236}">
                <a16:creationId xmlns:a16="http://schemas.microsoft.com/office/drawing/2014/main" id="{B652824A-C579-D21F-09F3-A0DB06CA9EA2}"/>
              </a:ext>
            </a:extLst>
          </p:cNvPr>
          <p:cNvSpPr txBox="1"/>
          <p:nvPr/>
        </p:nvSpPr>
        <p:spPr>
          <a:xfrm>
            <a:off x="200891" y="1489363"/>
            <a:ext cx="2805545" cy="954107"/>
          </a:xfrm>
          <a:prstGeom prst="rect">
            <a:avLst/>
          </a:prstGeom>
          <a:noFill/>
        </p:spPr>
        <p:txBody>
          <a:bodyPr wrap="square" rtlCol="0">
            <a:spAutoFit/>
          </a:bodyPr>
          <a:lstStyle/>
          <a:p>
            <a:r>
              <a:rPr lang="en-IN" sz="1100" dirty="0">
                <a:solidFill>
                  <a:srgbClr val="00B050"/>
                </a:solidFill>
              </a:rPr>
              <a:t>1. Print Name 5 times.</a:t>
            </a:r>
          </a:p>
          <a:p>
            <a:r>
              <a:rPr lang="en-IN" sz="1100" dirty="0">
                <a:solidFill>
                  <a:srgbClr val="00B050"/>
                </a:solidFill>
              </a:rPr>
              <a:t>2. Print linearly from 1 to N</a:t>
            </a:r>
          </a:p>
          <a:p>
            <a:r>
              <a:rPr lang="en-IN" sz="1100" dirty="0">
                <a:solidFill>
                  <a:srgbClr val="00B050"/>
                </a:solidFill>
              </a:rPr>
              <a:t>3. Print from N to 1.</a:t>
            </a:r>
          </a:p>
          <a:p>
            <a:r>
              <a:rPr lang="en-IN" sz="1100" dirty="0">
                <a:solidFill>
                  <a:srgbClr val="00B050"/>
                </a:solidFill>
              </a:rPr>
              <a:t>4. Print linearly from 1 to N (using backtrack)</a:t>
            </a:r>
          </a:p>
          <a:p>
            <a:r>
              <a:rPr lang="en-IN" sz="1100" dirty="0">
                <a:solidFill>
                  <a:srgbClr val="00B050"/>
                </a:solidFill>
              </a:rPr>
              <a:t>5. Print linearly N to 1 (using backtrack)</a:t>
            </a:r>
            <a:endParaRPr lang="en-IN" sz="1200" dirty="0">
              <a:solidFill>
                <a:srgbClr val="00B050"/>
              </a:solidFill>
            </a:endParaRPr>
          </a:p>
        </p:txBody>
      </p:sp>
      <p:sp>
        <p:nvSpPr>
          <p:cNvPr id="5" name="TextBox 4">
            <a:extLst>
              <a:ext uri="{FF2B5EF4-FFF2-40B4-BE49-F238E27FC236}">
                <a16:creationId xmlns:a16="http://schemas.microsoft.com/office/drawing/2014/main" id="{BED87F3D-6489-3BD0-CD63-8A5578E83E2B}"/>
              </a:ext>
            </a:extLst>
          </p:cNvPr>
          <p:cNvSpPr txBox="1"/>
          <p:nvPr/>
        </p:nvSpPr>
        <p:spPr>
          <a:xfrm>
            <a:off x="318655" y="2715492"/>
            <a:ext cx="1468581" cy="2800767"/>
          </a:xfrm>
          <a:prstGeom prst="rect">
            <a:avLst/>
          </a:prstGeom>
          <a:noFill/>
        </p:spPr>
        <p:txBody>
          <a:bodyPr wrap="square" rtlCol="0">
            <a:spAutoFit/>
          </a:bodyPr>
          <a:lstStyle/>
          <a:p>
            <a:r>
              <a:rPr lang="en-IN" sz="1100" i="1" dirty="0"/>
              <a:t>1. Print Name 5 times</a:t>
            </a:r>
          </a:p>
          <a:p>
            <a:endParaRPr lang="en-IN" sz="1100" i="1" dirty="0"/>
          </a:p>
          <a:p>
            <a:r>
              <a:rPr lang="en-IN" sz="1100" i="1" dirty="0"/>
              <a:t>void  f(int </a:t>
            </a:r>
            <a:r>
              <a:rPr lang="en-IN" sz="1100" i="1" dirty="0" err="1"/>
              <a:t>i,int</a:t>
            </a:r>
            <a:r>
              <a:rPr lang="en-IN" sz="1100" i="1" dirty="0"/>
              <a:t>  n){</a:t>
            </a:r>
          </a:p>
          <a:p>
            <a:r>
              <a:rPr lang="en-IN" sz="1100" i="1" dirty="0"/>
              <a:t>    if(</a:t>
            </a:r>
            <a:r>
              <a:rPr lang="en-IN" sz="1100" i="1" dirty="0" err="1"/>
              <a:t>i</a:t>
            </a:r>
            <a:r>
              <a:rPr lang="en-IN" sz="1100" i="1" dirty="0"/>
              <a:t>&gt;n){</a:t>
            </a:r>
          </a:p>
          <a:p>
            <a:r>
              <a:rPr lang="en-IN" sz="1100" i="1" dirty="0"/>
              <a:t>        return;</a:t>
            </a:r>
          </a:p>
          <a:p>
            <a:r>
              <a:rPr lang="en-IN" sz="1100" i="1" dirty="0"/>
              <a:t>    }</a:t>
            </a:r>
          </a:p>
          <a:p>
            <a:r>
              <a:rPr lang="en-IN" sz="1100" i="1" dirty="0"/>
              <a:t>    print(</a:t>
            </a:r>
            <a:r>
              <a:rPr lang="en-IN" sz="1100" i="1" dirty="0" err="1"/>
              <a:t>i</a:t>
            </a:r>
            <a:r>
              <a:rPr lang="en-IN" sz="1100" i="1" dirty="0"/>
              <a:t>);</a:t>
            </a:r>
          </a:p>
          <a:p>
            <a:r>
              <a:rPr lang="en-IN" sz="1100" i="1" dirty="0"/>
              <a:t>    f(i+1, n)</a:t>
            </a:r>
          </a:p>
          <a:p>
            <a:r>
              <a:rPr lang="en-IN" sz="1100" i="1" dirty="0"/>
              <a:t>}</a:t>
            </a:r>
          </a:p>
          <a:p>
            <a:endParaRPr lang="en-IN" sz="1100" i="1" dirty="0"/>
          </a:p>
          <a:p>
            <a:r>
              <a:rPr lang="en-IN" sz="1100" i="1" dirty="0"/>
              <a:t>main(){</a:t>
            </a:r>
          </a:p>
          <a:p>
            <a:r>
              <a:rPr lang="en-IN" sz="1100" i="1" dirty="0"/>
              <a:t>    int n;</a:t>
            </a:r>
          </a:p>
          <a:p>
            <a:r>
              <a:rPr lang="en-IN" sz="1100" i="1" dirty="0"/>
              <a:t>    f(1, n);</a:t>
            </a:r>
          </a:p>
          <a:p>
            <a:r>
              <a:rPr lang="en-IN" sz="1100" i="1" dirty="0"/>
              <a:t>}</a:t>
            </a:r>
          </a:p>
          <a:p>
            <a:endParaRPr lang="en-IN" sz="1100" i="1" dirty="0"/>
          </a:p>
          <a:p>
            <a:endParaRPr lang="en-IN" sz="1100" i="1" dirty="0"/>
          </a:p>
        </p:txBody>
      </p:sp>
    </p:spTree>
    <p:extLst>
      <p:ext uri="{BB962C8B-B14F-4D97-AF65-F5344CB8AC3E}">
        <p14:creationId xmlns:p14="http://schemas.microsoft.com/office/powerpoint/2010/main" val="424699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0E69F-400C-444B-AA96-FA535A992F32}"/>
              </a:ext>
            </a:extLst>
          </p:cNvPr>
          <p:cNvSpPr txBox="1"/>
          <p:nvPr/>
        </p:nvSpPr>
        <p:spPr>
          <a:xfrm>
            <a:off x="2519214" y="-42335"/>
            <a:ext cx="6585527" cy="369332"/>
          </a:xfrm>
          <a:prstGeom prst="rect">
            <a:avLst/>
          </a:prstGeom>
          <a:noFill/>
        </p:spPr>
        <p:txBody>
          <a:bodyPr wrap="square" rtlCol="0">
            <a:spAutoFit/>
          </a:bodyPr>
          <a:lstStyle/>
          <a:p>
            <a:pPr algn="ctr"/>
            <a:r>
              <a:rPr lang="en-US" b="1" i="1" u="sng" dirty="0">
                <a:solidFill>
                  <a:srgbClr val="FF0000"/>
                </a:solidFill>
              </a:rPr>
              <a:t>JVM JRE and JDK</a:t>
            </a:r>
          </a:p>
        </p:txBody>
      </p:sp>
      <p:sp>
        <p:nvSpPr>
          <p:cNvPr id="5" name="Oval 4">
            <a:extLst>
              <a:ext uri="{FF2B5EF4-FFF2-40B4-BE49-F238E27FC236}">
                <a16:creationId xmlns:a16="http://schemas.microsoft.com/office/drawing/2014/main" id="{49F6859D-3067-4208-A5D9-84EBD49B0263}"/>
              </a:ext>
            </a:extLst>
          </p:cNvPr>
          <p:cNvSpPr/>
          <p:nvPr/>
        </p:nvSpPr>
        <p:spPr>
          <a:xfrm>
            <a:off x="592666" y="986367"/>
            <a:ext cx="1007533" cy="685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JVM</a:t>
            </a:r>
          </a:p>
        </p:txBody>
      </p:sp>
      <p:sp>
        <p:nvSpPr>
          <p:cNvPr id="6" name="Oval 5">
            <a:extLst>
              <a:ext uri="{FF2B5EF4-FFF2-40B4-BE49-F238E27FC236}">
                <a16:creationId xmlns:a16="http://schemas.microsoft.com/office/drawing/2014/main" id="{CDB56B3D-4EF2-4AD5-AE8C-526157930711}"/>
              </a:ext>
            </a:extLst>
          </p:cNvPr>
          <p:cNvSpPr/>
          <p:nvPr/>
        </p:nvSpPr>
        <p:spPr>
          <a:xfrm>
            <a:off x="1820332" y="486834"/>
            <a:ext cx="1007533" cy="68580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Set of Libraries (rt.jar)</a:t>
            </a:r>
          </a:p>
        </p:txBody>
      </p:sp>
      <p:sp>
        <p:nvSpPr>
          <p:cNvPr id="7" name="Oval 6">
            <a:extLst>
              <a:ext uri="{FF2B5EF4-FFF2-40B4-BE49-F238E27FC236}">
                <a16:creationId xmlns:a16="http://schemas.microsoft.com/office/drawing/2014/main" id="{75C49F52-162E-40CC-93AA-0C3FDD38661A}"/>
              </a:ext>
            </a:extLst>
          </p:cNvPr>
          <p:cNvSpPr/>
          <p:nvPr/>
        </p:nvSpPr>
        <p:spPr>
          <a:xfrm>
            <a:off x="1896533" y="1329267"/>
            <a:ext cx="1007533" cy="68580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Files</a:t>
            </a:r>
          </a:p>
        </p:txBody>
      </p:sp>
      <p:sp>
        <p:nvSpPr>
          <p:cNvPr id="8" name="Rectangle: Rounded Corners 7">
            <a:extLst>
              <a:ext uri="{FF2B5EF4-FFF2-40B4-BE49-F238E27FC236}">
                <a16:creationId xmlns:a16="http://schemas.microsoft.com/office/drawing/2014/main" id="{5F308DE7-AE82-4D56-BDD3-787C434C4734}"/>
              </a:ext>
            </a:extLst>
          </p:cNvPr>
          <p:cNvSpPr/>
          <p:nvPr/>
        </p:nvSpPr>
        <p:spPr>
          <a:xfrm>
            <a:off x="431799" y="369332"/>
            <a:ext cx="2633133" cy="1748366"/>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2FFC0D-08C2-4910-9219-68B671B4FE77}"/>
              </a:ext>
            </a:extLst>
          </p:cNvPr>
          <p:cNvSpPr txBox="1"/>
          <p:nvPr/>
        </p:nvSpPr>
        <p:spPr>
          <a:xfrm>
            <a:off x="1384301" y="2175930"/>
            <a:ext cx="503767" cy="379969"/>
          </a:xfrm>
          <a:prstGeom prst="rect">
            <a:avLst/>
          </a:prstGeom>
          <a:noFill/>
        </p:spPr>
        <p:txBody>
          <a:bodyPr wrap="square" rtlCol="0">
            <a:spAutoFit/>
          </a:bodyPr>
          <a:lstStyle/>
          <a:p>
            <a:r>
              <a:rPr lang="en-US" b="1" dirty="0"/>
              <a:t>JRE</a:t>
            </a:r>
          </a:p>
        </p:txBody>
      </p:sp>
      <p:sp>
        <p:nvSpPr>
          <p:cNvPr id="11" name="TextBox 10">
            <a:extLst>
              <a:ext uri="{FF2B5EF4-FFF2-40B4-BE49-F238E27FC236}">
                <a16:creationId xmlns:a16="http://schemas.microsoft.com/office/drawing/2014/main" id="{AF833227-BD07-4CC9-9120-87F2F59A6698}"/>
              </a:ext>
            </a:extLst>
          </p:cNvPr>
          <p:cNvSpPr txBox="1"/>
          <p:nvPr/>
        </p:nvSpPr>
        <p:spPr>
          <a:xfrm>
            <a:off x="1600197" y="1113365"/>
            <a:ext cx="402551" cy="369332"/>
          </a:xfrm>
          <a:prstGeom prst="rect">
            <a:avLst/>
          </a:prstGeom>
          <a:noFill/>
        </p:spPr>
        <p:txBody>
          <a:bodyPr wrap="square" rtlCol="0">
            <a:spAutoFit/>
          </a:bodyPr>
          <a:lstStyle/>
          <a:p>
            <a:r>
              <a:rPr lang="en-US" dirty="0"/>
              <a:t> +</a:t>
            </a:r>
          </a:p>
        </p:txBody>
      </p:sp>
      <p:sp>
        <p:nvSpPr>
          <p:cNvPr id="12" name="TextBox 11">
            <a:extLst>
              <a:ext uri="{FF2B5EF4-FFF2-40B4-BE49-F238E27FC236}">
                <a16:creationId xmlns:a16="http://schemas.microsoft.com/office/drawing/2014/main" id="{07E561F6-6AB8-4D5F-B5F0-A9CE036F0422}"/>
              </a:ext>
            </a:extLst>
          </p:cNvPr>
          <p:cNvSpPr txBox="1"/>
          <p:nvPr/>
        </p:nvSpPr>
        <p:spPr>
          <a:xfrm>
            <a:off x="3141125" y="1113364"/>
            <a:ext cx="402551" cy="369332"/>
          </a:xfrm>
          <a:prstGeom prst="rect">
            <a:avLst/>
          </a:prstGeom>
          <a:noFill/>
        </p:spPr>
        <p:txBody>
          <a:bodyPr wrap="square" rtlCol="0">
            <a:spAutoFit/>
          </a:bodyPr>
          <a:lstStyle/>
          <a:p>
            <a:r>
              <a:rPr lang="en-US" dirty="0"/>
              <a:t> +</a:t>
            </a:r>
          </a:p>
        </p:txBody>
      </p:sp>
      <p:sp>
        <p:nvSpPr>
          <p:cNvPr id="14" name="Oval 13">
            <a:extLst>
              <a:ext uri="{FF2B5EF4-FFF2-40B4-BE49-F238E27FC236}">
                <a16:creationId xmlns:a16="http://schemas.microsoft.com/office/drawing/2014/main" id="{B136D1ED-C839-4B0F-91F7-D961F1A5C5DE}"/>
              </a:ext>
            </a:extLst>
          </p:cNvPr>
          <p:cNvSpPr/>
          <p:nvPr/>
        </p:nvSpPr>
        <p:spPr>
          <a:xfrm>
            <a:off x="3479793" y="889000"/>
            <a:ext cx="1422400" cy="7831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Development tools e.g., javac, java</a:t>
            </a:r>
            <a:endParaRPr lang="en-US" dirty="0"/>
          </a:p>
        </p:txBody>
      </p:sp>
      <p:sp>
        <p:nvSpPr>
          <p:cNvPr id="15" name="Rectangle: Rounded Corners 14">
            <a:extLst>
              <a:ext uri="{FF2B5EF4-FFF2-40B4-BE49-F238E27FC236}">
                <a16:creationId xmlns:a16="http://schemas.microsoft.com/office/drawing/2014/main" id="{66F261A8-0DA7-49FC-AEA2-9E4142857A0A}"/>
              </a:ext>
            </a:extLst>
          </p:cNvPr>
          <p:cNvSpPr/>
          <p:nvPr/>
        </p:nvSpPr>
        <p:spPr>
          <a:xfrm>
            <a:off x="245533" y="296334"/>
            <a:ext cx="4783667" cy="2184400"/>
          </a:xfrm>
          <a:prstGeom prst="roundRect">
            <a:avLst/>
          </a:prstGeom>
          <a:noFill/>
          <a:ln w="2857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1B034B5-F063-4D32-9AF4-25E9CE599628}"/>
              </a:ext>
            </a:extLst>
          </p:cNvPr>
          <p:cNvSpPr/>
          <p:nvPr/>
        </p:nvSpPr>
        <p:spPr>
          <a:xfrm>
            <a:off x="245534" y="2861731"/>
            <a:ext cx="2057400" cy="3699935"/>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36D88C-C2D8-449D-B1A4-9DDB2A233494}"/>
              </a:ext>
            </a:extLst>
          </p:cNvPr>
          <p:cNvSpPr txBox="1"/>
          <p:nvPr/>
        </p:nvSpPr>
        <p:spPr>
          <a:xfrm>
            <a:off x="431799" y="2913103"/>
            <a:ext cx="1962897" cy="2523768"/>
          </a:xfrm>
          <a:prstGeom prst="rect">
            <a:avLst/>
          </a:prstGeom>
          <a:noFill/>
        </p:spPr>
        <p:txBody>
          <a:bodyPr wrap="square" rtlCol="0">
            <a:spAutoFit/>
          </a:bodyPr>
          <a:lstStyle/>
          <a:p>
            <a:r>
              <a:rPr lang="en-US" dirty="0"/>
              <a:t>              </a:t>
            </a:r>
            <a:r>
              <a:rPr lang="en-US" b="1" u="sng" dirty="0">
                <a:solidFill>
                  <a:schemeClr val="accent2">
                    <a:lumMod val="50000"/>
                  </a:schemeClr>
                </a:solidFill>
              </a:rPr>
              <a:t>JVM</a:t>
            </a:r>
          </a:p>
          <a:p>
            <a:pPr marL="285750" indent="-285750">
              <a:buFontTx/>
              <a:buChar char="-"/>
            </a:pPr>
            <a:r>
              <a:rPr lang="en-US" sz="1400" dirty="0">
                <a:solidFill>
                  <a:schemeClr val="accent2">
                    <a:lumMod val="50000"/>
                  </a:schemeClr>
                </a:solidFill>
              </a:rPr>
              <a:t>Java Virtual Machine is responsible for executing the java program.</a:t>
            </a:r>
          </a:p>
          <a:p>
            <a:pPr marL="285750" indent="-285750">
              <a:buFontTx/>
              <a:buChar char="-"/>
            </a:pPr>
            <a:r>
              <a:rPr lang="en-US" sz="1400" dirty="0">
                <a:solidFill>
                  <a:schemeClr val="accent2">
                    <a:lumMod val="50000"/>
                  </a:schemeClr>
                </a:solidFill>
              </a:rPr>
              <a:t>Also known as interpreter</a:t>
            </a:r>
          </a:p>
          <a:p>
            <a:pPr marL="285750" indent="-285750">
              <a:buFontTx/>
              <a:buChar char="-"/>
            </a:pPr>
            <a:r>
              <a:rPr lang="en-US" sz="1400" dirty="0">
                <a:solidFill>
                  <a:schemeClr val="accent2">
                    <a:lumMod val="50000"/>
                  </a:schemeClr>
                </a:solidFill>
              </a:rPr>
              <a:t>Bootstrap class loader is part of JVM</a:t>
            </a:r>
          </a:p>
        </p:txBody>
      </p:sp>
      <p:sp>
        <p:nvSpPr>
          <p:cNvPr id="18" name="TextBox 17">
            <a:extLst>
              <a:ext uri="{FF2B5EF4-FFF2-40B4-BE49-F238E27FC236}">
                <a16:creationId xmlns:a16="http://schemas.microsoft.com/office/drawing/2014/main" id="{93E544F7-3136-4E91-9B55-9D3598037F19}"/>
              </a:ext>
            </a:extLst>
          </p:cNvPr>
          <p:cNvSpPr txBox="1"/>
          <p:nvPr/>
        </p:nvSpPr>
        <p:spPr>
          <a:xfrm>
            <a:off x="2214036" y="2446864"/>
            <a:ext cx="613829" cy="369332"/>
          </a:xfrm>
          <a:prstGeom prst="rect">
            <a:avLst/>
          </a:prstGeom>
          <a:noFill/>
        </p:spPr>
        <p:txBody>
          <a:bodyPr wrap="square" rtlCol="0">
            <a:spAutoFit/>
          </a:bodyPr>
          <a:lstStyle/>
          <a:p>
            <a:r>
              <a:rPr lang="en-US" b="1" dirty="0"/>
              <a:t>JDK</a:t>
            </a:r>
          </a:p>
        </p:txBody>
      </p:sp>
      <p:sp>
        <p:nvSpPr>
          <p:cNvPr id="19" name="Rectangle: Rounded Corners 18">
            <a:extLst>
              <a:ext uri="{FF2B5EF4-FFF2-40B4-BE49-F238E27FC236}">
                <a16:creationId xmlns:a16="http://schemas.microsoft.com/office/drawing/2014/main" id="{80B850FE-46BA-4162-B501-9F90260A9A49}"/>
              </a:ext>
            </a:extLst>
          </p:cNvPr>
          <p:cNvSpPr/>
          <p:nvPr/>
        </p:nvSpPr>
        <p:spPr>
          <a:xfrm>
            <a:off x="2519230" y="2858847"/>
            <a:ext cx="2146301" cy="3702819"/>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EE6B38A-B510-4160-AE82-750A94B74694}"/>
              </a:ext>
            </a:extLst>
          </p:cNvPr>
          <p:cNvSpPr txBox="1"/>
          <p:nvPr/>
        </p:nvSpPr>
        <p:spPr>
          <a:xfrm>
            <a:off x="2610992" y="2819403"/>
            <a:ext cx="2146301" cy="3016210"/>
          </a:xfrm>
          <a:prstGeom prst="rect">
            <a:avLst/>
          </a:prstGeom>
          <a:noFill/>
        </p:spPr>
        <p:txBody>
          <a:bodyPr wrap="square" rtlCol="0">
            <a:spAutoFit/>
          </a:bodyPr>
          <a:lstStyle/>
          <a:p>
            <a:r>
              <a:rPr lang="en-US" dirty="0"/>
              <a:t>              </a:t>
            </a:r>
            <a:r>
              <a:rPr lang="en-US" b="1" u="sng" dirty="0">
                <a:solidFill>
                  <a:schemeClr val="accent2">
                    <a:lumMod val="50000"/>
                  </a:schemeClr>
                </a:solidFill>
              </a:rPr>
              <a:t>JRE</a:t>
            </a:r>
          </a:p>
          <a:p>
            <a:pPr marL="285750" indent="-285750">
              <a:buFontTx/>
              <a:buChar char="-"/>
            </a:pPr>
            <a:r>
              <a:rPr lang="en-US" sz="1400" dirty="0">
                <a:solidFill>
                  <a:schemeClr val="accent2">
                    <a:lumMod val="50000"/>
                  </a:schemeClr>
                </a:solidFill>
              </a:rPr>
              <a:t>Lang and util base libraries</a:t>
            </a:r>
          </a:p>
          <a:p>
            <a:pPr marL="285750" indent="-285750">
              <a:buFontTx/>
              <a:buChar char="-"/>
            </a:pPr>
            <a:r>
              <a:rPr lang="en-US" sz="1400" dirty="0">
                <a:solidFill>
                  <a:schemeClr val="accent2">
                    <a:lumMod val="50000"/>
                  </a:schemeClr>
                </a:solidFill>
              </a:rPr>
              <a:t>JVM</a:t>
            </a:r>
          </a:p>
          <a:p>
            <a:pPr marL="285750" indent="-285750">
              <a:buFontTx/>
              <a:buChar char="-"/>
            </a:pPr>
            <a:r>
              <a:rPr lang="en-US" sz="1400" dirty="0">
                <a:solidFill>
                  <a:schemeClr val="accent2">
                    <a:lumMod val="50000"/>
                  </a:schemeClr>
                </a:solidFill>
              </a:rPr>
              <a:t>User Interface toolkits</a:t>
            </a:r>
          </a:p>
          <a:p>
            <a:pPr marL="285750" indent="-285750">
              <a:buFontTx/>
              <a:buChar char="-"/>
            </a:pPr>
            <a:r>
              <a:rPr lang="en-US" sz="1400" dirty="0">
                <a:solidFill>
                  <a:schemeClr val="accent2">
                    <a:lumMod val="50000"/>
                  </a:schemeClr>
                </a:solidFill>
              </a:rPr>
              <a:t>Integration Libraries</a:t>
            </a:r>
          </a:p>
          <a:p>
            <a:pPr marL="285750" indent="-285750">
              <a:buFontTx/>
              <a:buChar char="-"/>
            </a:pPr>
            <a:r>
              <a:rPr lang="en-US" sz="1400" dirty="0">
                <a:solidFill>
                  <a:schemeClr val="accent2">
                    <a:lumMod val="50000"/>
                  </a:schemeClr>
                </a:solidFill>
              </a:rPr>
              <a:t>Deployment technologies</a:t>
            </a:r>
          </a:p>
          <a:p>
            <a:pPr marL="285750" indent="-285750">
              <a:buFontTx/>
              <a:buChar char="-"/>
            </a:pPr>
            <a:r>
              <a:rPr lang="en-US" sz="1400" dirty="0">
                <a:solidFill>
                  <a:schemeClr val="accent2">
                    <a:lumMod val="50000"/>
                  </a:schemeClr>
                </a:solidFill>
              </a:rPr>
              <a:t>Responsible for initiating JVM for the program and load classes in JVM</a:t>
            </a:r>
          </a:p>
          <a:p>
            <a:endParaRPr lang="en-US" dirty="0">
              <a:solidFill>
                <a:schemeClr val="accent2">
                  <a:lumMod val="50000"/>
                </a:schemeClr>
              </a:solidFill>
            </a:endParaRPr>
          </a:p>
        </p:txBody>
      </p:sp>
      <p:sp>
        <p:nvSpPr>
          <p:cNvPr id="22" name="Rectangle: Rounded Corners 21">
            <a:extLst>
              <a:ext uri="{FF2B5EF4-FFF2-40B4-BE49-F238E27FC236}">
                <a16:creationId xmlns:a16="http://schemas.microsoft.com/office/drawing/2014/main" id="{A79443AE-AAA2-4486-84A8-DC4348915BCB}"/>
              </a:ext>
            </a:extLst>
          </p:cNvPr>
          <p:cNvSpPr/>
          <p:nvPr/>
        </p:nvSpPr>
        <p:spPr>
          <a:xfrm>
            <a:off x="4965700" y="2768606"/>
            <a:ext cx="2400300" cy="3793060"/>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6DA5207-7829-45D2-8AA0-DD67D7AD1C98}"/>
              </a:ext>
            </a:extLst>
          </p:cNvPr>
          <p:cNvSpPr txBox="1"/>
          <p:nvPr/>
        </p:nvSpPr>
        <p:spPr>
          <a:xfrm>
            <a:off x="4965700" y="2768606"/>
            <a:ext cx="2654300" cy="1723549"/>
          </a:xfrm>
          <a:prstGeom prst="rect">
            <a:avLst/>
          </a:prstGeom>
          <a:noFill/>
        </p:spPr>
        <p:txBody>
          <a:bodyPr wrap="square" rtlCol="0">
            <a:spAutoFit/>
          </a:bodyPr>
          <a:lstStyle/>
          <a:p>
            <a:r>
              <a:rPr lang="en-US" dirty="0"/>
              <a:t>              </a:t>
            </a:r>
            <a:r>
              <a:rPr lang="en-US" b="1" u="sng" dirty="0">
                <a:solidFill>
                  <a:schemeClr val="accent2">
                    <a:lumMod val="50000"/>
                  </a:schemeClr>
                </a:solidFill>
              </a:rPr>
              <a:t>JDK</a:t>
            </a:r>
          </a:p>
          <a:p>
            <a:pPr marL="285750" indent="-285750">
              <a:buFontTx/>
              <a:buChar char="-"/>
            </a:pPr>
            <a:r>
              <a:rPr lang="en-US" sz="1400" dirty="0">
                <a:solidFill>
                  <a:schemeClr val="accent2">
                    <a:lumMod val="50000"/>
                  </a:schemeClr>
                </a:solidFill>
              </a:rPr>
              <a:t>Development tools </a:t>
            </a:r>
          </a:p>
          <a:p>
            <a:pPr marL="285750" indent="-285750">
              <a:buFontTx/>
              <a:buChar char="-"/>
            </a:pPr>
            <a:r>
              <a:rPr lang="en-US" sz="1400" dirty="0">
                <a:solidFill>
                  <a:schemeClr val="accent2">
                    <a:lumMod val="50000"/>
                  </a:schemeClr>
                </a:solidFill>
              </a:rPr>
              <a:t>JRE + JVM also is part of JFK</a:t>
            </a:r>
          </a:p>
          <a:p>
            <a:pPr marL="285750" indent="-285750">
              <a:buFontTx/>
              <a:buChar char="-"/>
            </a:pPr>
            <a:r>
              <a:rPr lang="en-US" sz="1400" dirty="0">
                <a:solidFill>
                  <a:schemeClr val="accent2">
                    <a:lumMod val="50000"/>
                  </a:schemeClr>
                </a:solidFill>
              </a:rPr>
              <a:t>Responsible for converting .java code to .class or byte code.</a:t>
            </a:r>
          </a:p>
          <a:p>
            <a:pPr marL="285750" indent="-285750">
              <a:buFontTx/>
              <a:buChar char="-"/>
            </a:pPr>
            <a:endParaRPr lang="en-US" dirty="0">
              <a:solidFill>
                <a:schemeClr val="accent2">
                  <a:lumMod val="50000"/>
                </a:schemeClr>
              </a:solidFill>
            </a:endParaRPr>
          </a:p>
        </p:txBody>
      </p:sp>
      <p:sp>
        <p:nvSpPr>
          <p:cNvPr id="24" name="Flowchart: Multidocument 23">
            <a:extLst>
              <a:ext uri="{FF2B5EF4-FFF2-40B4-BE49-F238E27FC236}">
                <a16:creationId xmlns:a16="http://schemas.microsoft.com/office/drawing/2014/main" id="{C35DE49F-33F9-4DA7-A67B-E47B6CB8262C}"/>
              </a:ext>
            </a:extLst>
          </p:cNvPr>
          <p:cNvSpPr/>
          <p:nvPr/>
        </p:nvSpPr>
        <p:spPr>
          <a:xfrm>
            <a:off x="6197600" y="643467"/>
            <a:ext cx="516467" cy="753533"/>
          </a:xfrm>
          <a:prstGeom prst="flowChartMultidocumen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C213199-7B63-4A8F-86CF-C8B1FBE06F74}"/>
              </a:ext>
            </a:extLst>
          </p:cNvPr>
          <p:cNvSpPr txBox="1"/>
          <p:nvPr/>
        </p:nvSpPr>
        <p:spPr>
          <a:xfrm>
            <a:off x="6134113" y="1464731"/>
            <a:ext cx="613829" cy="369332"/>
          </a:xfrm>
          <a:prstGeom prst="rect">
            <a:avLst/>
          </a:prstGeom>
          <a:noFill/>
        </p:spPr>
        <p:txBody>
          <a:bodyPr wrap="square" rtlCol="0">
            <a:spAutoFit/>
          </a:bodyPr>
          <a:lstStyle/>
          <a:p>
            <a:r>
              <a:rPr lang="en-US" dirty="0"/>
              <a:t>.java</a:t>
            </a:r>
          </a:p>
        </p:txBody>
      </p:sp>
      <p:sp>
        <p:nvSpPr>
          <p:cNvPr id="25" name="Flowchart: Preparation 24">
            <a:extLst>
              <a:ext uri="{FF2B5EF4-FFF2-40B4-BE49-F238E27FC236}">
                <a16:creationId xmlns:a16="http://schemas.microsoft.com/office/drawing/2014/main" id="{9EC6C083-FB28-43B7-A491-E9F272A5B8E0}"/>
              </a:ext>
            </a:extLst>
          </p:cNvPr>
          <p:cNvSpPr/>
          <p:nvPr/>
        </p:nvSpPr>
        <p:spPr>
          <a:xfrm>
            <a:off x="7366000" y="829733"/>
            <a:ext cx="1540933" cy="499534"/>
          </a:xfrm>
          <a:prstGeom prst="flowChartPreparati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a:t>
            </a:r>
          </a:p>
        </p:txBody>
      </p:sp>
      <p:sp>
        <p:nvSpPr>
          <p:cNvPr id="28" name="TextBox 27">
            <a:extLst>
              <a:ext uri="{FF2B5EF4-FFF2-40B4-BE49-F238E27FC236}">
                <a16:creationId xmlns:a16="http://schemas.microsoft.com/office/drawing/2014/main" id="{948CF4A7-FBA0-4A17-B429-E34143600978}"/>
              </a:ext>
            </a:extLst>
          </p:cNvPr>
          <p:cNvSpPr txBox="1"/>
          <p:nvPr/>
        </p:nvSpPr>
        <p:spPr>
          <a:xfrm>
            <a:off x="7852851" y="1439324"/>
            <a:ext cx="613829" cy="369332"/>
          </a:xfrm>
          <a:prstGeom prst="rect">
            <a:avLst/>
          </a:prstGeom>
          <a:noFill/>
        </p:spPr>
        <p:txBody>
          <a:bodyPr wrap="square" rtlCol="0">
            <a:spAutoFit/>
          </a:bodyPr>
          <a:lstStyle/>
          <a:p>
            <a:r>
              <a:rPr lang="en-US" dirty="0"/>
              <a:t>JDK</a:t>
            </a:r>
          </a:p>
        </p:txBody>
      </p:sp>
      <p:sp>
        <p:nvSpPr>
          <p:cNvPr id="29" name="Flowchart: Multidocument 28">
            <a:extLst>
              <a:ext uri="{FF2B5EF4-FFF2-40B4-BE49-F238E27FC236}">
                <a16:creationId xmlns:a16="http://schemas.microsoft.com/office/drawing/2014/main" id="{45C9826B-E83B-4E20-9750-DEB7432C1615}"/>
              </a:ext>
            </a:extLst>
          </p:cNvPr>
          <p:cNvSpPr/>
          <p:nvPr/>
        </p:nvSpPr>
        <p:spPr>
          <a:xfrm>
            <a:off x="9567342" y="711198"/>
            <a:ext cx="516467" cy="753533"/>
          </a:xfrm>
          <a:prstGeom prst="flowChartMultidocumen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C23961A-48FA-4AF9-978A-636208E19A63}"/>
              </a:ext>
            </a:extLst>
          </p:cNvPr>
          <p:cNvSpPr txBox="1"/>
          <p:nvPr/>
        </p:nvSpPr>
        <p:spPr>
          <a:xfrm>
            <a:off x="9537721" y="1447785"/>
            <a:ext cx="757746" cy="369332"/>
          </a:xfrm>
          <a:prstGeom prst="rect">
            <a:avLst/>
          </a:prstGeom>
          <a:noFill/>
        </p:spPr>
        <p:txBody>
          <a:bodyPr wrap="square" rtlCol="0">
            <a:spAutoFit/>
          </a:bodyPr>
          <a:lstStyle/>
          <a:p>
            <a:r>
              <a:rPr lang="en-US" dirty="0"/>
              <a:t>.class</a:t>
            </a:r>
          </a:p>
        </p:txBody>
      </p:sp>
      <p:sp>
        <p:nvSpPr>
          <p:cNvPr id="31" name="TextBox 30">
            <a:extLst>
              <a:ext uri="{FF2B5EF4-FFF2-40B4-BE49-F238E27FC236}">
                <a16:creationId xmlns:a16="http://schemas.microsoft.com/office/drawing/2014/main" id="{FB88A420-28D3-41BF-8AB9-C522D56ABB15}"/>
              </a:ext>
            </a:extLst>
          </p:cNvPr>
          <p:cNvSpPr txBox="1"/>
          <p:nvPr/>
        </p:nvSpPr>
        <p:spPr>
          <a:xfrm>
            <a:off x="7603074" y="369332"/>
            <a:ext cx="1020214" cy="369332"/>
          </a:xfrm>
          <a:prstGeom prst="rect">
            <a:avLst/>
          </a:prstGeom>
          <a:noFill/>
        </p:spPr>
        <p:txBody>
          <a:bodyPr wrap="square" rtlCol="0">
            <a:spAutoFit/>
          </a:bodyPr>
          <a:lstStyle/>
          <a:p>
            <a:r>
              <a:rPr lang="en-US" dirty="0"/>
              <a:t>Compile</a:t>
            </a:r>
          </a:p>
        </p:txBody>
      </p:sp>
      <p:sp>
        <p:nvSpPr>
          <p:cNvPr id="27" name="Arrow: Right 26">
            <a:extLst>
              <a:ext uri="{FF2B5EF4-FFF2-40B4-BE49-F238E27FC236}">
                <a16:creationId xmlns:a16="http://schemas.microsoft.com/office/drawing/2014/main" id="{00DCE50D-07D5-4075-936D-3E6F889318E2}"/>
              </a:ext>
            </a:extLst>
          </p:cNvPr>
          <p:cNvSpPr/>
          <p:nvPr/>
        </p:nvSpPr>
        <p:spPr>
          <a:xfrm>
            <a:off x="6857999" y="1054099"/>
            <a:ext cx="423333" cy="93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53E75B57-0868-44B4-8F36-74395B3BCA4A}"/>
              </a:ext>
            </a:extLst>
          </p:cNvPr>
          <p:cNvSpPr/>
          <p:nvPr/>
        </p:nvSpPr>
        <p:spPr>
          <a:xfrm>
            <a:off x="8991605" y="1020233"/>
            <a:ext cx="423333" cy="93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0114F6A-1860-4D36-BE0E-9AF16934B1A4}"/>
              </a:ext>
            </a:extLst>
          </p:cNvPr>
          <p:cNvSpPr/>
          <p:nvPr/>
        </p:nvSpPr>
        <p:spPr>
          <a:xfrm>
            <a:off x="8216908" y="2633142"/>
            <a:ext cx="3822692" cy="3793060"/>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AB8E64D-AD81-4BEF-A53F-779035765482}"/>
              </a:ext>
            </a:extLst>
          </p:cNvPr>
          <p:cNvSpPr txBox="1"/>
          <p:nvPr/>
        </p:nvSpPr>
        <p:spPr>
          <a:xfrm>
            <a:off x="8216908" y="2633142"/>
            <a:ext cx="3822692" cy="3231654"/>
          </a:xfrm>
          <a:prstGeom prst="rect">
            <a:avLst/>
          </a:prstGeom>
          <a:noFill/>
        </p:spPr>
        <p:txBody>
          <a:bodyPr wrap="square" rtlCol="0">
            <a:spAutoFit/>
          </a:bodyPr>
          <a:lstStyle/>
          <a:p>
            <a:r>
              <a:rPr lang="en-US" dirty="0"/>
              <a:t>    Types of class loader</a:t>
            </a:r>
            <a:endParaRPr lang="en-US" b="1" u="sng" dirty="0">
              <a:solidFill>
                <a:schemeClr val="accent2">
                  <a:lumMod val="50000"/>
                </a:schemeClr>
              </a:solidFill>
            </a:endParaRPr>
          </a:p>
          <a:p>
            <a:pPr marL="285750" indent="-285750">
              <a:buFontTx/>
              <a:buChar char="-"/>
            </a:pPr>
            <a:r>
              <a:rPr lang="en-US" sz="1400" dirty="0">
                <a:solidFill>
                  <a:schemeClr val="accent2">
                    <a:lumMod val="50000"/>
                  </a:schemeClr>
                </a:solidFill>
              </a:rPr>
              <a:t>Bootstrap class loader: Its job is to first load the pure java class loader. Load classes from rt.jar Doesn’t have any parent class loader</a:t>
            </a:r>
          </a:p>
          <a:p>
            <a:pPr marL="285750" indent="-285750">
              <a:buFontTx/>
              <a:buChar char="-"/>
            </a:pPr>
            <a:endParaRPr lang="en-US" sz="1400" dirty="0">
              <a:solidFill>
                <a:schemeClr val="accent2">
                  <a:lumMod val="50000"/>
                </a:schemeClr>
              </a:solidFill>
            </a:endParaRPr>
          </a:p>
          <a:p>
            <a:pPr marL="285750" indent="-285750">
              <a:buFontTx/>
              <a:buChar char="-"/>
            </a:pPr>
            <a:endParaRPr lang="en-US" sz="1400" dirty="0">
              <a:solidFill>
                <a:schemeClr val="accent2">
                  <a:lumMod val="50000"/>
                </a:schemeClr>
              </a:solidFill>
            </a:endParaRPr>
          </a:p>
          <a:p>
            <a:pPr marL="285750" indent="-285750">
              <a:buFontTx/>
              <a:buChar char="-"/>
            </a:pPr>
            <a:r>
              <a:rPr lang="en-US" sz="1400" dirty="0">
                <a:solidFill>
                  <a:schemeClr val="accent2">
                    <a:lumMod val="50000"/>
                  </a:schemeClr>
                </a:solidFill>
              </a:rPr>
              <a:t>Extension class loader: It is the child of bootstrap class loader and load the extension of core java classes from </a:t>
            </a:r>
            <a:r>
              <a:rPr lang="en-US" sz="1400" dirty="0" err="1">
                <a:solidFill>
                  <a:schemeClr val="accent2">
                    <a:lumMod val="50000"/>
                  </a:schemeClr>
                </a:solidFill>
              </a:rPr>
              <a:t>jre</a:t>
            </a:r>
            <a:r>
              <a:rPr lang="en-US" sz="1400" dirty="0">
                <a:solidFill>
                  <a:schemeClr val="accent2">
                    <a:lumMod val="50000"/>
                  </a:schemeClr>
                </a:solidFill>
              </a:rPr>
              <a:t>/lib/</a:t>
            </a:r>
            <a:r>
              <a:rPr lang="en-US" sz="1400" dirty="0" err="1">
                <a:solidFill>
                  <a:schemeClr val="accent2">
                    <a:lumMod val="50000"/>
                  </a:schemeClr>
                </a:solidFill>
              </a:rPr>
              <a:t>ext</a:t>
            </a:r>
            <a:r>
              <a:rPr lang="en-US" sz="1400" dirty="0">
                <a:solidFill>
                  <a:schemeClr val="accent2">
                    <a:lumMod val="50000"/>
                  </a:schemeClr>
                </a:solidFill>
              </a:rPr>
              <a:t> directory  or any other directory pointed by </a:t>
            </a:r>
            <a:r>
              <a:rPr lang="en-US" sz="1400" dirty="0" err="1">
                <a:solidFill>
                  <a:schemeClr val="accent2">
                    <a:lumMod val="50000"/>
                  </a:schemeClr>
                </a:solidFill>
              </a:rPr>
              <a:t>java.ext.dirs</a:t>
            </a:r>
            <a:endParaRPr lang="en-US" sz="1400" dirty="0">
              <a:solidFill>
                <a:schemeClr val="accent2">
                  <a:lumMod val="50000"/>
                </a:schemeClr>
              </a:solidFill>
            </a:endParaRPr>
          </a:p>
          <a:p>
            <a:pPr marL="285750" indent="-285750">
              <a:buFontTx/>
              <a:buChar char="-"/>
            </a:pPr>
            <a:endParaRPr lang="en-US" sz="1400" dirty="0">
              <a:solidFill>
                <a:schemeClr val="accent2">
                  <a:lumMod val="50000"/>
                </a:schemeClr>
              </a:solidFill>
            </a:endParaRPr>
          </a:p>
          <a:p>
            <a:pPr marL="285750" indent="-285750">
              <a:buFontTx/>
              <a:buChar char="-"/>
            </a:pPr>
            <a:r>
              <a:rPr lang="en-US" sz="1400" dirty="0">
                <a:solidFill>
                  <a:schemeClr val="accent2">
                    <a:lumMod val="50000"/>
                  </a:schemeClr>
                </a:solidFill>
              </a:rPr>
              <a:t>System class loader: Application class loader loads the classes found in -classpath </a:t>
            </a:r>
          </a:p>
          <a:p>
            <a:pPr marL="285750" indent="-285750">
              <a:buFontTx/>
              <a:buChar char="-"/>
            </a:pPr>
            <a:endParaRPr lang="en-US" dirty="0">
              <a:solidFill>
                <a:schemeClr val="accent2">
                  <a:lumMod val="50000"/>
                </a:schemeClr>
              </a:solidFill>
            </a:endParaRPr>
          </a:p>
        </p:txBody>
      </p:sp>
    </p:spTree>
    <p:extLst>
      <p:ext uri="{BB962C8B-B14F-4D97-AF65-F5344CB8AC3E}">
        <p14:creationId xmlns:p14="http://schemas.microsoft.com/office/powerpoint/2010/main" val="134771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D938B8-13BE-42F5-8959-AF912390042E}"/>
              </a:ext>
            </a:extLst>
          </p:cNvPr>
          <p:cNvSpPr/>
          <p:nvPr/>
        </p:nvSpPr>
        <p:spPr>
          <a:xfrm>
            <a:off x="6946955" y="4102873"/>
            <a:ext cx="4653998" cy="2435875"/>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5CE42B7D-83E0-4051-8753-B8E54E92F1B7}"/>
              </a:ext>
            </a:extLst>
          </p:cNvPr>
          <p:cNvSpPr/>
          <p:nvPr/>
        </p:nvSpPr>
        <p:spPr>
          <a:xfrm>
            <a:off x="247649" y="621948"/>
            <a:ext cx="1758628" cy="61424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Method Area</a:t>
            </a:r>
          </a:p>
        </p:txBody>
      </p:sp>
      <p:sp>
        <p:nvSpPr>
          <p:cNvPr id="6" name="Cloud 5">
            <a:extLst>
              <a:ext uri="{FF2B5EF4-FFF2-40B4-BE49-F238E27FC236}">
                <a16:creationId xmlns:a16="http://schemas.microsoft.com/office/drawing/2014/main" id="{B9C77E67-CC1B-4C50-AFE1-BB4BB0C03AC6}"/>
              </a:ext>
            </a:extLst>
          </p:cNvPr>
          <p:cNvSpPr/>
          <p:nvPr/>
        </p:nvSpPr>
        <p:spPr>
          <a:xfrm>
            <a:off x="2274570" y="519910"/>
            <a:ext cx="4640580" cy="7162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 name="TextBox 6">
            <a:extLst>
              <a:ext uri="{FF2B5EF4-FFF2-40B4-BE49-F238E27FC236}">
                <a16:creationId xmlns:a16="http://schemas.microsoft.com/office/drawing/2014/main" id="{AF2BFD90-E294-4CD9-BA99-86296F1CD5A3}"/>
              </a:ext>
            </a:extLst>
          </p:cNvPr>
          <p:cNvSpPr txBox="1"/>
          <p:nvPr/>
        </p:nvSpPr>
        <p:spPr>
          <a:xfrm>
            <a:off x="4168570" y="523453"/>
            <a:ext cx="708230" cy="369332"/>
          </a:xfrm>
          <a:prstGeom prst="rect">
            <a:avLst/>
          </a:prstGeom>
          <a:noFill/>
        </p:spPr>
        <p:txBody>
          <a:bodyPr wrap="square" rtlCol="0">
            <a:spAutoFit/>
          </a:bodyPr>
          <a:lstStyle/>
          <a:p>
            <a:r>
              <a:rPr lang="en-US" dirty="0">
                <a:solidFill>
                  <a:schemeClr val="accent4">
                    <a:lumMod val="75000"/>
                  </a:schemeClr>
                </a:solidFill>
              </a:rPr>
              <a:t>Heap</a:t>
            </a:r>
            <a:endParaRPr lang="en-US" sz="1200" dirty="0">
              <a:solidFill>
                <a:schemeClr val="accent4">
                  <a:lumMod val="75000"/>
                </a:schemeClr>
              </a:solidFill>
            </a:endParaRPr>
          </a:p>
        </p:txBody>
      </p:sp>
      <p:sp>
        <p:nvSpPr>
          <p:cNvPr id="8" name="TextBox 7">
            <a:extLst>
              <a:ext uri="{FF2B5EF4-FFF2-40B4-BE49-F238E27FC236}">
                <a16:creationId xmlns:a16="http://schemas.microsoft.com/office/drawing/2014/main" id="{D252D0AE-2918-4E8C-9F8C-4302E33ED4A4}"/>
              </a:ext>
            </a:extLst>
          </p:cNvPr>
          <p:cNvSpPr txBox="1"/>
          <p:nvPr/>
        </p:nvSpPr>
        <p:spPr>
          <a:xfrm>
            <a:off x="2797399" y="785778"/>
            <a:ext cx="1238947" cy="261610"/>
          </a:xfrm>
          <a:prstGeom prst="rect">
            <a:avLst/>
          </a:prstGeom>
          <a:noFill/>
        </p:spPr>
        <p:txBody>
          <a:bodyPr wrap="square" rtlCol="0">
            <a:spAutoFit/>
          </a:bodyPr>
          <a:lstStyle/>
          <a:p>
            <a:r>
              <a:rPr lang="en-US" sz="1100" dirty="0">
                <a:solidFill>
                  <a:schemeClr val="bg1"/>
                </a:solidFill>
              </a:rPr>
              <a:t>PermGen Memory</a:t>
            </a:r>
          </a:p>
        </p:txBody>
      </p:sp>
      <p:sp>
        <p:nvSpPr>
          <p:cNvPr id="9" name="TextBox 8">
            <a:extLst>
              <a:ext uri="{FF2B5EF4-FFF2-40B4-BE49-F238E27FC236}">
                <a16:creationId xmlns:a16="http://schemas.microsoft.com/office/drawing/2014/main" id="{C9DB4A5E-3359-4D88-9F38-83664FA82255}"/>
              </a:ext>
            </a:extLst>
          </p:cNvPr>
          <p:cNvSpPr txBox="1"/>
          <p:nvPr/>
        </p:nvSpPr>
        <p:spPr>
          <a:xfrm>
            <a:off x="4137309" y="772232"/>
            <a:ext cx="986790" cy="253916"/>
          </a:xfrm>
          <a:prstGeom prst="rect">
            <a:avLst/>
          </a:prstGeom>
          <a:noFill/>
        </p:spPr>
        <p:txBody>
          <a:bodyPr wrap="square" rtlCol="0">
            <a:spAutoFit/>
          </a:bodyPr>
          <a:lstStyle/>
          <a:p>
            <a:r>
              <a:rPr lang="en-US" sz="1000" dirty="0">
                <a:solidFill>
                  <a:schemeClr val="bg1"/>
                </a:solidFill>
              </a:rPr>
              <a:t>Heap </a:t>
            </a:r>
            <a:r>
              <a:rPr lang="en-US" sz="1050" dirty="0">
                <a:solidFill>
                  <a:schemeClr val="bg1"/>
                </a:solidFill>
              </a:rPr>
              <a:t>Memory</a:t>
            </a:r>
            <a:endParaRPr lang="en-US" sz="1000" dirty="0">
              <a:solidFill>
                <a:schemeClr val="bg1"/>
              </a:solidFill>
            </a:endParaRPr>
          </a:p>
        </p:txBody>
      </p:sp>
      <p:sp>
        <p:nvSpPr>
          <p:cNvPr id="10" name="TextBox 9">
            <a:extLst>
              <a:ext uri="{FF2B5EF4-FFF2-40B4-BE49-F238E27FC236}">
                <a16:creationId xmlns:a16="http://schemas.microsoft.com/office/drawing/2014/main" id="{6199CE4C-FBB9-4309-BD30-E2229A16B2A8}"/>
              </a:ext>
            </a:extLst>
          </p:cNvPr>
          <p:cNvSpPr txBox="1"/>
          <p:nvPr/>
        </p:nvSpPr>
        <p:spPr>
          <a:xfrm>
            <a:off x="5145093" y="754939"/>
            <a:ext cx="1154472" cy="261610"/>
          </a:xfrm>
          <a:prstGeom prst="rect">
            <a:avLst/>
          </a:prstGeom>
          <a:noFill/>
        </p:spPr>
        <p:txBody>
          <a:bodyPr wrap="square" rtlCol="0">
            <a:spAutoFit/>
          </a:bodyPr>
          <a:lstStyle/>
          <a:p>
            <a:r>
              <a:rPr lang="en-US" sz="1100" dirty="0">
                <a:solidFill>
                  <a:schemeClr val="bg1"/>
                </a:solidFill>
              </a:rPr>
              <a:t>Other</a:t>
            </a:r>
            <a:r>
              <a:rPr lang="en-US" sz="1000" dirty="0">
                <a:solidFill>
                  <a:schemeClr val="bg1"/>
                </a:solidFill>
              </a:rPr>
              <a:t> memory</a:t>
            </a:r>
          </a:p>
        </p:txBody>
      </p:sp>
      <p:sp>
        <p:nvSpPr>
          <p:cNvPr id="11" name="Cloud 10">
            <a:extLst>
              <a:ext uri="{FF2B5EF4-FFF2-40B4-BE49-F238E27FC236}">
                <a16:creationId xmlns:a16="http://schemas.microsoft.com/office/drawing/2014/main" id="{68082CEC-306C-438C-8B31-626AE7B2BB68}"/>
              </a:ext>
            </a:extLst>
          </p:cNvPr>
          <p:cNvSpPr/>
          <p:nvPr/>
        </p:nvSpPr>
        <p:spPr>
          <a:xfrm>
            <a:off x="7871460" y="730204"/>
            <a:ext cx="1680872" cy="5059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 Area</a:t>
            </a:r>
          </a:p>
        </p:txBody>
      </p:sp>
      <p:sp>
        <p:nvSpPr>
          <p:cNvPr id="12" name="Cloud 11">
            <a:extLst>
              <a:ext uri="{FF2B5EF4-FFF2-40B4-BE49-F238E27FC236}">
                <a16:creationId xmlns:a16="http://schemas.microsoft.com/office/drawing/2014/main" id="{63A6FF7D-3D28-4102-9938-D7C079DCCF97}"/>
              </a:ext>
            </a:extLst>
          </p:cNvPr>
          <p:cNvSpPr/>
          <p:nvPr/>
        </p:nvSpPr>
        <p:spPr>
          <a:xfrm>
            <a:off x="10260330" y="877985"/>
            <a:ext cx="1470660" cy="3276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Native Method/C Stack</a:t>
            </a:r>
          </a:p>
        </p:txBody>
      </p:sp>
      <p:sp>
        <p:nvSpPr>
          <p:cNvPr id="13" name="TextBox 12">
            <a:extLst>
              <a:ext uri="{FF2B5EF4-FFF2-40B4-BE49-F238E27FC236}">
                <a16:creationId xmlns:a16="http://schemas.microsoft.com/office/drawing/2014/main" id="{DE8CBDDC-E5CC-4EEE-940C-061BFFF48B2E}"/>
              </a:ext>
            </a:extLst>
          </p:cNvPr>
          <p:cNvSpPr txBox="1"/>
          <p:nvPr/>
        </p:nvSpPr>
        <p:spPr>
          <a:xfrm>
            <a:off x="43902" y="1459230"/>
            <a:ext cx="2678431" cy="2062103"/>
          </a:xfrm>
          <a:prstGeom prst="rect">
            <a:avLst/>
          </a:prstGeom>
          <a:noFill/>
        </p:spPr>
        <p:txBody>
          <a:bodyPr wrap="square" rtlCol="0">
            <a:spAutoFit/>
          </a:bodyPr>
          <a:lstStyle>
            <a:defPPr>
              <a:defRPr lang="en-US"/>
            </a:defPPr>
            <a:lvl1pPr>
              <a:defRPr sz="1200">
                <a:solidFill>
                  <a:schemeClr val="accent2">
                    <a:lumMod val="75000"/>
                  </a:schemeClr>
                </a:solidFill>
              </a:defRPr>
            </a:lvl1pPr>
            <a:lvl2pPr marL="628650" lvl="1" indent="-171450">
              <a:buFontTx/>
              <a:buChar char="-"/>
              <a:defRPr sz="1200">
                <a:solidFill>
                  <a:schemeClr val="accent2">
                    <a:lumMod val="75000"/>
                  </a:schemeClr>
                </a:solidFill>
              </a:defRPr>
            </a:lvl2pPr>
          </a:lstStyle>
          <a:p>
            <a:r>
              <a:rPr lang="en-US" sz="1600" dirty="0"/>
              <a:t>- Only one method area created at the  time of JVM started</a:t>
            </a:r>
          </a:p>
          <a:p>
            <a:r>
              <a:rPr lang="en-US" sz="1600" dirty="0"/>
              <a:t>- Class name, parent class name , method and variable information is stored. </a:t>
            </a:r>
          </a:p>
          <a:p>
            <a:r>
              <a:rPr lang="en-US" sz="1600" dirty="0"/>
              <a:t>- Constructor field data</a:t>
            </a:r>
          </a:p>
          <a:p>
            <a:r>
              <a:rPr lang="en-US" sz="1600" dirty="0"/>
              <a:t>- Can be fixed or dynamic</a:t>
            </a:r>
          </a:p>
        </p:txBody>
      </p:sp>
      <p:sp>
        <p:nvSpPr>
          <p:cNvPr id="14" name="TextBox 13">
            <a:extLst>
              <a:ext uri="{FF2B5EF4-FFF2-40B4-BE49-F238E27FC236}">
                <a16:creationId xmlns:a16="http://schemas.microsoft.com/office/drawing/2014/main" id="{C45D903B-3A77-40CE-96B4-848FB1C058DD}"/>
              </a:ext>
            </a:extLst>
          </p:cNvPr>
          <p:cNvSpPr txBox="1"/>
          <p:nvPr/>
        </p:nvSpPr>
        <p:spPr>
          <a:xfrm>
            <a:off x="2977516" y="1459230"/>
            <a:ext cx="3937634" cy="4770537"/>
          </a:xfrm>
          <a:prstGeom prst="rect">
            <a:avLst/>
          </a:prstGeom>
          <a:noFill/>
        </p:spPr>
        <p:txBody>
          <a:bodyPr wrap="square" rtlCol="0">
            <a:spAutoFit/>
          </a:bodyPr>
          <a:lstStyle/>
          <a:p>
            <a:r>
              <a:rPr lang="en-US" sz="1600" dirty="0">
                <a:solidFill>
                  <a:schemeClr val="accent2">
                    <a:lumMod val="75000"/>
                  </a:schemeClr>
                </a:solidFill>
              </a:rPr>
              <a:t>Heap Area: </a:t>
            </a:r>
          </a:p>
          <a:p>
            <a:r>
              <a:rPr lang="en-US" sz="1600" dirty="0">
                <a:solidFill>
                  <a:schemeClr val="accent2">
                    <a:lumMod val="75000"/>
                  </a:schemeClr>
                </a:solidFill>
              </a:rPr>
              <a:t>-  Real object of all the classes and instances</a:t>
            </a:r>
          </a:p>
          <a:p>
            <a:pPr marL="171450" indent="-171450">
              <a:buFontTx/>
              <a:buChar char="-"/>
            </a:pPr>
            <a:r>
              <a:rPr lang="en-US" sz="1600" dirty="0">
                <a:solidFill>
                  <a:schemeClr val="accent2">
                    <a:lumMod val="75000"/>
                  </a:schemeClr>
                </a:solidFill>
              </a:rPr>
              <a:t>Size can be dynamic or fixed</a:t>
            </a:r>
          </a:p>
          <a:p>
            <a:pPr marL="171450" indent="-171450">
              <a:buFontTx/>
              <a:buChar char="-"/>
            </a:pPr>
            <a:r>
              <a:rPr lang="en-US" sz="1600" dirty="0">
                <a:solidFill>
                  <a:schemeClr val="accent2">
                    <a:lumMod val="75000"/>
                  </a:schemeClr>
                </a:solidFill>
              </a:rPr>
              <a:t>Object is reclaimed by GC</a:t>
            </a:r>
          </a:p>
          <a:p>
            <a:pPr marL="171450" indent="-171450">
              <a:buFontTx/>
              <a:buChar char="-"/>
            </a:pPr>
            <a:r>
              <a:rPr lang="en-US" sz="1600" dirty="0">
                <a:solidFill>
                  <a:schemeClr val="accent2">
                    <a:lumMod val="75000"/>
                  </a:schemeClr>
                </a:solidFill>
              </a:rPr>
              <a:t>Maximum java heap size: -</a:t>
            </a:r>
            <a:r>
              <a:rPr lang="en-US" sz="1600" dirty="0" err="1">
                <a:solidFill>
                  <a:schemeClr val="accent2">
                    <a:lumMod val="75000"/>
                  </a:schemeClr>
                </a:solidFill>
              </a:rPr>
              <a:t>xmx</a:t>
            </a:r>
            <a:endParaRPr lang="en-US" sz="1600" dirty="0">
              <a:solidFill>
                <a:schemeClr val="accent2">
                  <a:lumMod val="75000"/>
                </a:schemeClr>
              </a:solidFill>
            </a:endParaRPr>
          </a:p>
          <a:p>
            <a:pPr marL="171450" indent="-171450">
              <a:buFontTx/>
              <a:buChar char="-"/>
            </a:pPr>
            <a:r>
              <a:rPr lang="en-US" sz="1600" dirty="0">
                <a:solidFill>
                  <a:schemeClr val="accent2">
                    <a:lumMod val="75000"/>
                  </a:schemeClr>
                </a:solidFill>
              </a:rPr>
              <a:t>Initial java heap size: -</a:t>
            </a:r>
            <a:r>
              <a:rPr lang="en-US" sz="1600" dirty="0" err="1">
                <a:solidFill>
                  <a:schemeClr val="accent2">
                    <a:lumMod val="75000"/>
                  </a:schemeClr>
                </a:solidFill>
              </a:rPr>
              <a:t>xms</a:t>
            </a:r>
            <a:endParaRPr lang="en-US" sz="1600" dirty="0">
              <a:solidFill>
                <a:schemeClr val="accent2">
                  <a:lumMod val="75000"/>
                </a:schemeClr>
              </a:solidFill>
            </a:endParaRPr>
          </a:p>
          <a:p>
            <a:endParaRPr lang="en-US" sz="1600" dirty="0">
              <a:solidFill>
                <a:schemeClr val="accent2">
                  <a:lumMod val="75000"/>
                </a:schemeClr>
              </a:solidFill>
            </a:endParaRPr>
          </a:p>
          <a:p>
            <a:endParaRPr lang="en-US" sz="1600" dirty="0">
              <a:solidFill>
                <a:schemeClr val="accent2">
                  <a:lumMod val="75000"/>
                </a:schemeClr>
              </a:solidFill>
            </a:endParaRPr>
          </a:p>
          <a:p>
            <a:r>
              <a:rPr lang="en-US" sz="1600" dirty="0">
                <a:solidFill>
                  <a:schemeClr val="accent2">
                    <a:lumMod val="75000"/>
                  </a:schemeClr>
                </a:solidFill>
              </a:rPr>
              <a:t>PermGen Memory</a:t>
            </a:r>
            <a:r>
              <a:rPr lang="en-US" sz="1600" dirty="0">
                <a:solidFill>
                  <a:schemeClr val="accent2">
                    <a:lumMod val="75000"/>
                  </a:schemeClr>
                </a:solidFill>
                <a:sym typeface="Wingdings" panose="05000000000000000000" pitchFamily="2" charset="2"/>
              </a:rPr>
              <a:t>(Applicable till </a:t>
            </a:r>
            <a:r>
              <a:rPr lang="en-US" sz="1600" b="1" u="sng" dirty="0">
                <a:solidFill>
                  <a:schemeClr val="accent2">
                    <a:lumMod val="75000"/>
                  </a:schemeClr>
                </a:solidFill>
                <a:sym typeface="Wingdings" panose="05000000000000000000" pitchFamily="2" charset="2"/>
              </a:rPr>
              <a:t>Java 7</a:t>
            </a:r>
            <a:r>
              <a:rPr lang="en-US" sz="1600" dirty="0">
                <a:solidFill>
                  <a:schemeClr val="accent2">
                    <a:lumMod val="75000"/>
                  </a:schemeClr>
                </a:solidFill>
                <a:sym typeface="Wingdings" panose="05000000000000000000" pitchFamily="2" charset="2"/>
              </a:rPr>
              <a:t>)</a:t>
            </a:r>
            <a:endParaRPr lang="en-US" sz="1600" dirty="0">
              <a:solidFill>
                <a:schemeClr val="accent2">
                  <a:lumMod val="75000"/>
                </a:schemeClr>
              </a:solidFill>
            </a:endParaRPr>
          </a:p>
          <a:p>
            <a:pPr marL="171450" indent="-171450">
              <a:buFontTx/>
              <a:buChar char="-"/>
            </a:pPr>
            <a:r>
              <a:rPr lang="en-US" sz="1600" dirty="0">
                <a:solidFill>
                  <a:schemeClr val="accent2">
                    <a:lumMod val="75000"/>
                  </a:schemeClr>
                </a:solidFill>
              </a:rPr>
              <a:t>Stores class related metadata</a:t>
            </a:r>
          </a:p>
          <a:p>
            <a:pPr marL="628650" lvl="1" indent="-171450">
              <a:buFontTx/>
              <a:buChar char="-"/>
            </a:pPr>
            <a:r>
              <a:rPr lang="en-US" sz="1600" dirty="0">
                <a:solidFill>
                  <a:schemeClr val="accent2">
                    <a:lumMod val="75000"/>
                  </a:schemeClr>
                </a:solidFill>
              </a:rPr>
              <a:t>Static data, primitive variable</a:t>
            </a:r>
          </a:p>
          <a:p>
            <a:pPr marL="628650" lvl="1" indent="-171450">
              <a:buFontTx/>
              <a:buChar char="-"/>
            </a:pPr>
            <a:r>
              <a:rPr lang="en-US" sz="1600" dirty="0">
                <a:solidFill>
                  <a:schemeClr val="accent2">
                    <a:lumMod val="75000"/>
                  </a:schemeClr>
                </a:solidFill>
              </a:rPr>
              <a:t>Constant pool, method code field</a:t>
            </a:r>
          </a:p>
          <a:p>
            <a:pPr marL="171450" indent="-171450">
              <a:buFontTx/>
              <a:buChar char="-"/>
            </a:pPr>
            <a:r>
              <a:rPr lang="en-US" sz="1600" dirty="0">
                <a:solidFill>
                  <a:schemeClr val="accent2">
                    <a:lumMod val="75000"/>
                  </a:schemeClr>
                </a:solidFill>
              </a:rPr>
              <a:t>Default size: 64 Mb</a:t>
            </a:r>
          </a:p>
          <a:p>
            <a:pPr marL="171450" indent="-171450">
              <a:buFontTx/>
              <a:buChar char="-"/>
            </a:pPr>
            <a:r>
              <a:rPr lang="en-US" sz="1600" dirty="0">
                <a:solidFill>
                  <a:schemeClr val="accent2">
                    <a:lumMod val="75000"/>
                  </a:schemeClr>
                </a:solidFill>
              </a:rPr>
              <a:t>Max perm be set by –XX:MaxPermSize</a:t>
            </a:r>
          </a:p>
          <a:p>
            <a:pPr marL="171450" indent="-171450">
              <a:buFontTx/>
              <a:buChar char="-"/>
            </a:pPr>
            <a:r>
              <a:rPr lang="en-US" sz="1600" dirty="0">
                <a:solidFill>
                  <a:schemeClr val="accent2">
                    <a:lumMod val="75000"/>
                  </a:schemeClr>
                </a:solidFill>
              </a:rPr>
              <a:t>Initial size: -xx: PermSize</a:t>
            </a:r>
            <a:br>
              <a:rPr lang="en-US" sz="1600" dirty="0">
                <a:solidFill>
                  <a:schemeClr val="accent2">
                    <a:lumMod val="75000"/>
                  </a:schemeClr>
                </a:solidFill>
              </a:rPr>
            </a:br>
            <a:endParaRPr lang="en-US" sz="1600" dirty="0">
              <a:solidFill>
                <a:schemeClr val="accent2">
                  <a:lumMod val="75000"/>
                </a:schemeClr>
              </a:solidFill>
            </a:endParaRPr>
          </a:p>
          <a:p>
            <a:r>
              <a:rPr lang="en-US" sz="1600" dirty="0">
                <a:solidFill>
                  <a:schemeClr val="accent2">
                    <a:lumMod val="75000"/>
                  </a:schemeClr>
                </a:solidFill>
              </a:rPr>
              <a:t>Other Memory:</a:t>
            </a:r>
          </a:p>
          <a:p>
            <a:pPr marL="171450" indent="-171450">
              <a:buFontTx/>
              <a:buChar char="-"/>
            </a:pPr>
            <a:r>
              <a:rPr lang="en-US" sz="1600" dirty="0">
                <a:solidFill>
                  <a:schemeClr val="accent2">
                    <a:lumMod val="75000"/>
                  </a:schemeClr>
                </a:solidFill>
              </a:rPr>
              <a:t>Used to store JVM code, internal  structure</a:t>
            </a:r>
          </a:p>
          <a:p>
            <a:pPr marL="171450" indent="-171450">
              <a:buFontTx/>
              <a:buChar char="-"/>
            </a:pPr>
            <a:endParaRPr lang="en-US" sz="1600" dirty="0">
              <a:solidFill>
                <a:schemeClr val="accent2">
                  <a:lumMod val="75000"/>
                </a:schemeClr>
              </a:solidFill>
            </a:endParaRPr>
          </a:p>
        </p:txBody>
      </p:sp>
      <p:sp>
        <p:nvSpPr>
          <p:cNvPr id="15" name="TextBox 14">
            <a:extLst>
              <a:ext uri="{FF2B5EF4-FFF2-40B4-BE49-F238E27FC236}">
                <a16:creationId xmlns:a16="http://schemas.microsoft.com/office/drawing/2014/main" id="{C7BBA5EE-3E23-4287-AF50-01BBBEEAAE10}"/>
              </a:ext>
            </a:extLst>
          </p:cNvPr>
          <p:cNvSpPr txBox="1"/>
          <p:nvPr/>
        </p:nvSpPr>
        <p:spPr>
          <a:xfrm>
            <a:off x="7280910" y="1459230"/>
            <a:ext cx="2773680" cy="2800767"/>
          </a:xfrm>
          <a:prstGeom prst="rect">
            <a:avLst/>
          </a:prstGeom>
          <a:noFill/>
        </p:spPr>
        <p:txBody>
          <a:bodyPr wrap="square" rtlCol="0">
            <a:spAutoFit/>
          </a:bodyPr>
          <a:lstStyle/>
          <a:p>
            <a:r>
              <a:rPr lang="en-US" sz="1600" dirty="0">
                <a:solidFill>
                  <a:schemeClr val="accent2">
                    <a:lumMod val="75000"/>
                  </a:schemeClr>
                </a:solidFill>
              </a:rPr>
              <a:t>Stack Area</a:t>
            </a:r>
          </a:p>
          <a:p>
            <a:pPr marL="171450" indent="-171450">
              <a:buFontTx/>
              <a:buChar char="-"/>
            </a:pPr>
            <a:r>
              <a:rPr lang="en-US" sz="1600" dirty="0">
                <a:solidFill>
                  <a:schemeClr val="accent2">
                    <a:lumMod val="75000"/>
                  </a:schemeClr>
                </a:solidFill>
              </a:rPr>
              <a:t>Store method specific values</a:t>
            </a:r>
          </a:p>
          <a:p>
            <a:pPr marL="171450" indent="-171450">
              <a:buFontTx/>
              <a:buChar char="-"/>
            </a:pPr>
            <a:r>
              <a:rPr lang="en-US" sz="1600" dirty="0">
                <a:solidFill>
                  <a:schemeClr val="accent2">
                    <a:lumMod val="75000"/>
                  </a:schemeClr>
                </a:solidFill>
              </a:rPr>
              <a:t>Reference to the other object in heap</a:t>
            </a:r>
          </a:p>
          <a:p>
            <a:pPr marL="171450" indent="-171450">
              <a:buFontTx/>
              <a:buChar char="-"/>
            </a:pPr>
            <a:r>
              <a:rPr lang="en-US" sz="1600" dirty="0">
                <a:solidFill>
                  <a:schemeClr val="accent2">
                    <a:lumMod val="75000"/>
                  </a:schemeClr>
                </a:solidFill>
              </a:rPr>
              <a:t>Need not be contiguous</a:t>
            </a:r>
          </a:p>
          <a:p>
            <a:pPr marL="171450" indent="-171450">
              <a:buFontTx/>
              <a:buChar char="-"/>
            </a:pPr>
            <a:r>
              <a:rPr lang="en-US" sz="1600" dirty="0">
                <a:solidFill>
                  <a:schemeClr val="accent2">
                    <a:lumMod val="75000"/>
                  </a:schemeClr>
                </a:solidFill>
              </a:rPr>
              <a:t>Size can either be dynamic or fixed</a:t>
            </a:r>
          </a:p>
          <a:p>
            <a:pPr marL="171450" indent="-171450">
              <a:buFontTx/>
              <a:buChar char="-"/>
            </a:pPr>
            <a:r>
              <a:rPr lang="en-US" sz="1600" dirty="0">
                <a:solidFill>
                  <a:schemeClr val="accent2">
                    <a:lumMod val="75000"/>
                  </a:schemeClr>
                </a:solidFill>
              </a:rPr>
              <a:t>Variables stored in the stack will have certain visibility</a:t>
            </a:r>
          </a:p>
          <a:p>
            <a:pPr marL="171450" indent="-171450">
              <a:buFontTx/>
              <a:buChar char="-"/>
            </a:pPr>
            <a:endParaRPr lang="en-US" sz="1600" dirty="0">
              <a:solidFill>
                <a:schemeClr val="accent2">
                  <a:lumMod val="75000"/>
                </a:schemeClr>
              </a:solidFill>
            </a:endParaRPr>
          </a:p>
          <a:p>
            <a:pPr marL="171450" indent="-171450">
              <a:buFontTx/>
              <a:buChar char="-"/>
            </a:pPr>
            <a:endParaRPr lang="en-US" sz="1600" dirty="0">
              <a:solidFill>
                <a:schemeClr val="accent2">
                  <a:lumMod val="75000"/>
                </a:schemeClr>
              </a:solidFill>
            </a:endParaRPr>
          </a:p>
        </p:txBody>
      </p:sp>
      <p:sp>
        <p:nvSpPr>
          <p:cNvPr id="16" name="TextBox 15">
            <a:extLst>
              <a:ext uri="{FF2B5EF4-FFF2-40B4-BE49-F238E27FC236}">
                <a16:creationId xmlns:a16="http://schemas.microsoft.com/office/drawing/2014/main" id="{32730A0D-1BD3-4199-B568-4E7193FE01EE}"/>
              </a:ext>
            </a:extLst>
          </p:cNvPr>
          <p:cNvSpPr txBox="1"/>
          <p:nvPr/>
        </p:nvSpPr>
        <p:spPr>
          <a:xfrm>
            <a:off x="10050780" y="1504950"/>
            <a:ext cx="1798320" cy="2800767"/>
          </a:xfrm>
          <a:prstGeom prst="rect">
            <a:avLst/>
          </a:prstGeom>
          <a:noFill/>
        </p:spPr>
        <p:txBody>
          <a:bodyPr wrap="square" rtlCol="0">
            <a:spAutoFit/>
          </a:bodyPr>
          <a:lstStyle/>
          <a:p>
            <a:r>
              <a:rPr lang="en-US" sz="1600" dirty="0">
                <a:solidFill>
                  <a:schemeClr val="accent2">
                    <a:lumMod val="75000"/>
                  </a:schemeClr>
                </a:solidFill>
              </a:rPr>
              <a:t>Native stack</a:t>
            </a:r>
          </a:p>
          <a:p>
            <a:pPr marL="171450" indent="-171450">
              <a:buFontTx/>
              <a:buChar char="-"/>
            </a:pPr>
            <a:r>
              <a:rPr lang="en-US" sz="1600" dirty="0">
                <a:solidFill>
                  <a:schemeClr val="accent2">
                    <a:lumMod val="75000"/>
                  </a:schemeClr>
                </a:solidFill>
              </a:rPr>
              <a:t>Written in other programming language not is java</a:t>
            </a:r>
          </a:p>
          <a:p>
            <a:pPr marL="171450" indent="-171450">
              <a:buFontTx/>
              <a:buChar char="-"/>
            </a:pPr>
            <a:r>
              <a:rPr lang="en-US" sz="1600" dirty="0">
                <a:solidFill>
                  <a:schemeClr val="accent2">
                    <a:lumMod val="75000"/>
                  </a:schemeClr>
                </a:solidFill>
              </a:rPr>
              <a:t>The Java Native Interface called Native stack</a:t>
            </a:r>
          </a:p>
          <a:p>
            <a:pPr marL="171450" indent="-171450">
              <a:buFontTx/>
              <a:buChar char="-"/>
            </a:pPr>
            <a:r>
              <a:rPr lang="en-US" sz="1600" dirty="0">
                <a:solidFill>
                  <a:schemeClr val="accent2">
                    <a:lumMod val="75000"/>
                  </a:schemeClr>
                </a:solidFill>
              </a:rPr>
              <a:t>Size can be dynamic or fixed.</a:t>
            </a:r>
          </a:p>
          <a:p>
            <a:pPr marL="171450" indent="-171450">
              <a:buFontTx/>
              <a:buChar char="-"/>
            </a:pPr>
            <a:endParaRPr lang="en-US" sz="1600" dirty="0">
              <a:solidFill>
                <a:schemeClr val="accent2">
                  <a:lumMod val="75000"/>
                </a:schemeClr>
              </a:solidFill>
            </a:endParaRPr>
          </a:p>
        </p:txBody>
      </p:sp>
      <p:sp>
        <p:nvSpPr>
          <p:cNvPr id="17" name="Oval 16">
            <a:extLst>
              <a:ext uri="{FF2B5EF4-FFF2-40B4-BE49-F238E27FC236}">
                <a16:creationId xmlns:a16="http://schemas.microsoft.com/office/drawing/2014/main" id="{AB897AD9-9D25-46FB-A37D-5FECBE0A2C04}"/>
              </a:ext>
            </a:extLst>
          </p:cNvPr>
          <p:cNvSpPr/>
          <p:nvPr/>
        </p:nvSpPr>
        <p:spPr>
          <a:xfrm>
            <a:off x="7172076" y="4373218"/>
            <a:ext cx="1648651" cy="596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Young Generation</a:t>
            </a:r>
          </a:p>
        </p:txBody>
      </p:sp>
      <p:sp>
        <p:nvSpPr>
          <p:cNvPr id="18" name="Oval 17">
            <a:extLst>
              <a:ext uri="{FF2B5EF4-FFF2-40B4-BE49-F238E27FC236}">
                <a16:creationId xmlns:a16="http://schemas.microsoft.com/office/drawing/2014/main" id="{82CBF2F9-3F93-4441-AF0E-5DB789B60C90}"/>
              </a:ext>
            </a:extLst>
          </p:cNvPr>
          <p:cNvSpPr/>
          <p:nvPr/>
        </p:nvSpPr>
        <p:spPr>
          <a:xfrm>
            <a:off x="9552333" y="4373216"/>
            <a:ext cx="1648652" cy="625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Old Generation</a:t>
            </a:r>
          </a:p>
        </p:txBody>
      </p:sp>
      <p:cxnSp>
        <p:nvCxnSpPr>
          <p:cNvPr id="24" name="Connector: Elbow 23">
            <a:extLst>
              <a:ext uri="{FF2B5EF4-FFF2-40B4-BE49-F238E27FC236}">
                <a16:creationId xmlns:a16="http://schemas.microsoft.com/office/drawing/2014/main" id="{EDB1E240-E96B-4892-B355-39B8629055AA}"/>
              </a:ext>
            </a:extLst>
          </p:cNvPr>
          <p:cNvCxnSpPr>
            <a:cxnSpLocks/>
            <a:stCxn id="9" idx="2"/>
          </p:cNvCxnSpPr>
          <p:nvPr/>
        </p:nvCxnSpPr>
        <p:spPr>
          <a:xfrm rot="16200000" flipH="1">
            <a:off x="4401541" y="1255310"/>
            <a:ext cx="3076727" cy="2618401"/>
          </a:xfrm>
          <a:prstGeom prst="bentConnector3">
            <a:avLst>
              <a:gd name="adj1" fmla="val 19680"/>
            </a:avLst>
          </a:prstGeom>
          <a:ln>
            <a:solidFill>
              <a:srgbClr val="7030A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C306C2B2-2DD6-4B79-BEF8-EFA47AFAE90A}"/>
              </a:ext>
            </a:extLst>
          </p:cNvPr>
          <p:cNvSpPr/>
          <p:nvPr/>
        </p:nvSpPr>
        <p:spPr>
          <a:xfrm>
            <a:off x="2841734" y="3381703"/>
            <a:ext cx="3996559" cy="2755025"/>
          </a:xfrm>
          <a:prstGeom prst="roundRect">
            <a:avLst/>
          </a:prstGeom>
          <a:noFill/>
          <a:ln>
            <a:solidFill>
              <a:schemeClr val="accent6">
                <a:lumMod val="7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39FB20-9CBB-4A2D-B9FD-7E5977FF93C3}"/>
              </a:ext>
            </a:extLst>
          </p:cNvPr>
          <p:cNvSpPr txBox="1"/>
          <p:nvPr/>
        </p:nvSpPr>
        <p:spPr>
          <a:xfrm>
            <a:off x="174885" y="3609726"/>
            <a:ext cx="2531068" cy="3077766"/>
          </a:xfrm>
          <a:prstGeom prst="rect">
            <a:avLst/>
          </a:prstGeom>
          <a:noFill/>
        </p:spPr>
        <p:txBody>
          <a:bodyPr wrap="square" rtlCol="0">
            <a:spAutoFit/>
          </a:bodyPr>
          <a:lstStyle/>
          <a:p>
            <a:r>
              <a:rPr lang="en-US" sz="1600" dirty="0">
                <a:solidFill>
                  <a:srgbClr val="00B0F0"/>
                </a:solidFill>
              </a:rPr>
              <a:t>MetaSpace From </a:t>
            </a:r>
            <a:r>
              <a:rPr lang="en-US" sz="1600" b="1" u="sng" dirty="0">
                <a:solidFill>
                  <a:srgbClr val="00B0F0"/>
                </a:solidFill>
              </a:rPr>
              <a:t>Java 8</a:t>
            </a:r>
            <a:r>
              <a:rPr lang="en-US" sz="1600" dirty="0">
                <a:solidFill>
                  <a:srgbClr val="00B0F0"/>
                </a:solidFill>
              </a:rPr>
              <a:t>:</a:t>
            </a:r>
          </a:p>
          <a:p>
            <a:pPr marL="285750" indent="-285750">
              <a:buFontTx/>
              <a:buChar char="-"/>
            </a:pPr>
            <a:r>
              <a:rPr lang="en-US" sz="1600" dirty="0">
                <a:solidFill>
                  <a:srgbClr val="00B0F0"/>
                </a:solidFill>
              </a:rPr>
              <a:t>MetaSpace auto increases its size</a:t>
            </a:r>
          </a:p>
          <a:p>
            <a:pPr marL="285750" indent="-285750">
              <a:buFontTx/>
              <a:buChar char="-"/>
            </a:pPr>
            <a:r>
              <a:rPr lang="en-US" sz="1600" dirty="0">
                <a:solidFill>
                  <a:srgbClr val="00B0F0"/>
                </a:solidFill>
              </a:rPr>
              <a:t>Garbage collection is more efficient</a:t>
            </a:r>
          </a:p>
          <a:p>
            <a:pPr marL="285750" indent="-285750">
              <a:buFontTx/>
              <a:buChar char="-"/>
            </a:pPr>
            <a:r>
              <a:rPr lang="en-US" sz="1600" dirty="0">
                <a:solidFill>
                  <a:srgbClr val="00B0F0"/>
                </a:solidFill>
              </a:rPr>
              <a:t>It is not a part of heap area anymore. Now part of native memory</a:t>
            </a:r>
          </a:p>
          <a:p>
            <a:pPr marL="285750" indent="-285750">
              <a:buFontTx/>
              <a:buChar char="-"/>
            </a:pPr>
            <a:r>
              <a:rPr lang="en-US" sz="1600" dirty="0">
                <a:solidFill>
                  <a:srgbClr val="00B0F0"/>
                </a:solidFill>
              </a:rPr>
              <a:t>Does not store static variables and string pool anymore.</a:t>
            </a:r>
          </a:p>
          <a:p>
            <a:endParaRPr lang="en-US" dirty="0">
              <a:solidFill>
                <a:srgbClr val="00B0F0"/>
              </a:solidFill>
            </a:endParaRPr>
          </a:p>
        </p:txBody>
      </p:sp>
      <p:sp>
        <p:nvSpPr>
          <p:cNvPr id="4" name="Rectangle: Rounded Corners 3">
            <a:extLst>
              <a:ext uri="{FF2B5EF4-FFF2-40B4-BE49-F238E27FC236}">
                <a16:creationId xmlns:a16="http://schemas.microsoft.com/office/drawing/2014/main" id="{ACA75755-EEB5-46F6-BC37-CE3D530EE774}"/>
              </a:ext>
            </a:extLst>
          </p:cNvPr>
          <p:cNvSpPr/>
          <p:nvPr/>
        </p:nvSpPr>
        <p:spPr>
          <a:xfrm>
            <a:off x="78827" y="3578772"/>
            <a:ext cx="2659887" cy="2959976"/>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3380BE8-9886-43BE-9B09-04872BAE958A}"/>
              </a:ext>
            </a:extLst>
          </p:cNvPr>
          <p:cNvCxnSpPr>
            <a:cxnSpLocks/>
            <a:stCxn id="2" idx="1"/>
          </p:cNvCxnSpPr>
          <p:nvPr/>
        </p:nvCxnSpPr>
        <p:spPr>
          <a:xfrm flipH="1">
            <a:off x="2705953" y="4759216"/>
            <a:ext cx="135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1481D26-2C64-4326-AD82-C8E11BAC24BE}"/>
              </a:ext>
            </a:extLst>
          </p:cNvPr>
          <p:cNvSpPr txBox="1"/>
          <p:nvPr/>
        </p:nvSpPr>
        <p:spPr>
          <a:xfrm>
            <a:off x="7172076" y="5227782"/>
            <a:ext cx="1934979" cy="1384995"/>
          </a:xfrm>
          <a:prstGeom prst="rect">
            <a:avLst/>
          </a:prstGeom>
          <a:noFill/>
        </p:spPr>
        <p:txBody>
          <a:bodyPr wrap="square" rtlCol="0">
            <a:spAutoFit/>
          </a:bodyPr>
          <a:lstStyle/>
          <a:p>
            <a:pPr marL="285750" indent="-285750">
              <a:buFontTx/>
              <a:buChar char="-"/>
            </a:pPr>
            <a:r>
              <a:rPr lang="en-US" sz="1400" dirty="0"/>
              <a:t>Stores newly created object and instances</a:t>
            </a:r>
          </a:p>
          <a:p>
            <a:pPr marL="285750" indent="-285750">
              <a:buFontTx/>
              <a:buChar char="-"/>
            </a:pPr>
            <a:r>
              <a:rPr lang="en-US" sz="1400" dirty="0"/>
              <a:t>Minor Garbage collection runs on it.</a:t>
            </a:r>
          </a:p>
        </p:txBody>
      </p:sp>
      <p:sp>
        <p:nvSpPr>
          <p:cNvPr id="26" name="TextBox 25">
            <a:extLst>
              <a:ext uri="{FF2B5EF4-FFF2-40B4-BE49-F238E27FC236}">
                <a16:creationId xmlns:a16="http://schemas.microsoft.com/office/drawing/2014/main" id="{23F889E2-79E7-4A0F-96E2-61DFE2CAC0BB}"/>
              </a:ext>
            </a:extLst>
          </p:cNvPr>
          <p:cNvSpPr txBox="1"/>
          <p:nvPr/>
        </p:nvSpPr>
        <p:spPr>
          <a:xfrm>
            <a:off x="9552332" y="5184121"/>
            <a:ext cx="1934979" cy="1169551"/>
          </a:xfrm>
          <a:prstGeom prst="rect">
            <a:avLst/>
          </a:prstGeom>
          <a:noFill/>
        </p:spPr>
        <p:txBody>
          <a:bodyPr wrap="square" rtlCol="0">
            <a:spAutoFit/>
          </a:bodyPr>
          <a:lstStyle/>
          <a:p>
            <a:pPr marL="285750" indent="-285750">
              <a:buFontTx/>
              <a:buChar char="-"/>
            </a:pPr>
            <a:r>
              <a:rPr lang="en-US" sz="1400" dirty="0"/>
              <a:t>Longed lived objects which survive many rounds of minor garbage collection.</a:t>
            </a:r>
          </a:p>
        </p:txBody>
      </p:sp>
      <p:sp>
        <p:nvSpPr>
          <p:cNvPr id="27" name="TextBox 26">
            <a:extLst>
              <a:ext uri="{FF2B5EF4-FFF2-40B4-BE49-F238E27FC236}">
                <a16:creationId xmlns:a16="http://schemas.microsoft.com/office/drawing/2014/main" id="{40C7DBB9-9A9C-4CBA-8640-D190BC2E482D}"/>
              </a:ext>
            </a:extLst>
          </p:cNvPr>
          <p:cNvSpPr txBox="1"/>
          <p:nvPr/>
        </p:nvSpPr>
        <p:spPr>
          <a:xfrm>
            <a:off x="2087418" y="0"/>
            <a:ext cx="6585527" cy="369332"/>
          </a:xfrm>
          <a:prstGeom prst="rect">
            <a:avLst/>
          </a:prstGeom>
          <a:noFill/>
        </p:spPr>
        <p:txBody>
          <a:bodyPr wrap="square" rtlCol="0">
            <a:spAutoFit/>
          </a:bodyPr>
          <a:lstStyle/>
          <a:p>
            <a:pPr algn="ctr"/>
            <a:r>
              <a:rPr lang="en-US" b="1" i="1" u="sng" dirty="0">
                <a:solidFill>
                  <a:srgbClr val="FF0000"/>
                </a:solidFill>
              </a:rPr>
              <a:t>Memory Management in Java7/8</a:t>
            </a:r>
          </a:p>
        </p:txBody>
      </p:sp>
    </p:spTree>
    <p:extLst>
      <p:ext uri="{BB962C8B-B14F-4D97-AF65-F5344CB8AC3E}">
        <p14:creationId xmlns:p14="http://schemas.microsoft.com/office/powerpoint/2010/main" val="121065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5B09CF-1760-4F48-933D-99EDC393DB44}"/>
              </a:ext>
            </a:extLst>
          </p:cNvPr>
          <p:cNvPicPr>
            <a:picLocks noChangeAspect="1"/>
          </p:cNvPicPr>
          <p:nvPr/>
        </p:nvPicPr>
        <p:blipFill>
          <a:blip r:embed="rId2"/>
          <a:stretch>
            <a:fillRect/>
          </a:stretch>
        </p:blipFill>
        <p:spPr>
          <a:xfrm>
            <a:off x="105173" y="184666"/>
            <a:ext cx="4171859" cy="1545867"/>
          </a:xfrm>
          <a:prstGeom prst="rect">
            <a:avLst/>
          </a:prstGeom>
        </p:spPr>
      </p:pic>
      <p:sp>
        <p:nvSpPr>
          <p:cNvPr id="4" name="TextBox 3">
            <a:extLst>
              <a:ext uri="{FF2B5EF4-FFF2-40B4-BE49-F238E27FC236}">
                <a16:creationId xmlns:a16="http://schemas.microsoft.com/office/drawing/2014/main" id="{5B18320D-8D5F-4036-B13E-025C429F63E6}"/>
              </a:ext>
            </a:extLst>
          </p:cNvPr>
          <p:cNvSpPr txBox="1"/>
          <p:nvPr/>
        </p:nvSpPr>
        <p:spPr>
          <a:xfrm>
            <a:off x="2087418" y="0"/>
            <a:ext cx="6585527" cy="369332"/>
          </a:xfrm>
          <a:prstGeom prst="rect">
            <a:avLst/>
          </a:prstGeom>
          <a:noFill/>
        </p:spPr>
        <p:txBody>
          <a:bodyPr wrap="square" rtlCol="0">
            <a:spAutoFit/>
          </a:bodyPr>
          <a:lstStyle/>
          <a:p>
            <a:pPr algn="ctr"/>
            <a:r>
              <a:rPr lang="en-US" b="1" i="1" u="sng" dirty="0">
                <a:solidFill>
                  <a:srgbClr val="FF0000"/>
                </a:solidFill>
              </a:rPr>
              <a:t>Garbage collection in Java</a:t>
            </a:r>
          </a:p>
        </p:txBody>
      </p:sp>
      <p:sp>
        <p:nvSpPr>
          <p:cNvPr id="7" name="TextBox 6">
            <a:extLst>
              <a:ext uri="{FF2B5EF4-FFF2-40B4-BE49-F238E27FC236}">
                <a16:creationId xmlns:a16="http://schemas.microsoft.com/office/drawing/2014/main" id="{066AC4F1-5CF1-4148-A72E-5C2FBC19168D}"/>
              </a:ext>
            </a:extLst>
          </p:cNvPr>
          <p:cNvSpPr txBox="1"/>
          <p:nvPr/>
        </p:nvSpPr>
        <p:spPr>
          <a:xfrm>
            <a:off x="105173" y="2505670"/>
            <a:ext cx="3894172" cy="923330"/>
          </a:xfrm>
          <a:prstGeom prst="rect">
            <a:avLst/>
          </a:prstGeom>
          <a:noFill/>
          <a:ln>
            <a:solidFill>
              <a:schemeClr val="tx1"/>
            </a:solidFill>
            <a:prstDash val="dashDot"/>
          </a:ln>
        </p:spPr>
        <p:txBody>
          <a:bodyPr wrap="square" rtlCol="0">
            <a:spAutoFit/>
          </a:bodyPr>
          <a:lstStyle/>
          <a:p>
            <a:pPr marL="285750" indent="-285750">
              <a:buFontTx/>
              <a:buChar char="-"/>
            </a:pPr>
            <a:r>
              <a:rPr lang="en-US" dirty="0"/>
              <a:t>Newly created objects</a:t>
            </a:r>
          </a:p>
          <a:p>
            <a:pPr marL="285750" indent="-285750">
              <a:buFontTx/>
              <a:buChar char="-"/>
            </a:pPr>
            <a:r>
              <a:rPr lang="en-US" dirty="0"/>
              <a:t>Eden Space and two survivor space.</a:t>
            </a:r>
          </a:p>
          <a:p>
            <a:pPr marL="285750" indent="-285750">
              <a:buFontTx/>
              <a:buChar char="-"/>
            </a:pPr>
            <a:r>
              <a:rPr lang="en-US" dirty="0"/>
              <a:t>Minor garbage collection</a:t>
            </a:r>
          </a:p>
        </p:txBody>
      </p:sp>
      <p:sp>
        <p:nvSpPr>
          <p:cNvPr id="8" name="TextBox 7">
            <a:extLst>
              <a:ext uri="{FF2B5EF4-FFF2-40B4-BE49-F238E27FC236}">
                <a16:creationId xmlns:a16="http://schemas.microsoft.com/office/drawing/2014/main" id="{85D8686E-A8B1-41C1-9704-C85250AD1AC8}"/>
              </a:ext>
            </a:extLst>
          </p:cNvPr>
          <p:cNvSpPr txBox="1"/>
          <p:nvPr/>
        </p:nvSpPr>
        <p:spPr>
          <a:xfrm>
            <a:off x="4128652" y="2512904"/>
            <a:ext cx="3894172" cy="923330"/>
          </a:xfrm>
          <a:prstGeom prst="rect">
            <a:avLst/>
          </a:prstGeom>
          <a:noFill/>
          <a:ln>
            <a:solidFill>
              <a:schemeClr val="tx1"/>
            </a:solidFill>
            <a:prstDash val="dash"/>
          </a:ln>
        </p:spPr>
        <p:txBody>
          <a:bodyPr wrap="square" rtlCol="0">
            <a:spAutoFit/>
          </a:bodyPr>
          <a:lstStyle/>
          <a:p>
            <a:pPr marL="285750" indent="-285750">
              <a:buFontTx/>
              <a:buChar char="-"/>
            </a:pPr>
            <a:r>
              <a:rPr lang="en-US" dirty="0"/>
              <a:t>Long lived which survived minor garbage collection</a:t>
            </a:r>
          </a:p>
          <a:p>
            <a:pPr marL="285750" indent="-285750">
              <a:buFontTx/>
              <a:buChar char="-"/>
            </a:pPr>
            <a:r>
              <a:rPr lang="en-US" dirty="0"/>
              <a:t>Major garbage collection</a:t>
            </a:r>
          </a:p>
        </p:txBody>
      </p:sp>
      <p:cxnSp>
        <p:nvCxnSpPr>
          <p:cNvPr id="14" name="Connector: Curved 13">
            <a:extLst>
              <a:ext uri="{FF2B5EF4-FFF2-40B4-BE49-F238E27FC236}">
                <a16:creationId xmlns:a16="http://schemas.microsoft.com/office/drawing/2014/main" id="{A40F7E5D-EA4C-4C35-8E6C-84F04D4FEA34}"/>
              </a:ext>
            </a:extLst>
          </p:cNvPr>
          <p:cNvCxnSpPr>
            <a:stCxn id="6" idx="2"/>
            <a:endCxn id="8" idx="0"/>
          </p:cNvCxnSpPr>
          <p:nvPr/>
        </p:nvCxnSpPr>
        <p:spPr>
          <a:xfrm rot="16200000" flipH="1">
            <a:off x="3742235" y="179400"/>
            <a:ext cx="782371" cy="38846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DEF0D0ED-9E99-4217-874C-0613E41D5B53}"/>
              </a:ext>
            </a:extLst>
          </p:cNvPr>
          <p:cNvCxnSpPr>
            <a:cxnSpLocks/>
            <a:endCxn id="7" idx="0"/>
          </p:cNvCxnSpPr>
          <p:nvPr/>
        </p:nvCxnSpPr>
        <p:spPr>
          <a:xfrm>
            <a:off x="865684" y="1726916"/>
            <a:ext cx="1186575" cy="7787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E28D974E-A9DD-4A07-BAD2-F5F3D3B9B091}"/>
              </a:ext>
            </a:extLst>
          </p:cNvPr>
          <p:cNvCxnSpPr>
            <a:cxnSpLocks/>
          </p:cNvCxnSpPr>
          <p:nvPr/>
        </p:nvCxnSpPr>
        <p:spPr>
          <a:xfrm>
            <a:off x="3437862" y="1672467"/>
            <a:ext cx="6563035" cy="75669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5A82072-2434-4BAB-AFB2-BFEC628C8E0A}"/>
              </a:ext>
            </a:extLst>
          </p:cNvPr>
          <p:cNvSpPr txBox="1"/>
          <p:nvPr/>
        </p:nvSpPr>
        <p:spPr>
          <a:xfrm>
            <a:off x="8152131" y="2531970"/>
            <a:ext cx="3894172" cy="646331"/>
          </a:xfrm>
          <a:prstGeom prst="rect">
            <a:avLst/>
          </a:prstGeom>
          <a:noFill/>
          <a:ln>
            <a:solidFill>
              <a:schemeClr val="tx1"/>
            </a:solidFill>
            <a:prstDash val="dash"/>
          </a:ln>
        </p:spPr>
        <p:txBody>
          <a:bodyPr wrap="square" rtlCol="0">
            <a:spAutoFit/>
          </a:bodyPr>
          <a:lstStyle/>
          <a:p>
            <a:pPr marL="285750" indent="-285750">
              <a:buFontTx/>
              <a:buChar char="-"/>
            </a:pPr>
            <a:r>
              <a:rPr lang="en-US" dirty="0"/>
              <a:t>Used to store metadata of the class.</a:t>
            </a:r>
          </a:p>
          <a:p>
            <a:pPr marL="285750" indent="-285750">
              <a:buFontTx/>
              <a:buChar char="-"/>
            </a:pPr>
            <a:r>
              <a:rPr lang="en-US" dirty="0"/>
              <a:t>No more available from Java 8</a:t>
            </a:r>
          </a:p>
        </p:txBody>
      </p:sp>
      <p:sp>
        <p:nvSpPr>
          <p:cNvPr id="22" name="TextBox 21">
            <a:extLst>
              <a:ext uri="{FF2B5EF4-FFF2-40B4-BE49-F238E27FC236}">
                <a16:creationId xmlns:a16="http://schemas.microsoft.com/office/drawing/2014/main" id="{2DF2BD4D-AFA5-414F-B4D8-27A43538FD3C}"/>
              </a:ext>
            </a:extLst>
          </p:cNvPr>
          <p:cNvSpPr txBox="1"/>
          <p:nvPr/>
        </p:nvSpPr>
        <p:spPr>
          <a:xfrm>
            <a:off x="4729018" y="646545"/>
            <a:ext cx="6881091" cy="646331"/>
          </a:xfrm>
          <a:prstGeom prst="rect">
            <a:avLst/>
          </a:prstGeom>
          <a:noFill/>
        </p:spPr>
        <p:txBody>
          <a:bodyPr wrap="square" rtlCol="0">
            <a:spAutoFit/>
          </a:bodyPr>
          <a:lstStyle/>
          <a:p>
            <a:r>
              <a:rPr lang="en-US" dirty="0"/>
              <a:t>During full garbage collection, objects from all generations are collected and cleaned.</a:t>
            </a:r>
          </a:p>
        </p:txBody>
      </p:sp>
      <p:sp>
        <p:nvSpPr>
          <p:cNvPr id="23" name="TextBox 22">
            <a:extLst>
              <a:ext uri="{FF2B5EF4-FFF2-40B4-BE49-F238E27FC236}">
                <a16:creationId xmlns:a16="http://schemas.microsoft.com/office/drawing/2014/main" id="{D02ACF0D-1C14-4CF7-9874-36196934CD52}"/>
              </a:ext>
            </a:extLst>
          </p:cNvPr>
          <p:cNvSpPr txBox="1"/>
          <p:nvPr/>
        </p:nvSpPr>
        <p:spPr>
          <a:xfrm>
            <a:off x="286327" y="4417395"/>
            <a:ext cx="2733965" cy="2031325"/>
          </a:xfrm>
          <a:prstGeom prst="rect">
            <a:avLst/>
          </a:prstGeom>
          <a:noFill/>
        </p:spPr>
        <p:txBody>
          <a:bodyPr wrap="square" rtlCol="0">
            <a:spAutoFit/>
          </a:bodyPr>
          <a:lstStyle/>
          <a:p>
            <a:r>
              <a:rPr lang="en-US" dirty="0"/>
              <a:t>                </a:t>
            </a:r>
            <a:r>
              <a:rPr lang="en-US" b="1" dirty="0">
                <a:solidFill>
                  <a:srgbClr val="FF0000"/>
                </a:solidFill>
              </a:rPr>
              <a:t>Serial</a:t>
            </a:r>
          </a:p>
          <a:p>
            <a:r>
              <a:rPr lang="en-US" dirty="0"/>
              <a:t>- All garbage collection events are conducted serially in one thread</a:t>
            </a:r>
          </a:p>
          <a:p>
            <a:r>
              <a:rPr lang="en-US" dirty="0"/>
              <a:t>- Is the application being small and run-on single processor.</a:t>
            </a:r>
          </a:p>
        </p:txBody>
      </p:sp>
      <p:sp>
        <p:nvSpPr>
          <p:cNvPr id="25" name="TextBox 24">
            <a:extLst>
              <a:ext uri="{FF2B5EF4-FFF2-40B4-BE49-F238E27FC236}">
                <a16:creationId xmlns:a16="http://schemas.microsoft.com/office/drawing/2014/main" id="{8BB275D8-E7A6-48D5-A5C4-F4F05D05EA36}"/>
              </a:ext>
            </a:extLst>
          </p:cNvPr>
          <p:cNvSpPr txBox="1"/>
          <p:nvPr/>
        </p:nvSpPr>
        <p:spPr>
          <a:xfrm>
            <a:off x="3153250" y="4408569"/>
            <a:ext cx="2733965" cy="1754326"/>
          </a:xfrm>
          <a:prstGeom prst="rect">
            <a:avLst/>
          </a:prstGeom>
          <a:noFill/>
        </p:spPr>
        <p:txBody>
          <a:bodyPr wrap="square" rtlCol="0">
            <a:spAutoFit/>
          </a:bodyPr>
          <a:lstStyle/>
          <a:p>
            <a:r>
              <a:rPr lang="en-US" dirty="0"/>
              <a:t>              </a:t>
            </a:r>
            <a:r>
              <a:rPr lang="en-US" b="1" dirty="0">
                <a:solidFill>
                  <a:srgbClr val="FF0000"/>
                </a:solidFill>
              </a:rPr>
              <a:t>Parallel</a:t>
            </a:r>
          </a:p>
          <a:p>
            <a:r>
              <a:rPr lang="en-US" dirty="0"/>
              <a:t>- Multiple threads are used for minor garbage collection</a:t>
            </a:r>
          </a:p>
          <a:p>
            <a:r>
              <a:rPr lang="en-US" dirty="0"/>
              <a:t>- A single thread is used for major GC.</a:t>
            </a:r>
          </a:p>
        </p:txBody>
      </p:sp>
      <p:sp>
        <p:nvSpPr>
          <p:cNvPr id="26" name="TextBox 25">
            <a:extLst>
              <a:ext uri="{FF2B5EF4-FFF2-40B4-BE49-F238E27FC236}">
                <a16:creationId xmlns:a16="http://schemas.microsoft.com/office/drawing/2014/main" id="{1FB6DEEC-1534-4FA6-8858-3E016637C547}"/>
              </a:ext>
            </a:extLst>
          </p:cNvPr>
          <p:cNvSpPr txBox="1"/>
          <p:nvPr/>
        </p:nvSpPr>
        <p:spPr>
          <a:xfrm>
            <a:off x="9171708" y="4204959"/>
            <a:ext cx="3151535" cy="2308324"/>
          </a:xfrm>
          <a:prstGeom prst="rect">
            <a:avLst/>
          </a:prstGeom>
          <a:noFill/>
        </p:spPr>
        <p:txBody>
          <a:bodyPr wrap="square" rtlCol="0">
            <a:spAutoFit/>
          </a:bodyPr>
          <a:lstStyle/>
          <a:p>
            <a:r>
              <a:rPr lang="en-US" dirty="0"/>
              <a:t>       </a:t>
            </a:r>
            <a:r>
              <a:rPr lang="en-US" b="1" dirty="0">
                <a:solidFill>
                  <a:srgbClr val="FF0000"/>
                </a:solidFill>
              </a:rPr>
              <a:t>Garbage First</a:t>
            </a:r>
          </a:p>
          <a:p>
            <a:r>
              <a:rPr lang="en-US" dirty="0"/>
              <a:t>- Its is parallel and concurrent like CMS</a:t>
            </a:r>
          </a:p>
          <a:p>
            <a:r>
              <a:rPr lang="en-US" dirty="0"/>
              <a:t>- Intended to design for multi threaded application</a:t>
            </a:r>
          </a:p>
          <a:p>
            <a:r>
              <a:rPr lang="en-US" dirty="0"/>
              <a:t>- It partitioned the heap size into multiple sets and run multiple threads on each set</a:t>
            </a:r>
          </a:p>
        </p:txBody>
      </p:sp>
      <p:sp>
        <p:nvSpPr>
          <p:cNvPr id="27" name="TextBox 26">
            <a:extLst>
              <a:ext uri="{FF2B5EF4-FFF2-40B4-BE49-F238E27FC236}">
                <a16:creationId xmlns:a16="http://schemas.microsoft.com/office/drawing/2014/main" id="{212A5C22-3368-4C24-8F88-D990C8B57804}"/>
              </a:ext>
            </a:extLst>
          </p:cNvPr>
          <p:cNvSpPr txBox="1"/>
          <p:nvPr/>
        </p:nvSpPr>
        <p:spPr>
          <a:xfrm>
            <a:off x="6096000" y="4270070"/>
            <a:ext cx="2890603" cy="2031325"/>
          </a:xfrm>
          <a:prstGeom prst="rect">
            <a:avLst/>
          </a:prstGeom>
          <a:noFill/>
        </p:spPr>
        <p:txBody>
          <a:bodyPr wrap="square" rtlCol="0">
            <a:spAutoFit/>
          </a:bodyPr>
          <a:lstStyle/>
          <a:p>
            <a:r>
              <a:rPr lang="en-US" dirty="0"/>
              <a:t>       </a:t>
            </a:r>
            <a:r>
              <a:rPr lang="en-US" b="1" dirty="0">
                <a:solidFill>
                  <a:srgbClr val="FF0000"/>
                </a:solidFill>
              </a:rPr>
              <a:t>Concurrent Mark Sweep</a:t>
            </a:r>
          </a:p>
          <a:p>
            <a:r>
              <a:rPr lang="en-US" dirty="0"/>
              <a:t>- Multiple threads are used for minor garbage collection</a:t>
            </a:r>
          </a:p>
          <a:p>
            <a:r>
              <a:rPr lang="en-US" dirty="0"/>
              <a:t>Major GC is multi threaded, but CMC runs concurrently alongside application process.</a:t>
            </a:r>
          </a:p>
        </p:txBody>
      </p:sp>
    </p:spTree>
    <p:extLst>
      <p:ext uri="{BB962C8B-B14F-4D97-AF65-F5344CB8AC3E}">
        <p14:creationId xmlns:p14="http://schemas.microsoft.com/office/powerpoint/2010/main" val="29168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18320D-8D5F-4036-B13E-025C429F63E6}"/>
              </a:ext>
            </a:extLst>
          </p:cNvPr>
          <p:cNvSpPr txBox="1"/>
          <p:nvPr/>
        </p:nvSpPr>
        <p:spPr>
          <a:xfrm>
            <a:off x="2087418" y="0"/>
            <a:ext cx="6585527" cy="369332"/>
          </a:xfrm>
          <a:prstGeom prst="rect">
            <a:avLst/>
          </a:prstGeom>
          <a:noFill/>
        </p:spPr>
        <p:txBody>
          <a:bodyPr wrap="square" rtlCol="0">
            <a:spAutoFit/>
          </a:bodyPr>
          <a:lstStyle/>
          <a:p>
            <a:pPr algn="ctr"/>
            <a:r>
              <a:rPr lang="en-US" b="1" i="1" u="sng" dirty="0">
                <a:solidFill>
                  <a:srgbClr val="FF0000"/>
                </a:solidFill>
              </a:rPr>
              <a:t>Garbage collection in Java Part 2</a:t>
            </a:r>
          </a:p>
        </p:txBody>
      </p:sp>
      <p:sp>
        <p:nvSpPr>
          <p:cNvPr id="2" name="TextBox 1">
            <a:extLst>
              <a:ext uri="{FF2B5EF4-FFF2-40B4-BE49-F238E27FC236}">
                <a16:creationId xmlns:a16="http://schemas.microsoft.com/office/drawing/2014/main" id="{D87BB61A-B4AF-47E5-8837-25B9D4CD4941}"/>
              </a:ext>
            </a:extLst>
          </p:cNvPr>
          <p:cNvSpPr txBox="1"/>
          <p:nvPr/>
        </p:nvSpPr>
        <p:spPr>
          <a:xfrm>
            <a:off x="441434" y="618797"/>
            <a:ext cx="2802321" cy="3046988"/>
          </a:xfrm>
          <a:prstGeom prst="rect">
            <a:avLst/>
          </a:prstGeom>
          <a:noFill/>
        </p:spPr>
        <p:txBody>
          <a:bodyPr wrap="square" rtlCol="0">
            <a:spAutoFit/>
          </a:bodyPr>
          <a:lstStyle/>
          <a:p>
            <a:r>
              <a:rPr lang="en-US" sz="1200" dirty="0"/>
              <a:t>             </a:t>
            </a:r>
            <a:r>
              <a:rPr lang="en-US" sz="1200" b="1" i="1" u="sng" dirty="0">
                <a:solidFill>
                  <a:srgbClr val="FF0000"/>
                </a:solidFill>
              </a:rPr>
              <a:t>Garbage First (G1)</a:t>
            </a:r>
          </a:p>
          <a:p>
            <a:pPr marL="171450" indent="-171450">
              <a:buFontTx/>
              <a:buChar char="-"/>
            </a:pPr>
            <a:r>
              <a:rPr lang="en-US" sz="1200" dirty="0"/>
              <a:t>Intended for large multithreaded application (Heap size &gt; 4GB)</a:t>
            </a:r>
          </a:p>
          <a:p>
            <a:pPr marL="171450" indent="-171450">
              <a:buFontTx/>
              <a:buChar char="-"/>
            </a:pPr>
            <a:r>
              <a:rPr lang="en-US" sz="1200" dirty="0"/>
              <a:t>Each gen is a set of regions which allows the resizing of the young gen</a:t>
            </a:r>
          </a:p>
          <a:p>
            <a:pPr marL="171450" indent="-171450">
              <a:buFontTx/>
              <a:buChar char="-"/>
            </a:pPr>
            <a:r>
              <a:rPr lang="en-US" sz="1200" dirty="0"/>
              <a:t>It partition the heap into set of equal sizes and run parallel multiple threads</a:t>
            </a:r>
          </a:p>
          <a:p>
            <a:pPr marL="171450" indent="-171450">
              <a:buFontTx/>
              <a:buChar char="-"/>
            </a:pPr>
            <a:r>
              <a:rPr lang="en-US" sz="1200" dirty="0"/>
              <a:t>After the mark phase is completed, G1 knows which has large number of garbage objects, it perform GC on that region first.</a:t>
            </a:r>
          </a:p>
          <a:p>
            <a:pPr marL="171450" indent="-171450">
              <a:buFontTx/>
              <a:buChar char="-"/>
            </a:pPr>
            <a:r>
              <a:rPr lang="en-US" sz="1200" dirty="0"/>
              <a:t>Can be set by -XX:+UseG1GC</a:t>
            </a:r>
          </a:p>
          <a:p>
            <a:pPr marL="171450" indent="-171450">
              <a:buFontTx/>
              <a:buChar char="-"/>
            </a:pPr>
            <a:r>
              <a:rPr lang="en-US" sz="1200" dirty="0"/>
              <a:t>Two more regions</a:t>
            </a:r>
          </a:p>
          <a:p>
            <a:pPr marL="628650" lvl="1" indent="-171450">
              <a:buFontTx/>
              <a:buChar char="-"/>
            </a:pPr>
            <a:r>
              <a:rPr lang="en-US" sz="1200" dirty="0"/>
              <a:t>Humongous for large objects</a:t>
            </a:r>
          </a:p>
          <a:p>
            <a:pPr marL="628650" lvl="1" indent="-171450">
              <a:buFontTx/>
              <a:buChar char="-"/>
            </a:pPr>
            <a:r>
              <a:rPr lang="en-US" sz="1200" dirty="0"/>
              <a:t>Available for unused and unallocated space.</a:t>
            </a:r>
          </a:p>
        </p:txBody>
      </p:sp>
      <p:pic>
        <p:nvPicPr>
          <p:cNvPr id="5" name="Picture 4">
            <a:extLst>
              <a:ext uri="{FF2B5EF4-FFF2-40B4-BE49-F238E27FC236}">
                <a16:creationId xmlns:a16="http://schemas.microsoft.com/office/drawing/2014/main" id="{1105989F-2CB6-466C-BB35-BB7E78633D9A}"/>
              </a:ext>
            </a:extLst>
          </p:cNvPr>
          <p:cNvPicPr>
            <a:picLocks noChangeAspect="1"/>
          </p:cNvPicPr>
          <p:nvPr/>
        </p:nvPicPr>
        <p:blipFill>
          <a:blip r:embed="rId2"/>
          <a:stretch>
            <a:fillRect/>
          </a:stretch>
        </p:blipFill>
        <p:spPr>
          <a:xfrm>
            <a:off x="338802" y="3786941"/>
            <a:ext cx="2904953" cy="2780069"/>
          </a:xfrm>
          <a:prstGeom prst="rect">
            <a:avLst/>
          </a:prstGeom>
        </p:spPr>
      </p:pic>
      <p:sp>
        <p:nvSpPr>
          <p:cNvPr id="21" name="TextBox 20">
            <a:extLst>
              <a:ext uri="{FF2B5EF4-FFF2-40B4-BE49-F238E27FC236}">
                <a16:creationId xmlns:a16="http://schemas.microsoft.com/office/drawing/2014/main" id="{AE7081AD-C2DF-4B0A-A541-40102FC0175D}"/>
              </a:ext>
            </a:extLst>
          </p:cNvPr>
          <p:cNvSpPr txBox="1"/>
          <p:nvPr/>
        </p:nvSpPr>
        <p:spPr>
          <a:xfrm>
            <a:off x="3870434" y="664517"/>
            <a:ext cx="2802321" cy="2123658"/>
          </a:xfrm>
          <a:prstGeom prst="rect">
            <a:avLst/>
          </a:prstGeom>
          <a:noFill/>
        </p:spPr>
        <p:txBody>
          <a:bodyPr wrap="square" rtlCol="0">
            <a:spAutoFit/>
          </a:bodyPr>
          <a:lstStyle/>
          <a:p>
            <a:r>
              <a:rPr lang="en-US" sz="1200" dirty="0"/>
              <a:t>                                  </a:t>
            </a:r>
            <a:r>
              <a:rPr lang="en-US" sz="1200" b="1" i="1" u="sng" dirty="0">
                <a:solidFill>
                  <a:srgbClr val="FF0000"/>
                </a:solidFill>
              </a:rPr>
              <a:t>ZGC</a:t>
            </a:r>
          </a:p>
          <a:p>
            <a:pPr marL="171450" indent="-171450">
              <a:buFontTx/>
              <a:buChar char="-"/>
            </a:pPr>
            <a:r>
              <a:rPr lang="en-US" sz="1200" dirty="0"/>
              <a:t>Intended for low latency (10 </a:t>
            </a:r>
            <a:r>
              <a:rPr lang="en-US" sz="1200" dirty="0" err="1"/>
              <a:t>ms</a:t>
            </a:r>
            <a:r>
              <a:rPr lang="en-US" sz="1200" dirty="0"/>
              <a:t> pause) application and have large Heap (multi terabyte)</a:t>
            </a:r>
          </a:p>
          <a:p>
            <a:pPr marL="171450" indent="-171450">
              <a:buFontTx/>
              <a:buChar char="-"/>
            </a:pPr>
            <a:r>
              <a:rPr lang="en-US" sz="1200" dirty="0"/>
              <a:t>Low latency, scalability and ease of use.</a:t>
            </a:r>
          </a:p>
          <a:p>
            <a:pPr marL="171450" indent="-171450">
              <a:buFontTx/>
              <a:buChar char="-"/>
            </a:pPr>
            <a:r>
              <a:rPr lang="en-US" sz="1200" dirty="0"/>
              <a:t>ZGC allows a java application running while it performs all garbage collection operation.</a:t>
            </a:r>
          </a:p>
          <a:p>
            <a:pPr marL="171450" indent="-171450">
              <a:buFontTx/>
              <a:buChar char="-"/>
            </a:pPr>
            <a:r>
              <a:rPr lang="en-US" sz="1200" dirty="0"/>
              <a:t>Set -XX:+</a:t>
            </a:r>
            <a:r>
              <a:rPr lang="en-US" sz="1200" dirty="0" err="1"/>
              <a:t>UnlockExperimentalVMOptions</a:t>
            </a:r>
            <a:r>
              <a:rPr lang="en-US" sz="1200" dirty="0"/>
              <a:t> -XX:+</a:t>
            </a:r>
            <a:r>
              <a:rPr lang="en-US" sz="1200" dirty="0" err="1"/>
              <a:t>UseZGC</a:t>
            </a:r>
            <a:endParaRPr lang="en-US" sz="1200" dirty="0"/>
          </a:p>
        </p:txBody>
      </p:sp>
      <p:pic>
        <p:nvPicPr>
          <p:cNvPr id="1026" name="Picture 2" descr="figure2_600w">
            <a:extLst>
              <a:ext uri="{FF2B5EF4-FFF2-40B4-BE49-F238E27FC236}">
                <a16:creationId xmlns:a16="http://schemas.microsoft.com/office/drawing/2014/main" id="{3DB571DF-5B14-4B5A-920C-BCB789278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594" y="3083360"/>
            <a:ext cx="3684814" cy="322421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AF53E22-2E6F-4EE1-92D2-19B7EC08E443}"/>
              </a:ext>
            </a:extLst>
          </p:cNvPr>
          <p:cNvSpPr txBox="1"/>
          <p:nvPr/>
        </p:nvSpPr>
        <p:spPr>
          <a:xfrm>
            <a:off x="7629644" y="681448"/>
            <a:ext cx="2802321" cy="2308324"/>
          </a:xfrm>
          <a:prstGeom prst="rect">
            <a:avLst/>
          </a:prstGeom>
          <a:noFill/>
        </p:spPr>
        <p:txBody>
          <a:bodyPr wrap="square" rtlCol="0">
            <a:spAutoFit/>
          </a:bodyPr>
          <a:lstStyle/>
          <a:p>
            <a:r>
              <a:rPr lang="en-US" sz="1200" dirty="0"/>
              <a:t>               </a:t>
            </a:r>
            <a:r>
              <a:rPr lang="en-US" sz="1200" b="1" i="1" u="sng" dirty="0">
                <a:solidFill>
                  <a:srgbClr val="FF0000"/>
                </a:solidFill>
              </a:rPr>
              <a:t>Epsilon Garbage Collector</a:t>
            </a:r>
          </a:p>
          <a:p>
            <a:pPr marL="171450" indent="-171450">
              <a:buFontTx/>
              <a:buChar char="-"/>
            </a:pPr>
            <a:r>
              <a:rPr lang="en-US" sz="1200" dirty="0"/>
              <a:t>Do nothing GC which is present in JDK 11. </a:t>
            </a:r>
          </a:p>
          <a:p>
            <a:pPr marL="171450" indent="-171450">
              <a:buFontTx/>
              <a:buChar char="-"/>
            </a:pPr>
            <a:r>
              <a:rPr lang="en-US" sz="1200" dirty="0"/>
              <a:t>Handles memory allocation but does not perform any reclaim mechanism </a:t>
            </a:r>
          </a:p>
          <a:p>
            <a:pPr marL="171450" indent="-171450">
              <a:buFontTx/>
              <a:buChar char="-"/>
            </a:pPr>
            <a:r>
              <a:rPr lang="en-US" sz="1200" dirty="0"/>
              <a:t>Once the heap size is full, application will come to halt.</a:t>
            </a:r>
          </a:p>
          <a:p>
            <a:pPr marL="171450" indent="-171450">
              <a:buFontTx/>
              <a:buChar char="-"/>
            </a:pPr>
            <a:r>
              <a:rPr lang="en-US" sz="1200" dirty="0"/>
              <a:t>It can be used in ultra latency-sensitive application.</a:t>
            </a:r>
          </a:p>
          <a:p>
            <a:pPr marL="171450" indent="-171450">
              <a:buFontTx/>
              <a:buChar char="-"/>
            </a:pPr>
            <a:r>
              <a:rPr lang="en-US" sz="1200" dirty="0"/>
              <a:t>Can be set by:</a:t>
            </a:r>
          </a:p>
          <a:p>
            <a:pPr marL="628650" lvl="1" indent="-171450">
              <a:buFontTx/>
              <a:buChar char="-"/>
            </a:pPr>
            <a:r>
              <a:rPr lang="en-US" sz="1200" dirty="0"/>
              <a:t>XX:+</a:t>
            </a:r>
            <a:r>
              <a:rPr lang="en-US" sz="1200" dirty="0" err="1"/>
              <a:t>UnlockExperimentalVMOptions</a:t>
            </a:r>
            <a:r>
              <a:rPr lang="en-US" sz="1200" dirty="0"/>
              <a:t> -XX:+</a:t>
            </a:r>
            <a:r>
              <a:rPr lang="en-US" sz="1200" dirty="0" err="1"/>
              <a:t>UseEpsilonGC</a:t>
            </a:r>
            <a:r>
              <a:rPr lang="en-US" sz="1200" dirty="0"/>
              <a:t> </a:t>
            </a:r>
          </a:p>
        </p:txBody>
      </p:sp>
      <p:sp>
        <p:nvSpPr>
          <p:cNvPr id="28" name="TextBox 27">
            <a:extLst>
              <a:ext uri="{FF2B5EF4-FFF2-40B4-BE49-F238E27FC236}">
                <a16:creationId xmlns:a16="http://schemas.microsoft.com/office/drawing/2014/main" id="{AA58DC03-6115-4600-9D45-E0353DAFA5E1}"/>
              </a:ext>
            </a:extLst>
          </p:cNvPr>
          <p:cNvSpPr txBox="1"/>
          <p:nvPr/>
        </p:nvSpPr>
        <p:spPr>
          <a:xfrm>
            <a:off x="7782044" y="3644787"/>
            <a:ext cx="2802321" cy="1200329"/>
          </a:xfrm>
          <a:prstGeom prst="rect">
            <a:avLst/>
          </a:prstGeom>
          <a:noFill/>
        </p:spPr>
        <p:txBody>
          <a:bodyPr wrap="square" rtlCol="0">
            <a:spAutoFit/>
          </a:bodyPr>
          <a:lstStyle/>
          <a:p>
            <a:r>
              <a:rPr lang="en-US" sz="1200" dirty="0"/>
              <a:t>            </a:t>
            </a:r>
            <a:r>
              <a:rPr lang="en-US" sz="1200" b="1" i="1" u="sng" dirty="0">
                <a:solidFill>
                  <a:srgbClr val="FF0000"/>
                </a:solidFill>
              </a:rPr>
              <a:t>Garbage Collector Best Practices</a:t>
            </a:r>
          </a:p>
          <a:p>
            <a:pPr marL="171450" indent="-171450">
              <a:buFontTx/>
              <a:buChar char="-"/>
            </a:pPr>
            <a:r>
              <a:rPr lang="en-US" sz="1200" dirty="0"/>
              <a:t>Avoid manual triggers.</a:t>
            </a:r>
          </a:p>
          <a:p>
            <a:pPr marL="171450" indent="-171450">
              <a:buFontTx/>
              <a:buChar char="-"/>
            </a:pPr>
            <a:r>
              <a:rPr lang="en-US" sz="1200" dirty="0"/>
              <a:t>Use tool for analysis</a:t>
            </a:r>
          </a:p>
          <a:p>
            <a:pPr marL="171450" indent="-171450">
              <a:buFontTx/>
              <a:buChar char="-"/>
            </a:pPr>
            <a:r>
              <a:rPr lang="en-US" sz="1200" dirty="0"/>
              <a:t>Default settings are Good</a:t>
            </a:r>
          </a:p>
          <a:p>
            <a:pPr marL="171450" indent="-171450">
              <a:buFontTx/>
              <a:buChar char="-"/>
            </a:pPr>
            <a:r>
              <a:rPr lang="en-US" sz="1200" dirty="0"/>
              <a:t>Use JVM flags for tuning</a:t>
            </a:r>
          </a:p>
          <a:p>
            <a:pPr marL="171450" indent="-171450">
              <a:buFontTx/>
              <a:buChar char="-"/>
            </a:pPr>
            <a:r>
              <a:rPr lang="en-US" sz="1200" dirty="0"/>
              <a:t>Select the right collector.</a:t>
            </a:r>
          </a:p>
        </p:txBody>
      </p:sp>
    </p:spTree>
    <p:extLst>
      <p:ext uri="{BB962C8B-B14F-4D97-AF65-F5344CB8AC3E}">
        <p14:creationId xmlns:p14="http://schemas.microsoft.com/office/powerpoint/2010/main" val="153882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741BF-058F-47B0-A2B9-2196FE3D23CE}"/>
              </a:ext>
            </a:extLst>
          </p:cNvPr>
          <p:cNvSpPr txBox="1"/>
          <p:nvPr/>
        </p:nvSpPr>
        <p:spPr>
          <a:xfrm>
            <a:off x="2087418" y="0"/>
            <a:ext cx="6585527" cy="369332"/>
          </a:xfrm>
          <a:prstGeom prst="rect">
            <a:avLst/>
          </a:prstGeom>
          <a:noFill/>
        </p:spPr>
        <p:txBody>
          <a:bodyPr wrap="square" rtlCol="0">
            <a:spAutoFit/>
          </a:bodyPr>
          <a:lstStyle/>
          <a:p>
            <a:pPr algn="ctr"/>
            <a:r>
              <a:rPr lang="en-US" b="1" i="1" u="sng" dirty="0">
                <a:solidFill>
                  <a:srgbClr val="FF0000"/>
                </a:solidFill>
              </a:rPr>
              <a:t>Serialization in Java</a:t>
            </a:r>
          </a:p>
        </p:txBody>
      </p:sp>
      <p:sp>
        <p:nvSpPr>
          <p:cNvPr id="2" name="Oval 1">
            <a:extLst>
              <a:ext uri="{FF2B5EF4-FFF2-40B4-BE49-F238E27FC236}">
                <a16:creationId xmlns:a16="http://schemas.microsoft.com/office/drawing/2014/main" id="{6C79D3CE-C8E5-4E7B-8E56-2A36DF169C57}"/>
              </a:ext>
            </a:extLst>
          </p:cNvPr>
          <p:cNvSpPr/>
          <p:nvPr/>
        </p:nvSpPr>
        <p:spPr>
          <a:xfrm>
            <a:off x="415636" y="295564"/>
            <a:ext cx="907473" cy="499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Java Object</a:t>
            </a:r>
            <a:endParaRPr lang="en-US" sz="1600" dirty="0"/>
          </a:p>
        </p:txBody>
      </p:sp>
      <p:sp>
        <p:nvSpPr>
          <p:cNvPr id="3" name="Scroll: Vertical 2">
            <a:extLst>
              <a:ext uri="{FF2B5EF4-FFF2-40B4-BE49-F238E27FC236}">
                <a16:creationId xmlns:a16="http://schemas.microsoft.com/office/drawing/2014/main" id="{30339DB5-9AF9-4756-9D70-7DA4A27F274B}"/>
              </a:ext>
            </a:extLst>
          </p:cNvPr>
          <p:cNvSpPr/>
          <p:nvPr/>
        </p:nvSpPr>
        <p:spPr>
          <a:xfrm>
            <a:off x="3172684" y="323271"/>
            <a:ext cx="960582" cy="554181"/>
          </a:xfrm>
          <a:prstGeom prst="vertic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010111011</a:t>
            </a:r>
          </a:p>
        </p:txBody>
      </p:sp>
      <p:cxnSp>
        <p:nvCxnSpPr>
          <p:cNvPr id="6" name="Straight Arrow Connector 5">
            <a:extLst>
              <a:ext uri="{FF2B5EF4-FFF2-40B4-BE49-F238E27FC236}">
                <a16:creationId xmlns:a16="http://schemas.microsoft.com/office/drawing/2014/main" id="{4ECC6E51-BA60-45CC-A52B-1165ADA2911D}"/>
              </a:ext>
            </a:extLst>
          </p:cNvPr>
          <p:cNvCxnSpPr>
            <a:cxnSpLocks/>
            <a:stCxn id="2" idx="6"/>
          </p:cNvCxnSpPr>
          <p:nvPr/>
        </p:nvCxnSpPr>
        <p:spPr>
          <a:xfrm flipV="1">
            <a:off x="1323109" y="544628"/>
            <a:ext cx="1909614" cy="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FF480C-3A31-4639-8B4D-C2974427D01E}"/>
              </a:ext>
            </a:extLst>
          </p:cNvPr>
          <p:cNvCxnSpPr>
            <a:cxnSpLocks/>
            <a:endCxn id="2" idx="5"/>
          </p:cNvCxnSpPr>
          <p:nvPr/>
        </p:nvCxnSpPr>
        <p:spPr>
          <a:xfrm flipH="1" flipV="1">
            <a:off x="1190213" y="721724"/>
            <a:ext cx="2047129" cy="16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751AF3-E371-4ECE-A5D1-60D1E33A7B65}"/>
              </a:ext>
            </a:extLst>
          </p:cNvPr>
          <p:cNvSpPr txBox="1"/>
          <p:nvPr/>
        </p:nvSpPr>
        <p:spPr>
          <a:xfrm>
            <a:off x="1565560" y="738953"/>
            <a:ext cx="1117600" cy="276999"/>
          </a:xfrm>
          <a:prstGeom prst="rect">
            <a:avLst/>
          </a:prstGeom>
          <a:noFill/>
        </p:spPr>
        <p:txBody>
          <a:bodyPr wrap="square" rtlCol="0">
            <a:spAutoFit/>
          </a:bodyPr>
          <a:lstStyle/>
          <a:p>
            <a:r>
              <a:rPr lang="en-US" sz="1200" dirty="0"/>
              <a:t>Deserialization</a:t>
            </a:r>
            <a:endParaRPr lang="en-US" dirty="0"/>
          </a:p>
        </p:txBody>
      </p:sp>
      <p:sp>
        <p:nvSpPr>
          <p:cNvPr id="17" name="TextBox 16">
            <a:extLst>
              <a:ext uri="{FF2B5EF4-FFF2-40B4-BE49-F238E27FC236}">
                <a16:creationId xmlns:a16="http://schemas.microsoft.com/office/drawing/2014/main" id="{01F84C18-050E-4B94-B2BE-2DD373254986}"/>
              </a:ext>
            </a:extLst>
          </p:cNvPr>
          <p:cNvSpPr txBox="1"/>
          <p:nvPr/>
        </p:nvSpPr>
        <p:spPr>
          <a:xfrm>
            <a:off x="1616363" y="302365"/>
            <a:ext cx="1117600" cy="276999"/>
          </a:xfrm>
          <a:prstGeom prst="rect">
            <a:avLst/>
          </a:prstGeom>
          <a:noFill/>
        </p:spPr>
        <p:txBody>
          <a:bodyPr wrap="square" rtlCol="0">
            <a:spAutoFit/>
          </a:bodyPr>
          <a:lstStyle/>
          <a:p>
            <a:r>
              <a:rPr lang="en-US" sz="1200" dirty="0"/>
              <a:t>Serialization</a:t>
            </a:r>
            <a:endParaRPr lang="en-US" dirty="0"/>
          </a:p>
        </p:txBody>
      </p:sp>
      <p:sp>
        <p:nvSpPr>
          <p:cNvPr id="20" name="TextBox 19">
            <a:extLst>
              <a:ext uri="{FF2B5EF4-FFF2-40B4-BE49-F238E27FC236}">
                <a16:creationId xmlns:a16="http://schemas.microsoft.com/office/drawing/2014/main" id="{AD76CF7D-2D29-49A9-AAE0-4C369B8110D8}"/>
              </a:ext>
            </a:extLst>
          </p:cNvPr>
          <p:cNvSpPr txBox="1"/>
          <p:nvPr/>
        </p:nvSpPr>
        <p:spPr>
          <a:xfrm>
            <a:off x="289560" y="990600"/>
            <a:ext cx="3246120" cy="2492990"/>
          </a:xfrm>
          <a:prstGeom prst="rect">
            <a:avLst/>
          </a:prstGeom>
          <a:noFill/>
          <a:ln>
            <a:solidFill>
              <a:schemeClr val="tx1"/>
            </a:solidFill>
            <a:prstDash val="lgDashDotDot"/>
          </a:ln>
        </p:spPr>
        <p:txBody>
          <a:bodyPr wrap="square" rtlCol="0">
            <a:spAutoFit/>
          </a:bodyPr>
          <a:lstStyle/>
          <a:p>
            <a:pPr marL="171450" indent="-171450">
              <a:buFontTx/>
              <a:buChar char="-"/>
            </a:pPr>
            <a:r>
              <a:rPr lang="en-US" sz="1200" dirty="0"/>
              <a:t>Process to convert Java object to Binary object or Streams is called Serialization and the reverse is deserialization.</a:t>
            </a:r>
          </a:p>
          <a:p>
            <a:pPr marL="171450" indent="-171450">
              <a:buFontTx/>
              <a:buChar char="-"/>
            </a:pPr>
            <a:r>
              <a:rPr lang="en-US" sz="1200" dirty="0"/>
              <a:t>The class needs to implement java.io.serializable interface which is marker interface.</a:t>
            </a:r>
          </a:p>
          <a:p>
            <a:pPr marL="171450" indent="-171450">
              <a:buFontTx/>
              <a:buChar char="-"/>
            </a:pPr>
            <a:r>
              <a:rPr lang="en-US" sz="1200" b="1" dirty="0" err="1"/>
              <a:t>ObjectInputStream.readObject</a:t>
            </a:r>
            <a:r>
              <a:rPr lang="en-US" sz="1200" dirty="0"/>
              <a:t> is used to deserialize</a:t>
            </a:r>
          </a:p>
          <a:p>
            <a:pPr marL="171450" indent="-171450">
              <a:buFontTx/>
              <a:buChar char="-"/>
            </a:pPr>
            <a:r>
              <a:rPr lang="en-US" sz="1200" b="1" dirty="0" err="1"/>
              <a:t>ObjectOutputStream.writeObject</a:t>
            </a:r>
            <a:r>
              <a:rPr lang="en-US" sz="1200" dirty="0"/>
              <a:t> is used serialize.</a:t>
            </a:r>
          </a:p>
          <a:p>
            <a:pPr marL="171450" indent="-171450">
              <a:buFontTx/>
              <a:buChar char="-"/>
            </a:pPr>
            <a:r>
              <a:rPr lang="en-US" sz="1200" dirty="0"/>
              <a:t>If we want o not serialize any data member of the class, just annotate it with </a:t>
            </a:r>
            <a:r>
              <a:rPr lang="en-US" sz="1200" dirty="0">
                <a:solidFill>
                  <a:srgbClr val="FF0000"/>
                </a:solidFill>
              </a:rPr>
              <a:t>transient</a:t>
            </a:r>
            <a:r>
              <a:rPr lang="en-US" sz="1200" dirty="0"/>
              <a:t> keyword.</a:t>
            </a:r>
          </a:p>
        </p:txBody>
      </p:sp>
      <p:sp>
        <p:nvSpPr>
          <p:cNvPr id="21" name="TextBox 20">
            <a:extLst>
              <a:ext uri="{FF2B5EF4-FFF2-40B4-BE49-F238E27FC236}">
                <a16:creationId xmlns:a16="http://schemas.microsoft.com/office/drawing/2014/main" id="{FDBEBDDF-B296-498C-A1A1-31B630A43C8C}"/>
              </a:ext>
            </a:extLst>
          </p:cNvPr>
          <p:cNvSpPr txBox="1"/>
          <p:nvPr/>
        </p:nvSpPr>
        <p:spPr>
          <a:xfrm>
            <a:off x="289560" y="3597937"/>
            <a:ext cx="3390900" cy="1938992"/>
          </a:xfrm>
          <a:prstGeom prst="rect">
            <a:avLst/>
          </a:prstGeom>
          <a:noFill/>
          <a:ln>
            <a:solidFill>
              <a:schemeClr val="tx1"/>
            </a:solidFill>
            <a:prstDash val="lgDashDot"/>
          </a:ln>
        </p:spPr>
        <p:txBody>
          <a:bodyPr wrap="square" rtlCol="0">
            <a:spAutoFit/>
          </a:bodyPr>
          <a:lstStyle/>
          <a:p>
            <a:r>
              <a:rPr lang="en-US" sz="1200" dirty="0"/>
              <a:t>    </a:t>
            </a:r>
            <a:r>
              <a:rPr lang="en-US" sz="1200" i="1" dirty="0">
                <a:solidFill>
                  <a:srgbClr val="FFC000"/>
                </a:solidFill>
              </a:rPr>
              <a:t>Class Refactoring in serialization/deserialization</a:t>
            </a:r>
          </a:p>
          <a:p>
            <a:pPr marL="171450" indent="-171450">
              <a:buFontTx/>
              <a:buChar char="-"/>
            </a:pPr>
            <a:r>
              <a:rPr lang="en-US" sz="1200" dirty="0"/>
              <a:t>Some of the changes are allowed in the class after the object is serialized.</a:t>
            </a:r>
          </a:p>
          <a:p>
            <a:pPr marL="628650" lvl="1" indent="-171450">
              <a:buFont typeface="Wingdings" panose="05000000000000000000" pitchFamily="2" charset="2"/>
              <a:buChar char="Ø"/>
            </a:pPr>
            <a:r>
              <a:rPr lang="en-US" sz="1200" dirty="0"/>
              <a:t>Adding new variable to the class</a:t>
            </a:r>
          </a:p>
          <a:p>
            <a:pPr marL="628650" lvl="1" indent="-171450">
              <a:buFont typeface="Wingdings" panose="05000000000000000000" pitchFamily="2" charset="2"/>
              <a:buChar char="Ø"/>
            </a:pPr>
            <a:r>
              <a:rPr lang="en-US" sz="1200" dirty="0"/>
              <a:t>Changing the variable from transient to non transient</a:t>
            </a:r>
          </a:p>
          <a:p>
            <a:pPr marL="628650" lvl="1" indent="-171450">
              <a:buFont typeface="Wingdings" panose="05000000000000000000" pitchFamily="2" charset="2"/>
              <a:buChar char="Ø"/>
            </a:pPr>
            <a:r>
              <a:rPr lang="en-US" sz="1200" dirty="0"/>
              <a:t>Changing the variable from static to non static.</a:t>
            </a:r>
          </a:p>
          <a:p>
            <a:r>
              <a:rPr lang="en-US" sz="1200" dirty="0"/>
              <a:t>- All this is allowed only if we assign the </a:t>
            </a:r>
            <a:r>
              <a:rPr lang="en-US" sz="1200" b="0" i="0" dirty="0">
                <a:solidFill>
                  <a:srgbClr val="4D5B7C"/>
                </a:solidFill>
                <a:effectLst/>
                <a:latin typeface="Inter"/>
              </a:rPr>
              <a:t> </a:t>
            </a:r>
            <a:r>
              <a:rPr lang="en-US" sz="1200" b="1" i="0" dirty="0">
                <a:solidFill>
                  <a:srgbClr val="4D5B7C"/>
                </a:solidFill>
                <a:effectLst/>
                <a:latin typeface="Inter"/>
              </a:rPr>
              <a:t>serialVersionUID </a:t>
            </a:r>
            <a:r>
              <a:rPr lang="en-US" sz="1200" dirty="0"/>
              <a:t>to the class.</a:t>
            </a:r>
          </a:p>
        </p:txBody>
      </p:sp>
      <p:sp>
        <p:nvSpPr>
          <p:cNvPr id="22" name="TextBox 21">
            <a:extLst>
              <a:ext uri="{FF2B5EF4-FFF2-40B4-BE49-F238E27FC236}">
                <a16:creationId xmlns:a16="http://schemas.microsoft.com/office/drawing/2014/main" id="{FC9B73A9-E3D7-42D6-8010-54D52A6CD433}"/>
              </a:ext>
            </a:extLst>
          </p:cNvPr>
          <p:cNvSpPr txBox="1"/>
          <p:nvPr/>
        </p:nvSpPr>
        <p:spPr>
          <a:xfrm>
            <a:off x="2346496" y="5604300"/>
            <a:ext cx="3063704" cy="1200329"/>
          </a:xfrm>
          <a:prstGeom prst="rect">
            <a:avLst/>
          </a:prstGeom>
          <a:noFill/>
        </p:spPr>
        <p:txBody>
          <a:bodyPr wrap="square" rtlCol="0">
            <a:spAutoFit/>
          </a:bodyPr>
          <a:lstStyle/>
          <a:p>
            <a:r>
              <a:rPr lang="en-US" sz="1200" dirty="0">
                <a:solidFill>
                  <a:srgbClr val="FF0000"/>
                </a:solidFill>
              </a:rPr>
              <a:t>After serialization:</a:t>
            </a:r>
          </a:p>
          <a:p>
            <a:r>
              <a:rPr lang="en-US" sz="1200" dirty="0"/>
              <a:t>Class student{</a:t>
            </a:r>
          </a:p>
          <a:p>
            <a:r>
              <a:rPr lang="en-US" sz="1200" dirty="0"/>
              <a:t>        String name; // removed static keyword</a:t>
            </a:r>
          </a:p>
          <a:p>
            <a:r>
              <a:rPr lang="en-US" sz="1200" dirty="0"/>
              <a:t>        int </a:t>
            </a:r>
            <a:r>
              <a:rPr lang="en-US" sz="1200" dirty="0" err="1"/>
              <a:t>rollNum</a:t>
            </a:r>
            <a:r>
              <a:rPr lang="en-US" sz="1200" dirty="0"/>
              <a:t>; // removed transient label</a:t>
            </a:r>
          </a:p>
          <a:p>
            <a:r>
              <a:rPr lang="en-US" sz="1200" dirty="0"/>
              <a:t>        int marks; // Added new field allowed</a:t>
            </a:r>
          </a:p>
          <a:p>
            <a:r>
              <a:rPr lang="en-US" sz="1200" dirty="0"/>
              <a:t>}</a:t>
            </a:r>
          </a:p>
        </p:txBody>
      </p:sp>
      <p:sp>
        <p:nvSpPr>
          <p:cNvPr id="23" name="TextBox 22">
            <a:extLst>
              <a:ext uri="{FF2B5EF4-FFF2-40B4-BE49-F238E27FC236}">
                <a16:creationId xmlns:a16="http://schemas.microsoft.com/office/drawing/2014/main" id="{56C09CBB-FEE7-4609-802E-0A7354FED7EF}"/>
              </a:ext>
            </a:extLst>
          </p:cNvPr>
          <p:cNvSpPr txBox="1"/>
          <p:nvPr/>
        </p:nvSpPr>
        <p:spPr>
          <a:xfrm>
            <a:off x="362989" y="5604300"/>
            <a:ext cx="1920240" cy="1200329"/>
          </a:xfrm>
          <a:prstGeom prst="rect">
            <a:avLst/>
          </a:prstGeom>
          <a:noFill/>
        </p:spPr>
        <p:txBody>
          <a:bodyPr wrap="square" rtlCol="0">
            <a:spAutoFit/>
          </a:bodyPr>
          <a:lstStyle/>
          <a:p>
            <a:r>
              <a:rPr lang="en-US" sz="1200" dirty="0">
                <a:solidFill>
                  <a:srgbClr val="00B050"/>
                </a:solidFill>
              </a:rPr>
              <a:t>Before serialization</a:t>
            </a:r>
            <a:r>
              <a:rPr lang="en-US" sz="1200" dirty="0">
                <a:solidFill>
                  <a:srgbClr val="0070C0"/>
                </a:solidFill>
              </a:rPr>
              <a:t>:</a:t>
            </a:r>
          </a:p>
          <a:p>
            <a:r>
              <a:rPr lang="en-US" sz="1200" dirty="0">
                <a:solidFill>
                  <a:srgbClr val="0070C0"/>
                </a:solidFill>
              </a:rPr>
              <a:t>Class student{</a:t>
            </a:r>
          </a:p>
          <a:p>
            <a:r>
              <a:rPr lang="en-US" sz="1200" dirty="0">
                <a:solidFill>
                  <a:srgbClr val="0070C0"/>
                </a:solidFill>
              </a:rPr>
              <a:t>        static String name;</a:t>
            </a:r>
          </a:p>
          <a:p>
            <a:r>
              <a:rPr lang="en-US" sz="1200" dirty="0">
                <a:solidFill>
                  <a:srgbClr val="0070C0"/>
                </a:solidFill>
              </a:rPr>
              <a:t>        transient int </a:t>
            </a:r>
            <a:r>
              <a:rPr lang="en-US" sz="1200" dirty="0" err="1">
                <a:solidFill>
                  <a:srgbClr val="0070C0"/>
                </a:solidFill>
              </a:rPr>
              <a:t>rollNum</a:t>
            </a:r>
            <a:r>
              <a:rPr lang="en-US" sz="1200" dirty="0">
                <a:solidFill>
                  <a:srgbClr val="0070C0"/>
                </a:solidFill>
              </a:rPr>
              <a:t>;</a:t>
            </a:r>
          </a:p>
          <a:p>
            <a:endParaRPr lang="en-US" sz="1200" dirty="0">
              <a:solidFill>
                <a:srgbClr val="0070C0"/>
              </a:solidFill>
            </a:endParaRPr>
          </a:p>
          <a:p>
            <a:r>
              <a:rPr lang="en-US" sz="1200" dirty="0">
                <a:solidFill>
                  <a:srgbClr val="0070C0"/>
                </a:solidFill>
              </a:rPr>
              <a:t>}</a:t>
            </a:r>
          </a:p>
        </p:txBody>
      </p:sp>
      <p:sp>
        <p:nvSpPr>
          <p:cNvPr id="24" name="TextBox 23">
            <a:extLst>
              <a:ext uri="{FF2B5EF4-FFF2-40B4-BE49-F238E27FC236}">
                <a16:creationId xmlns:a16="http://schemas.microsoft.com/office/drawing/2014/main" id="{03A494AD-1DD5-445D-BB6D-3DA0595A6A59}"/>
              </a:ext>
            </a:extLst>
          </p:cNvPr>
          <p:cNvSpPr txBox="1"/>
          <p:nvPr/>
        </p:nvSpPr>
        <p:spPr>
          <a:xfrm>
            <a:off x="7399020" y="369332"/>
            <a:ext cx="3741420" cy="307777"/>
          </a:xfrm>
          <a:prstGeom prst="rect">
            <a:avLst/>
          </a:prstGeom>
          <a:noFill/>
        </p:spPr>
        <p:txBody>
          <a:bodyPr wrap="square" rtlCol="0">
            <a:spAutoFit/>
          </a:bodyPr>
          <a:lstStyle/>
          <a:p>
            <a:r>
              <a:rPr lang="en-US" sz="1400" b="1" u="sng" dirty="0">
                <a:solidFill>
                  <a:srgbClr val="0070C0"/>
                </a:solidFill>
              </a:rPr>
              <a:t>Serialization with inheritance</a:t>
            </a:r>
            <a:endParaRPr lang="en-US" b="1" u="sng" dirty="0">
              <a:solidFill>
                <a:srgbClr val="0070C0"/>
              </a:solidFill>
            </a:endParaRPr>
          </a:p>
        </p:txBody>
      </p:sp>
      <p:sp>
        <p:nvSpPr>
          <p:cNvPr id="25" name="TextBox 24">
            <a:extLst>
              <a:ext uri="{FF2B5EF4-FFF2-40B4-BE49-F238E27FC236}">
                <a16:creationId xmlns:a16="http://schemas.microsoft.com/office/drawing/2014/main" id="{572BCF8B-5FEA-4CF9-B463-C1780F280FA9}"/>
              </a:ext>
            </a:extLst>
          </p:cNvPr>
          <p:cNvSpPr txBox="1"/>
          <p:nvPr/>
        </p:nvSpPr>
        <p:spPr>
          <a:xfrm>
            <a:off x="3688080" y="991897"/>
            <a:ext cx="2202180" cy="1384995"/>
          </a:xfrm>
          <a:prstGeom prst="rect">
            <a:avLst/>
          </a:prstGeom>
          <a:noFill/>
          <a:ln>
            <a:solidFill>
              <a:schemeClr val="tx1"/>
            </a:solidFill>
            <a:prstDash val="lgDashDot"/>
          </a:ln>
        </p:spPr>
        <p:txBody>
          <a:bodyPr wrap="square" rtlCol="0">
            <a:spAutoFit/>
          </a:bodyPr>
          <a:lstStyle/>
          <a:p>
            <a:r>
              <a:rPr lang="en-US" sz="1200" b="1" u="sng" dirty="0"/>
              <a:t>Uses</a:t>
            </a:r>
            <a:r>
              <a:rPr lang="en-US" sz="1200" dirty="0"/>
              <a:t>: </a:t>
            </a:r>
          </a:p>
          <a:p>
            <a:pPr marL="171450" indent="-171450">
              <a:buFontTx/>
              <a:buChar char="-"/>
            </a:pPr>
            <a:r>
              <a:rPr lang="en-US" sz="1200" dirty="0"/>
              <a:t>Communication</a:t>
            </a:r>
          </a:p>
          <a:p>
            <a:pPr marL="171450" indent="-171450">
              <a:buFontTx/>
              <a:buChar char="-"/>
            </a:pPr>
            <a:r>
              <a:rPr lang="en-US" sz="1200" dirty="0"/>
              <a:t>Caching</a:t>
            </a:r>
          </a:p>
          <a:p>
            <a:pPr marL="171450" indent="-171450">
              <a:buFontTx/>
              <a:buChar char="-"/>
            </a:pPr>
            <a:r>
              <a:rPr lang="en-US" sz="1200" dirty="0"/>
              <a:t>Persistence</a:t>
            </a:r>
          </a:p>
          <a:p>
            <a:pPr marL="171450" indent="-171450">
              <a:buFontTx/>
              <a:buChar char="-"/>
            </a:pPr>
            <a:r>
              <a:rPr lang="en-US" sz="1200" dirty="0"/>
              <a:t>Deep Copy</a:t>
            </a:r>
          </a:p>
          <a:p>
            <a:pPr marL="171450" indent="-171450">
              <a:buFontTx/>
              <a:buChar char="-"/>
            </a:pPr>
            <a:r>
              <a:rPr lang="en-US" sz="1200" dirty="0"/>
              <a:t>Cross JVM synchronization</a:t>
            </a:r>
          </a:p>
          <a:p>
            <a:pPr marL="171450" indent="-171450">
              <a:buFontTx/>
              <a:buChar char="-"/>
            </a:pPr>
            <a:endParaRPr lang="en-US" sz="1200" dirty="0"/>
          </a:p>
        </p:txBody>
      </p:sp>
      <p:sp>
        <p:nvSpPr>
          <p:cNvPr id="7" name="TextBox 6">
            <a:extLst>
              <a:ext uri="{FF2B5EF4-FFF2-40B4-BE49-F238E27FC236}">
                <a16:creationId xmlns:a16="http://schemas.microsoft.com/office/drawing/2014/main" id="{04F33EF5-237D-D274-FBA8-3352384E0C8E}"/>
              </a:ext>
            </a:extLst>
          </p:cNvPr>
          <p:cNvSpPr txBox="1"/>
          <p:nvPr/>
        </p:nvSpPr>
        <p:spPr>
          <a:xfrm>
            <a:off x="6133477" y="877452"/>
            <a:ext cx="2081629" cy="2308324"/>
          </a:xfrm>
          <a:prstGeom prst="rect">
            <a:avLst/>
          </a:prstGeom>
          <a:noFill/>
          <a:ln>
            <a:solidFill>
              <a:schemeClr val="tx1"/>
            </a:solidFill>
            <a:prstDash val="lgDashDot"/>
          </a:ln>
        </p:spPr>
        <p:txBody>
          <a:bodyPr wrap="square" rtlCol="0">
            <a:spAutoFit/>
          </a:bodyPr>
          <a:lstStyle>
            <a:defPPr>
              <a:defRPr lang="en-US"/>
            </a:defPPr>
            <a:lvl1pPr>
              <a:defRPr sz="1200" b="1" u="sng"/>
            </a:lvl1pPr>
          </a:lstStyle>
          <a:p>
            <a:r>
              <a:rPr lang="en-IN" b="0" i="1" u="none" dirty="0"/>
              <a:t>class </a:t>
            </a:r>
            <a:r>
              <a:rPr lang="en-IN" b="0" i="1" u="none" dirty="0">
                <a:solidFill>
                  <a:srgbClr val="00B050"/>
                </a:solidFill>
              </a:rPr>
              <a:t>Foo</a:t>
            </a:r>
            <a:r>
              <a:rPr lang="en-IN" b="0" i="1" u="none" dirty="0"/>
              <a:t> {</a:t>
            </a:r>
          </a:p>
          <a:p>
            <a:r>
              <a:rPr lang="en-IN" b="0" i="1" u="none" dirty="0"/>
              <a:t>    public String name;</a:t>
            </a:r>
          </a:p>
          <a:p>
            <a:r>
              <a:rPr lang="en-IN" b="0" i="1" u="none" dirty="0"/>
              <a:t> </a:t>
            </a:r>
          </a:p>
          <a:p>
            <a:r>
              <a:rPr lang="en-IN" b="0" i="1" u="none" dirty="0"/>
              <a:t>    public Foo() {</a:t>
            </a:r>
          </a:p>
          <a:p>
            <a:r>
              <a:rPr lang="en-IN" b="0" i="1" u="none" dirty="0"/>
              <a:t>        this.name = "Default";</a:t>
            </a:r>
          </a:p>
          <a:p>
            <a:r>
              <a:rPr lang="en-IN" b="0" i="1" u="none" dirty="0"/>
              <a:t>    } // Default constructor is important.</a:t>
            </a:r>
          </a:p>
          <a:p>
            <a:endParaRPr lang="en-IN" b="0" i="1" u="none" dirty="0"/>
          </a:p>
          <a:p>
            <a:r>
              <a:rPr lang="en-IN" b="0" i="1" u="none" dirty="0"/>
              <a:t>    public Foo(String name) {</a:t>
            </a:r>
          </a:p>
          <a:p>
            <a:r>
              <a:rPr lang="en-IN" b="0" i="1" u="none" dirty="0"/>
              <a:t>        this.name = name;</a:t>
            </a:r>
          </a:p>
          <a:p>
            <a:r>
              <a:rPr lang="en-IN" b="0" i="1" u="none" dirty="0"/>
              <a:t>    }</a:t>
            </a:r>
          </a:p>
          <a:p>
            <a:r>
              <a:rPr lang="en-IN" b="0" i="1" u="none" dirty="0"/>
              <a:t>}</a:t>
            </a:r>
          </a:p>
        </p:txBody>
      </p:sp>
      <p:sp>
        <p:nvSpPr>
          <p:cNvPr id="12" name="TextBox 11">
            <a:extLst>
              <a:ext uri="{FF2B5EF4-FFF2-40B4-BE49-F238E27FC236}">
                <a16:creationId xmlns:a16="http://schemas.microsoft.com/office/drawing/2014/main" id="{1E47BD8A-C4AB-43FF-3541-F70E5E5F39A2}"/>
              </a:ext>
            </a:extLst>
          </p:cNvPr>
          <p:cNvSpPr txBox="1"/>
          <p:nvPr/>
        </p:nvSpPr>
        <p:spPr>
          <a:xfrm>
            <a:off x="8297057" y="877452"/>
            <a:ext cx="3605383" cy="1754326"/>
          </a:xfrm>
          <a:prstGeom prst="rect">
            <a:avLst/>
          </a:prstGeom>
          <a:noFill/>
          <a:ln>
            <a:solidFill>
              <a:schemeClr val="tx1"/>
            </a:solidFill>
            <a:prstDash val="lgDashDot"/>
          </a:ln>
        </p:spPr>
        <p:txBody>
          <a:bodyPr wrap="square" rtlCol="0">
            <a:spAutoFit/>
          </a:bodyPr>
          <a:lstStyle>
            <a:defPPr>
              <a:defRPr lang="en-US"/>
            </a:defPPr>
            <a:lvl1pPr>
              <a:defRPr sz="1200" b="0" i="1" u="none"/>
            </a:lvl1pPr>
          </a:lstStyle>
          <a:p>
            <a:r>
              <a:rPr lang="en-IN" dirty="0"/>
              <a:t>class Bar extends </a:t>
            </a:r>
            <a:r>
              <a:rPr lang="en-IN" dirty="0">
                <a:solidFill>
                  <a:srgbClr val="00B050"/>
                </a:solidFill>
              </a:rPr>
              <a:t>Foo</a:t>
            </a:r>
            <a:r>
              <a:rPr lang="en-IN" dirty="0"/>
              <a:t> implements java.io.Serializable {</a:t>
            </a:r>
          </a:p>
          <a:p>
            <a:endParaRPr lang="en-IN" dirty="0"/>
          </a:p>
          <a:p>
            <a:r>
              <a:rPr lang="en-IN" dirty="0"/>
              <a:t>    public int id;</a:t>
            </a:r>
          </a:p>
          <a:p>
            <a:endParaRPr lang="en-IN" dirty="0"/>
          </a:p>
          <a:p>
            <a:r>
              <a:rPr lang="en-IN" dirty="0"/>
              <a:t>    public Bar(String name, int id) {</a:t>
            </a:r>
          </a:p>
          <a:p>
            <a:r>
              <a:rPr lang="en-IN" dirty="0"/>
              <a:t>        super(name);</a:t>
            </a:r>
          </a:p>
          <a:p>
            <a:r>
              <a:rPr lang="en-IN" dirty="0"/>
              <a:t>        this.id = id;</a:t>
            </a:r>
          </a:p>
          <a:p>
            <a:r>
              <a:rPr lang="en-IN" dirty="0"/>
              <a:t>    }</a:t>
            </a:r>
          </a:p>
          <a:p>
            <a:r>
              <a:rPr lang="en-IN" dirty="0"/>
              <a:t>}</a:t>
            </a:r>
          </a:p>
        </p:txBody>
      </p:sp>
      <p:sp>
        <p:nvSpPr>
          <p:cNvPr id="18" name="TextBox 17">
            <a:extLst>
              <a:ext uri="{FF2B5EF4-FFF2-40B4-BE49-F238E27FC236}">
                <a16:creationId xmlns:a16="http://schemas.microsoft.com/office/drawing/2014/main" id="{FD9A4F6E-A229-F1D6-A790-84DEF549180E}"/>
              </a:ext>
            </a:extLst>
          </p:cNvPr>
          <p:cNvSpPr txBox="1"/>
          <p:nvPr/>
        </p:nvSpPr>
        <p:spPr>
          <a:xfrm>
            <a:off x="6094752" y="3320938"/>
            <a:ext cx="6097248" cy="2492990"/>
          </a:xfrm>
          <a:prstGeom prst="rect">
            <a:avLst/>
          </a:prstGeom>
          <a:noFill/>
          <a:ln w="12700">
            <a:solidFill>
              <a:schemeClr val="tx1"/>
            </a:solidFill>
            <a:prstDash val="solid"/>
          </a:ln>
        </p:spPr>
        <p:txBody>
          <a:bodyPr wrap="square" rtlCol="0">
            <a:spAutoFit/>
          </a:bodyPr>
          <a:lstStyle>
            <a:defPPr>
              <a:defRPr lang="en-US"/>
            </a:defPPr>
            <a:lvl1pPr>
              <a:defRPr sz="1200" b="1" u="sng"/>
            </a:lvl1pPr>
          </a:lstStyle>
          <a:p>
            <a:r>
              <a:rPr lang="en-US" b="0" u="none" dirty="0"/>
              <a:t>Notice that Foo doesn't implement Serializable. So what happens when bar is serialized?</a:t>
            </a:r>
          </a:p>
          <a:p>
            <a:r>
              <a:rPr lang="en-IN" b="0" u="none" dirty="0"/>
              <a:t>it prints "Default 21"</a:t>
            </a:r>
            <a:endParaRPr lang="en-US" b="0" u="none" dirty="0"/>
          </a:p>
          <a:p>
            <a:r>
              <a:rPr lang="en-US" b="0" i="0" u="none" dirty="0">
                <a:solidFill>
                  <a:srgbClr val="525960"/>
                </a:solidFill>
                <a:effectLst/>
                <a:latin typeface="-apple-system"/>
              </a:rPr>
              <a:t>To allow subtypes of non-serializable classes to be serialized, the subtype may assume responsibility for saving and restoring the state of the supertype's public, protected, and (if accessible) package fields. The subtype may assume this responsibility only if the class it extends has an </a:t>
            </a:r>
            <a:r>
              <a:rPr lang="en-US" b="0" i="0" u="none" dirty="0">
                <a:solidFill>
                  <a:srgbClr val="525960"/>
                </a:solidFill>
                <a:effectLst/>
                <a:highlight>
                  <a:srgbClr val="FFFF00"/>
                </a:highlight>
                <a:latin typeface="-apple-system"/>
              </a:rPr>
              <a:t>accessible no-</a:t>
            </a:r>
            <a:r>
              <a:rPr lang="en-US" b="0" i="0" u="none" dirty="0" err="1">
                <a:solidFill>
                  <a:srgbClr val="525960"/>
                </a:solidFill>
                <a:effectLst/>
                <a:highlight>
                  <a:srgbClr val="FFFF00"/>
                </a:highlight>
                <a:latin typeface="-apple-system"/>
              </a:rPr>
              <a:t>arg</a:t>
            </a:r>
            <a:r>
              <a:rPr lang="en-US" b="0" i="0" u="none" dirty="0">
                <a:solidFill>
                  <a:srgbClr val="525960"/>
                </a:solidFill>
                <a:effectLst/>
                <a:highlight>
                  <a:srgbClr val="FFFF00"/>
                </a:highlight>
                <a:latin typeface="-apple-system"/>
              </a:rPr>
              <a:t> constructor to initialize the class's state</a:t>
            </a:r>
            <a:r>
              <a:rPr lang="en-US" b="0" i="0" u="none" dirty="0">
                <a:solidFill>
                  <a:srgbClr val="525960"/>
                </a:solidFill>
                <a:effectLst/>
                <a:latin typeface="-apple-system"/>
              </a:rPr>
              <a:t>. It is an error to declare a class Serializable if this is not the case.</a:t>
            </a:r>
          </a:p>
          <a:p>
            <a:endParaRPr lang="en-US" b="0" u="none" dirty="0">
              <a:solidFill>
                <a:srgbClr val="525960"/>
              </a:solidFill>
              <a:latin typeface="-apple-system"/>
            </a:endParaRPr>
          </a:p>
          <a:p>
            <a:r>
              <a:rPr lang="en-US" b="0" i="0" u="none" dirty="0">
                <a:solidFill>
                  <a:srgbClr val="525960"/>
                </a:solidFill>
                <a:effectLst/>
                <a:latin typeface="-apple-system"/>
              </a:rPr>
              <a:t>During deserialization, the fields of non-serializable classes will be initialized using the public or protected no-</a:t>
            </a:r>
            <a:r>
              <a:rPr lang="en-US" b="0" i="0" u="none" dirty="0" err="1">
                <a:solidFill>
                  <a:srgbClr val="525960"/>
                </a:solidFill>
                <a:effectLst/>
                <a:latin typeface="-apple-system"/>
              </a:rPr>
              <a:t>arg</a:t>
            </a:r>
            <a:r>
              <a:rPr lang="en-US" b="0" i="0" u="none" dirty="0">
                <a:solidFill>
                  <a:srgbClr val="525960"/>
                </a:solidFill>
                <a:effectLst/>
                <a:latin typeface="-apple-system"/>
              </a:rPr>
              <a:t> constructor of the class. A no-</a:t>
            </a:r>
            <a:r>
              <a:rPr lang="en-US" b="0" i="0" u="none" dirty="0" err="1">
                <a:solidFill>
                  <a:srgbClr val="525960"/>
                </a:solidFill>
                <a:effectLst/>
                <a:latin typeface="-apple-system"/>
              </a:rPr>
              <a:t>arg</a:t>
            </a:r>
            <a:r>
              <a:rPr lang="en-US" b="0" i="0" u="none" dirty="0">
                <a:solidFill>
                  <a:srgbClr val="525960"/>
                </a:solidFill>
                <a:effectLst/>
                <a:latin typeface="-apple-system"/>
              </a:rPr>
              <a:t> constructor must be accessible to the subclass that is serializable. The fields of serializable subclasses will be restored from the stream.</a:t>
            </a:r>
          </a:p>
          <a:p>
            <a:r>
              <a:rPr lang="en-US" b="0" i="0" u="none" dirty="0">
                <a:solidFill>
                  <a:srgbClr val="232629"/>
                </a:solidFill>
                <a:effectLst/>
                <a:latin typeface="-apple-system"/>
              </a:rPr>
              <a:t>Thus, default no-</a:t>
            </a:r>
            <a:r>
              <a:rPr lang="en-US" b="0" i="0" u="none" dirty="0" err="1">
                <a:solidFill>
                  <a:srgbClr val="232629"/>
                </a:solidFill>
                <a:effectLst/>
                <a:latin typeface="-apple-system"/>
              </a:rPr>
              <a:t>arg</a:t>
            </a:r>
            <a:r>
              <a:rPr lang="en-US" b="0" i="0" u="none" dirty="0">
                <a:solidFill>
                  <a:srgbClr val="232629"/>
                </a:solidFill>
                <a:effectLst/>
                <a:latin typeface="-apple-system"/>
              </a:rPr>
              <a:t> constructor of class Foo called of, resulted in initialization.</a:t>
            </a:r>
            <a:endParaRPr lang="en-IN" b="0" u="none" dirty="0"/>
          </a:p>
        </p:txBody>
      </p:sp>
    </p:spTree>
    <p:extLst>
      <p:ext uri="{BB962C8B-B14F-4D97-AF65-F5344CB8AC3E}">
        <p14:creationId xmlns:p14="http://schemas.microsoft.com/office/powerpoint/2010/main" val="378418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97180-8D67-8A89-0EF5-1FAFA8992AC2}"/>
              </a:ext>
            </a:extLst>
          </p:cNvPr>
          <p:cNvSpPr txBox="1"/>
          <p:nvPr/>
        </p:nvSpPr>
        <p:spPr>
          <a:xfrm>
            <a:off x="2087418" y="0"/>
            <a:ext cx="7198989" cy="369332"/>
          </a:xfrm>
          <a:prstGeom prst="rect">
            <a:avLst/>
          </a:prstGeom>
          <a:noFill/>
        </p:spPr>
        <p:txBody>
          <a:bodyPr wrap="square" rtlCol="0">
            <a:spAutoFit/>
          </a:bodyPr>
          <a:lstStyle/>
          <a:p>
            <a:pPr algn="ctr"/>
            <a:r>
              <a:rPr lang="en-US" b="1" i="1" u="sng" dirty="0">
                <a:solidFill>
                  <a:srgbClr val="FF0000"/>
                </a:solidFill>
              </a:rPr>
              <a:t>Exception &amp; Errors in Java</a:t>
            </a:r>
          </a:p>
        </p:txBody>
      </p:sp>
      <p:pic>
        <p:nvPicPr>
          <p:cNvPr id="9" name="Picture 8">
            <a:extLst>
              <a:ext uri="{FF2B5EF4-FFF2-40B4-BE49-F238E27FC236}">
                <a16:creationId xmlns:a16="http://schemas.microsoft.com/office/drawing/2014/main" id="{B35ADD21-FAD2-89E6-5EC0-1D43D50A31A7}"/>
              </a:ext>
            </a:extLst>
          </p:cNvPr>
          <p:cNvPicPr>
            <a:picLocks noChangeAspect="1"/>
          </p:cNvPicPr>
          <p:nvPr/>
        </p:nvPicPr>
        <p:blipFill>
          <a:blip r:embed="rId2"/>
          <a:stretch>
            <a:fillRect/>
          </a:stretch>
        </p:blipFill>
        <p:spPr>
          <a:xfrm>
            <a:off x="141068" y="0"/>
            <a:ext cx="4116139" cy="2419523"/>
          </a:xfrm>
          <a:prstGeom prst="rect">
            <a:avLst/>
          </a:prstGeom>
        </p:spPr>
      </p:pic>
      <p:sp>
        <p:nvSpPr>
          <p:cNvPr id="2" name="TextBox 1">
            <a:extLst>
              <a:ext uri="{FF2B5EF4-FFF2-40B4-BE49-F238E27FC236}">
                <a16:creationId xmlns:a16="http://schemas.microsoft.com/office/drawing/2014/main" id="{C20C8445-6891-4C62-117F-89064B4F19C6}"/>
              </a:ext>
            </a:extLst>
          </p:cNvPr>
          <p:cNvSpPr txBox="1"/>
          <p:nvPr/>
        </p:nvSpPr>
        <p:spPr>
          <a:xfrm>
            <a:off x="4076248" y="497990"/>
            <a:ext cx="7974684" cy="646331"/>
          </a:xfrm>
          <a:prstGeom prst="rect">
            <a:avLst/>
          </a:prstGeom>
          <a:noFill/>
        </p:spPr>
        <p:txBody>
          <a:bodyPr wrap="none" rtlCol="0">
            <a:spAutoFit/>
          </a:bodyPr>
          <a:lstStyle/>
          <a:p>
            <a:r>
              <a:rPr lang="en-US" b="1" i="1" dirty="0">
                <a:solidFill>
                  <a:srgbClr val="0070C0"/>
                </a:solidFill>
              </a:rPr>
              <a:t>Error</a:t>
            </a:r>
            <a:r>
              <a:rPr lang="en-US" dirty="0"/>
              <a:t>: Unrecoverable system condition, can’t be handled by code. (Unchecked Type)</a:t>
            </a:r>
          </a:p>
          <a:p>
            <a:r>
              <a:rPr lang="en-US" b="1" i="1" dirty="0">
                <a:solidFill>
                  <a:srgbClr val="00B050"/>
                </a:solidFill>
              </a:rPr>
              <a:t>Exception</a:t>
            </a:r>
            <a:r>
              <a:rPr lang="en-US" dirty="0"/>
              <a:t>: Recoverable condition and can be handled by code. (Checked Type)</a:t>
            </a:r>
            <a:endParaRPr lang="en-IN" dirty="0"/>
          </a:p>
        </p:txBody>
      </p:sp>
      <p:sp>
        <p:nvSpPr>
          <p:cNvPr id="3" name="TextBox 2">
            <a:extLst>
              <a:ext uri="{FF2B5EF4-FFF2-40B4-BE49-F238E27FC236}">
                <a16:creationId xmlns:a16="http://schemas.microsoft.com/office/drawing/2014/main" id="{03FCA71A-3C11-D8D9-C1EC-FCD963248E54}"/>
              </a:ext>
            </a:extLst>
          </p:cNvPr>
          <p:cNvSpPr txBox="1"/>
          <p:nvPr/>
        </p:nvSpPr>
        <p:spPr>
          <a:xfrm>
            <a:off x="213360" y="2674620"/>
            <a:ext cx="4747260" cy="1569660"/>
          </a:xfrm>
          <a:prstGeom prst="rect">
            <a:avLst/>
          </a:prstGeom>
          <a:noFill/>
          <a:ln>
            <a:solidFill>
              <a:schemeClr val="tx1"/>
            </a:solidFill>
          </a:ln>
        </p:spPr>
        <p:txBody>
          <a:bodyPr wrap="square" rtlCol="0">
            <a:spAutoFit/>
          </a:bodyPr>
          <a:lstStyle/>
          <a:p>
            <a:r>
              <a:rPr lang="en-IN" sz="1600" dirty="0">
                <a:solidFill>
                  <a:srgbClr val="FF0000"/>
                </a:solidFill>
              </a:rPr>
              <a:t>Errors</a:t>
            </a:r>
            <a:r>
              <a:rPr lang="en-IN" sz="1600" dirty="0"/>
              <a:t>: </a:t>
            </a:r>
          </a:p>
          <a:p>
            <a:r>
              <a:rPr lang="en-IN" sz="1600" dirty="0"/>
              <a:t>Errors are critical conditions that occurs because of lack of system resources. Stackoverflow, outOfMemoryError, system crash error. Error will always of the unchecked type exception. Compiler has no idea about the errors in the system.</a:t>
            </a:r>
          </a:p>
        </p:txBody>
      </p:sp>
      <p:sp>
        <p:nvSpPr>
          <p:cNvPr id="5" name="TextBox 4">
            <a:extLst>
              <a:ext uri="{FF2B5EF4-FFF2-40B4-BE49-F238E27FC236}">
                <a16:creationId xmlns:a16="http://schemas.microsoft.com/office/drawing/2014/main" id="{E644619C-6F9E-FC4C-FAC3-307C96239B9F}"/>
              </a:ext>
            </a:extLst>
          </p:cNvPr>
          <p:cNvSpPr txBox="1"/>
          <p:nvPr/>
        </p:nvSpPr>
        <p:spPr>
          <a:xfrm>
            <a:off x="6400800" y="2659380"/>
            <a:ext cx="4747260" cy="1323439"/>
          </a:xfrm>
          <a:prstGeom prst="rect">
            <a:avLst/>
          </a:prstGeom>
          <a:noFill/>
          <a:ln>
            <a:solidFill>
              <a:schemeClr val="tx1"/>
            </a:solidFill>
          </a:ln>
        </p:spPr>
        <p:txBody>
          <a:bodyPr wrap="square" rtlCol="0">
            <a:spAutoFit/>
          </a:bodyPr>
          <a:lstStyle/>
          <a:p>
            <a:r>
              <a:rPr lang="en-IN" sz="1600" dirty="0">
                <a:solidFill>
                  <a:srgbClr val="FF0000"/>
                </a:solidFill>
              </a:rPr>
              <a:t>Exception</a:t>
            </a:r>
            <a:r>
              <a:rPr lang="en-IN" sz="1600" dirty="0"/>
              <a:t>: </a:t>
            </a:r>
          </a:p>
          <a:p>
            <a:r>
              <a:rPr lang="en-IN" sz="1600" dirty="0"/>
              <a:t>Exceptions are happening because of the problem in the code. It can be recovered or catches in </a:t>
            </a:r>
            <a:r>
              <a:rPr lang="en-IN" sz="1600" b="1" i="1" dirty="0"/>
              <a:t>catch </a:t>
            </a:r>
            <a:r>
              <a:rPr lang="en-IN" sz="1600" dirty="0"/>
              <a:t>block of the code. Exceptions can be classified as checked or unchecked types.</a:t>
            </a:r>
          </a:p>
        </p:txBody>
      </p:sp>
      <p:sp>
        <p:nvSpPr>
          <p:cNvPr id="8" name="TextBox 7">
            <a:extLst>
              <a:ext uri="{FF2B5EF4-FFF2-40B4-BE49-F238E27FC236}">
                <a16:creationId xmlns:a16="http://schemas.microsoft.com/office/drawing/2014/main" id="{235E0C4E-4E28-563B-7E13-67039DB2FFFF}"/>
              </a:ext>
            </a:extLst>
          </p:cNvPr>
          <p:cNvSpPr txBox="1"/>
          <p:nvPr/>
        </p:nvSpPr>
        <p:spPr>
          <a:xfrm>
            <a:off x="6568440" y="4183320"/>
            <a:ext cx="3101340" cy="1446550"/>
          </a:xfrm>
          <a:prstGeom prst="rect">
            <a:avLst/>
          </a:prstGeom>
          <a:noFill/>
        </p:spPr>
        <p:txBody>
          <a:bodyPr wrap="square">
            <a:spAutoFit/>
          </a:bodyPr>
          <a:lstStyle/>
          <a:p>
            <a:pPr algn="just"/>
            <a:r>
              <a:rPr lang="en-US" sz="1100" b="1" i="0" dirty="0">
                <a:solidFill>
                  <a:srgbClr val="006699"/>
                </a:solidFill>
                <a:effectLst/>
                <a:latin typeface="inter-regular"/>
              </a:rPr>
              <a:t>       </a:t>
            </a:r>
            <a:r>
              <a:rPr lang="en-US" sz="1100" b="1" i="0" u="sng" dirty="0">
                <a:solidFill>
                  <a:srgbClr val="FF0000"/>
                </a:solidFill>
                <a:effectLst/>
                <a:latin typeface="inter-regular"/>
              </a:rPr>
              <a:t>Creating a custom exception class</a:t>
            </a:r>
          </a:p>
          <a:p>
            <a:pPr algn="just"/>
            <a:r>
              <a:rPr lang="en-US" sz="1100" b="1" i="0" dirty="0">
                <a:solidFill>
                  <a:srgbClr val="006699"/>
                </a:solidFill>
                <a:effectLst/>
                <a:latin typeface="inter-regular"/>
              </a:rPr>
              <a:t>class</a:t>
            </a:r>
            <a:r>
              <a:rPr lang="en-US" sz="1100" b="0" i="0" dirty="0">
                <a:solidFill>
                  <a:srgbClr val="000000"/>
                </a:solidFill>
                <a:effectLst/>
                <a:latin typeface="inter-regular"/>
              </a:rPr>
              <a:t> InvalidAgeException  </a:t>
            </a:r>
            <a:r>
              <a:rPr lang="en-US" sz="1100" b="1" i="0" dirty="0">
                <a:solidFill>
                  <a:srgbClr val="006699"/>
                </a:solidFill>
                <a:effectLst/>
                <a:latin typeface="inter-regular"/>
              </a:rPr>
              <a:t>extends</a:t>
            </a:r>
            <a:r>
              <a:rPr lang="en-US" sz="1100" b="0" i="0" dirty="0">
                <a:solidFill>
                  <a:srgbClr val="000000"/>
                </a:solidFill>
                <a:effectLst/>
                <a:latin typeface="inter-regular"/>
              </a:rPr>
              <a:t> Exception  {  </a:t>
            </a:r>
            <a:endParaRPr lang="en-US" sz="1100" dirty="0">
              <a:solidFill>
                <a:srgbClr val="000000"/>
              </a:solidFill>
              <a:latin typeface="inter-regular"/>
            </a:endParaRPr>
          </a:p>
          <a:p>
            <a:pPr algn="just"/>
            <a:r>
              <a:rPr lang="en-US" sz="1100" b="1" dirty="0">
                <a:solidFill>
                  <a:srgbClr val="000000"/>
                </a:solidFill>
                <a:latin typeface="inter-regular"/>
              </a:rPr>
              <a:t>    </a:t>
            </a:r>
            <a:r>
              <a:rPr lang="en-US" sz="1100" b="1" i="0" dirty="0">
                <a:solidFill>
                  <a:srgbClr val="006699"/>
                </a:solidFill>
                <a:effectLst/>
                <a:latin typeface="inter-regular"/>
              </a:rPr>
              <a:t>public</a:t>
            </a:r>
            <a:r>
              <a:rPr lang="en-US" sz="1100" b="0" i="0" dirty="0">
                <a:solidFill>
                  <a:srgbClr val="000000"/>
                </a:solidFill>
                <a:effectLst/>
                <a:latin typeface="inter-regular"/>
              </a:rPr>
              <a:t> InvalidAgeException (String str)  </a:t>
            </a:r>
          </a:p>
          <a:p>
            <a:pPr algn="just"/>
            <a:r>
              <a:rPr lang="en-US" sz="1100" dirty="0">
                <a:solidFill>
                  <a:srgbClr val="000000"/>
                </a:solidFill>
                <a:latin typeface="inter-regular"/>
              </a:rPr>
              <a:t>    </a:t>
            </a:r>
            <a:r>
              <a:rPr lang="en-US" sz="1100" b="0" i="0" dirty="0">
                <a:solidFill>
                  <a:srgbClr val="000000"/>
                </a:solidFill>
                <a:effectLst/>
                <a:latin typeface="inter-regular"/>
              </a:rPr>
              <a:t>{  </a:t>
            </a:r>
            <a:endParaRPr lang="en-US" sz="1100" dirty="0">
              <a:solidFill>
                <a:srgbClr val="000000"/>
              </a:solidFill>
              <a:latin typeface="inter-regular"/>
            </a:endParaRPr>
          </a:p>
          <a:p>
            <a:pPr algn="just"/>
            <a:r>
              <a:rPr lang="en-US" sz="1100" b="0" i="0" dirty="0">
                <a:solidFill>
                  <a:srgbClr val="000000"/>
                </a:solidFill>
                <a:effectLst/>
                <a:latin typeface="inter-regular"/>
              </a:rPr>
              <a:t>         </a:t>
            </a:r>
            <a:r>
              <a:rPr lang="en-US" sz="1100" b="0" i="0" dirty="0">
                <a:solidFill>
                  <a:srgbClr val="008200"/>
                </a:solidFill>
                <a:effectLst/>
                <a:latin typeface="inter-regular"/>
              </a:rPr>
              <a:t>// calling the constructor of parent Exception</a:t>
            </a:r>
            <a:r>
              <a:rPr lang="en-US" sz="1100" b="0" i="0" dirty="0">
                <a:solidFill>
                  <a:srgbClr val="000000"/>
                </a:solidFill>
                <a:effectLst/>
                <a:latin typeface="inter-regular"/>
              </a:rPr>
              <a:t>  </a:t>
            </a:r>
          </a:p>
          <a:p>
            <a:pPr algn="just"/>
            <a:r>
              <a:rPr lang="en-US" sz="1100" dirty="0">
                <a:solidFill>
                  <a:srgbClr val="000000"/>
                </a:solidFill>
                <a:latin typeface="inter-regular"/>
              </a:rPr>
              <a:t>        </a:t>
            </a:r>
            <a:r>
              <a:rPr lang="en-US" sz="1100" b="0" i="0" dirty="0">
                <a:solidFill>
                  <a:srgbClr val="000000"/>
                </a:solidFill>
                <a:effectLst/>
                <a:latin typeface="inter-regular"/>
              </a:rPr>
              <a:t> </a:t>
            </a:r>
            <a:r>
              <a:rPr lang="en-US" sz="1100" b="1" i="0" dirty="0">
                <a:solidFill>
                  <a:srgbClr val="006699"/>
                </a:solidFill>
                <a:effectLst/>
                <a:latin typeface="inter-regular"/>
              </a:rPr>
              <a:t>super</a:t>
            </a:r>
            <a:r>
              <a:rPr lang="en-US" sz="1100" b="0" i="0" dirty="0">
                <a:solidFill>
                  <a:srgbClr val="000000"/>
                </a:solidFill>
                <a:effectLst/>
                <a:latin typeface="inter-regular"/>
              </a:rPr>
              <a:t>(str);  </a:t>
            </a:r>
          </a:p>
          <a:p>
            <a:pPr algn="just"/>
            <a:r>
              <a:rPr lang="en-US" sz="1100" dirty="0">
                <a:solidFill>
                  <a:srgbClr val="000000"/>
                </a:solidFill>
                <a:latin typeface="inter-regular"/>
              </a:rPr>
              <a:t>    </a:t>
            </a:r>
            <a:r>
              <a:rPr lang="en-US" sz="1100" b="0" i="0" dirty="0">
                <a:solidFill>
                  <a:srgbClr val="000000"/>
                </a:solidFill>
                <a:effectLst/>
                <a:latin typeface="inter-regular"/>
              </a:rPr>
              <a:t>}  </a:t>
            </a:r>
            <a:endParaRPr lang="en-US" sz="1100" dirty="0">
              <a:solidFill>
                <a:srgbClr val="000000"/>
              </a:solidFill>
              <a:latin typeface="inter-regular"/>
            </a:endParaRPr>
          </a:p>
          <a:p>
            <a:pPr algn="just"/>
            <a:r>
              <a:rPr lang="en-US" sz="1100" b="0" i="0" dirty="0">
                <a:solidFill>
                  <a:srgbClr val="000000"/>
                </a:solidFill>
                <a:effectLst/>
                <a:latin typeface="inter-regular"/>
              </a:rPr>
              <a:t>}  </a:t>
            </a:r>
          </a:p>
        </p:txBody>
      </p:sp>
    </p:spTree>
    <p:extLst>
      <p:ext uri="{BB962C8B-B14F-4D97-AF65-F5344CB8AC3E}">
        <p14:creationId xmlns:p14="http://schemas.microsoft.com/office/powerpoint/2010/main" val="179206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97180-8D67-8A89-0EF5-1FAFA8992AC2}"/>
              </a:ext>
            </a:extLst>
          </p:cNvPr>
          <p:cNvSpPr txBox="1"/>
          <p:nvPr/>
        </p:nvSpPr>
        <p:spPr>
          <a:xfrm>
            <a:off x="2087418" y="0"/>
            <a:ext cx="7198989" cy="369332"/>
          </a:xfrm>
          <a:prstGeom prst="rect">
            <a:avLst/>
          </a:prstGeom>
          <a:noFill/>
        </p:spPr>
        <p:txBody>
          <a:bodyPr wrap="square" rtlCol="0">
            <a:spAutoFit/>
          </a:bodyPr>
          <a:lstStyle/>
          <a:p>
            <a:pPr algn="ctr"/>
            <a:r>
              <a:rPr lang="en-US" b="1" i="1" u="sng" dirty="0">
                <a:solidFill>
                  <a:srgbClr val="FF0000"/>
                </a:solidFill>
              </a:rPr>
              <a:t>Threads/</a:t>
            </a:r>
            <a:r>
              <a:rPr lang="en-US" b="1" i="1" u="sng" dirty="0" err="1">
                <a:solidFill>
                  <a:srgbClr val="FF0000"/>
                </a:solidFill>
              </a:rPr>
              <a:t>Cucurrancy</a:t>
            </a:r>
            <a:r>
              <a:rPr lang="en-US" b="1" i="1" u="sng" dirty="0">
                <a:solidFill>
                  <a:srgbClr val="FF0000"/>
                </a:solidFill>
              </a:rPr>
              <a:t> in Java</a:t>
            </a:r>
          </a:p>
        </p:txBody>
      </p:sp>
      <p:sp>
        <p:nvSpPr>
          <p:cNvPr id="3" name="TextBox 2">
            <a:extLst>
              <a:ext uri="{FF2B5EF4-FFF2-40B4-BE49-F238E27FC236}">
                <a16:creationId xmlns:a16="http://schemas.microsoft.com/office/drawing/2014/main" id="{03FCA71A-3C11-D8D9-C1EC-FCD963248E54}"/>
              </a:ext>
            </a:extLst>
          </p:cNvPr>
          <p:cNvSpPr txBox="1"/>
          <p:nvPr/>
        </p:nvSpPr>
        <p:spPr>
          <a:xfrm>
            <a:off x="68580" y="369332"/>
            <a:ext cx="4762500" cy="1107996"/>
          </a:xfrm>
          <a:prstGeom prst="rect">
            <a:avLst/>
          </a:prstGeom>
          <a:noFill/>
          <a:ln>
            <a:solidFill>
              <a:schemeClr val="tx1"/>
            </a:solidFill>
          </a:ln>
        </p:spPr>
        <p:txBody>
          <a:bodyPr wrap="square" rtlCol="0">
            <a:spAutoFit/>
          </a:bodyPr>
          <a:lstStyle/>
          <a:p>
            <a:r>
              <a:rPr lang="en-IN" sz="1100" dirty="0">
                <a:solidFill>
                  <a:srgbClr val="FF0000"/>
                </a:solidFill>
              </a:rPr>
              <a:t>In 1.x release</a:t>
            </a:r>
            <a:r>
              <a:rPr lang="en-IN" sz="1100" dirty="0"/>
              <a:t>:                                              </a:t>
            </a:r>
            <a:r>
              <a:rPr lang="en-IN" sz="1100" b="1" u="sng" dirty="0">
                <a:solidFill>
                  <a:srgbClr val="FF0000"/>
                </a:solidFill>
              </a:rPr>
              <a:t>Some Exception</a:t>
            </a:r>
          </a:p>
          <a:p>
            <a:r>
              <a:rPr lang="en-IN" sz="1100" dirty="0"/>
              <a:t>    java.lang.Thread                                     java.lang.IllegalMonitorStateException</a:t>
            </a:r>
          </a:p>
          <a:p>
            <a:r>
              <a:rPr lang="en-IN" sz="1100" dirty="0"/>
              <a:t>    java.lang.Runnable                                 java.lang.IllegalStateException</a:t>
            </a:r>
          </a:p>
          <a:p>
            <a:r>
              <a:rPr lang="en-IN" sz="1100" dirty="0"/>
              <a:t>    java.lang.ThreadGroup                          java.lang.IllegalThreadStateException</a:t>
            </a:r>
          </a:p>
          <a:p>
            <a:r>
              <a:rPr lang="en-IN" sz="1100" dirty="0"/>
              <a:t>    java.lang.Process</a:t>
            </a:r>
          </a:p>
          <a:p>
            <a:r>
              <a:rPr lang="en-IN" sz="1100" dirty="0"/>
              <a:t>    java.lang.ThreadDeath</a:t>
            </a:r>
          </a:p>
        </p:txBody>
      </p:sp>
      <p:sp>
        <p:nvSpPr>
          <p:cNvPr id="6" name="TextBox 5">
            <a:extLst>
              <a:ext uri="{FF2B5EF4-FFF2-40B4-BE49-F238E27FC236}">
                <a16:creationId xmlns:a16="http://schemas.microsoft.com/office/drawing/2014/main" id="{741BA843-4327-DEFD-49E4-8D7362551F36}"/>
              </a:ext>
            </a:extLst>
          </p:cNvPr>
          <p:cNvSpPr txBox="1"/>
          <p:nvPr/>
        </p:nvSpPr>
        <p:spPr>
          <a:xfrm>
            <a:off x="5372100" y="369332"/>
            <a:ext cx="1744980" cy="1107996"/>
          </a:xfrm>
          <a:prstGeom prst="rect">
            <a:avLst/>
          </a:prstGeom>
          <a:noFill/>
          <a:ln>
            <a:solidFill>
              <a:schemeClr val="tx1"/>
            </a:solidFill>
          </a:ln>
        </p:spPr>
        <p:txBody>
          <a:bodyPr wrap="square" rtlCol="0">
            <a:spAutoFit/>
          </a:bodyPr>
          <a:lstStyle/>
          <a:p>
            <a:r>
              <a:rPr lang="en-IN" sz="1100" b="1" u="sng" dirty="0">
                <a:solidFill>
                  <a:srgbClr val="FF0000"/>
                </a:solidFill>
              </a:rPr>
              <a:t>In 5.x release</a:t>
            </a:r>
            <a:r>
              <a:rPr lang="en-IN" sz="1100" b="1" u="sng" dirty="0"/>
              <a:t>:</a:t>
            </a:r>
            <a:endParaRPr lang="en-IN" sz="1100" b="1" u="sng" dirty="0">
              <a:solidFill>
                <a:srgbClr val="FF0000"/>
              </a:solidFill>
            </a:endParaRPr>
          </a:p>
          <a:p>
            <a:r>
              <a:rPr lang="en-IN" sz="1100" dirty="0"/>
              <a:t>    Executor</a:t>
            </a:r>
          </a:p>
          <a:p>
            <a:r>
              <a:rPr lang="en-IN" sz="1100" dirty="0"/>
              <a:t>    Semaphore</a:t>
            </a:r>
          </a:p>
          <a:p>
            <a:r>
              <a:rPr lang="en-IN" sz="1100" dirty="0"/>
              <a:t>    latch</a:t>
            </a:r>
          </a:p>
          <a:p>
            <a:r>
              <a:rPr lang="en-IN" sz="1100" dirty="0"/>
              <a:t>    barrier</a:t>
            </a:r>
          </a:p>
          <a:p>
            <a:r>
              <a:rPr lang="en-IN" sz="1100" dirty="0"/>
              <a:t>    concurrent collection</a:t>
            </a:r>
          </a:p>
        </p:txBody>
      </p:sp>
      <p:sp>
        <p:nvSpPr>
          <p:cNvPr id="7" name="TextBox 6">
            <a:extLst>
              <a:ext uri="{FF2B5EF4-FFF2-40B4-BE49-F238E27FC236}">
                <a16:creationId xmlns:a16="http://schemas.microsoft.com/office/drawing/2014/main" id="{257ACA0E-7698-5C17-2335-A58A8E271D4B}"/>
              </a:ext>
            </a:extLst>
          </p:cNvPr>
          <p:cNvSpPr txBox="1"/>
          <p:nvPr/>
        </p:nvSpPr>
        <p:spPr>
          <a:xfrm>
            <a:off x="7246620" y="369332"/>
            <a:ext cx="1744980" cy="430887"/>
          </a:xfrm>
          <a:prstGeom prst="rect">
            <a:avLst/>
          </a:prstGeom>
          <a:noFill/>
          <a:ln>
            <a:solidFill>
              <a:schemeClr val="tx1"/>
            </a:solidFill>
          </a:ln>
        </p:spPr>
        <p:txBody>
          <a:bodyPr wrap="square" rtlCol="0">
            <a:spAutoFit/>
          </a:bodyPr>
          <a:lstStyle/>
          <a:p>
            <a:r>
              <a:rPr lang="en-IN" sz="1100" b="1" u="sng" dirty="0">
                <a:solidFill>
                  <a:srgbClr val="FF0000"/>
                </a:solidFill>
              </a:rPr>
              <a:t>In 7.x release</a:t>
            </a:r>
            <a:r>
              <a:rPr lang="en-IN" sz="1100" b="1" u="sng" dirty="0"/>
              <a:t>:</a:t>
            </a:r>
            <a:endParaRPr lang="en-IN" sz="1100" b="1" u="sng" dirty="0">
              <a:solidFill>
                <a:srgbClr val="FF0000"/>
              </a:solidFill>
            </a:endParaRPr>
          </a:p>
          <a:p>
            <a:r>
              <a:rPr lang="en-IN" sz="1100" dirty="0"/>
              <a:t>    </a:t>
            </a:r>
            <a:r>
              <a:rPr lang="en-IN" sz="1100" dirty="0" err="1"/>
              <a:t>forkJoinPool</a:t>
            </a:r>
            <a:endParaRPr lang="en-IN" sz="1100" dirty="0"/>
          </a:p>
        </p:txBody>
      </p:sp>
      <p:sp>
        <p:nvSpPr>
          <p:cNvPr id="10" name="TextBox 9">
            <a:extLst>
              <a:ext uri="{FF2B5EF4-FFF2-40B4-BE49-F238E27FC236}">
                <a16:creationId xmlns:a16="http://schemas.microsoft.com/office/drawing/2014/main" id="{D77C6511-3DF2-77A1-721E-AAC5938536FD}"/>
              </a:ext>
            </a:extLst>
          </p:cNvPr>
          <p:cNvSpPr txBox="1"/>
          <p:nvPr/>
        </p:nvSpPr>
        <p:spPr>
          <a:xfrm>
            <a:off x="68580" y="1687592"/>
            <a:ext cx="3931920" cy="1615827"/>
          </a:xfrm>
          <a:prstGeom prst="rect">
            <a:avLst/>
          </a:prstGeom>
          <a:noFill/>
          <a:ln>
            <a:solidFill>
              <a:schemeClr val="tx1"/>
            </a:solidFill>
          </a:ln>
        </p:spPr>
        <p:txBody>
          <a:bodyPr wrap="square" rtlCol="0">
            <a:spAutoFit/>
          </a:bodyPr>
          <a:lstStyle/>
          <a:p>
            <a:r>
              <a:rPr lang="en-IN" sz="1100" dirty="0">
                <a:solidFill>
                  <a:srgbClr val="FF0000"/>
                </a:solidFill>
              </a:rPr>
              <a:t>Thread class </a:t>
            </a:r>
            <a:r>
              <a:rPr lang="en-IN" sz="1100" dirty="0"/>
              <a:t>Vs</a:t>
            </a:r>
            <a:r>
              <a:rPr lang="en-IN" sz="1100" dirty="0">
                <a:solidFill>
                  <a:srgbClr val="FF0000"/>
                </a:solidFill>
              </a:rPr>
              <a:t> Runnable Interface</a:t>
            </a:r>
            <a:r>
              <a:rPr lang="en-IN" sz="1100" b="1" u="sng" dirty="0"/>
              <a:t>:</a:t>
            </a:r>
            <a:endParaRPr lang="en-IN" sz="1100" b="1" u="sng" dirty="0">
              <a:solidFill>
                <a:srgbClr val="FF0000"/>
              </a:solidFill>
            </a:endParaRPr>
          </a:p>
          <a:p>
            <a:pPr marL="228600" indent="-228600">
              <a:buAutoNum type="arabicPeriod"/>
            </a:pPr>
            <a:r>
              <a:rPr lang="en-IN" sz="1100" dirty="0"/>
              <a:t>Runnable is preferred over Thread class to create a Thread as it allows to extend other class as well where as if we try to create a thread by extending Thread class, we cannot extend any other class as multiple inheritance is not allowed in Java.</a:t>
            </a:r>
          </a:p>
          <a:p>
            <a:pPr marL="228600" indent="-228600">
              <a:buAutoNum type="arabicPeriod"/>
            </a:pPr>
            <a:endParaRPr lang="en-IN" sz="1100" dirty="0"/>
          </a:p>
          <a:p>
            <a:pPr marL="228600" indent="-228600">
              <a:buFontTx/>
              <a:buAutoNum type="arabicPeriod"/>
            </a:pPr>
            <a:r>
              <a:rPr lang="en-US" sz="1100" b="0" i="0" dirty="0">
                <a:solidFill>
                  <a:srgbClr val="273239"/>
                </a:solidFill>
                <a:effectLst/>
                <a:latin typeface="urw-din"/>
              </a:rPr>
              <a:t>When we extend Thread class, each of our thread creates unique object and associate with it. When we implements Runnable, it shares the same object to multiple threads.</a:t>
            </a:r>
            <a:endParaRPr lang="en-IN" sz="1100" dirty="0"/>
          </a:p>
        </p:txBody>
      </p:sp>
      <p:pic>
        <p:nvPicPr>
          <p:cNvPr id="1026" name="Picture 2" descr="Lightbox">
            <a:extLst>
              <a:ext uri="{FF2B5EF4-FFF2-40B4-BE49-F238E27FC236}">
                <a16:creationId xmlns:a16="http://schemas.microsoft.com/office/drawing/2014/main" id="{11D20945-BDC2-403A-1DF4-83D0E0DA9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3632835"/>
            <a:ext cx="3832860" cy="27491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5F222-9D08-0CAA-A6F9-16257CB199B9}"/>
              </a:ext>
            </a:extLst>
          </p:cNvPr>
          <p:cNvSpPr txBox="1"/>
          <p:nvPr/>
        </p:nvSpPr>
        <p:spPr>
          <a:xfrm>
            <a:off x="700579" y="6423660"/>
            <a:ext cx="3017982" cy="369332"/>
          </a:xfrm>
          <a:prstGeom prst="rect">
            <a:avLst/>
          </a:prstGeom>
          <a:noFill/>
        </p:spPr>
        <p:txBody>
          <a:bodyPr wrap="square" rtlCol="0">
            <a:spAutoFit/>
          </a:bodyPr>
          <a:lstStyle/>
          <a:p>
            <a:pPr algn="ctr"/>
            <a:r>
              <a:rPr lang="en-US" b="1" i="1" u="sng" dirty="0">
                <a:solidFill>
                  <a:srgbClr val="FF0000"/>
                </a:solidFill>
              </a:rPr>
              <a:t>Life Cycle of a thread.</a:t>
            </a:r>
          </a:p>
        </p:txBody>
      </p:sp>
      <p:sp>
        <p:nvSpPr>
          <p:cNvPr id="12" name="TextBox 11">
            <a:extLst>
              <a:ext uri="{FF2B5EF4-FFF2-40B4-BE49-F238E27FC236}">
                <a16:creationId xmlns:a16="http://schemas.microsoft.com/office/drawing/2014/main" id="{D36AA363-632A-D4FB-73B4-546BE779FBD3}"/>
              </a:ext>
            </a:extLst>
          </p:cNvPr>
          <p:cNvSpPr txBox="1"/>
          <p:nvPr/>
        </p:nvSpPr>
        <p:spPr>
          <a:xfrm>
            <a:off x="4259582" y="1687591"/>
            <a:ext cx="7581898" cy="5170646"/>
          </a:xfrm>
          <a:prstGeom prst="rect">
            <a:avLst/>
          </a:prstGeom>
          <a:noFill/>
          <a:ln>
            <a:solidFill>
              <a:schemeClr val="tx1"/>
            </a:solidFill>
          </a:ln>
        </p:spPr>
        <p:txBody>
          <a:bodyPr wrap="square" rtlCol="0">
            <a:spAutoFit/>
          </a:bodyPr>
          <a:lstStyle/>
          <a:p>
            <a:r>
              <a:rPr lang="en-IN" sz="1100" dirty="0">
                <a:solidFill>
                  <a:srgbClr val="FF0000"/>
                </a:solidFill>
              </a:rPr>
              <a:t>Important Keywords related to threads in java</a:t>
            </a:r>
            <a:endParaRPr lang="en-IN" sz="1100" b="1" u="sng" dirty="0">
              <a:solidFill>
                <a:srgbClr val="FF0000"/>
              </a:solidFill>
            </a:endParaRPr>
          </a:p>
          <a:p>
            <a:pPr indent="-228600">
              <a:buAutoNum type="arabicPeriod"/>
            </a:pPr>
            <a:r>
              <a:rPr lang="en-IN" sz="1100" dirty="0">
                <a:solidFill>
                  <a:srgbClr val="7030A0"/>
                </a:solidFill>
              </a:rPr>
              <a:t>Join(): </a:t>
            </a:r>
            <a:r>
              <a:rPr lang="en-IN" sz="1100" dirty="0">
                <a:solidFill>
                  <a:srgbClr val="273239"/>
                </a:solidFill>
                <a:latin typeface="urw-din"/>
              </a:rPr>
              <a:t>public final void Join() throws </a:t>
            </a:r>
            <a:r>
              <a:rPr lang="en-IN" sz="1100" dirty="0" err="1">
                <a:solidFill>
                  <a:srgbClr val="273239"/>
                </a:solidFill>
                <a:latin typeface="urw-din"/>
              </a:rPr>
              <a:t>InterruptedException</a:t>
            </a:r>
            <a:endParaRPr lang="en-IN" sz="1100" dirty="0">
              <a:solidFill>
                <a:srgbClr val="273239"/>
              </a:solidFill>
              <a:latin typeface="urw-din"/>
            </a:endParaRPr>
          </a:p>
          <a:p>
            <a:r>
              <a:rPr lang="en-IN" sz="1100" dirty="0">
                <a:solidFill>
                  <a:srgbClr val="273239"/>
                </a:solidFill>
                <a:latin typeface="urw-din"/>
              </a:rPr>
              <a:t>       This method is used to join the start of a thread execution to </a:t>
            </a:r>
          </a:p>
          <a:p>
            <a:r>
              <a:rPr lang="en-IN" sz="1100" dirty="0">
                <a:solidFill>
                  <a:srgbClr val="273239"/>
                </a:solidFill>
                <a:latin typeface="urw-din"/>
              </a:rPr>
              <a:t>       the end of another thread execution.</a:t>
            </a:r>
          </a:p>
          <a:p>
            <a:r>
              <a:rPr lang="en-IN" sz="1100" dirty="0">
                <a:solidFill>
                  <a:srgbClr val="273239"/>
                </a:solidFill>
                <a:latin typeface="urw-din"/>
              </a:rPr>
              <a:t>       Giving a timeout within a join will make join effect over after   </a:t>
            </a:r>
          </a:p>
          <a:p>
            <a:r>
              <a:rPr lang="en-IN" sz="1100" dirty="0">
                <a:solidFill>
                  <a:srgbClr val="273239"/>
                </a:solidFill>
                <a:latin typeface="urw-din"/>
              </a:rPr>
              <a:t>       the specified time.</a:t>
            </a:r>
          </a:p>
          <a:p>
            <a:pPr marL="228600" indent="-228600">
              <a:buAutoNum type="arabicPeriod"/>
            </a:pPr>
            <a:endParaRPr lang="en-IN" sz="1100" dirty="0"/>
          </a:p>
          <a:p>
            <a:pPr marL="228600" indent="-228600">
              <a:buFontTx/>
              <a:buAutoNum type="arabicPeriod"/>
            </a:pPr>
            <a:r>
              <a:rPr lang="en-US" sz="1100" b="0" i="0" dirty="0">
                <a:solidFill>
                  <a:srgbClr val="7030A0"/>
                </a:solidFill>
                <a:effectLst/>
                <a:latin typeface="urw-din"/>
              </a:rPr>
              <a:t>Yield():</a:t>
            </a:r>
          </a:p>
          <a:p>
            <a:r>
              <a:rPr lang="en-US" sz="1100" dirty="0">
                <a:solidFill>
                  <a:srgbClr val="273239"/>
                </a:solidFill>
                <a:latin typeface="urw-din"/>
              </a:rPr>
              <a:t>        Suppose there are 3 threads T1, T2</a:t>
            </a:r>
          </a:p>
          <a:p>
            <a:r>
              <a:rPr lang="en-US" sz="1100" dirty="0">
                <a:solidFill>
                  <a:srgbClr val="273239"/>
                </a:solidFill>
                <a:latin typeface="urw-din"/>
              </a:rPr>
              <a:t>        T1 -&gt; execution time  -&gt; 5 hour</a:t>
            </a:r>
          </a:p>
          <a:p>
            <a:r>
              <a:rPr lang="en-US" sz="1100" dirty="0">
                <a:solidFill>
                  <a:srgbClr val="273239"/>
                </a:solidFill>
                <a:latin typeface="urw-din"/>
              </a:rPr>
              <a:t>        T2 -&gt; execution time  -&gt;  5 min</a:t>
            </a:r>
          </a:p>
          <a:p>
            <a:r>
              <a:rPr lang="en-US" sz="1100" dirty="0">
                <a:solidFill>
                  <a:srgbClr val="273239"/>
                </a:solidFill>
                <a:latin typeface="urw-din"/>
              </a:rPr>
              <a:t>     If T2 has same or higher priority than T1, T1 can request the </a:t>
            </a:r>
          </a:p>
          <a:p>
            <a:r>
              <a:rPr lang="en-US" sz="1100" dirty="0">
                <a:solidFill>
                  <a:srgbClr val="273239"/>
                </a:solidFill>
                <a:latin typeface="urw-din"/>
              </a:rPr>
              <a:t>     scheduler to schedule another thread which is in </a:t>
            </a:r>
          </a:p>
          <a:p>
            <a:r>
              <a:rPr lang="en-US" sz="1100" dirty="0">
                <a:solidFill>
                  <a:srgbClr val="273239"/>
                </a:solidFill>
                <a:latin typeface="urw-din"/>
              </a:rPr>
              <a:t>     read/runnable state. It is a request and scheduler can ignore it.</a:t>
            </a:r>
          </a:p>
          <a:p>
            <a:endParaRPr lang="en-US" sz="1100" dirty="0">
              <a:solidFill>
                <a:srgbClr val="273239"/>
              </a:solidFill>
              <a:latin typeface="urw-din"/>
            </a:endParaRPr>
          </a:p>
          <a:p>
            <a:r>
              <a:rPr lang="en-US" sz="1100" dirty="0">
                <a:solidFill>
                  <a:srgbClr val="273239"/>
                </a:solidFill>
                <a:latin typeface="urw-din"/>
              </a:rPr>
              <a:t>3. wait():</a:t>
            </a:r>
          </a:p>
          <a:p>
            <a:pPr algn="l" fontAlgn="base"/>
            <a:r>
              <a:rPr lang="en-US" sz="1100" dirty="0">
                <a:solidFill>
                  <a:srgbClr val="273239"/>
                </a:solidFill>
                <a:latin typeface="urw-din"/>
              </a:rPr>
              <a:t>     </a:t>
            </a:r>
            <a:r>
              <a:rPr lang="en-US" sz="1100" b="0" i="0" dirty="0">
                <a:solidFill>
                  <a:srgbClr val="232629"/>
                </a:solidFill>
                <a:effectLst/>
                <a:latin typeface="-apple-system"/>
              </a:rPr>
              <a:t>Thread acquires the intrinsic lock when it </a:t>
            </a:r>
            <a:r>
              <a:rPr lang="en-US" sz="1100" b="1" i="0" dirty="0">
                <a:solidFill>
                  <a:srgbClr val="232629"/>
                </a:solidFill>
                <a:effectLst/>
                <a:latin typeface="inherit"/>
              </a:rPr>
              <a:t>enters</a:t>
            </a:r>
            <a:r>
              <a:rPr lang="en-US" sz="1100" b="0" i="0" dirty="0">
                <a:solidFill>
                  <a:srgbClr val="232629"/>
                </a:solidFill>
                <a:effectLst/>
                <a:latin typeface="-apple-system"/>
              </a:rPr>
              <a:t> a synchronized method. Thread inside the synchronized method is set as the owner of the lock and is in </a:t>
            </a:r>
            <a:r>
              <a:rPr lang="en-US" sz="1100" b="1" i="0" dirty="0">
                <a:solidFill>
                  <a:srgbClr val="232629"/>
                </a:solidFill>
                <a:effectLst/>
                <a:latin typeface="inherit"/>
              </a:rPr>
              <a:t>RUNNABLE</a:t>
            </a:r>
            <a:r>
              <a:rPr lang="en-US" sz="1100" b="0" i="0" dirty="0">
                <a:solidFill>
                  <a:srgbClr val="232629"/>
                </a:solidFill>
                <a:effectLst/>
                <a:latin typeface="-apple-system"/>
              </a:rPr>
              <a:t> state. Any thread that attempts to enter the locked method becomes </a:t>
            </a:r>
            <a:r>
              <a:rPr lang="en-US" sz="1100" b="1" i="0" dirty="0">
                <a:solidFill>
                  <a:srgbClr val="232629"/>
                </a:solidFill>
                <a:effectLst/>
                <a:latin typeface="inherit"/>
              </a:rPr>
              <a:t>BLOCKED</a:t>
            </a:r>
            <a:r>
              <a:rPr lang="en-US" sz="1100" b="0" i="0" dirty="0">
                <a:solidFill>
                  <a:srgbClr val="232629"/>
                </a:solidFill>
                <a:effectLst/>
                <a:latin typeface="-apple-system"/>
              </a:rPr>
              <a:t>.</a:t>
            </a:r>
          </a:p>
          <a:p>
            <a:pPr algn="l" fontAlgn="base"/>
            <a:r>
              <a:rPr lang="en-US" sz="1100" b="0" i="0" dirty="0">
                <a:solidFill>
                  <a:srgbClr val="232629"/>
                </a:solidFill>
                <a:effectLst/>
                <a:latin typeface="-apple-system"/>
              </a:rPr>
              <a:t>When thread calls wait it releases the current object lock (it keeps all locks from other objects) and than goes to </a:t>
            </a:r>
            <a:r>
              <a:rPr lang="en-US" sz="1100" b="1" i="0" dirty="0">
                <a:solidFill>
                  <a:srgbClr val="232629"/>
                </a:solidFill>
                <a:effectLst/>
                <a:latin typeface="inherit"/>
              </a:rPr>
              <a:t>WAITING</a:t>
            </a:r>
            <a:r>
              <a:rPr lang="en-US" sz="1100" b="0" i="0" dirty="0">
                <a:solidFill>
                  <a:srgbClr val="232629"/>
                </a:solidFill>
                <a:effectLst/>
                <a:latin typeface="-apple-system"/>
              </a:rPr>
              <a:t> state.</a:t>
            </a:r>
          </a:p>
          <a:p>
            <a:pPr algn="l" fontAlgn="base"/>
            <a:r>
              <a:rPr lang="en-US" sz="1100" b="0" i="0" dirty="0">
                <a:solidFill>
                  <a:srgbClr val="232629"/>
                </a:solidFill>
                <a:effectLst/>
                <a:latin typeface="-apple-system"/>
              </a:rPr>
              <a:t>When some other thread calls notify or </a:t>
            </a:r>
            <a:r>
              <a:rPr lang="en-US" sz="1100" b="0" i="0" dirty="0" err="1">
                <a:solidFill>
                  <a:srgbClr val="232629"/>
                </a:solidFill>
                <a:effectLst/>
                <a:latin typeface="-apple-system"/>
              </a:rPr>
              <a:t>notifyAll</a:t>
            </a:r>
            <a:r>
              <a:rPr lang="en-US" sz="1100" b="0" i="0" dirty="0">
                <a:solidFill>
                  <a:srgbClr val="232629"/>
                </a:solidFill>
                <a:effectLst/>
                <a:latin typeface="-apple-system"/>
              </a:rPr>
              <a:t> on that same object the first thread changes state from WAITING to BLOCKED, Notified thread does NOT automatically reacquire the lock or become RUNNABLE, in fact it must fight for the lock with all other blocked threads.</a:t>
            </a:r>
          </a:p>
          <a:p>
            <a:pPr algn="l" fontAlgn="base"/>
            <a:r>
              <a:rPr lang="en-US" sz="1100" b="0" i="0" dirty="0">
                <a:solidFill>
                  <a:srgbClr val="232629"/>
                </a:solidFill>
                <a:effectLst/>
                <a:latin typeface="-apple-system"/>
              </a:rPr>
              <a:t>WAITING and BLOCKED states both prevent thread from running, but they are very different.</a:t>
            </a:r>
          </a:p>
          <a:p>
            <a:pPr algn="l" fontAlgn="base"/>
            <a:r>
              <a:rPr lang="en-US" sz="1100" b="0" i="0" dirty="0">
                <a:solidFill>
                  <a:srgbClr val="232629"/>
                </a:solidFill>
                <a:effectLst/>
                <a:latin typeface="-apple-system"/>
              </a:rPr>
              <a:t>WAITING threads must be explicitly transformed to BLOCKED threads by a notify from some other thread.</a:t>
            </a:r>
          </a:p>
          <a:p>
            <a:pPr algn="l" fontAlgn="base"/>
            <a:r>
              <a:rPr lang="en-US" sz="1100" b="0" i="0" dirty="0">
                <a:solidFill>
                  <a:srgbClr val="232629"/>
                </a:solidFill>
                <a:effectLst/>
                <a:latin typeface="-apple-system"/>
              </a:rPr>
              <a:t>WAITING never goes directly to RUNNABLE.</a:t>
            </a:r>
          </a:p>
          <a:p>
            <a:pPr algn="l" fontAlgn="base"/>
            <a:r>
              <a:rPr lang="en-US" sz="1100" b="0" i="0" dirty="0">
                <a:solidFill>
                  <a:srgbClr val="232629"/>
                </a:solidFill>
                <a:effectLst/>
                <a:latin typeface="-apple-system"/>
              </a:rPr>
              <a:t>When RUNNABLE thread releases the lock (by leaving monitor or by waiting) one of BLOCKED threads automatically takes its place.</a:t>
            </a:r>
          </a:p>
          <a:p>
            <a:pPr algn="l" fontAlgn="base"/>
            <a:r>
              <a:rPr lang="en-US" sz="1100" b="0" i="0" dirty="0">
                <a:solidFill>
                  <a:srgbClr val="232629"/>
                </a:solidFill>
                <a:effectLst/>
                <a:latin typeface="-apple-system"/>
              </a:rPr>
              <a:t>So to summarize, thread acquires the lock when it enters synchronized method or when it reenters the synchronized method </a:t>
            </a:r>
            <a:r>
              <a:rPr lang="en-US" sz="1100" b="1" i="0" dirty="0">
                <a:solidFill>
                  <a:srgbClr val="232629"/>
                </a:solidFill>
                <a:effectLst/>
                <a:latin typeface="inherit"/>
              </a:rPr>
              <a:t>after</a:t>
            </a:r>
            <a:r>
              <a:rPr lang="en-US" sz="1100" b="0" i="0" dirty="0">
                <a:solidFill>
                  <a:srgbClr val="232629"/>
                </a:solidFill>
                <a:effectLst/>
                <a:latin typeface="-apple-system"/>
              </a:rPr>
              <a:t> the wait.</a:t>
            </a:r>
          </a:p>
        </p:txBody>
      </p:sp>
      <p:sp>
        <p:nvSpPr>
          <p:cNvPr id="14" name="Rectangle 4">
            <a:extLst>
              <a:ext uri="{FF2B5EF4-FFF2-40B4-BE49-F238E27FC236}">
                <a16:creationId xmlns:a16="http://schemas.microsoft.com/office/drawing/2014/main" id="{9BC4F9B8-8A5F-397F-2EFB-2D8EF6B08D24}"/>
              </a:ext>
            </a:extLst>
          </p:cNvPr>
          <p:cNvSpPr>
            <a:spLocks noChangeArrowheads="1"/>
          </p:cNvSpPr>
          <p:nvPr/>
        </p:nvSpPr>
        <p:spPr bwMode="auto">
          <a:xfrm>
            <a:off x="8564882" y="2583411"/>
            <a:ext cx="3276598" cy="176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herit"/>
              </a:rPr>
              <a:t>public</a:t>
            </a: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a:ln>
                  <a:noFill/>
                </a:ln>
                <a:solidFill>
                  <a:schemeClr val="tx1"/>
                </a:solidFill>
                <a:effectLst/>
                <a:latin typeface="inherit"/>
              </a:rPr>
              <a:t>synchronized</a:t>
            </a: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err="1">
                <a:ln>
                  <a:noFill/>
                </a:ln>
                <a:solidFill>
                  <a:schemeClr val="tx1"/>
                </a:solidFill>
                <a:effectLst/>
                <a:latin typeface="inherit"/>
              </a:rPr>
              <a:t>guardedJoy</a:t>
            </a:r>
            <a:r>
              <a:rPr kumimoji="0" lang="en-US" altLang="en-US" sz="1000" b="0" i="0" u="none" strike="noStrike" cap="none" normalizeH="0" baseline="0" dirty="0">
                <a:ln>
                  <a:noFill/>
                </a:ln>
                <a:solidFill>
                  <a:schemeClr val="tx1"/>
                </a:solidFill>
                <a:effectLst/>
                <a:latin typeface="inherit"/>
              </a:rPr>
              <a:t>()</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a:ln>
                  <a:noFill/>
                </a:ln>
                <a:solidFill>
                  <a:schemeClr val="tx1"/>
                </a:solidFill>
                <a:effectLst/>
                <a:latin typeface="inherit"/>
              </a:rPr>
              <a:t>// must get lock before entering here</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herit"/>
              </a:rPr>
              <a:t>     while</a:t>
            </a:r>
            <a:r>
              <a:rPr kumimoji="0" lang="en-US" altLang="en-US" sz="1050" b="0" i="0" u="none" strike="noStrike" cap="none" normalizeH="0" baseline="0" dirty="0">
                <a:ln>
                  <a:noFill/>
                </a:ln>
                <a:solidFill>
                  <a:schemeClr val="tx1"/>
                </a:solidFill>
                <a:effectLst/>
                <a:latin typeface="inherit"/>
              </a:rPr>
              <a:t>(!joy)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herit"/>
              </a:rPr>
              <a:t>          try</a:t>
            </a:r>
            <a:r>
              <a:rPr kumimoji="0" lang="en-US" altLang="en-US" sz="1050" b="0" i="0" u="none" strike="noStrike" cap="none" normalizeH="0" baseline="0" dirty="0">
                <a:ln>
                  <a:noFill/>
                </a:ln>
                <a:solidFill>
                  <a:schemeClr val="tx1"/>
                </a:solidFill>
                <a:effectLst/>
                <a:latin typeface="inherit"/>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inherit"/>
              </a:rPr>
              <a:t>               </a:t>
            </a:r>
            <a:r>
              <a:rPr kumimoji="0" lang="en-US" altLang="en-US" sz="1050" b="0" i="0" u="none" strike="noStrike" cap="none" normalizeH="0" baseline="0" dirty="0">
                <a:ln>
                  <a:noFill/>
                </a:ln>
                <a:solidFill>
                  <a:schemeClr val="tx1"/>
                </a:solidFill>
                <a:effectLst/>
                <a:latin typeface="inherit"/>
              </a:rPr>
              <a:t>wait(); </a:t>
            </a:r>
            <a:r>
              <a:rPr kumimoji="0" lang="en-US" altLang="en-US" sz="1000" b="0" i="0" u="none" strike="noStrike" cap="none" normalizeH="0" baseline="0" dirty="0">
                <a:ln>
                  <a:noFill/>
                </a:ln>
                <a:solidFill>
                  <a:schemeClr val="tx1"/>
                </a:solidFill>
                <a:effectLst/>
                <a:latin typeface="inherit"/>
              </a:rPr>
              <a:t>// releases lock here</a:t>
            </a: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a:ln>
                  <a:noFill/>
                </a:ln>
                <a:solidFill>
                  <a:schemeClr val="tx1"/>
                </a:solidFill>
                <a:effectLst/>
                <a:latin typeface="inherit"/>
              </a:rPr>
              <a:t>// must regain the lock to reentering here</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inherit"/>
              </a:rPr>
              <a:t>          </a:t>
            </a: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a:ln>
                  <a:noFill/>
                </a:ln>
                <a:solidFill>
                  <a:schemeClr val="tx1"/>
                </a:solidFill>
                <a:effectLst/>
                <a:latin typeface="inherit"/>
              </a:rPr>
              <a:t>catch</a:t>
            </a:r>
            <a:r>
              <a:rPr kumimoji="0" lang="en-US" altLang="en-US" sz="1050" b="0" i="0" u="none" strike="noStrike" cap="none" normalizeH="0" baseline="0" dirty="0">
                <a:ln>
                  <a:noFill/>
                </a:ln>
                <a:solidFill>
                  <a:schemeClr val="tx1"/>
                </a:solidFill>
                <a:effectLst/>
                <a:latin typeface="inherit"/>
              </a:rPr>
              <a:t> (</a:t>
            </a:r>
            <a:r>
              <a:rPr kumimoji="0" lang="en-US" altLang="en-US" sz="1050" b="0" i="0" u="none" strike="noStrike" cap="none" normalizeH="0" baseline="0" dirty="0" err="1">
                <a:ln>
                  <a:noFill/>
                </a:ln>
                <a:solidFill>
                  <a:schemeClr val="tx1"/>
                </a:solidFill>
                <a:effectLst/>
                <a:latin typeface="inherit"/>
              </a:rPr>
              <a:t>InterruptedException</a:t>
            </a:r>
            <a:r>
              <a:rPr kumimoji="0" lang="en-US" altLang="en-US" sz="1050" b="0" i="0" u="none" strike="noStrike" cap="none" normalizeH="0" baseline="0" dirty="0">
                <a:ln>
                  <a:noFill/>
                </a:ln>
                <a:solidFill>
                  <a:schemeClr val="tx1"/>
                </a:solidFill>
                <a:effectLst/>
                <a:latin typeface="inherit"/>
              </a:rPr>
              <a:t> 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inherit"/>
              </a:rPr>
              <a:t>      </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inherit"/>
              </a:rPr>
              <a:t>      </a:t>
            </a:r>
            <a:r>
              <a:rPr kumimoji="0" lang="en-US" altLang="en-US" sz="1050" b="0" i="0" u="none" strike="noStrike" cap="none" normalizeH="0" baseline="0" dirty="0">
                <a:ln>
                  <a:noFill/>
                </a:ln>
                <a:solidFill>
                  <a:schemeClr val="tx1"/>
                </a:solidFill>
                <a:effectLst/>
                <a:latin typeface="inherit"/>
              </a:rPr>
              <a:t>System.out.println(</a:t>
            </a:r>
            <a:r>
              <a:rPr kumimoji="0" lang="en-US" altLang="en-US" sz="1000" b="0" i="0" u="none" strike="noStrike" cap="none" normalizeH="0" baseline="0" dirty="0">
                <a:ln>
                  <a:noFill/>
                </a:ln>
                <a:solidFill>
                  <a:schemeClr val="tx1"/>
                </a:solidFill>
                <a:effectLst/>
                <a:latin typeface="inherit"/>
              </a:rPr>
              <a:t>"Joy and efficiency have been achieved!"</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inherit"/>
              </a:rPr>
              <a:t>}</a:t>
            </a:r>
            <a:r>
              <a:rPr kumimoji="0" lang="en-US" altLang="en-US" sz="5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93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E2F8-41F1-8F22-AC81-677CEC4E844C}"/>
              </a:ext>
            </a:extLst>
          </p:cNvPr>
          <p:cNvSpPr>
            <a:spLocks noGrp="1"/>
          </p:cNvSpPr>
          <p:nvPr>
            <p:ph type="title"/>
          </p:nvPr>
        </p:nvSpPr>
        <p:spPr/>
        <p:txBody>
          <a:bodyPr/>
          <a:lstStyle/>
          <a:p>
            <a:r>
              <a:rPr lang="en-IN" dirty="0"/>
              <a:t>Programs</a:t>
            </a:r>
          </a:p>
        </p:txBody>
      </p:sp>
      <p:sp>
        <p:nvSpPr>
          <p:cNvPr id="3" name="Content Placeholder 2">
            <a:extLst>
              <a:ext uri="{FF2B5EF4-FFF2-40B4-BE49-F238E27FC236}">
                <a16:creationId xmlns:a16="http://schemas.microsoft.com/office/drawing/2014/main" id="{B0506F17-3EC9-2437-63C4-29E7C41CD560}"/>
              </a:ext>
            </a:extLst>
          </p:cNvPr>
          <p:cNvSpPr>
            <a:spLocks noGrp="1"/>
          </p:cNvSpPr>
          <p:nvPr>
            <p:ph idx="1"/>
          </p:nvPr>
        </p:nvSpPr>
        <p:spPr/>
        <p:txBody>
          <a:bodyPr/>
          <a:lstStyle/>
          <a:p>
            <a:r>
              <a:rPr lang="en-IN" dirty="0"/>
              <a:t>Recursion</a:t>
            </a:r>
          </a:p>
        </p:txBody>
      </p:sp>
    </p:spTree>
    <p:extLst>
      <p:ext uri="{BB962C8B-B14F-4D97-AF65-F5344CB8AC3E}">
        <p14:creationId xmlns:p14="http://schemas.microsoft.com/office/powerpoint/2010/main" val="2129498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6032</TotalTime>
  <Words>2215</Words>
  <Application>Microsoft Office PowerPoint</Application>
  <PresentationFormat>Widescreen</PresentationFormat>
  <Paragraphs>294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Calibri</vt:lpstr>
      <vt:lpstr>Calibri Light</vt:lpstr>
      <vt:lpstr>inherit</vt:lpstr>
      <vt:lpstr>Inter</vt:lpstr>
      <vt:lpstr>inter-regular</vt:lpstr>
      <vt:lpstr>urw-din</vt:lpstr>
      <vt:lpstr>Wingdings</vt:lpstr>
      <vt:lpstr>Office Theme</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Programs</vt:lpstr>
      <vt:lpstr>Recursion 4 basic things:     1. Recursion     2. Base condition     3. Stack overflow/ Stack space     4. Recursion Tree</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Prakash</dc:creator>
  <cp:lastModifiedBy>Prakash Ranjan</cp:lastModifiedBy>
  <cp:revision>130</cp:revision>
  <dcterms:created xsi:type="dcterms:W3CDTF">2022-10-18T06:55:38Z</dcterms:created>
  <dcterms:modified xsi:type="dcterms:W3CDTF">2022-11-06T20:44:09Z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2022-10-18T08:29:55Z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d4067e0e-340f-4545-9ca7-163e489a635c</vt:lpwstr>
  </property>
  <property fmtid="{D5CDD505-2E9C-101B-9397-08002B2CF9AE}" pid="8" name="MSIP_Label_dad3be33-4108-4738-9e07-d8656a181486_ContentBits">
    <vt:lpwstr>0</vt:lpwstr>
  </property>
</Properties>
</file>