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6"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A091A-E089-4EF3-8066-C47AB0D04251}"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04B11-56F5-48EF-81C4-4140A2FFE3FD}" type="slidenum">
              <a:rPr lang="en-US" smtClean="0"/>
              <a:t>‹#›</a:t>
            </a:fld>
            <a:endParaRPr lang="en-US"/>
          </a:p>
        </p:txBody>
      </p:sp>
    </p:spTree>
    <p:extLst>
      <p:ext uri="{BB962C8B-B14F-4D97-AF65-F5344CB8AC3E}">
        <p14:creationId xmlns:p14="http://schemas.microsoft.com/office/powerpoint/2010/main" val="408464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04B11-56F5-48EF-81C4-4140A2FFE3FD}" type="slidenum">
              <a:rPr lang="en-US" smtClean="0"/>
              <a:t>1</a:t>
            </a:fld>
            <a:endParaRPr lang="en-US"/>
          </a:p>
        </p:txBody>
      </p:sp>
    </p:spTree>
    <p:extLst>
      <p:ext uri="{BB962C8B-B14F-4D97-AF65-F5344CB8AC3E}">
        <p14:creationId xmlns:p14="http://schemas.microsoft.com/office/powerpoint/2010/main" val="416821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FD92-3025-44FF-82E7-CCE7A4965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BFAC12-1751-4A47-B489-07A482025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CAE5BD-51DB-459D-83D2-D5CF6DDC3A4B}"/>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5" name="Footer Placeholder 4">
            <a:extLst>
              <a:ext uri="{FF2B5EF4-FFF2-40B4-BE49-F238E27FC236}">
                <a16:creationId xmlns:a16="http://schemas.microsoft.com/office/drawing/2014/main" id="{33A3B590-948C-4626-AF6F-93B0E07D0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AAC7E-6C11-4D4D-8244-4703BC3BD29D}"/>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188422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5C0B-0EBB-4418-9FA1-3F1306416B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ECAFC-7EEE-48F9-9297-4AC03230D8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67D2A-37AE-4A40-B297-F8406D809432}"/>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5" name="Footer Placeholder 4">
            <a:extLst>
              <a:ext uri="{FF2B5EF4-FFF2-40B4-BE49-F238E27FC236}">
                <a16:creationId xmlns:a16="http://schemas.microsoft.com/office/drawing/2014/main" id="{F6979D27-C9A2-48ED-B855-42BB02C30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5A913-541D-4A1D-A8C8-18DE918933CC}"/>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366349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5F355-48B4-4A77-8B69-8A0D79C904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AD67-887E-40D0-8EB3-193843F7B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40B06-447C-4FB1-BE2D-FACA5CFF2193}"/>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5" name="Footer Placeholder 4">
            <a:extLst>
              <a:ext uri="{FF2B5EF4-FFF2-40B4-BE49-F238E27FC236}">
                <a16:creationId xmlns:a16="http://schemas.microsoft.com/office/drawing/2014/main" id="{C47BC162-3461-4F39-BCE8-C970CA41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8BA82-BA1F-4DC3-BD87-EB5AAE5B0862}"/>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264111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344F-6BF4-4FE2-94F1-FEC91DBEB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0376B-4613-47CE-9355-B708BD9C1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9D167-D070-431A-A782-5AE355E66489}"/>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5" name="Footer Placeholder 4">
            <a:extLst>
              <a:ext uri="{FF2B5EF4-FFF2-40B4-BE49-F238E27FC236}">
                <a16:creationId xmlns:a16="http://schemas.microsoft.com/office/drawing/2014/main" id="{C2FAEE07-D765-4897-9C0D-57B01D82E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F4192-210C-40BD-A1B2-FE5EDF0EF22A}"/>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103378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AEF9-A2DE-4C76-9658-36EC72DB85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7C6C91-A1B5-4DC6-A5EA-0240A9E15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32BE5-F7E8-4E12-875F-FFD2476E9B35}"/>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5" name="Footer Placeholder 4">
            <a:extLst>
              <a:ext uri="{FF2B5EF4-FFF2-40B4-BE49-F238E27FC236}">
                <a16:creationId xmlns:a16="http://schemas.microsoft.com/office/drawing/2014/main" id="{74C97ED2-4FAC-442F-820E-14BAD6BBE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ECC47-C83C-43B8-8F03-B117FE06D208}"/>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66848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D7B5-6FCB-4A46-B185-4C13EA2B12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EA775-3D79-4954-9CA1-2C1E40BB10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162535-F4F3-412F-8E72-6A8CEFCBCC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A1127D-0AAA-4230-8EEC-3A26A9493C5A}"/>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6" name="Footer Placeholder 5">
            <a:extLst>
              <a:ext uri="{FF2B5EF4-FFF2-40B4-BE49-F238E27FC236}">
                <a16:creationId xmlns:a16="http://schemas.microsoft.com/office/drawing/2014/main" id="{67EF1AA4-ED8A-461C-A039-168721C18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99905-241C-4A1E-9AAA-652091AF8219}"/>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299433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D17C-2A86-4786-91BA-0598A173E5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D5A174-5B78-4A2A-8C5F-6F695F830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0B7AAD-90AC-41F7-8E7B-C61CD85957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FCEFF6-DE67-40A3-BFEB-BE8C17FF0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4A7A9-DEEF-4EDF-8E6D-DDFCE49E2D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D0A5A0-CEB1-4B58-8604-04688C68DB53}"/>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8" name="Footer Placeholder 7">
            <a:extLst>
              <a:ext uri="{FF2B5EF4-FFF2-40B4-BE49-F238E27FC236}">
                <a16:creationId xmlns:a16="http://schemas.microsoft.com/office/drawing/2014/main" id="{15B1D81B-82F7-4733-B23B-7D7A01E897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A4EEA9-ACB8-4472-B9B8-D14C0D88282A}"/>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20806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13A2-6670-4D1B-BDDE-434673201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3EB3F-1A01-4A5A-80B1-3CF79DCF1779}"/>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4" name="Footer Placeholder 3">
            <a:extLst>
              <a:ext uri="{FF2B5EF4-FFF2-40B4-BE49-F238E27FC236}">
                <a16:creationId xmlns:a16="http://schemas.microsoft.com/office/drawing/2014/main" id="{EF39EDA9-EC2C-49D2-A3A8-E07520BCBB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4BDEA2-35AB-4C71-B81C-2BE96D17846C}"/>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44984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58D71C-391B-487C-84E4-E4DEF321D162}"/>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3" name="Footer Placeholder 2">
            <a:extLst>
              <a:ext uri="{FF2B5EF4-FFF2-40B4-BE49-F238E27FC236}">
                <a16:creationId xmlns:a16="http://schemas.microsoft.com/office/drawing/2014/main" id="{8C7C1FB8-3C9B-4ABC-9985-2C8EAEB227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0F3CE2-D156-4E41-B05E-F4F857181011}"/>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337625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F78C-1047-4F16-A12A-52816E002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202BA6-05D1-483E-81C0-11D8EF5EC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90CBA-D44A-4214-8B86-DA9F7BAF3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0F4C8-3123-4367-B5EA-3EF160088AC5}"/>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6" name="Footer Placeholder 5">
            <a:extLst>
              <a:ext uri="{FF2B5EF4-FFF2-40B4-BE49-F238E27FC236}">
                <a16:creationId xmlns:a16="http://schemas.microsoft.com/office/drawing/2014/main" id="{A32E08DC-B24B-4DAF-A981-07FE6C1BA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95E6E-CC9A-4680-8FEA-2627B1B97FF3}"/>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150214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93E9-C774-4DB0-8AA2-BD38D9D84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14DC2F-A1EA-4836-B6CF-FA6F87EAD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A1430-0D30-4E97-AEB2-8B2D87DC8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DC70D-4B95-47E0-B257-D95DACAB0266}"/>
              </a:ext>
            </a:extLst>
          </p:cNvPr>
          <p:cNvSpPr>
            <a:spLocks noGrp="1"/>
          </p:cNvSpPr>
          <p:nvPr>
            <p:ph type="dt" sz="half" idx="10"/>
          </p:nvPr>
        </p:nvSpPr>
        <p:spPr/>
        <p:txBody>
          <a:bodyPr/>
          <a:lstStyle/>
          <a:p>
            <a:fld id="{D2F20155-3142-4BD2-AF23-4BB14C80181C}" type="datetimeFigureOut">
              <a:rPr lang="en-US" smtClean="0"/>
              <a:t>3/25/2021</a:t>
            </a:fld>
            <a:endParaRPr lang="en-US"/>
          </a:p>
        </p:txBody>
      </p:sp>
      <p:sp>
        <p:nvSpPr>
          <p:cNvPr id="6" name="Footer Placeholder 5">
            <a:extLst>
              <a:ext uri="{FF2B5EF4-FFF2-40B4-BE49-F238E27FC236}">
                <a16:creationId xmlns:a16="http://schemas.microsoft.com/office/drawing/2014/main" id="{74FF0500-8857-4E13-87E1-00EE3F378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0CF3D2-D394-42CD-9904-73CED5C84789}"/>
              </a:ext>
            </a:extLst>
          </p:cNvPr>
          <p:cNvSpPr>
            <a:spLocks noGrp="1"/>
          </p:cNvSpPr>
          <p:nvPr>
            <p:ph type="sldNum" sz="quarter" idx="12"/>
          </p:nvPr>
        </p:nvSpPr>
        <p:spPr/>
        <p:txBody>
          <a:bodyPr/>
          <a:lstStyle/>
          <a:p>
            <a:fld id="{BB61AA2E-2D61-42F6-AD59-44A977EFAECB}" type="slidenum">
              <a:rPr lang="en-US" smtClean="0"/>
              <a:t>‹#›</a:t>
            </a:fld>
            <a:endParaRPr lang="en-US"/>
          </a:p>
        </p:txBody>
      </p:sp>
    </p:spTree>
    <p:extLst>
      <p:ext uri="{BB962C8B-B14F-4D97-AF65-F5344CB8AC3E}">
        <p14:creationId xmlns:p14="http://schemas.microsoft.com/office/powerpoint/2010/main" val="18166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8FB4C-0602-4C63-9291-1E8EFC010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C86E08-ACD2-43C0-92DA-E534E9ECD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A1A57-F2ED-4DE8-94AA-742C79C39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20155-3142-4BD2-AF23-4BB14C80181C}" type="datetimeFigureOut">
              <a:rPr lang="en-US" smtClean="0"/>
              <a:t>3/25/2021</a:t>
            </a:fld>
            <a:endParaRPr lang="en-US"/>
          </a:p>
        </p:txBody>
      </p:sp>
      <p:sp>
        <p:nvSpPr>
          <p:cNvPr id="5" name="Footer Placeholder 4">
            <a:extLst>
              <a:ext uri="{FF2B5EF4-FFF2-40B4-BE49-F238E27FC236}">
                <a16:creationId xmlns:a16="http://schemas.microsoft.com/office/drawing/2014/main" id="{1F4F778B-9E78-464B-89A6-06568EC5A0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099AA-67A8-4212-BF96-F6FA8528D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1AA2E-2D61-42F6-AD59-44A977EFAECB}" type="slidenum">
              <a:rPr lang="en-US" smtClean="0"/>
              <a:t>‹#›</a:t>
            </a:fld>
            <a:endParaRPr lang="en-US"/>
          </a:p>
        </p:txBody>
      </p:sp>
    </p:spTree>
    <p:extLst>
      <p:ext uri="{BB962C8B-B14F-4D97-AF65-F5344CB8AC3E}">
        <p14:creationId xmlns:p14="http://schemas.microsoft.com/office/powerpoint/2010/main" val="194485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F38EE-05A9-4D30-8F33-89DBF40FD7F2}"/>
              </a:ext>
            </a:extLst>
          </p:cNvPr>
          <p:cNvSpPr txBox="1"/>
          <p:nvPr/>
        </p:nvSpPr>
        <p:spPr>
          <a:xfrm>
            <a:off x="621792" y="749808"/>
            <a:ext cx="11128248" cy="3785652"/>
          </a:xfrm>
          <a:prstGeom prst="rect">
            <a:avLst/>
          </a:prstGeom>
          <a:noFill/>
        </p:spPr>
        <p:txBody>
          <a:bodyPr wrap="square" rtlCol="0">
            <a:spAutoFit/>
          </a:bodyPr>
          <a:lstStyle/>
          <a:p>
            <a:r>
              <a:rPr lang="en-US" sz="6000" u="sng" dirty="0"/>
              <a:t>Problem Statement: </a:t>
            </a:r>
          </a:p>
          <a:p>
            <a:endParaRPr lang="en-US" sz="6000" dirty="0"/>
          </a:p>
          <a:p>
            <a:r>
              <a:rPr lang="en-US" sz="6000" dirty="0"/>
              <a:t>Write your own program for </a:t>
            </a:r>
            <a:r>
              <a:rPr lang="en-US" sz="6000" dirty="0">
                <a:highlight>
                  <a:srgbClr val="FFFF00"/>
                </a:highlight>
              </a:rPr>
              <a:t>QUEUE</a:t>
            </a:r>
            <a:r>
              <a:rPr lang="en-US" sz="6000" dirty="0"/>
              <a:t> data structure. </a:t>
            </a:r>
          </a:p>
        </p:txBody>
      </p:sp>
    </p:spTree>
    <p:extLst>
      <p:ext uri="{BB962C8B-B14F-4D97-AF65-F5344CB8AC3E}">
        <p14:creationId xmlns:p14="http://schemas.microsoft.com/office/powerpoint/2010/main" val="151750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3F59-8AEA-4857-82EB-46A49A751F03}"/>
              </a:ext>
            </a:extLst>
          </p:cNvPr>
          <p:cNvSpPr>
            <a:spLocks noGrp="1"/>
          </p:cNvSpPr>
          <p:nvPr>
            <p:ph type="ctrTitle"/>
          </p:nvPr>
        </p:nvSpPr>
        <p:spPr>
          <a:xfrm>
            <a:off x="1286256" y="1041399"/>
            <a:ext cx="9144000" cy="3375479"/>
          </a:xfrm>
        </p:spPr>
        <p:txBody>
          <a:bodyPr>
            <a:normAutofit/>
          </a:bodyPr>
          <a:lstStyle/>
          <a:p>
            <a:r>
              <a:rPr lang="en-US" sz="9600" b="1" dirty="0"/>
              <a:t>What is </a:t>
            </a:r>
            <a:r>
              <a:rPr lang="en-US" sz="9600" b="1" dirty="0">
                <a:solidFill>
                  <a:srgbClr val="00B050"/>
                </a:solidFill>
              </a:rPr>
              <a:t>QUEUE</a:t>
            </a:r>
            <a:br>
              <a:rPr lang="en-US" sz="9600" b="1" dirty="0">
                <a:solidFill>
                  <a:srgbClr val="00B050"/>
                </a:solidFill>
              </a:rPr>
            </a:br>
            <a:r>
              <a:rPr lang="en-US" sz="9600" b="1" dirty="0"/>
              <a:t>? </a:t>
            </a:r>
          </a:p>
        </p:txBody>
      </p:sp>
    </p:spTree>
    <p:extLst>
      <p:ext uri="{BB962C8B-B14F-4D97-AF65-F5344CB8AC3E}">
        <p14:creationId xmlns:p14="http://schemas.microsoft.com/office/powerpoint/2010/main" val="198047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eue of people Pictures, Queue of people Stock Photos &amp; Images |  Depositphotos®">
            <a:extLst>
              <a:ext uri="{FF2B5EF4-FFF2-40B4-BE49-F238E27FC236}">
                <a16:creationId xmlns:a16="http://schemas.microsoft.com/office/drawing/2014/main" id="{2784B30C-96E7-47B3-A1F5-7E56BBABD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582" y="4489213"/>
            <a:ext cx="5715000" cy="23687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C6749E-86B5-413F-9766-91A28AA8F741}"/>
              </a:ext>
            </a:extLst>
          </p:cNvPr>
          <p:cNvSpPr/>
          <p:nvPr/>
        </p:nvSpPr>
        <p:spPr>
          <a:xfrm>
            <a:off x="5596128" y="26854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6" name="Rectangle 5">
            <a:extLst>
              <a:ext uri="{FF2B5EF4-FFF2-40B4-BE49-F238E27FC236}">
                <a16:creationId xmlns:a16="http://schemas.microsoft.com/office/drawing/2014/main" id="{9617CC1E-B850-4714-AD1D-4D94941C2E62}"/>
              </a:ext>
            </a:extLst>
          </p:cNvPr>
          <p:cNvSpPr/>
          <p:nvPr/>
        </p:nvSpPr>
        <p:spPr>
          <a:xfrm>
            <a:off x="4992624"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8" name="Rectangle 7">
            <a:extLst>
              <a:ext uri="{FF2B5EF4-FFF2-40B4-BE49-F238E27FC236}">
                <a16:creationId xmlns:a16="http://schemas.microsoft.com/office/drawing/2014/main" id="{BCAC5CE9-ADF4-4DEB-B59C-557E0C0FADC3}"/>
              </a:ext>
            </a:extLst>
          </p:cNvPr>
          <p:cNvSpPr/>
          <p:nvPr/>
        </p:nvSpPr>
        <p:spPr>
          <a:xfrm>
            <a:off x="6217920"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9" name="Rectangle 8">
            <a:extLst>
              <a:ext uri="{FF2B5EF4-FFF2-40B4-BE49-F238E27FC236}">
                <a16:creationId xmlns:a16="http://schemas.microsoft.com/office/drawing/2014/main" id="{9EB89838-78F2-4B7E-AB85-ECD5A615F610}"/>
              </a:ext>
            </a:extLst>
          </p:cNvPr>
          <p:cNvSpPr/>
          <p:nvPr/>
        </p:nvSpPr>
        <p:spPr>
          <a:xfrm>
            <a:off x="6839712"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10" name="Rectangle 9">
            <a:extLst>
              <a:ext uri="{FF2B5EF4-FFF2-40B4-BE49-F238E27FC236}">
                <a16:creationId xmlns:a16="http://schemas.microsoft.com/office/drawing/2014/main" id="{84609DEF-A284-40A0-B95B-26AC6BD4B831}"/>
              </a:ext>
            </a:extLst>
          </p:cNvPr>
          <p:cNvSpPr/>
          <p:nvPr/>
        </p:nvSpPr>
        <p:spPr>
          <a:xfrm>
            <a:off x="7443216" y="268014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2" name="TextBox 11">
            <a:extLst>
              <a:ext uri="{FF2B5EF4-FFF2-40B4-BE49-F238E27FC236}">
                <a16:creationId xmlns:a16="http://schemas.microsoft.com/office/drawing/2014/main" id="{79C05CC7-91E4-4A12-865C-710E08CF39C1}"/>
              </a:ext>
            </a:extLst>
          </p:cNvPr>
          <p:cNvSpPr txBox="1"/>
          <p:nvPr/>
        </p:nvSpPr>
        <p:spPr>
          <a:xfrm>
            <a:off x="7458456" y="3640989"/>
            <a:ext cx="690131" cy="369332"/>
          </a:xfrm>
          <a:prstGeom prst="rect">
            <a:avLst/>
          </a:prstGeom>
          <a:noFill/>
        </p:spPr>
        <p:txBody>
          <a:bodyPr wrap="square" rtlCol="0">
            <a:spAutoFit/>
          </a:bodyPr>
          <a:lstStyle/>
          <a:p>
            <a:r>
              <a:rPr lang="en-US" dirty="0"/>
              <a:t>Rear</a:t>
            </a:r>
          </a:p>
        </p:txBody>
      </p:sp>
      <p:sp>
        <p:nvSpPr>
          <p:cNvPr id="13" name="TextBox 12">
            <a:extLst>
              <a:ext uri="{FF2B5EF4-FFF2-40B4-BE49-F238E27FC236}">
                <a16:creationId xmlns:a16="http://schemas.microsoft.com/office/drawing/2014/main" id="{3ECFB02D-E022-449F-97E4-AA6A0BBE7549}"/>
              </a:ext>
            </a:extLst>
          </p:cNvPr>
          <p:cNvSpPr txBox="1"/>
          <p:nvPr/>
        </p:nvSpPr>
        <p:spPr>
          <a:xfrm>
            <a:off x="2251964" y="1477772"/>
            <a:ext cx="6231636" cy="369332"/>
          </a:xfrm>
          <a:prstGeom prst="rect">
            <a:avLst/>
          </a:prstGeom>
          <a:noFill/>
        </p:spPr>
        <p:txBody>
          <a:bodyPr wrap="square" rtlCol="0">
            <a:spAutoFit/>
          </a:bodyPr>
          <a:lstStyle/>
          <a:p>
            <a:r>
              <a:rPr lang="en-US" dirty="0"/>
              <a:t>Insertion and deletion happened at the opposite ends.</a:t>
            </a:r>
          </a:p>
        </p:txBody>
      </p:sp>
      <p:sp>
        <p:nvSpPr>
          <p:cNvPr id="14" name="TextBox 13">
            <a:extLst>
              <a:ext uri="{FF2B5EF4-FFF2-40B4-BE49-F238E27FC236}">
                <a16:creationId xmlns:a16="http://schemas.microsoft.com/office/drawing/2014/main" id="{A7B58E50-D360-47AA-BFCE-3D10A4DAA1C8}"/>
              </a:ext>
            </a:extLst>
          </p:cNvPr>
          <p:cNvSpPr txBox="1"/>
          <p:nvPr/>
        </p:nvSpPr>
        <p:spPr>
          <a:xfrm>
            <a:off x="2251964" y="512494"/>
            <a:ext cx="8365236" cy="923330"/>
          </a:xfrm>
          <a:prstGeom prst="rect">
            <a:avLst/>
          </a:prstGeom>
          <a:noFill/>
        </p:spPr>
        <p:txBody>
          <a:bodyPr wrap="square" rtlCol="0">
            <a:spAutoFit/>
          </a:bodyPr>
          <a:lstStyle/>
          <a:p>
            <a:r>
              <a:rPr lang="en-US" dirty="0"/>
              <a:t>Queue is a linear data structure in which the addition and deletion of the element happens at opposite ends. Or we can say that the element which is inserting at first will also get removed first. Its called, First in First out (FIFO) or last in last out (LILO)</a:t>
            </a:r>
          </a:p>
        </p:txBody>
      </p:sp>
      <p:sp>
        <p:nvSpPr>
          <p:cNvPr id="15" name="TextBox 14">
            <a:extLst>
              <a:ext uri="{FF2B5EF4-FFF2-40B4-BE49-F238E27FC236}">
                <a16:creationId xmlns:a16="http://schemas.microsoft.com/office/drawing/2014/main" id="{1FA922FA-6663-4E9B-8683-045C6ED228BE}"/>
              </a:ext>
            </a:extLst>
          </p:cNvPr>
          <p:cNvSpPr txBox="1"/>
          <p:nvPr/>
        </p:nvSpPr>
        <p:spPr>
          <a:xfrm>
            <a:off x="2466474" y="4558710"/>
            <a:ext cx="5272238" cy="2031325"/>
          </a:xfrm>
          <a:prstGeom prst="rect">
            <a:avLst/>
          </a:prstGeom>
          <a:noFill/>
        </p:spPr>
        <p:txBody>
          <a:bodyPr wrap="square" rtlCol="0">
            <a:spAutoFit/>
          </a:bodyPr>
          <a:lstStyle/>
          <a:p>
            <a:r>
              <a:rPr lang="en-US" dirty="0"/>
              <a:t>Operations performed on the Queue data structure:</a:t>
            </a:r>
          </a:p>
          <a:p>
            <a:endParaRPr lang="en-US" dirty="0"/>
          </a:p>
          <a:p>
            <a:pPr lvl="1"/>
            <a:r>
              <a:rPr lang="en-US" dirty="0"/>
              <a:t>enqueue</a:t>
            </a:r>
          </a:p>
          <a:p>
            <a:pPr lvl="1"/>
            <a:r>
              <a:rPr lang="en-US" dirty="0"/>
              <a:t>dequeue</a:t>
            </a:r>
          </a:p>
          <a:p>
            <a:pPr lvl="1"/>
            <a:r>
              <a:rPr lang="en-US" dirty="0"/>
              <a:t>front</a:t>
            </a:r>
          </a:p>
          <a:p>
            <a:pPr lvl="1"/>
            <a:r>
              <a:rPr lang="en-US" dirty="0"/>
              <a:t>display</a:t>
            </a:r>
          </a:p>
          <a:p>
            <a:pPr lvl="1"/>
            <a:endParaRPr lang="en-US" dirty="0"/>
          </a:p>
        </p:txBody>
      </p:sp>
      <p:sp>
        <p:nvSpPr>
          <p:cNvPr id="16" name="TextBox 15">
            <a:extLst>
              <a:ext uri="{FF2B5EF4-FFF2-40B4-BE49-F238E27FC236}">
                <a16:creationId xmlns:a16="http://schemas.microsoft.com/office/drawing/2014/main" id="{F60495AB-C62B-4A06-BA68-997A3016BD15}"/>
              </a:ext>
            </a:extLst>
          </p:cNvPr>
          <p:cNvSpPr txBox="1"/>
          <p:nvPr/>
        </p:nvSpPr>
        <p:spPr>
          <a:xfrm>
            <a:off x="7458456" y="3298170"/>
            <a:ext cx="804672" cy="369332"/>
          </a:xfrm>
          <a:prstGeom prst="rect">
            <a:avLst/>
          </a:prstGeom>
          <a:noFill/>
        </p:spPr>
        <p:txBody>
          <a:bodyPr wrap="square" rtlCol="0">
            <a:spAutoFit/>
          </a:bodyPr>
          <a:lstStyle/>
          <a:p>
            <a:r>
              <a:rPr lang="en-US" dirty="0"/>
              <a:t>Front</a:t>
            </a:r>
          </a:p>
        </p:txBody>
      </p:sp>
      <p:graphicFrame>
        <p:nvGraphicFramePr>
          <p:cNvPr id="17" name="Table 4">
            <a:extLst>
              <a:ext uri="{FF2B5EF4-FFF2-40B4-BE49-F238E27FC236}">
                <a16:creationId xmlns:a16="http://schemas.microsoft.com/office/drawing/2014/main" id="{319E1BF3-BE8A-42D0-B1E4-36375C314046}"/>
              </a:ext>
            </a:extLst>
          </p:cNvPr>
          <p:cNvGraphicFramePr>
            <a:graphicFrameLocks noGrp="1"/>
          </p:cNvGraphicFramePr>
          <p:nvPr>
            <p:extLst>
              <p:ext uri="{D42A27DB-BD31-4B8C-83A1-F6EECF244321}">
                <p14:modId xmlns:p14="http://schemas.microsoft.com/office/powerpoint/2010/main" val="2814984029"/>
              </p:ext>
            </p:extLst>
          </p:nvPr>
        </p:nvGraphicFramePr>
        <p:xfrm>
          <a:off x="4325109" y="2303926"/>
          <a:ext cx="3749046" cy="365760"/>
        </p:xfrm>
        <a:graphic>
          <a:graphicData uri="http://schemas.openxmlformats.org/drawingml/2006/table">
            <a:tbl>
              <a:tblPr firstRow="1" bandRow="1">
                <a:tableStyleId>{5C22544A-7EE6-4342-B048-85BDC9FD1C3A}</a:tableStyleId>
              </a:tblPr>
              <a:tblGrid>
                <a:gridCol w="624841">
                  <a:extLst>
                    <a:ext uri="{9D8B030D-6E8A-4147-A177-3AD203B41FA5}">
                      <a16:colId xmlns:a16="http://schemas.microsoft.com/office/drawing/2014/main" val="259554924"/>
                    </a:ext>
                  </a:extLst>
                </a:gridCol>
                <a:gridCol w="624841">
                  <a:extLst>
                    <a:ext uri="{9D8B030D-6E8A-4147-A177-3AD203B41FA5}">
                      <a16:colId xmlns:a16="http://schemas.microsoft.com/office/drawing/2014/main" val="307284157"/>
                    </a:ext>
                  </a:extLst>
                </a:gridCol>
                <a:gridCol w="624841">
                  <a:extLst>
                    <a:ext uri="{9D8B030D-6E8A-4147-A177-3AD203B41FA5}">
                      <a16:colId xmlns:a16="http://schemas.microsoft.com/office/drawing/2014/main" val="3354403184"/>
                    </a:ext>
                  </a:extLst>
                </a:gridCol>
                <a:gridCol w="624841">
                  <a:extLst>
                    <a:ext uri="{9D8B030D-6E8A-4147-A177-3AD203B41FA5}">
                      <a16:colId xmlns:a16="http://schemas.microsoft.com/office/drawing/2014/main" val="3794832009"/>
                    </a:ext>
                  </a:extLst>
                </a:gridCol>
                <a:gridCol w="624841">
                  <a:extLst>
                    <a:ext uri="{9D8B030D-6E8A-4147-A177-3AD203B41FA5}">
                      <a16:colId xmlns:a16="http://schemas.microsoft.com/office/drawing/2014/main" val="1058214976"/>
                    </a:ext>
                  </a:extLst>
                </a:gridCol>
                <a:gridCol w="624841">
                  <a:extLst>
                    <a:ext uri="{9D8B030D-6E8A-4147-A177-3AD203B41FA5}">
                      <a16:colId xmlns:a16="http://schemas.microsoft.com/office/drawing/2014/main" val="1145828691"/>
                    </a:ext>
                  </a:extLst>
                </a:gridCol>
              </a:tblGrid>
              <a:tr h="227194">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90871936"/>
                  </a:ext>
                </a:extLst>
              </a:tr>
            </a:tbl>
          </a:graphicData>
        </a:graphic>
      </p:graphicFrame>
    </p:spTree>
    <p:extLst>
      <p:ext uri="{BB962C8B-B14F-4D97-AF65-F5344CB8AC3E}">
        <p14:creationId xmlns:p14="http://schemas.microsoft.com/office/powerpoint/2010/main" val="307636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2.08333E-6 -4.07407E-6 L -0.0569 0.00186 " pathEditMode="relative" rAng="0" ptsTypes="AA">
                                      <p:cBhvr>
                                        <p:cTn id="42" dur="2000" fill="hold"/>
                                        <p:tgtEl>
                                          <p:spTgt spid="12"/>
                                        </p:tgtEl>
                                        <p:attrNameLst>
                                          <p:attrName>ppt_x</p:attrName>
                                          <p:attrName>ppt_y</p:attrName>
                                        </p:attrNameLst>
                                      </p:cBhvr>
                                      <p:rCtr x="-2852" y="93"/>
                                    </p:animMotion>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2" nodeType="clickEffect">
                                  <p:stCondLst>
                                    <p:cond delay="0"/>
                                  </p:stCondLst>
                                  <p:childTnLst>
                                    <p:animMotion origin="layout" path="M -0.0569 0.00186 L -0.09804 -0.00023 " pathEditMode="relative" rAng="0" ptsTypes="AA">
                                      <p:cBhvr>
                                        <p:cTn id="52" dur="2000" fill="hold"/>
                                        <p:tgtEl>
                                          <p:spTgt spid="12"/>
                                        </p:tgtEl>
                                        <p:attrNameLst>
                                          <p:attrName>ppt_x</p:attrName>
                                          <p:attrName>ppt_y</p:attrName>
                                        </p:attrNameLst>
                                      </p:cBhvr>
                                      <p:rCtr x="-2057" y="-116"/>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0-#ppt_w/2"/>
                                          </p:val>
                                        </p:tav>
                                        <p:tav tm="100000">
                                          <p:val>
                                            <p:strVal val="#ppt_x"/>
                                          </p:val>
                                        </p:tav>
                                      </p:tavLst>
                                    </p:anim>
                                    <p:anim calcmode="lin" valueType="num">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09805 -0.00023 L -0.15091 0.00186 " pathEditMode="relative" rAng="0" ptsTypes="AA">
                                      <p:cBhvr>
                                        <p:cTn id="62" dur="2000" fill="hold"/>
                                        <p:tgtEl>
                                          <p:spTgt spid="12"/>
                                        </p:tgtEl>
                                        <p:attrNameLst>
                                          <p:attrName>ppt_x</p:attrName>
                                          <p:attrName>ppt_y</p:attrName>
                                        </p:attrNameLst>
                                      </p:cBhvr>
                                      <p:rCtr x="-2839" y="23"/>
                                    </p:animMotion>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0-#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4" nodeType="clickEffect">
                                  <p:stCondLst>
                                    <p:cond delay="0"/>
                                  </p:stCondLst>
                                  <p:childTnLst>
                                    <p:animMotion origin="layout" path="M -0.15091 0.00185 L -0.20065 0.00186 " pathEditMode="relative" rAng="0" ptsTypes="AA">
                                      <p:cBhvr>
                                        <p:cTn id="72" dur="2000" fill="hold"/>
                                        <p:tgtEl>
                                          <p:spTgt spid="12"/>
                                        </p:tgtEl>
                                        <p:attrNameLst>
                                          <p:attrName>ppt_x</p:attrName>
                                          <p:attrName>ppt_y</p:attrName>
                                        </p:attrNameLst>
                                      </p:cBhvr>
                                      <p:rCtr x="-2839" y="23"/>
                                    </p:animMotion>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0-#ppt_w/2"/>
                                          </p:val>
                                        </p:tav>
                                        <p:tav tm="100000">
                                          <p:val>
                                            <p:strVal val="#ppt_x"/>
                                          </p:val>
                                        </p:tav>
                                      </p:tavLst>
                                    </p:anim>
                                    <p:anim calcmode="lin" valueType="num">
                                      <p:cBhvr additive="base">
                                        <p:cTn id="7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5" nodeType="clickEffect">
                                  <p:stCondLst>
                                    <p:cond delay="0"/>
                                  </p:stCondLst>
                                  <p:childTnLst>
                                    <p:animMotion origin="layout" path="M -0.20065 0.00185 L -0.25729 0.00069 " pathEditMode="relative" rAng="0" ptsTypes="AA">
                                      <p:cBhvr>
                                        <p:cTn id="82" dur="2000" fill="hold"/>
                                        <p:tgtEl>
                                          <p:spTgt spid="12"/>
                                        </p:tgtEl>
                                        <p:attrNameLst>
                                          <p:attrName>ppt_x</p:attrName>
                                          <p:attrName>ppt_y</p:attrName>
                                        </p:attrNameLst>
                                      </p:cBhvr>
                                      <p:rCtr x="-2839" y="-69"/>
                                    </p:animMotion>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barn(inVertical)">
                                      <p:cBhvr>
                                        <p:cTn id="8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2" grpId="0"/>
      <p:bldP spid="12" grpId="1"/>
      <p:bldP spid="12" grpId="2"/>
      <p:bldP spid="12" grpId="3"/>
      <p:bldP spid="12" grpId="4"/>
      <p:bldP spid="12" grpId="5"/>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2DE5-EA82-45FF-92C1-E45E4369FF5C}"/>
              </a:ext>
            </a:extLst>
          </p:cNvPr>
          <p:cNvSpPr>
            <a:spLocks noGrp="1"/>
          </p:cNvSpPr>
          <p:nvPr>
            <p:ph type="title"/>
          </p:nvPr>
        </p:nvSpPr>
        <p:spPr/>
        <p:txBody>
          <a:bodyPr/>
          <a:lstStyle/>
          <a:p>
            <a:r>
              <a:rPr lang="en-US" dirty="0"/>
              <a:t>Initialize the queue structure</a:t>
            </a:r>
          </a:p>
        </p:txBody>
      </p:sp>
      <p:sp>
        <p:nvSpPr>
          <p:cNvPr id="3" name="Content Placeholder 2">
            <a:extLst>
              <a:ext uri="{FF2B5EF4-FFF2-40B4-BE49-F238E27FC236}">
                <a16:creationId xmlns:a16="http://schemas.microsoft.com/office/drawing/2014/main" id="{9851D32B-6506-4EB2-9F6A-D5FFA8AAE9E0}"/>
              </a:ext>
            </a:extLst>
          </p:cNvPr>
          <p:cNvSpPr>
            <a:spLocks noGrp="1"/>
          </p:cNvSpPr>
          <p:nvPr>
            <p:ph idx="1"/>
          </p:nvPr>
        </p:nvSpPr>
        <p:spPr>
          <a:xfrm>
            <a:off x="838200" y="1825625"/>
            <a:ext cx="10515600" cy="4351338"/>
          </a:xfrm>
        </p:spPr>
        <p:txBody>
          <a:bodyPr>
            <a:normAutofit fontScale="92500" lnSpcReduction="20000"/>
          </a:bodyPr>
          <a:lstStyle/>
          <a:p>
            <a:r>
              <a:rPr lang="en-US" dirty="0"/>
              <a:t>Initialize the </a:t>
            </a:r>
            <a:r>
              <a:rPr lang="en-US" dirty="0">
                <a:solidFill>
                  <a:srgbClr val="FF0000"/>
                </a:solidFill>
              </a:rPr>
              <a:t>array</a:t>
            </a:r>
          </a:p>
          <a:p>
            <a:r>
              <a:rPr lang="en-US" dirty="0"/>
              <a:t>Initialize the </a:t>
            </a:r>
            <a:r>
              <a:rPr lang="en-US" dirty="0">
                <a:solidFill>
                  <a:srgbClr val="FF0000"/>
                </a:solidFill>
              </a:rPr>
              <a:t>capacity</a:t>
            </a:r>
            <a:r>
              <a:rPr lang="en-US" dirty="0"/>
              <a:t> of the stack structure</a:t>
            </a:r>
          </a:p>
          <a:p>
            <a:r>
              <a:rPr lang="en-US" dirty="0"/>
              <a:t>Initialize the </a:t>
            </a:r>
            <a:r>
              <a:rPr lang="en-US" dirty="0">
                <a:solidFill>
                  <a:srgbClr val="FF0000"/>
                </a:solidFill>
              </a:rPr>
              <a:t>rear and front</a:t>
            </a:r>
            <a:r>
              <a:rPr lang="en-US" dirty="0"/>
              <a:t> </a:t>
            </a:r>
            <a:r>
              <a:rPr lang="en-US" dirty="0" err="1"/>
              <a:t>val</a:t>
            </a:r>
            <a:endParaRPr lang="en-US" dirty="0"/>
          </a:p>
          <a:p>
            <a:pPr marL="0" indent="0">
              <a:buNone/>
            </a:pPr>
            <a:endParaRPr lang="en-US" dirty="0"/>
          </a:p>
          <a:p>
            <a:pPr marL="0" indent="0">
              <a:buNone/>
            </a:pPr>
            <a:r>
              <a:rPr lang="en-US" dirty="0"/>
              <a:t> </a:t>
            </a:r>
            <a:r>
              <a:rPr lang="en-US" dirty="0" err="1">
                <a:solidFill>
                  <a:srgbClr val="002060"/>
                </a:solidFill>
              </a:rPr>
              <a:t>QueueDemo</a:t>
            </a:r>
            <a:r>
              <a:rPr lang="en-US" dirty="0">
                <a:solidFill>
                  <a:srgbClr val="002060"/>
                </a:solidFill>
              </a:rPr>
              <a:t>(</a:t>
            </a:r>
            <a:r>
              <a:rPr lang="en-US" b="1" dirty="0">
                <a:solidFill>
                  <a:srgbClr val="002060"/>
                </a:solidFill>
              </a:rPr>
              <a:t>int c)</a:t>
            </a:r>
          </a:p>
          <a:p>
            <a:pPr marL="0" indent="0">
              <a:buNone/>
            </a:pPr>
            <a:r>
              <a:rPr lang="en-US" dirty="0">
                <a:solidFill>
                  <a:srgbClr val="002060"/>
                </a:solidFill>
              </a:rPr>
              <a:t> {</a:t>
            </a:r>
          </a:p>
          <a:p>
            <a:pPr marL="0" indent="0">
              <a:buNone/>
            </a:pPr>
            <a:r>
              <a:rPr lang="en-US" dirty="0">
                <a:solidFill>
                  <a:srgbClr val="002060"/>
                </a:solidFill>
              </a:rPr>
              <a:t>        </a:t>
            </a:r>
            <a:r>
              <a:rPr lang="en-US" i="1" dirty="0">
                <a:solidFill>
                  <a:srgbClr val="002060"/>
                </a:solidFill>
              </a:rPr>
              <a:t>front = rear = 0;</a:t>
            </a:r>
          </a:p>
          <a:p>
            <a:pPr marL="0" indent="0">
              <a:buNone/>
            </a:pPr>
            <a:r>
              <a:rPr lang="en-US" dirty="0">
                <a:solidFill>
                  <a:srgbClr val="002060"/>
                </a:solidFill>
              </a:rPr>
              <a:t>        </a:t>
            </a:r>
            <a:r>
              <a:rPr lang="en-US" i="1" dirty="0">
                <a:solidFill>
                  <a:srgbClr val="002060"/>
                </a:solidFill>
              </a:rPr>
              <a:t>capacity = c;</a:t>
            </a:r>
          </a:p>
          <a:p>
            <a:pPr marL="0" indent="0">
              <a:buNone/>
            </a:pPr>
            <a:r>
              <a:rPr lang="en-US" dirty="0">
                <a:solidFill>
                  <a:srgbClr val="002060"/>
                </a:solidFill>
              </a:rPr>
              <a:t>        </a:t>
            </a:r>
            <a:r>
              <a:rPr lang="en-US" i="1" dirty="0">
                <a:solidFill>
                  <a:srgbClr val="002060"/>
                </a:solidFill>
              </a:rPr>
              <a:t>queue = </a:t>
            </a:r>
            <a:r>
              <a:rPr lang="en-US" b="1" i="1" dirty="0">
                <a:solidFill>
                  <a:srgbClr val="002060"/>
                </a:solidFill>
              </a:rPr>
              <a:t>new int[capacity];</a:t>
            </a:r>
          </a:p>
          <a:p>
            <a:pPr marL="0" indent="0">
              <a:buNone/>
            </a:pPr>
            <a:r>
              <a:rPr lang="en-US" dirty="0">
                <a:solidFill>
                  <a:srgbClr val="002060"/>
                </a:solidFill>
              </a:rPr>
              <a:t> }</a:t>
            </a:r>
            <a:endParaRPr lang="en-US" i="1" dirty="0">
              <a:solidFill>
                <a:srgbClr val="002060"/>
              </a:solidFill>
            </a:endParaRPr>
          </a:p>
        </p:txBody>
      </p:sp>
      <p:sp>
        <p:nvSpPr>
          <p:cNvPr id="20" name="Rectangle 19">
            <a:extLst>
              <a:ext uri="{FF2B5EF4-FFF2-40B4-BE49-F238E27FC236}">
                <a16:creationId xmlns:a16="http://schemas.microsoft.com/office/drawing/2014/main" id="{1D4E3C05-97ED-49F6-B59E-792989697AFA}"/>
              </a:ext>
            </a:extLst>
          </p:cNvPr>
          <p:cNvSpPr/>
          <p:nvPr/>
        </p:nvSpPr>
        <p:spPr>
          <a:xfrm>
            <a:off x="8464458" y="26854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1" name="Rectangle 20">
            <a:extLst>
              <a:ext uri="{FF2B5EF4-FFF2-40B4-BE49-F238E27FC236}">
                <a16:creationId xmlns:a16="http://schemas.microsoft.com/office/drawing/2014/main" id="{85AC445C-8278-42B1-9BF4-8B14D9CEFCA7}"/>
              </a:ext>
            </a:extLst>
          </p:cNvPr>
          <p:cNvSpPr/>
          <p:nvPr/>
        </p:nvSpPr>
        <p:spPr>
          <a:xfrm>
            <a:off x="7824378" y="2691600"/>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2" name="Rectangle 21">
            <a:extLst>
              <a:ext uri="{FF2B5EF4-FFF2-40B4-BE49-F238E27FC236}">
                <a16:creationId xmlns:a16="http://schemas.microsoft.com/office/drawing/2014/main" id="{F17A513C-A8F0-4BA8-8728-30D98ACCB250}"/>
              </a:ext>
            </a:extLst>
          </p:cNvPr>
          <p:cNvSpPr/>
          <p:nvPr/>
        </p:nvSpPr>
        <p:spPr>
          <a:xfrm>
            <a:off x="9086250"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3" name="Rectangle 22">
            <a:extLst>
              <a:ext uri="{FF2B5EF4-FFF2-40B4-BE49-F238E27FC236}">
                <a16:creationId xmlns:a16="http://schemas.microsoft.com/office/drawing/2014/main" id="{E3FD5F25-3FE6-4ED9-8AE8-ED61F4214CF0}"/>
              </a:ext>
            </a:extLst>
          </p:cNvPr>
          <p:cNvSpPr/>
          <p:nvPr/>
        </p:nvSpPr>
        <p:spPr>
          <a:xfrm>
            <a:off x="9708042"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4" name="Rectangle 23">
            <a:extLst>
              <a:ext uri="{FF2B5EF4-FFF2-40B4-BE49-F238E27FC236}">
                <a16:creationId xmlns:a16="http://schemas.microsoft.com/office/drawing/2014/main" id="{48EAB397-54E4-47E9-BAE2-1C924A5C1CB5}"/>
              </a:ext>
            </a:extLst>
          </p:cNvPr>
          <p:cNvSpPr/>
          <p:nvPr/>
        </p:nvSpPr>
        <p:spPr>
          <a:xfrm>
            <a:off x="10311546" y="2689868"/>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5" name="TextBox 24">
            <a:extLst>
              <a:ext uri="{FF2B5EF4-FFF2-40B4-BE49-F238E27FC236}">
                <a16:creationId xmlns:a16="http://schemas.microsoft.com/office/drawing/2014/main" id="{361371CD-4C6D-4F3A-929B-E9C7750F62B0}"/>
              </a:ext>
            </a:extLst>
          </p:cNvPr>
          <p:cNvSpPr txBox="1"/>
          <p:nvPr/>
        </p:nvSpPr>
        <p:spPr>
          <a:xfrm>
            <a:off x="10311546" y="3483113"/>
            <a:ext cx="690131" cy="369332"/>
          </a:xfrm>
          <a:prstGeom prst="rect">
            <a:avLst/>
          </a:prstGeom>
          <a:noFill/>
        </p:spPr>
        <p:txBody>
          <a:bodyPr wrap="square" rtlCol="0">
            <a:spAutoFit/>
          </a:bodyPr>
          <a:lstStyle/>
          <a:p>
            <a:r>
              <a:rPr lang="en-US" dirty="0"/>
              <a:t>Front</a:t>
            </a:r>
          </a:p>
        </p:txBody>
      </p:sp>
      <p:sp>
        <p:nvSpPr>
          <p:cNvPr id="26" name="TextBox 25">
            <a:extLst>
              <a:ext uri="{FF2B5EF4-FFF2-40B4-BE49-F238E27FC236}">
                <a16:creationId xmlns:a16="http://schemas.microsoft.com/office/drawing/2014/main" id="{E92B4A5B-1CB9-4761-9FB4-F17ED99BFB66}"/>
              </a:ext>
            </a:extLst>
          </p:cNvPr>
          <p:cNvSpPr txBox="1"/>
          <p:nvPr/>
        </p:nvSpPr>
        <p:spPr>
          <a:xfrm>
            <a:off x="10322854" y="3190221"/>
            <a:ext cx="804672" cy="369332"/>
          </a:xfrm>
          <a:prstGeom prst="rect">
            <a:avLst/>
          </a:prstGeom>
          <a:noFill/>
        </p:spPr>
        <p:txBody>
          <a:bodyPr wrap="square" rtlCol="0">
            <a:spAutoFit/>
          </a:bodyPr>
          <a:lstStyle/>
          <a:p>
            <a:r>
              <a:rPr lang="en-US" dirty="0"/>
              <a:t>Rear</a:t>
            </a:r>
          </a:p>
        </p:txBody>
      </p:sp>
      <p:graphicFrame>
        <p:nvGraphicFramePr>
          <p:cNvPr id="11" name="Table 4">
            <a:extLst>
              <a:ext uri="{FF2B5EF4-FFF2-40B4-BE49-F238E27FC236}">
                <a16:creationId xmlns:a16="http://schemas.microsoft.com/office/drawing/2014/main" id="{BA0AEE39-6C5F-421C-8680-611FDA4BD783}"/>
              </a:ext>
            </a:extLst>
          </p:cNvPr>
          <p:cNvGraphicFramePr>
            <a:graphicFrameLocks noGrp="1"/>
          </p:cNvGraphicFramePr>
          <p:nvPr>
            <p:extLst>
              <p:ext uri="{D42A27DB-BD31-4B8C-83A1-F6EECF244321}">
                <p14:modId xmlns:p14="http://schemas.microsoft.com/office/powerpoint/2010/main" val="1227275823"/>
              </p:ext>
            </p:extLst>
          </p:nvPr>
        </p:nvGraphicFramePr>
        <p:xfrm>
          <a:off x="7209317" y="2284631"/>
          <a:ext cx="3749046" cy="365760"/>
        </p:xfrm>
        <a:graphic>
          <a:graphicData uri="http://schemas.openxmlformats.org/drawingml/2006/table">
            <a:tbl>
              <a:tblPr firstRow="1" bandRow="1">
                <a:tableStyleId>{5C22544A-7EE6-4342-B048-85BDC9FD1C3A}</a:tableStyleId>
              </a:tblPr>
              <a:tblGrid>
                <a:gridCol w="624841">
                  <a:extLst>
                    <a:ext uri="{9D8B030D-6E8A-4147-A177-3AD203B41FA5}">
                      <a16:colId xmlns:a16="http://schemas.microsoft.com/office/drawing/2014/main" val="259554924"/>
                    </a:ext>
                  </a:extLst>
                </a:gridCol>
                <a:gridCol w="624841">
                  <a:extLst>
                    <a:ext uri="{9D8B030D-6E8A-4147-A177-3AD203B41FA5}">
                      <a16:colId xmlns:a16="http://schemas.microsoft.com/office/drawing/2014/main" val="307284157"/>
                    </a:ext>
                  </a:extLst>
                </a:gridCol>
                <a:gridCol w="624841">
                  <a:extLst>
                    <a:ext uri="{9D8B030D-6E8A-4147-A177-3AD203B41FA5}">
                      <a16:colId xmlns:a16="http://schemas.microsoft.com/office/drawing/2014/main" val="3354403184"/>
                    </a:ext>
                  </a:extLst>
                </a:gridCol>
                <a:gridCol w="624841">
                  <a:extLst>
                    <a:ext uri="{9D8B030D-6E8A-4147-A177-3AD203B41FA5}">
                      <a16:colId xmlns:a16="http://schemas.microsoft.com/office/drawing/2014/main" val="3794832009"/>
                    </a:ext>
                  </a:extLst>
                </a:gridCol>
                <a:gridCol w="624841">
                  <a:extLst>
                    <a:ext uri="{9D8B030D-6E8A-4147-A177-3AD203B41FA5}">
                      <a16:colId xmlns:a16="http://schemas.microsoft.com/office/drawing/2014/main" val="1058214976"/>
                    </a:ext>
                  </a:extLst>
                </a:gridCol>
                <a:gridCol w="624841">
                  <a:extLst>
                    <a:ext uri="{9D8B030D-6E8A-4147-A177-3AD203B41FA5}">
                      <a16:colId xmlns:a16="http://schemas.microsoft.com/office/drawing/2014/main" val="1145828691"/>
                    </a:ext>
                  </a:extLst>
                </a:gridCol>
              </a:tblGrid>
              <a:tr h="227194">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90871936"/>
                  </a:ext>
                </a:extLst>
              </a:tr>
            </a:tbl>
          </a:graphicData>
        </a:graphic>
      </p:graphicFrame>
    </p:spTree>
    <p:extLst>
      <p:ext uri="{BB962C8B-B14F-4D97-AF65-F5344CB8AC3E}">
        <p14:creationId xmlns:p14="http://schemas.microsoft.com/office/powerpoint/2010/main" val="165872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9DBAC5-5C6C-42F5-9343-326AB4B5D26D}"/>
              </a:ext>
            </a:extLst>
          </p:cNvPr>
          <p:cNvSpPr/>
          <p:nvPr/>
        </p:nvSpPr>
        <p:spPr>
          <a:xfrm>
            <a:off x="448794" y="409694"/>
            <a:ext cx="5188921" cy="707886"/>
          </a:xfrm>
          <a:prstGeom prst="rect">
            <a:avLst/>
          </a:prstGeom>
        </p:spPr>
        <p:txBody>
          <a:bodyPr wrap="none">
            <a:spAutoFit/>
          </a:bodyPr>
          <a:lstStyle/>
          <a:p>
            <a:r>
              <a:rPr lang="en-US" sz="4000" b="1" u="sng" dirty="0" err="1"/>
              <a:t>queueEnqueue</a:t>
            </a:r>
            <a:r>
              <a:rPr lang="en-US" sz="4000" b="1" u="sng" dirty="0"/>
              <a:t> method</a:t>
            </a:r>
          </a:p>
        </p:txBody>
      </p:sp>
      <p:sp>
        <p:nvSpPr>
          <p:cNvPr id="5" name="Rectangle 4">
            <a:extLst>
              <a:ext uri="{FF2B5EF4-FFF2-40B4-BE49-F238E27FC236}">
                <a16:creationId xmlns:a16="http://schemas.microsoft.com/office/drawing/2014/main" id="{874173A9-41BB-4449-B4AE-53C8C663FE7D}"/>
              </a:ext>
            </a:extLst>
          </p:cNvPr>
          <p:cNvSpPr/>
          <p:nvPr/>
        </p:nvSpPr>
        <p:spPr>
          <a:xfrm>
            <a:off x="448794" y="1408605"/>
            <a:ext cx="5441867" cy="4524315"/>
          </a:xfrm>
          <a:prstGeom prst="rect">
            <a:avLst/>
          </a:prstGeom>
        </p:spPr>
        <p:txBody>
          <a:bodyPr wrap="square">
            <a:spAutoFit/>
          </a:bodyPr>
          <a:lstStyle/>
          <a:p>
            <a:r>
              <a:rPr lang="en-US" dirty="0">
                <a:solidFill>
                  <a:srgbClr val="002060"/>
                </a:solidFill>
              </a:rPr>
              <a:t> static void </a:t>
            </a:r>
            <a:r>
              <a:rPr lang="en-US" dirty="0" err="1">
                <a:solidFill>
                  <a:srgbClr val="002060"/>
                </a:solidFill>
              </a:rPr>
              <a:t>queueEnqueue</a:t>
            </a:r>
            <a:r>
              <a:rPr lang="en-US" dirty="0">
                <a:solidFill>
                  <a:srgbClr val="002060"/>
                </a:solidFill>
              </a:rPr>
              <a:t>(int data)</a:t>
            </a:r>
          </a:p>
          <a:p>
            <a:r>
              <a:rPr lang="en-US" dirty="0">
                <a:solidFill>
                  <a:srgbClr val="002060"/>
                </a:solidFill>
              </a:rPr>
              <a:t>    {</a:t>
            </a:r>
          </a:p>
          <a:p>
            <a:r>
              <a:rPr lang="en-US" dirty="0">
                <a:solidFill>
                  <a:srgbClr val="002060"/>
                </a:solidFill>
              </a:rPr>
              <a:t>        // check queue is full or not</a:t>
            </a:r>
          </a:p>
          <a:p>
            <a:r>
              <a:rPr lang="en-US" dirty="0">
                <a:solidFill>
                  <a:srgbClr val="002060"/>
                </a:solidFill>
              </a:rPr>
              <a:t>        if (</a:t>
            </a:r>
            <a:r>
              <a:rPr lang="en-US" i="1" dirty="0">
                <a:solidFill>
                  <a:srgbClr val="002060"/>
                </a:solidFill>
              </a:rPr>
              <a:t>capacity == rear) {</a:t>
            </a:r>
          </a:p>
          <a:p>
            <a:r>
              <a:rPr lang="en-US" dirty="0">
                <a:solidFill>
                  <a:srgbClr val="002060"/>
                </a:solidFill>
              </a:rPr>
              <a:t>            System.</a:t>
            </a:r>
            <a:r>
              <a:rPr lang="en-US" i="1" dirty="0">
                <a:solidFill>
                  <a:srgbClr val="002060"/>
                </a:solidFill>
              </a:rPr>
              <a:t>out.printf("\nQueue is full\n");</a:t>
            </a:r>
          </a:p>
          <a:p>
            <a:r>
              <a:rPr lang="en-US" dirty="0">
                <a:solidFill>
                  <a:srgbClr val="002060"/>
                </a:solidFill>
              </a:rPr>
              <a:t>            return;</a:t>
            </a:r>
          </a:p>
          <a:p>
            <a:r>
              <a:rPr lang="en-US" dirty="0">
                <a:solidFill>
                  <a:srgbClr val="002060"/>
                </a:solidFill>
              </a:rPr>
              <a:t>        }</a:t>
            </a:r>
          </a:p>
          <a:p>
            <a:r>
              <a:rPr lang="en-US" dirty="0">
                <a:solidFill>
                  <a:srgbClr val="002060"/>
                </a:solidFill>
              </a:rPr>
              <a:t>  </a:t>
            </a:r>
          </a:p>
          <a:p>
            <a:r>
              <a:rPr lang="en-US" dirty="0">
                <a:solidFill>
                  <a:srgbClr val="002060"/>
                </a:solidFill>
              </a:rPr>
              <a:t>        // insert element at the rear</a:t>
            </a:r>
          </a:p>
          <a:p>
            <a:r>
              <a:rPr lang="en-US" dirty="0">
                <a:solidFill>
                  <a:srgbClr val="002060"/>
                </a:solidFill>
              </a:rPr>
              <a:t>        else {</a:t>
            </a:r>
          </a:p>
          <a:p>
            <a:r>
              <a:rPr lang="en-US" dirty="0">
                <a:solidFill>
                  <a:srgbClr val="002060"/>
                </a:solidFill>
              </a:rPr>
              <a:t>            </a:t>
            </a:r>
            <a:r>
              <a:rPr lang="en-US" i="1" dirty="0">
                <a:solidFill>
                  <a:srgbClr val="002060"/>
                </a:solidFill>
              </a:rPr>
              <a:t>queue[rear] = data;</a:t>
            </a:r>
          </a:p>
          <a:p>
            <a:r>
              <a:rPr lang="en-US" dirty="0">
                <a:solidFill>
                  <a:srgbClr val="002060"/>
                </a:solidFill>
              </a:rPr>
              <a:t>            </a:t>
            </a:r>
            <a:r>
              <a:rPr lang="en-US" i="1" dirty="0">
                <a:solidFill>
                  <a:srgbClr val="002060"/>
                </a:solidFill>
              </a:rPr>
              <a:t>rear++;</a:t>
            </a:r>
          </a:p>
          <a:p>
            <a:r>
              <a:rPr lang="en-US" dirty="0">
                <a:solidFill>
                  <a:srgbClr val="002060"/>
                </a:solidFill>
              </a:rPr>
              <a:t>        }</a:t>
            </a:r>
          </a:p>
          <a:p>
            <a:r>
              <a:rPr lang="en-US" dirty="0">
                <a:solidFill>
                  <a:srgbClr val="002060"/>
                </a:solidFill>
              </a:rPr>
              <a:t>        return;</a:t>
            </a:r>
          </a:p>
          <a:p>
            <a:r>
              <a:rPr lang="en-US" dirty="0">
                <a:solidFill>
                  <a:srgbClr val="002060"/>
                </a:solidFill>
              </a:rPr>
              <a:t>    }</a:t>
            </a:r>
          </a:p>
          <a:p>
            <a:r>
              <a:rPr lang="en-US" dirty="0"/>
              <a:t> </a:t>
            </a:r>
            <a:endParaRPr lang="en-US" i="1" dirty="0"/>
          </a:p>
        </p:txBody>
      </p:sp>
      <p:sp>
        <p:nvSpPr>
          <p:cNvPr id="14" name="Rectangle 13">
            <a:extLst>
              <a:ext uri="{FF2B5EF4-FFF2-40B4-BE49-F238E27FC236}">
                <a16:creationId xmlns:a16="http://schemas.microsoft.com/office/drawing/2014/main" id="{D9340DB0-C462-4706-9559-3FF6DD913250}"/>
              </a:ext>
            </a:extLst>
          </p:cNvPr>
          <p:cNvSpPr/>
          <p:nvPr/>
        </p:nvSpPr>
        <p:spPr>
          <a:xfrm>
            <a:off x="9147853" y="3503645"/>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15" name="Rectangle 14">
            <a:extLst>
              <a:ext uri="{FF2B5EF4-FFF2-40B4-BE49-F238E27FC236}">
                <a16:creationId xmlns:a16="http://schemas.microsoft.com/office/drawing/2014/main" id="{8A77CDD8-1ACD-4932-B292-61825154CC32}"/>
              </a:ext>
            </a:extLst>
          </p:cNvPr>
          <p:cNvSpPr/>
          <p:nvPr/>
        </p:nvSpPr>
        <p:spPr>
          <a:xfrm>
            <a:off x="8507773" y="3509749"/>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16" name="Rectangle 15">
            <a:extLst>
              <a:ext uri="{FF2B5EF4-FFF2-40B4-BE49-F238E27FC236}">
                <a16:creationId xmlns:a16="http://schemas.microsoft.com/office/drawing/2014/main" id="{8B45B6E7-E468-476C-912E-76178BA511E6}"/>
              </a:ext>
            </a:extLst>
          </p:cNvPr>
          <p:cNvSpPr/>
          <p:nvPr/>
        </p:nvSpPr>
        <p:spPr>
          <a:xfrm>
            <a:off x="9769645" y="3503445"/>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17" name="Rectangle 16">
            <a:extLst>
              <a:ext uri="{FF2B5EF4-FFF2-40B4-BE49-F238E27FC236}">
                <a16:creationId xmlns:a16="http://schemas.microsoft.com/office/drawing/2014/main" id="{2BE501FD-A0FC-4778-9F13-1D369A38A88E}"/>
              </a:ext>
            </a:extLst>
          </p:cNvPr>
          <p:cNvSpPr/>
          <p:nvPr/>
        </p:nvSpPr>
        <p:spPr>
          <a:xfrm>
            <a:off x="10391437" y="3503445"/>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18" name="Rectangle 17">
            <a:extLst>
              <a:ext uri="{FF2B5EF4-FFF2-40B4-BE49-F238E27FC236}">
                <a16:creationId xmlns:a16="http://schemas.microsoft.com/office/drawing/2014/main" id="{D7ED1125-4E6F-4B8B-AC8D-48B44D880ECB}"/>
              </a:ext>
            </a:extLst>
          </p:cNvPr>
          <p:cNvSpPr/>
          <p:nvPr/>
        </p:nvSpPr>
        <p:spPr>
          <a:xfrm>
            <a:off x="10994941" y="3508017"/>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9" name="TextBox 18">
            <a:extLst>
              <a:ext uri="{FF2B5EF4-FFF2-40B4-BE49-F238E27FC236}">
                <a16:creationId xmlns:a16="http://schemas.microsoft.com/office/drawing/2014/main" id="{7F316E41-658B-4686-BB34-C12938FB8FB5}"/>
              </a:ext>
            </a:extLst>
          </p:cNvPr>
          <p:cNvSpPr txBox="1"/>
          <p:nvPr/>
        </p:nvSpPr>
        <p:spPr>
          <a:xfrm>
            <a:off x="10994941" y="4244613"/>
            <a:ext cx="690131" cy="369332"/>
          </a:xfrm>
          <a:prstGeom prst="rect">
            <a:avLst/>
          </a:prstGeom>
          <a:noFill/>
        </p:spPr>
        <p:txBody>
          <a:bodyPr wrap="square" rtlCol="0">
            <a:spAutoFit/>
          </a:bodyPr>
          <a:lstStyle/>
          <a:p>
            <a:r>
              <a:rPr lang="en-US" dirty="0"/>
              <a:t>Front</a:t>
            </a:r>
          </a:p>
        </p:txBody>
      </p:sp>
      <p:sp>
        <p:nvSpPr>
          <p:cNvPr id="20" name="TextBox 19">
            <a:extLst>
              <a:ext uri="{FF2B5EF4-FFF2-40B4-BE49-F238E27FC236}">
                <a16:creationId xmlns:a16="http://schemas.microsoft.com/office/drawing/2014/main" id="{C1C5BE79-A9A5-4DD8-A90D-22C494316B9D}"/>
              </a:ext>
            </a:extLst>
          </p:cNvPr>
          <p:cNvSpPr txBox="1"/>
          <p:nvPr/>
        </p:nvSpPr>
        <p:spPr>
          <a:xfrm>
            <a:off x="7849399" y="4244613"/>
            <a:ext cx="804672" cy="369332"/>
          </a:xfrm>
          <a:prstGeom prst="rect">
            <a:avLst/>
          </a:prstGeom>
          <a:noFill/>
        </p:spPr>
        <p:txBody>
          <a:bodyPr wrap="square" rtlCol="0">
            <a:spAutoFit/>
          </a:bodyPr>
          <a:lstStyle/>
          <a:p>
            <a:r>
              <a:rPr lang="en-US" dirty="0"/>
              <a:t>Rear</a:t>
            </a:r>
          </a:p>
        </p:txBody>
      </p:sp>
      <p:graphicFrame>
        <p:nvGraphicFramePr>
          <p:cNvPr id="11" name="Table 4">
            <a:extLst>
              <a:ext uri="{FF2B5EF4-FFF2-40B4-BE49-F238E27FC236}">
                <a16:creationId xmlns:a16="http://schemas.microsoft.com/office/drawing/2014/main" id="{D04625DE-49F6-4D46-B111-F89EE0B70D46}"/>
              </a:ext>
            </a:extLst>
          </p:cNvPr>
          <p:cNvGraphicFramePr>
            <a:graphicFrameLocks noGrp="1"/>
          </p:cNvGraphicFramePr>
          <p:nvPr>
            <p:extLst>
              <p:ext uri="{D42A27DB-BD31-4B8C-83A1-F6EECF244321}">
                <p14:modId xmlns:p14="http://schemas.microsoft.com/office/powerpoint/2010/main" val="2100526298"/>
              </p:ext>
            </p:extLst>
          </p:nvPr>
        </p:nvGraphicFramePr>
        <p:xfrm>
          <a:off x="7849399" y="3133113"/>
          <a:ext cx="3749046" cy="365760"/>
        </p:xfrm>
        <a:graphic>
          <a:graphicData uri="http://schemas.openxmlformats.org/drawingml/2006/table">
            <a:tbl>
              <a:tblPr firstRow="1" bandRow="1">
                <a:tableStyleId>{5C22544A-7EE6-4342-B048-85BDC9FD1C3A}</a:tableStyleId>
              </a:tblPr>
              <a:tblGrid>
                <a:gridCol w="624841">
                  <a:extLst>
                    <a:ext uri="{9D8B030D-6E8A-4147-A177-3AD203B41FA5}">
                      <a16:colId xmlns:a16="http://schemas.microsoft.com/office/drawing/2014/main" val="259554924"/>
                    </a:ext>
                  </a:extLst>
                </a:gridCol>
                <a:gridCol w="624841">
                  <a:extLst>
                    <a:ext uri="{9D8B030D-6E8A-4147-A177-3AD203B41FA5}">
                      <a16:colId xmlns:a16="http://schemas.microsoft.com/office/drawing/2014/main" val="307284157"/>
                    </a:ext>
                  </a:extLst>
                </a:gridCol>
                <a:gridCol w="624841">
                  <a:extLst>
                    <a:ext uri="{9D8B030D-6E8A-4147-A177-3AD203B41FA5}">
                      <a16:colId xmlns:a16="http://schemas.microsoft.com/office/drawing/2014/main" val="3354403184"/>
                    </a:ext>
                  </a:extLst>
                </a:gridCol>
                <a:gridCol w="624841">
                  <a:extLst>
                    <a:ext uri="{9D8B030D-6E8A-4147-A177-3AD203B41FA5}">
                      <a16:colId xmlns:a16="http://schemas.microsoft.com/office/drawing/2014/main" val="3794832009"/>
                    </a:ext>
                  </a:extLst>
                </a:gridCol>
                <a:gridCol w="624841">
                  <a:extLst>
                    <a:ext uri="{9D8B030D-6E8A-4147-A177-3AD203B41FA5}">
                      <a16:colId xmlns:a16="http://schemas.microsoft.com/office/drawing/2014/main" val="1058214976"/>
                    </a:ext>
                  </a:extLst>
                </a:gridCol>
                <a:gridCol w="624841">
                  <a:extLst>
                    <a:ext uri="{9D8B030D-6E8A-4147-A177-3AD203B41FA5}">
                      <a16:colId xmlns:a16="http://schemas.microsoft.com/office/drawing/2014/main" val="1145828691"/>
                    </a:ext>
                  </a:extLst>
                </a:gridCol>
              </a:tblGrid>
              <a:tr h="227194">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90871936"/>
                  </a:ext>
                </a:extLst>
              </a:tr>
            </a:tbl>
          </a:graphicData>
        </a:graphic>
      </p:graphicFrame>
    </p:spTree>
    <p:extLst>
      <p:ext uri="{BB962C8B-B14F-4D97-AF65-F5344CB8AC3E}">
        <p14:creationId xmlns:p14="http://schemas.microsoft.com/office/powerpoint/2010/main" val="85517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70F0-FCB9-41FB-A771-6BC755348A4A}"/>
              </a:ext>
            </a:extLst>
          </p:cNvPr>
          <p:cNvSpPr>
            <a:spLocks noGrp="1"/>
          </p:cNvSpPr>
          <p:nvPr>
            <p:ph type="title"/>
          </p:nvPr>
        </p:nvSpPr>
        <p:spPr>
          <a:xfrm>
            <a:off x="486076" y="0"/>
            <a:ext cx="10515600" cy="664143"/>
          </a:xfrm>
        </p:spPr>
        <p:txBody>
          <a:bodyPr>
            <a:normAutofit fontScale="90000"/>
          </a:bodyPr>
          <a:lstStyle/>
          <a:p>
            <a:r>
              <a:rPr lang="en-US" b="1" u="sng" dirty="0" err="1"/>
              <a:t>queueDequeue</a:t>
            </a:r>
            <a:r>
              <a:rPr lang="en-US" b="1" u="sng" dirty="0"/>
              <a:t> method</a:t>
            </a:r>
          </a:p>
        </p:txBody>
      </p:sp>
      <p:sp>
        <p:nvSpPr>
          <p:cNvPr id="4" name="Rectangle 3">
            <a:extLst>
              <a:ext uri="{FF2B5EF4-FFF2-40B4-BE49-F238E27FC236}">
                <a16:creationId xmlns:a16="http://schemas.microsoft.com/office/drawing/2014/main" id="{C7CB4D8C-E038-4F9B-9820-5268C9F63792}"/>
              </a:ext>
            </a:extLst>
          </p:cNvPr>
          <p:cNvSpPr/>
          <p:nvPr/>
        </p:nvSpPr>
        <p:spPr>
          <a:xfrm>
            <a:off x="635429" y="664143"/>
            <a:ext cx="5673931" cy="4801314"/>
          </a:xfrm>
          <a:prstGeom prst="rect">
            <a:avLst/>
          </a:prstGeom>
        </p:spPr>
        <p:txBody>
          <a:bodyPr wrap="square">
            <a:spAutoFit/>
          </a:bodyPr>
          <a:lstStyle/>
          <a:p>
            <a:r>
              <a:rPr lang="en-US" dirty="0"/>
              <a:t> </a:t>
            </a:r>
            <a:r>
              <a:rPr lang="en-US" dirty="0">
                <a:solidFill>
                  <a:srgbClr val="002060"/>
                </a:solidFill>
                <a:latin typeface="Arial" panose="020B0604020202020204" pitchFamily="34" charset="0"/>
                <a:cs typeface="Arial" panose="020B0604020202020204" pitchFamily="34" charset="0"/>
              </a:rPr>
              <a:t>static void </a:t>
            </a:r>
            <a:r>
              <a:rPr lang="en-US" dirty="0" err="1">
                <a:solidFill>
                  <a:srgbClr val="002060"/>
                </a:solidFill>
                <a:latin typeface="Arial" panose="020B0604020202020204" pitchFamily="34" charset="0"/>
                <a:cs typeface="Arial" panose="020B0604020202020204" pitchFamily="34" charset="0"/>
              </a:rPr>
              <a:t>queueDequeue</a:t>
            </a:r>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        if (</a:t>
            </a:r>
            <a:r>
              <a:rPr lang="en-US" i="1" dirty="0">
                <a:solidFill>
                  <a:srgbClr val="002060"/>
                </a:solidFill>
                <a:latin typeface="Arial" panose="020B0604020202020204" pitchFamily="34" charset="0"/>
                <a:cs typeface="Arial" panose="020B0604020202020204" pitchFamily="34" charset="0"/>
              </a:rPr>
              <a:t>front == rear) {</a:t>
            </a:r>
          </a:p>
          <a:p>
            <a:r>
              <a:rPr lang="en-US" dirty="0">
                <a:solidFill>
                  <a:srgbClr val="002060"/>
                </a:solidFill>
                <a:latin typeface="Arial" panose="020B0604020202020204" pitchFamily="34" charset="0"/>
                <a:cs typeface="Arial" panose="020B0604020202020204" pitchFamily="34" charset="0"/>
              </a:rPr>
              <a:t>            System.</a:t>
            </a:r>
            <a:r>
              <a:rPr lang="en-US" i="1" dirty="0">
                <a:solidFill>
                  <a:srgbClr val="002060"/>
                </a:solidFill>
                <a:latin typeface="Arial" panose="020B0604020202020204" pitchFamily="34" charset="0"/>
                <a:cs typeface="Arial" panose="020B0604020202020204" pitchFamily="34" charset="0"/>
              </a:rPr>
              <a:t>out.printf("\nQueue is empty\n");</a:t>
            </a:r>
          </a:p>
          <a:p>
            <a:r>
              <a:rPr lang="en-US" dirty="0">
                <a:solidFill>
                  <a:srgbClr val="002060"/>
                </a:solidFill>
                <a:latin typeface="Arial" panose="020B0604020202020204" pitchFamily="34" charset="0"/>
                <a:cs typeface="Arial" panose="020B0604020202020204" pitchFamily="34" charset="0"/>
              </a:rPr>
              <a:t>            return;</a:t>
            </a:r>
          </a:p>
          <a:p>
            <a:r>
              <a:rPr lang="en-US" dirty="0">
                <a:solidFill>
                  <a:srgbClr val="002060"/>
                </a:solidFill>
                <a:latin typeface="Arial" panose="020B0604020202020204" pitchFamily="34" charset="0"/>
                <a:cs typeface="Arial" panose="020B0604020202020204" pitchFamily="34" charset="0"/>
              </a:rPr>
              <a:t>        } else {</a:t>
            </a:r>
          </a:p>
          <a:p>
            <a:r>
              <a:rPr lang="nn-NO" dirty="0">
                <a:solidFill>
                  <a:srgbClr val="002060"/>
                </a:solidFill>
                <a:latin typeface="Arial" panose="020B0604020202020204" pitchFamily="34" charset="0"/>
                <a:cs typeface="Arial" panose="020B0604020202020204" pitchFamily="34" charset="0"/>
              </a:rPr>
              <a:t>            for (int i = 0; i &lt; </a:t>
            </a:r>
            <a:r>
              <a:rPr lang="nn-NO" i="1" dirty="0">
                <a:solidFill>
                  <a:srgbClr val="002060"/>
                </a:solidFill>
                <a:latin typeface="Arial" panose="020B0604020202020204" pitchFamily="34" charset="0"/>
                <a:cs typeface="Arial" panose="020B0604020202020204" pitchFamily="34" charset="0"/>
              </a:rPr>
              <a:t>rear - 1; i++) {</a:t>
            </a:r>
          </a:p>
          <a:p>
            <a:r>
              <a:rPr lang="en-US" dirty="0">
                <a:solidFill>
                  <a:srgbClr val="002060"/>
                </a:solidFill>
                <a:latin typeface="Arial" panose="020B0604020202020204" pitchFamily="34" charset="0"/>
                <a:cs typeface="Arial" panose="020B0604020202020204" pitchFamily="34" charset="0"/>
              </a:rPr>
              <a:t>                </a:t>
            </a:r>
            <a:r>
              <a:rPr lang="en-US" i="1" dirty="0">
                <a:solidFill>
                  <a:srgbClr val="002060"/>
                </a:solidFill>
                <a:latin typeface="Arial" panose="020B0604020202020204" pitchFamily="34" charset="0"/>
                <a:cs typeface="Arial" panose="020B0604020202020204" pitchFamily="34" charset="0"/>
              </a:rPr>
              <a:t>queue[i] = queue[i + 1];</a:t>
            </a:r>
          </a:p>
          <a:p>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            if (</a:t>
            </a:r>
            <a:r>
              <a:rPr lang="en-US" i="1" dirty="0">
                <a:solidFill>
                  <a:srgbClr val="002060"/>
                </a:solidFill>
                <a:latin typeface="Arial" panose="020B0604020202020204" pitchFamily="34" charset="0"/>
                <a:cs typeface="Arial" panose="020B0604020202020204" pitchFamily="34" charset="0"/>
              </a:rPr>
              <a:t>rear &lt; capacity){</a:t>
            </a:r>
          </a:p>
          <a:p>
            <a:r>
              <a:rPr lang="en-US" dirty="0">
                <a:solidFill>
                  <a:srgbClr val="002060"/>
                </a:solidFill>
                <a:latin typeface="Arial" panose="020B0604020202020204" pitchFamily="34" charset="0"/>
                <a:cs typeface="Arial" panose="020B0604020202020204" pitchFamily="34" charset="0"/>
              </a:rPr>
              <a:t>                </a:t>
            </a:r>
            <a:r>
              <a:rPr lang="en-US" i="1" dirty="0">
                <a:solidFill>
                  <a:srgbClr val="002060"/>
                </a:solidFill>
                <a:latin typeface="Arial" panose="020B0604020202020204" pitchFamily="34" charset="0"/>
                <a:cs typeface="Arial" panose="020B0604020202020204" pitchFamily="34" charset="0"/>
              </a:rPr>
              <a:t>queue[rear] = 0;</a:t>
            </a:r>
          </a:p>
          <a:p>
            <a:r>
              <a:rPr lang="en-US" i="1" dirty="0">
                <a:solidFill>
                  <a:srgbClr val="002060"/>
                </a:solidFill>
                <a:latin typeface="Arial" panose="020B0604020202020204" pitchFamily="34" charset="0"/>
                <a:cs typeface="Arial" panose="020B0604020202020204" pitchFamily="34" charset="0"/>
              </a:rPr>
              <a:t>            </a:t>
            </a:r>
            <a:r>
              <a:rPr lang="en-US" dirty="0">
                <a:solidFill>
                  <a:srgbClr val="002060"/>
                </a:solidFill>
                <a:latin typeface="Arial" panose="020B0604020202020204" pitchFamily="34" charset="0"/>
                <a:cs typeface="Arial" panose="020B0604020202020204" pitchFamily="34" charset="0"/>
              </a:rPr>
              <a:t>}</a:t>
            </a:r>
          </a:p>
          <a:p>
            <a:r>
              <a:rPr lang="en-US" i="1" dirty="0">
                <a:solidFill>
                  <a:srgbClr val="002060"/>
                </a:solidFill>
                <a:latin typeface="Arial" panose="020B0604020202020204" pitchFamily="34" charset="0"/>
                <a:cs typeface="Arial" panose="020B0604020202020204" pitchFamily="34" charset="0"/>
              </a:rPr>
              <a:t>            rear--;</a:t>
            </a:r>
          </a:p>
          <a:p>
            <a:r>
              <a:rPr lang="en-US" dirty="0">
                <a:solidFill>
                  <a:srgbClr val="002060"/>
                </a:solidFill>
                <a:latin typeface="Arial" panose="020B0604020202020204" pitchFamily="34" charset="0"/>
                <a:cs typeface="Arial" panose="020B0604020202020204" pitchFamily="34" charset="0"/>
              </a:rPr>
              <a:t>        }</a:t>
            </a:r>
          </a:p>
          <a:p>
            <a:r>
              <a:rPr lang="en-US" dirty="0">
                <a:solidFill>
                  <a:srgbClr val="002060"/>
                </a:solidFill>
                <a:latin typeface="Arial" panose="020B0604020202020204" pitchFamily="34" charset="0"/>
                <a:cs typeface="Arial" panose="020B0604020202020204" pitchFamily="34" charset="0"/>
              </a:rPr>
              <a:t>        return;</a:t>
            </a:r>
          </a:p>
          <a:p>
            <a:r>
              <a:rPr lang="en-US" dirty="0">
                <a:solidFill>
                  <a:srgbClr val="002060"/>
                </a:solidFill>
                <a:latin typeface="Arial" panose="020B0604020202020204" pitchFamily="34" charset="0"/>
                <a:cs typeface="Arial" panose="020B0604020202020204" pitchFamily="34" charset="0"/>
              </a:rPr>
              <a:t>    }</a:t>
            </a:r>
            <a:endParaRPr lang="en-US" i="1" dirty="0">
              <a:solidFill>
                <a:srgbClr val="00206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F330A3F-DA04-4312-A8BE-0650E651B632}"/>
              </a:ext>
            </a:extLst>
          </p:cNvPr>
          <p:cNvSpPr/>
          <p:nvPr/>
        </p:nvSpPr>
        <p:spPr>
          <a:xfrm>
            <a:off x="8464458" y="26854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14" name="Rectangle 13">
            <a:extLst>
              <a:ext uri="{FF2B5EF4-FFF2-40B4-BE49-F238E27FC236}">
                <a16:creationId xmlns:a16="http://schemas.microsoft.com/office/drawing/2014/main" id="{FA060F59-B7E0-4B17-A64F-7812F98A0959}"/>
              </a:ext>
            </a:extLst>
          </p:cNvPr>
          <p:cNvSpPr/>
          <p:nvPr/>
        </p:nvSpPr>
        <p:spPr>
          <a:xfrm>
            <a:off x="7824378" y="2685296"/>
            <a:ext cx="603504" cy="4177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15" name="Rectangle 14">
            <a:extLst>
              <a:ext uri="{FF2B5EF4-FFF2-40B4-BE49-F238E27FC236}">
                <a16:creationId xmlns:a16="http://schemas.microsoft.com/office/drawing/2014/main" id="{9743EE39-FD54-495C-B3D9-C6D7913B1153}"/>
              </a:ext>
            </a:extLst>
          </p:cNvPr>
          <p:cNvSpPr/>
          <p:nvPr/>
        </p:nvSpPr>
        <p:spPr>
          <a:xfrm>
            <a:off x="9086250"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16" name="Rectangle 15">
            <a:extLst>
              <a:ext uri="{FF2B5EF4-FFF2-40B4-BE49-F238E27FC236}">
                <a16:creationId xmlns:a16="http://schemas.microsoft.com/office/drawing/2014/main" id="{6D7964E6-EEF8-4D7E-8C33-2B9F45C3C6D7}"/>
              </a:ext>
            </a:extLst>
          </p:cNvPr>
          <p:cNvSpPr/>
          <p:nvPr/>
        </p:nvSpPr>
        <p:spPr>
          <a:xfrm>
            <a:off x="9708042"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17" name="Rectangle 16">
            <a:extLst>
              <a:ext uri="{FF2B5EF4-FFF2-40B4-BE49-F238E27FC236}">
                <a16:creationId xmlns:a16="http://schemas.microsoft.com/office/drawing/2014/main" id="{F94EE09B-704B-4ECC-8AD0-A97547695EAF}"/>
              </a:ext>
            </a:extLst>
          </p:cNvPr>
          <p:cNvSpPr/>
          <p:nvPr/>
        </p:nvSpPr>
        <p:spPr>
          <a:xfrm>
            <a:off x="10311546" y="2689868"/>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8" name="TextBox 17">
            <a:extLst>
              <a:ext uri="{FF2B5EF4-FFF2-40B4-BE49-F238E27FC236}">
                <a16:creationId xmlns:a16="http://schemas.microsoft.com/office/drawing/2014/main" id="{05F4E4B5-B992-4D11-B737-2CFC64DC8C6A}"/>
              </a:ext>
            </a:extLst>
          </p:cNvPr>
          <p:cNvSpPr txBox="1"/>
          <p:nvPr/>
        </p:nvSpPr>
        <p:spPr>
          <a:xfrm>
            <a:off x="10265467" y="3324401"/>
            <a:ext cx="690131" cy="369332"/>
          </a:xfrm>
          <a:prstGeom prst="rect">
            <a:avLst/>
          </a:prstGeom>
          <a:noFill/>
        </p:spPr>
        <p:txBody>
          <a:bodyPr wrap="square" rtlCol="0">
            <a:spAutoFit/>
          </a:bodyPr>
          <a:lstStyle/>
          <a:p>
            <a:r>
              <a:rPr lang="en-US" dirty="0"/>
              <a:t>Front</a:t>
            </a:r>
          </a:p>
        </p:txBody>
      </p:sp>
      <p:sp>
        <p:nvSpPr>
          <p:cNvPr id="19" name="TextBox 18">
            <a:extLst>
              <a:ext uri="{FF2B5EF4-FFF2-40B4-BE49-F238E27FC236}">
                <a16:creationId xmlns:a16="http://schemas.microsoft.com/office/drawing/2014/main" id="{3C70AD10-8998-4883-B91A-17528E8020D0}"/>
              </a:ext>
            </a:extLst>
          </p:cNvPr>
          <p:cNvSpPr txBox="1"/>
          <p:nvPr/>
        </p:nvSpPr>
        <p:spPr>
          <a:xfrm>
            <a:off x="7209317" y="3337711"/>
            <a:ext cx="804672" cy="369332"/>
          </a:xfrm>
          <a:prstGeom prst="rect">
            <a:avLst/>
          </a:prstGeom>
          <a:noFill/>
        </p:spPr>
        <p:txBody>
          <a:bodyPr wrap="square" rtlCol="0">
            <a:spAutoFit/>
          </a:bodyPr>
          <a:lstStyle/>
          <a:p>
            <a:r>
              <a:rPr lang="en-US" dirty="0"/>
              <a:t>Rear</a:t>
            </a:r>
          </a:p>
        </p:txBody>
      </p:sp>
      <p:graphicFrame>
        <p:nvGraphicFramePr>
          <p:cNvPr id="11" name="Table 4">
            <a:extLst>
              <a:ext uri="{FF2B5EF4-FFF2-40B4-BE49-F238E27FC236}">
                <a16:creationId xmlns:a16="http://schemas.microsoft.com/office/drawing/2014/main" id="{301E86A4-AC83-4888-9719-AFA0E6E2158F}"/>
              </a:ext>
            </a:extLst>
          </p:cNvPr>
          <p:cNvGraphicFramePr>
            <a:graphicFrameLocks noGrp="1"/>
          </p:cNvGraphicFramePr>
          <p:nvPr>
            <p:extLst>
              <p:ext uri="{D42A27DB-BD31-4B8C-83A1-F6EECF244321}">
                <p14:modId xmlns:p14="http://schemas.microsoft.com/office/powerpoint/2010/main" val="1227275823"/>
              </p:ext>
            </p:extLst>
          </p:nvPr>
        </p:nvGraphicFramePr>
        <p:xfrm>
          <a:off x="7209317" y="2284631"/>
          <a:ext cx="3749046" cy="365760"/>
        </p:xfrm>
        <a:graphic>
          <a:graphicData uri="http://schemas.openxmlformats.org/drawingml/2006/table">
            <a:tbl>
              <a:tblPr firstRow="1" bandRow="1">
                <a:tableStyleId>{5C22544A-7EE6-4342-B048-85BDC9FD1C3A}</a:tableStyleId>
              </a:tblPr>
              <a:tblGrid>
                <a:gridCol w="624841">
                  <a:extLst>
                    <a:ext uri="{9D8B030D-6E8A-4147-A177-3AD203B41FA5}">
                      <a16:colId xmlns:a16="http://schemas.microsoft.com/office/drawing/2014/main" val="259554924"/>
                    </a:ext>
                  </a:extLst>
                </a:gridCol>
                <a:gridCol w="624841">
                  <a:extLst>
                    <a:ext uri="{9D8B030D-6E8A-4147-A177-3AD203B41FA5}">
                      <a16:colId xmlns:a16="http://schemas.microsoft.com/office/drawing/2014/main" val="307284157"/>
                    </a:ext>
                  </a:extLst>
                </a:gridCol>
                <a:gridCol w="624841">
                  <a:extLst>
                    <a:ext uri="{9D8B030D-6E8A-4147-A177-3AD203B41FA5}">
                      <a16:colId xmlns:a16="http://schemas.microsoft.com/office/drawing/2014/main" val="3354403184"/>
                    </a:ext>
                  </a:extLst>
                </a:gridCol>
                <a:gridCol w="624841">
                  <a:extLst>
                    <a:ext uri="{9D8B030D-6E8A-4147-A177-3AD203B41FA5}">
                      <a16:colId xmlns:a16="http://schemas.microsoft.com/office/drawing/2014/main" val="3794832009"/>
                    </a:ext>
                  </a:extLst>
                </a:gridCol>
                <a:gridCol w="624841">
                  <a:extLst>
                    <a:ext uri="{9D8B030D-6E8A-4147-A177-3AD203B41FA5}">
                      <a16:colId xmlns:a16="http://schemas.microsoft.com/office/drawing/2014/main" val="1058214976"/>
                    </a:ext>
                  </a:extLst>
                </a:gridCol>
                <a:gridCol w="624841">
                  <a:extLst>
                    <a:ext uri="{9D8B030D-6E8A-4147-A177-3AD203B41FA5}">
                      <a16:colId xmlns:a16="http://schemas.microsoft.com/office/drawing/2014/main" val="1145828691"/>
                    </a:ext>
                  </a:extLst>
                </a:gridCol>
              </a:tblGrid>
              <a:tr h="227194">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90871936"/>
                  </a:ext>
                </a:extLst>
              </a:tr>
            </a:tbl>
          </a:graphicData>
        </a:graphic>
      </p:graphicFrame>
    </p:spTree>
    <p:extLst>
      <p:ext uri="{BB962C8B-B14F-4D97-AF65-F5344CB8AC3E}">
        <p14:creationId xmlns:p14="http://schemas.microsoft.com/office/powerpoint/2010/main" val="132165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4220-0C87-4444-81EA-861D7D1BBA0C}"/>
              </a:ext>
            </a:extLst>
          </p:cNvPr>
          <p:cNvSpPr>
            <a:spLocks noGrp="1"/>
          </p:cNvSpPr>
          <p:nvPr>
            <p:ph type="title"/>
          </p:nvPr>
        </p:nvSpPr>
        <p:spPr/>
        <p:txBody>
          <a:bodyPr/>
          <a:lstStyle/>
          <a:p>
            <a:r>
              <a:rPr lang="en-US" b="1" u="sng" dirty="0" err="1"/>
              <a:t>queueDisplay</a:t>
            </a:r>
            <a:r>
              <a:rPr lang="en-US" b="1" u="sng" dirty="0"/>
              <a:t> method</a:t>
            </a:r>
          </a:p>
        </p:txBody>
      </p:sp>
      <p:sp>
        <p:nvSpPr>
          <p:cNvPr id="4" name="Rectangle 3">
            <a:extLst>
              <a:ext uri="{FF2B5EF4-FFF2-40B4-BE49-F238E27FC236}">
                <a16:creationId xmlns:a16="http://schemas.microsoft.com/office/drawing/2014/main" id="{8CA8E995-05F1-4E4D-B3ED-B9A0BAA75AA7}"/>
              </a:ext>
            </a:extLst>
          </p:cNvPr>
          <p:cNvSpPr/>
          <p:nvPr/>
        </p:nvSpPr>
        <p:spPr>
          <a:xfrm>
            <a:off x="838200" y="2169128"/>
            <a:ext cx="5889171" cy="3970318"/>
          </a:xfrm>
          <a:prstGeom prst="rect">
            <a:avLst/>
          </a:prstGeom>
        </p:spPr>
        <p:txBody>
          <a:bodyPr wrap="square">
            <a:spAutoFit/>
          </a:bodyPr>
          <a:lstStyle/>
          <a:p>
            <a:r>
              <a:rPr lang="en-US" dirty="0"/>
              <a:t>static void </a:t>
            </a:r>
            <a:r>
              <a:rPr lang="en-US" dirty="0" err="1"/>
              <a:t>queueDisplay</a:t>
            </a:r>
            <a:r>
              <a:rPr lang="en-US" dirty="0"/>
              <a:t>()</a:t>
            </a:r>
          </a:p>
          <a:p>
            <a:r>
              <a:rPr lang="en-US" dirty="0"/>
              <a:t>    {</a:t>
            </a:r>
          </a:p>
          <a:p>
            <a:r>
              <a:rPr lang="en-US" dirty="0"/>
              <a:t>        int i;</a:t>
            </a:r>
          </a:p>
          <a:p>
            <a:r>
              <a:rPr lang="en-US" dirty="0"/>
              <a:t>        if (</a:t>
            </a:r>
            <a:r>
              <a:rPr lang="en-US" i="1" dirty="0"/>
              <a:t>front == rear) {</a:t>
            </a:r>
          </a:p>
          <a:p>
            <a:r>
              <a:rPr lang="en-US" dirty="0"/>
              <a:t>            System.</a:t>
            </a:r>
            <a:r>
              <a:rPr lang="en-US" i="1" dirty="0"/>
              <a:t>out.printf("\nQueue is Empty\n");</a:t>
            </a:r>
          </a:p>
          <a:p>
            <a:r>
              <a:rPr lang="en-US" dirty="0"/>
              <a:t>            return;</a:t>
            </a:r>
          </a:p>
          <a:p>
            <a:r>
              <a:rPr lang="en-US" dirty="0"/>
              <a:t>        }</a:t>
            </a:r>
          </a:p>
          <a:p>
            <a:r>
              <a:rPr lang="en-US" dirty="0"/>
              <a:t>  </a:t>
            </a:r>
          </a:p>
          <a:p>
            <a:r>
              <a:rPr lang="en-US" dirty="0"/>
              <a:t>        // traverse </a:t>
            </a:r>
            <a:r>
              <a:rPr lang="en-US" dirty="0">
                <a:latin typeface="Arial" panose="020B0604020202020204" pitchFamily="34" charset="0"/>
                <a:cs typeface="Arial" panose="020B0604020202020204" pitchFamily="34" charset="0"/>
              </a:rPr>
              <a:t>front</a:t>
            </a:r>
            <a:r>
              <a:rPr lang="en-US" dirty="0"/>
              <a:t> to rear and print elements</a:t>
            </a:r>
          </a:p>
          <a:p>
            <a:r>
              <a:rPr lang="en-US" dirty="0"/>
              <a:t>        for (i = </a:t>
            </a:r>
            <a:r>
              <a:rPr lang="en-US" i="1" dirty="0"/>
              <a:t>front; i &lt; rear; i++) {</a:t>
            </a:r>
          </a:p>
          <a:p>
            <a:r>
              <a:rPr lang="en-US" dirty="0"/>
              <a:t>            System.</a:t>
            </a:r>
            <a:r>
              <a:rPr lang="en-US" i="1" dirty="0"/>
              <a:t>out.printf(" %d &lt;-- ", queue[i]);</a:t>
            </a:r>
          </a:p>
          <a:p>
            <a:r>
              <a:rPr lang="en-US" dirty="0"/>
              <a:t>        }</a:t>
            </a:r>
          </a:p>
          <a:p>
            <a:r>
              <a:rPr lang="en-US" dirty="0"/>
              <a:t>        return;</a:t>
            </a:r>
          </a:p>
          <a:p>
            <a:r>
              <a:rPr lang="en-US" dirty="0"/>
              <a:t>    }</a:t>
            </a:r>
            <a:endParaRPr lang="en-US" i="1" dirty="0"/>
          </a:p>
        </p:txBody>
      </p:sp>
      <p:sp>
        <p:nvSpPr>
          <p:cNvPr id="13" name="Rectangle 12">
            <a:extLst>
              <a:ext uri="{FF2B5EF4-FFF2-40B4-BE49-F238E27FC236}">
                <a16:creationId xmlns:a16="http://schemas.microsoft.com/office/drawing/2014/main" id="{8537550B-07BB-43F3-9202-CC95C36D7940}"/>
              </a:ext>
            </a:extLst>
          </p:cNvPr>
          <p:cNvSpPr/>
          <p:nvPr/>
        </p:nvSpPr>
        <p:spPr>
          <a:xfrm>
            <a:off x="8464458" y="26854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14" name="Rectangle 13">
            <a:extLst>
              <a:ext uri="{FF2B5EF4-FFF2-40B4-BE49-F238E27FC236}">
                <a16:creationId xmlns:a16="http://schemas.microsoft.com/office/drawing/2014/main" id="{B8D33C4F-E6E4-47D2-9B12-BEFA2B0CDD5A}"/>
              </a:ext>
            </a:extLst>
          </p:cNvPr>
          <p:cNvSpPr/>
          <p:nvPr/>
        </p:nvSpPr>
        <p:spPr>
          <a:xfrm>
            <a:off x="7824378" y="2691600"/>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15" name="Rectangle 14">
            <a:extLst>
              <a:ext uri="{FF2B5EF4-FFF2-40B4-BE49-F238E27FC236}">
                <a16:creationId xmlns:a16="http://schemas.microsoft.com/office/drawing/2014/main" id="{551B2805-725A-4F85-AC7A-28FA63DF1295}"/>
              </a:ext>
            </a:extLst>
          </p:cNvPr>
          <p:cNvSpPr/>
          <p:nvPr/>
        </p:nvSpPr>
        <p:spPr>
          <a:xfrm>
            <a:off x="9086250"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16" name="Rectangle 15">
            <a:extLst>
              <a:ext uri="{FF2B5EF4-FFF2-40B4-BE49-F238E27FC236}">
                <a16:creationId xmlns:a16="http://schemas.microsoft.com/office/drawing/2014/main" id="{2567BC90-FE2E-4E98-A035-9C534D586A25}"/>
              </a:ext>
            </a:extLst>
          </p:cNvPr>
          <p:cNvSpPr/>
          <p:nvPr/>
        </p:nvSpPr>
        <p:spPr>
          <a:xfrm>
            <a:off x="9708042"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17" name="Rectangle 16">
            <a:extLst>
              <a:ext uri="{FF2B5EF4-FFF2-40B4-BE49-F238E27FC236}">
                <a16:creationId xmlns:a16="http://schemas.microsoft.com/office/drawing/2014/main" id="{36DD0122-26D8-4645-9C94-D6028330C3A2}"/>
              </a:ext>
            </a:extLst>
          </p:cNvPr>
          <p:cNvSpPr/>
          <p:nvPr/>
        </p:nvSpPr>
        <p:spPr>
          <a:xfrm>
            <a:off x="10311546" y="2689868"/>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8" name="TextBox 17">
            <a:extLst>
              <a:ext uri="{FF2B5EF4-FFF2-40B4-BE49-F238E27FC236}">
                <a16:creationId xmlns:a16="http://schemas.microsoft.com/office/drawing/2014/main" id="{A97E1E34-0B18-4885-85CD-C79457EB5799}"/>
              </a:ext>
            </a:extLst>
          </p:cNvPr>
          <p:cNvSpPr txBox="1"/>
          <p:nvPr/>
        </p:nvSpPr>
        <p:spPr>
          <a:xfrm>
            <a:off x="10311546" y="3385589"/>
            <a:ext cx="690131" cy="369332"/>
          </a:xfrm>
          <a:prstGeom prst="rect">
            <a:avLst/>
          </a:prstGeom>
          <a:noFill/>
        </p:spPr>
        <p:txBody>
          <a:bodyPr wrap="square" rtlCol="0">
            <a:spAutoFit/>
          </a:bodyPr>
          <a:lstStyle/>
          <a:p>
            <a:r>
              <a:rPr lang="en-US" dirty="0"/>
              <a:t>Front</a:t>
            </a:r>
          </a:p>
        </p:txBody>
      </p:sp>
      <p:sp>
        <p:nvSpPr>
          <p:cNvPr id="19" name="TextBox 18">
            <a:extLst>
              <a:ext uri="{FF2B5EF4-FFF2-40B4-BE49-F238E27FC236}">
                <a16:creationId xmlns:a16="http://schemas.microsoft.com/office/drawing/2014/main" id="{3CC50284-6AA9-4C36-8705-3DB7387E5FAB}"/>
              </a:ext>
            </a:extLst>
          </p:cNvPr>
          <p:cNvSpPr txBox="1"/>
          <p:nvPr/>
        </p:nvSpPr>
        <p:spPr>
          <a:xfrm>
            <a:off x="7321458" y="3385589"/>
            <a:ext cx="804672" cy="369332"/>
          </a:xfrm>
          <a:prstGeom prst="rect">
            <a:avLst/>
          </a:prstGeom>
          <a:noFill/>
        </p:spPr>
        <p:txBody>
          <a:bodyPr wrap="square" rtlCol="0">
            <a:spAutoFit/>
          </a:bodyPr>
          <a:lstStyle/>
          <a:p>
            <a:r>
              <a:rPr lang="en-US" dirty="0"/>
              <a:t>Rear</a:t>
            </a:r>
          </a:p>
        </p:txBody>
      </p:sp>
      <p:graphicFrame>
        <p:nvGraphicFramePr>
          <p:cNvPr id="11" name="Table 4">
            <a:extLst>
              <a:ext uri="{FF2B5EF4-FFF2-40B4-BE49-F238E27FC236}">
                <a16:creationId xmlns:a16="http://schemas.microsoft.com/office/drawing/2014/main" id="{06A20D90-B77C-494B-B5CE-EF2ACA7ED41D}"/>
              </a:ext>
            </a:extLst>
          </p:cNvPr>
          <p:cNvGraphicFramePr>
            <a:graphicFrameLocks noGrp="1"/>
          </p:cNvGraphicFramePr>
          <p:nvPr>
            <p:extLst>
              <p:ext uri="{D42A27DB-BD31-4B8C-83A1-F6EECF244321}">
                <p14:modId xmlns:p14="http://schemas.microsoft.com/office/powerpoint/2010/main" val="1227275823"/>
              </p:ext>
            </p:extLst>
          </p:nvPr>
        </p:nvGraphicFramePr>
        <p:xfrm>
          <a:off x="7209317" y="2284631"/>
          <a:ext cx="3749046" cy="365760"/>
        </p:xfrm>
        <a:graphic>
          <a:graphicData uri="http://schemas.openxmlformats.org/drawingml/2006/table">
            <a:tbl>
              <a:tblPr firstRow="1" bandRow="1">
                <a:tableStyleId>{5C22544A-7EE6-4342-B048-85BDC9FD1C3A}</a:tableStyleId>
              </a:tblPr>
              <a:tblGrid>
                <a:gridCol w="624841">
                  <a:extLst>
                    <a:ext uri="{9D8B030D-6E8A-4147-A177-3AD203B41FA5}">
                      <a16:colId xmlns:a16="http://schemas.microsoft.com/office/drawing/2014/main" val="259554924"/>
                    </a:ext>
                  </a:extLst>
                </a:gridCol>
                <a:gridCol w="624841">
                  <a:extLst>
                    <a:ext uri="{9D8B030D-6E8A-4147-A177-3AD203B41FA5}">
                      <a16:colId xmlns:a16="http://schemas.microsoft.com/office/drawing/2014/main" val="307284157"/>
                    </a:ext>
                  </a:extLst>
                </a:gridCol>
                <a:gridCol w="624841">
                  <a:extLst>
                    <a:ext uri="{9D8B030D-6E8A-4147-A177-3AD203B41FA5}">
                      <a16:colId xmlns:a16="http://schemas.microsoft.com/office/drawing/2014/main" val="3354403184"/>
                    </a:ext>
                  </a:extLst>
                </a:gridCol>
                <a:gridCol w="624841">
                  <a:extLst>
                    <a:ext uri="{9D8B030D-6E8A-4147-A177-3AD203B41FA5}">
                      <a16:colId xmlns:a16="http://schemas.microsoft.com/office/drawing/2014/main" val="3794832009"/>
                    </a:ext>
                  </a:extLst>
                </a:gridCol>
                <a:gridCol w="624841">
                  <a:extLst>
                    <a:ext uri="{9D8B030D-6E8A-4147-A177-3AD203B41FA5}">
                      <a16:colId xmlns:a16="http://schemas.microsoft.com/office/drawing/2014/main" val="1058214976"/>
                    </a:ext>
                  </a:extLst>
                </a:gridCol>
                <a:gridCol w="624841">
                  <a:extLst>
                    <a:ext uri="{9D8B030D-6E8A-4147-A177-3AD203B41FA5}">
                      <a16:colId xmlns:a16="http://schemas.microsoft.com/office/drawing/2014/main" val="1145828691"/>
                    </a:ext>
                  </a:extLst>
                </a:gridCol>
              </a:tblGrid>
              <a:tr h="227194">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90871936"/>
                  </a:ext>
                </a:extLst>
              </a:tr>
            </a:tbl>
          </a:graphicData>
        </a:graphic>
      </p:graphicFrame>
    </p:spTree>
    <p:extLst>
      <p:ext uri="{BB962C8B-B14F-4D97-AF65-F5344CB8AC3E}">
        <p14:creationId xmlns:p14="http://schemas.microsoft.com/office/powerpoint/2010/main" val="254695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0569-15E7-4625-BE99-7A037611183E}"/>
              </a:ext>
            </a:extLst>
          </p:cNvPr>
          <p:cNvSpPr>
            <a:spLocks noGrp="1"/>
          </p:cNvSpPr>
          <p:nvPr>
            <p:ph type="title"/>
          </p:nvPr>
        </p:nvSpPr>
        <p:spPr/>
        <p:txBody>
          <a:bodyPr/>
          <a:lstStyle/>
          <a:p>
            <a:r>
              <a:rPr lang="en-US" b="1" u="sng" dirty="0" err="1"/>
              <a:t>queueFront</a:t>
            </a:r>
            <a:r>
              <a:rPr lang="en-US" b="1" u="sng" dirty="0"/>
              <a:t> method</a:t>
            </a:r>
          </a:p>
        </p:txBody>
      </p:sp>
      <p:sp>
        <p:nvSpPr>
          <p:cNvPr id="4" name="Rectangle 3">
            <a:extLst>
              <a:ext uri="{FF2B5EF4-FFF2-40B4-BE49-F238E27FC236}">
                <a16:creationId xmlns:a16="http://schemas.microsoft.com/office/drawing/2014/main" id="{C50D58D5-27CB-43B3-B03D-304452D262E9}"/>
              </a:ext>
            </a:extLst>
          </p:cNvPr>
          <p:cNvSpPr/>
          <p:nvPr/>
        </p:nvSpPr>
        <p:spPr>
          <a:xfrm>
            <a:off x="838200" y="2124748"/>
            <a:ext cx="6327810" cy="2585323"/>
          </a:xfrm>
          <a:prstGeom prst="rect">
            <a:avLst/>
          </a:prstGeom>
        </p:spPr>
        <p:txBody>
          <a:bodyPr wrap="square">
            <a:spAutoFit/>
          </a:bodyPr>
          <a:lstStyle/>
          <a:p>
            <a:r>
              <a:rPr lang="en-US" dirty="0">
                <a:solidFill>
                  <a:srgbClr val="002060"/>
                </a:solidFill>
              </a:rPr>
              <a:t>static void </a:t>
            </a:r>
            <a:r>
              <a:rPr lang="en-US" dirty="0" err="1">
                <a:solidFill>
                  <a:srgbClr val="002060"/>
                </a:solidFill>
              </a:rPr>
              <a:t>queueFront</a:t>
            </a:r>
            <a:r>
              <a:rPr lang="en-US" dirty="0">
                <a:solidFill>
                  <a:srgbClr val="002060"/>
                </a:solidFill>
              </a:rPr>
              <a:t>()</a:t>
            </a:r>
          </a:p>
          <a:p>
            <a:r>
              <a:rPr lang="en-US" dirty="0">
                <a:solidFill>
                  <a:srgbClr val="002060"/>
                </a:solidFill>
              </a:rPr>
              <a:t>    {</a:t>
            </a:r>
          </a:p>
          <a:p>
            <a:r>
              <a:rPr lang="en-US" dirty="0">
                <a:solidFill>
                  <a:srgbClr val="002060"/>
                </a:solidFill>
              </a:rPr>
              <a:t>        if (</a:t>
            </a:r>
            <a:r>
              <a:rPr lang="en-US" i="1" dirty="0">
                <a:solidFill>
                  <a:srgbClr val="002060"/>
                </a:solidFill>
              </a:rPr>
              <a:t>front == rear) {</a:t>
            </a:r>
          </a:p>
          <a:p>
            <a:r>
              <a:rPr lang="en-US" dirty="0">
                <a:solidFill>
                  <a:srgbClr val="002060"/>
                </a:solidFill>
              </a:rPr>
              <a:t>            </a:t>
            </a:r>
            <a:r>
              <a:rPr lang="en-US" dirty="0" err="1">
                <a:solidFill>
                  <a:srgbClr val="002060"/>
                </a:solidFill>
              </a:rPr>
              <a:t>System.</a:t>
            </a:r>
            <a:r>
              <a:rPr lang="en-US" i="1" dirty="0" err="1">
                <a:solidFill>
                  <a:srgbClr val="002060"/>
                </a:solidFill>
              </a:rPr>
              <a:t>out.printf</a:t>
            </a:r>
            <a:r>
              <a:rPr lang="en-US" i="1" dirty="0">
                <a:solidFill>
                  <a:srgbClr val="002060"/>
                </a:solidFill>
              </a:rPr>
              <a:t>("\nQueue is Empty\n");</a:t>
            </a:r>
          </a:p>
          <a:p>
            <a:r>
              <a:rPr lang="en-US" dirty="0">
                <a:solidFill>
                  <a:srgbClr val="002060"/>
                </a:solidFill>
              </a:rPr>
              <a:t>            return;</a:t>
            </a:r>
          </a:p>
          <a:p>
            <a:r>
              <a:rPr lang="en-US" dirty="0">
                <a:solidFill>
                  <a:srgbClr val="002060"/>
                </a:solidFill>
              </a:rPr>
              <a:t>        }</a:t>
            </a:r>
          </a:p>
          <a:p>
            <a:r>
              <a:rPr lang="fr-FR" dirty="0">
                <a:solidFill>
                  <a:srgbClr val="002060"/>
                </a:solidFill>
              </a:rPr>
              <a:t>        </a:t>
            </a:r>
            <a:r>
              <a:rPr lang="fr-FR" dirty="0" err="1">
                <a:solidFill>
                  <a:srgbClr val="002060"/>
                </a:solidFill>
              </a:rPr>
              <a:t>System.</a:t>
            </a:r>
            <a:r>
              <a:rPr lang="fr-FR" i="1" dirty="0" err="1">
                <a:solidFill>
                  <a:srgbClr val="002060"/>
                </a:solidFill>
              </a:rPr>
              <a:t>out.printf</a:t>
            </a:r>
            <a:r>
              <a:rPr lang="fr-FR" i="1" dirty="0">
                <a:solidFill>
                  <a:srgbClr val="002060"/>
                </a:solidFill>
              </a:rPr>
              <a:t>("\</a:t>
            </a:r>
            <a:r>
              <a:rPr lang="fr-FR" i="1" dirty="0" err="1">
                <a:solidFill>
                  <a:srgbClr val="002060"/>
                </a:solidFill>
              </a:rPr>
              <a:t>nFront</a:t>
            </a:r>
            <a:r>
              <a:rPr lang="fr-FR" i="1" dirty="0">
                <a:solidFill>
                  <a:srgbClr val="002060"/>
                </a:solidFill>
              </a:rPr>
              <a:t> </a:t>
            </a:r>
            <a:r>
              <a:rPr lang="fr-FR" i="1" dirty="0" err="1">
                <a:solidFill>
                  <a:srgbClr val="002060"/>
                </a:solidFill>
              </a:rPr>
              <a:t>Element</a:t>
            </a:r>
            <a:r>
              <a:rPr lang="fr-FR" i="1" dirty="0">
                <a:solidFill>
                  <a:srgbClr val="002060"/>
                </a:solidFill>
              </a:rPr>
              <a:t> </a:t>
            </a:r>
            <a:r>
              <a:rPr lang="fr-FR" i="1" dirty="0" err="1">
                <a:solidFill>
                  <a:srgbClr val="002060"/>
                </a:solidFill>
              </a:rPr>
              <a:t>is</a:t>
            </a:r>
            <a:r>
              <a:rPr lang="fr-FR" i="1" dirty="0">
                <a:solidFill>
                  <a:srgbClr val="002060"/>
                </a:solidFill>
              </a:rPr>
              <a:t>: %d", queue[front]);</a:t>
            </a:r>
          </a:p>
          <a:p>
            <a:r>
              <a:rPr lang="en-US" dirty="0">
                <a:solidFill>
                  <a:srgbClr val="002060"/>
                </a:solidFill>
              </a:rPr>
              <a:t>        return;</a:t>
            </a:r>
          </a:p>
          <a:p>
            <a:r>
              <a:rPr lang="en-US" dirty="0">
                <a:solidFill>
                  <a:srgbClr val="002060"/>
                </a:solidFill>
              </a:rPr>
              <a:t>    }</a:t>
            </a:r>
            <a:endParaRPr lang="en-US" i="1" dirty="0">
              <a:solidFill>
                <a:srgbClr val="002060"/>
              </a:solidFill>
            </a:endParaRPr>
          </a:p>
        </p:txBody>
      </p:sp>
      <p:sp>
        <p:nvSpPr>
          <p:cNvPr id="13" name="Rectangle 12">
            <a:extLst>
              <a:ext uri="{FF2B5EF4-FFF2-40B4-BE49-F238E27FC236}">
                <a16:creationId xmlns:a16="http://schemas.microsoft.com/office/drawing/2014/main" id="{8E70EE13-5968-4B97-8812-AA5FC6E657EA}"/>
              </a:ext>
            </a:extLst>
          </p:cNvPr>
          <p:cNvSpPr/>
          <p:nvPr/>
        </p:nvSpPr>
        <p:spPr>
          <a:xfrm>
            <a:off x="8464458" y="26854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14" name="Rectangle 13">
            <a:extLst>
              <a:ext uri="{FF2B5EF4-FFF2-40B4-BE49-F238E27FC236}">
                <a16:creationId xmlns:a16="http://schemas.microsoft.com/office/drawing/2014/main" id="{3D7C3F04-7B78-48BB-9023-29DB0E347871}"/>
              </a:ext>
            </a:extLst>
          </p:cNvPr>
          <p:cNvSpPr/>
          <p:nvPr/>
        </p:nvSpPr>
        <p:spPr>
          <a:xfrm>
            <a:off x="7824378"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15" name="Rectangle 14">
            <a:extLst>
              <a:ext uri="{FF2B5EF4-FFF2-40B4-BE49-F238E27FC236}">
                <a16:creationId xmlns:a16="http://schemas.microsoft.com/office/drawing/2014/main" id="{CD3A0E1D-99BC-4200-B84D-76CB1E52D402}"/>
              </a:ext>
            </a:extLst>
          </p:cNvPr>
          <p:cNvSpPr/>
          <p:nvPr/>
        </p:nvSpPr>
        <p:spPr>
          <a:xfrm>
            <a:off x="9086250"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16" name="Rectangle 15">
            <a:extLst>
              <a:ext uri="{FF2B5EF4-FFF2-40B4-BE49-F238E27FC236}">
                <a16:creationId xmlns:a16="http://schemas.microsoft.com/office/drawing/2014/main" id="{4B308BD7-0441-4479-BC32-F9E6A42F5BD6}"/>
              </a:ext>
            </a:extLst>
          </p:cNvPr>
          <p:cNvSpPr/>
          <p:nvPr/>
        </p:nvSpPr>
        <p:spPr>
          <a:xfrm>
            <a:off x="9708042" y="2685296"/>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17" name="Rectangle 16">
            <a:extLst>
              <a:ext uri="{FF2B5EF4-FFF2-40B4-BE49-F238E27FC236}">
                <a16:creationId xmlns:a16="http://schemas.microsoft.com/office/drawing/2014/main" id="{80BC81A3-D616-4677-A5FC-8FFD23D11570}"/>
              </a:ext>
            </a:extLst>
          </p:cNvPr>
          <p:cNvSpPr/>
          <p:nvPr/>
        </p:nvSpPr>
        <p:spPr>
          <a:xfrm>
            <a:off x="10311546" y="2689868"/>
            <a:ext cx="603504" cy="4114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8" name="TextBox 17">
            <a:extLst>
              <a:ext uri="{FF2B5EF4-FFF2-40B4-BE49-F238E27FC236}">
                <a16:creationId xmlns:a16="http://schemas.microsoft.com/office/drawing/2014/main" id="{3F8AB33F-36C1-4E4B-9E83-4A810C0B53A9}"/>
              </a:ext>
            </a:extLst>
          </p:cNvPr>
          <p:cNvSpPr txBox="1"/>
          <p:nvPr/>
        </p:nvSpPr>
        <p:spPr>
          <a:xfrm>
            <a:off x="10268232" y="3244334"/>
            <a:ext cx="690131" cy="369332"/>
          </a:xfrm>
          <a:prstGeom prst="rect">
            <a:avLst/>
          </a:prstGeom>
          <a:noFill/>
        </p:spPr>
        <p:txBody>
          <a:bodyPr wrap="square" rtlCol="0">
            <a:spAutoFit/>
          </a:bodyPr>
          <a:lstStyle/>
          <a:p>
            <a:r>
              <a:rPr lang="en-US" dirty="0"/>
              <a:t>Front</a:t>
            </a:r>
          </a:p>
        </p:txBody>
      </p:sp>
      <p:sp>
        <p:nvSpPr>
          <p:cNvPr id="19" name="TextBox 18">
            <a:extLst>
              <a:ext uri="{FF2B5EF4-FFF2-40B4-BE49-F238E27FC236}">
                <a16:creationId xmlns:a16="http://schemas.microsoft.com/office/drawing/2014/main" id="{791C05BD-0C70-417C-B080-1DFC5FF93AD8}"/>
              </a:ext>
            </a:extLst>
          </p:cNvPr>
          <p:cNvSpPr txBox="1"/>
          <p:nvPr/>
        </p:nvSpPr>
        <p:spPr>
          <a:xfrm>
            <a:off x="7230018" y="3334762"/>
            <a:ext cx="804672" cy="369332"/>
          </a:xfrm>
          <a:prstGeom prst="rect">
            <a:avLst/>
          </a:prstGeom>
          <a:noFill/>
        </p:spPr>
        <p:txBody>
          <a:bodyPr wrap="square" rtlCol="0">
            <a:spAutoFit/>
          </a:bodyPr>
          <a:lstStyle/>
          <a:p>
            <a:r>
              <a:rPr lang="en-US" dirty="0"/>
              <a:t>Rear</a:t>
            </a:r>
          </a:p>
        </p:txBody>
      </p:sp>
      <p:graphicFrame>
        <p:nvGraphicFramePr>
          <p:cNvPr id="3" name="Table 4">
            <a:extLst>
              <a:ext uri="{FF2B5EF4-FFF2-40B4-BE49-F238E27FC236}">
                <a16:creationId xmlns:a16="http://schemas.microsoft.com/office/drawing/2014/main" id="{5A27373E-8789-4464-A16F-E20A9EBB3885}"/>
              </a:ext>
            </a:extLst>
          </p:cNvPr>
          <p:cNvGraphicFramePr>
            <a:graphicFrameLocks noGrp="1"/>
          </p:cNvGraphicFramePr>
          <p:nvPr>
            <p:extLst>
              <p:ext uri="{D42A27DB-BD31-4B8C-83A1-F6EECF244321}">
                <p14:modId xmlns:p14="http://schemas.microsoft.com/office/powerpoint/2010/main" val="86164809"/>
              </p:ext>
            </p:extLst>
          </p:nvPr>
        </p:nvGraphicFramePr>
        <p:xfrm>
          <a:off x="7209317" y="2284631"/>
          <a:ext cx="3749046" cy="365760"/>
        </p:xfrm>
        <a:graphic>
          <a:graphicData uri="http://schemas.openxmlformats.org/drawingml/2006/table">
            <a:tbl>
              <a:tblPr firstRow="1" bandRow="1">
                <a:tableStyleId>{5C22544A-7EE6-4342-B048-85BDC9FD1C3A}</a:tableStyleId>
              </a:tblPr>
              <a:tblGrid>
                <a:gridCol w="624841">
                  <a:extLst>
                    <a:ext uri="{9D8B030D-6E8A-4147-A177-3AD203B41FA5}">
                      <a16:colId xmlns:a16="http://schemas.microsoft.com/office/drawing/2014/main" val="259554924"/>
                    </a:ext>
                  </a:extLst>
                </a:gridCol>
                <a:gridCol w="624841">
                  <a:extLst>
                    <a:ext uri="{9D8B030D-6E8A-4147-A177-3AD203B41FA5}">
                      <a16:colId xmlns:a16="http://schemas.microsoft.com/office/drawing/2014/main" val="307284157"/>
                    </a:ext>
                  </a:extLst>
                </a:gridCol>
                <a:gridCol w="624841">
                  <a:extLst>
                    <a:ext uri="{9D8B030D-6E8A-4147-A177-3AD203B41FA5}">
                      <a16:colId xmlns:a16="http://schemas.microsoft.com/office/drawing/2014/main" val="3354403184"/>
                    </a:ext>
                  </a:extLst>
                </a:gridCol>
                <a:gridCol w="624841">
                  <a:extLst>
                    <a:ext uri="{9D8B030D-6E8A-4147-A177-3AD203B41FA5}">
                      <a16:colId xmlns:a16="http://schemas.microsoft.com/office/drawing/2014/main" val="3794832009"/>
                    </a:ext>
                  </a:extLst>
                </a:gridCol>
                <a:gridCol w="624841">
                  <a:extLst>
                    <a:ext uri="{9D8B030D-6E8A-4147-A177-3AD203B41FA5}">
                      <a16:colId xmlns:a16="http://schemas.microsoft.com/office/drawing/2014/main" val="1058214976"/>
                    </a:ext>
                  </a:extLst>
                </a:gridCol>
                <a:gridCol w="624841">
                  <a:extLst>
                    <a:ext uri="{9D8B030D-6E8A-4147-A177-3AD203B41FA5}">
                      <a16:colId xmlns:a16="http://schemas.microsoft.com/office/drawing/2014/main" val="1145828691"/>
                    </a:ext>
                  </a:extLst>
                </a:gridCol>
              </a:tblGrid>
              <a:tr h="227194">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90871936"/>
                  </a:ext>
                </a:extLst>
              </a:tr>
            </a:tbl>
          </a:graphicData>
        </a:graphic>
      </p:graphicFrame>
    </p:spTree>
    <p:extLst>
      <p:ext uri="{BB962C8B-B14F-4D97-AF65-F5344CB8AC3E}">
        <p14:creationId xmlns:p14="http://schemas.microsoft.com/office/powerpoint/2010/main" val="250562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A913-B766-4C53-8998-48FCA4F63D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6FBAD0-9621-41E9-87FB-50CD7BA260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336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534</Words>
  <Application>Microsoft Office PowerPoint</Application>
  <PresentationFormat>Widescreen</PresentationFormat>
  <Paragraphs>162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What is QUEUE ? </vt:lpstr>
      <vt:lpstr>PowerPoint Presentation</vt:lpstr>
      <vt:lpstr>Initialize the queue structure</vt:lpstr>
      <vt:lpstr>PowerPoint Presentation</vt:lpstr>
      <vt:lpstr>queueDequeue method</vt:lpstr>
      <vt:lpstr>queueDisplay method</vt:lpstr>
      <vt:lpstr>queueFront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STACK </dc:title>
  <dc:creator>Ranjan, Prakash</dc:creator>
  <cp:lastModifiedBy>Ranjan, Prakash</cp:lastModifiedBy>
  <cp:revision>144</cp:revision>
  <dcterms:created xsi:type="dcterms:W3CDTF">2021-03-23T18:07:13Z</dcterms:created>
  <dcterms:modified xsi:type="dcterms:W3CDTF">2021-03-25T19:37:06Z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Prakash_Ranjan@Dell.com</vt:lpwstr>
  </property>
  <property fmtid="{D5CDD505-2E9C-101B-9397-08002B2CF9AE}" pid="5" name="MSIP_Label_17cb76b2-10b8-4fe1-93d4-2202842406cd_SetDate">
    <vt:lpwstr>2021-03-23T18:08:14.6497933Z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ies>
</file>