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4BA52-9DFC-4DDC-8E18-C58F6B55DE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9071260-DC38-4295-896C-21939800C4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D4DDC2-6416-48ED-8E30-CA445EDA44CC}"/>
              </a:ext>
            </a:extLst>
          </p:cNvPr>
          <p:cNvSpPr>
            <a:spLocks noGrp="1"/>
          </p:cNvSpPr>
          <p:nvPr>
            <p:ph type="dt" sz="half" idx="10"/>
          </p:nvPr>
        </p:nvSpPr>
        <p:spPr/>
        <p:txBody>
          <a:bodyPr/>
          <a:lstStyle/>
          <a:p>
            <a:fld id="{2273D854-9484-4468-A2AC-F3164BE4BF4D}" type="datetimeFigureOut">
              <a:rPr lang="en-IN" smtClean="0"/>
              <a:t>29-04-2021</a:t>
            </a:fld>
            <a:endParaRPr lang="en-IN"/>
          </a:p>
        </p:txBody>
      </p:sp>
      <p:sp>
        <p:nvSpPr>
          <p:cNvPr id="5" name="Footer Placeholder 4">
            <a:extLst>
              <a:ext uri="{FF2B5EF4-FFF2-40B4-BE49-F238E27FC236}">
                <a16:creationId xmlns:a16="http://schemas.microsoft.com/office/drawing/2014/main" id="{9957CBD0-C513-474E-8787-ED2C150AD3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BEE7E7-6F82-46F1-B059-73FCEB8E5EDE}"/>
              </a:ext>
            </a:extLst>
          </p:cNvPr>
          <p:cNvSpPr>
            <a:spLocks noGrp="1"/>
          </p:cNvSpPr>
          <p:nvPr>
            <p:ph type="sldNum" sz="quarter" idx="12"/>
          </p:nvPr>
        </p:nvSpPr>
        <p:spPr/>
        <p:txBody>
          <a:bodyPr/>
          <a:lstStyle/>
          <a:p>
            <a:fld id="{2EB2F91F-5BAB-4685-AD01-89476CC46F7D}" type="slidenum">
              <a:rPr lang="en-IN" smtClean="0"/>
              <a:t>‹#›</a:t>
            </a:fld>
            <a:endParaRPr lang="en-IN"/>
          </a:p>
        </p:txBody>
      </p:sp>
    </p:spTree>
    <p:extLst>
      <p:ext uri="{BB962C8B-B14F-4D97-AF65-F5344CB8AC3E}">
        <p14:creationId xmlns:p14="http://schemas.microsoft.com/office/powerpoint/2010/main" val="1450083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61265-64D4-43B8-AF2F-0555865191E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275F33-A321-4C24-B0E9-D84278FD4B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52AF72-1B36-476D-A803-02D2D3B5C2F8}"/>
              </a:ext>
            </a:extLst>
          </p:cNvPr>
          <p:cNvSpPr>
            <a:spLocks noGrp="1"/>
          </p:cNvSpPr>
          <p:nvPr>
            <p:ph type="dt" sz="half" idx="10"/>
          </p:nvPr>
        </p:nvSpPr>
        <p:spPr/>
        <p:txBody>
          <a:bodyPr/>
          <a:lstStyle/>
          <a:p>
            <a:fld id="{2273D854-9484-4468-A2AC-F3164BE4BF4D}" type="datetimeFigureOut">
              <a:rPr lang="en-IN" smtClean="0"/>
              <a:t>29-04-2021</a:t>
            </a:fld>
            <a:endParaRPr lang="en-IN"/>
          </a:p>
        </p:txBody>
      </p:sp>
      <p:sp>
        <p:nvSpPr>
          <p:cNvPr id="5" name="Footer Placeholder 4">
            <a:extLst>
              <a:ext uri="{FF2B5EF4-FFF2-40B4-BE49-F238E27FC236}">
                <a16:creationId xmlns:a16="http://schemas.microsoft.com/office/drawing/2014/main" id="{978DDCD6-B0FE-4E88-86E3-61F53C7AC7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E41ED0-CBA1-445D-8F9E-3735812F860F}"/>
              </a:ext>
            </a:extLst>
          </p:cNvPr>
          <p:cNvSpPr>
            <a:spLocks noGrp="1"/>
          </p:cNvSpPr>
          <p:nvPr>
            <p:ph type="sldNum" sz="quarter" idx="12"/>
          </p:nvPr>
        </p:nvSpPr>
        <p:spPr/>
        <p:txBody>
          <a:bodyPr/>
          <a:lstStyle/>
          <a:p>
            <a:fld id="{2EB2F91F-5BAB-4685-AD01-89476CC46F7D}" type="slidenum">
              <a:rPr lang="en-IN" smtClean="0"/>
              <a:t>‹#›</a:t>
            </a:fld>
            <a:endParaRPr lang="en-IN"/>
          </a:p>
        </p:txBody>
      </p:sp>
    </p:spTree>
    <p:extLst>
      <p:ext uri="{BB962C8B-B14F-4D97-AF65-F5344CB8AC3E}">
        <p14:creationId xmlns:p14="http://schemas.microsoft.com/office/powerpoint/2010/main" val="2816449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CC5806-1ADE-4511-BBB7-F3C1EAD4BD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0E85A9-6487-4C4A-8C31-B3FB403597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FDFD9F-7AA9-46E3-8073-F4B1EC7934E2}"/>
              </a:ext>
            </a:extLst>
          </p:cNvPr>
          <p:cNvSpPr>
            <a:spLocks noGrp="1"/>
          </p:cNvSpPr>
          <p:nvPr>
            <p:ph type="dt" sz="half" idx="10"/>
          </p:nvPr>
        </p:nvSpPr>
        <p:spPr/>
        <p:txBody>
          <a:bodyPr/>
          <a:lstStyle/>
          <a:p>
            <a:fld id="{2273D854-9484-4468-A2AC-F3164BE4BF4D}" type="datetimeFigureOut">
              <a:rPr lang="en-IN" smtClean="0"/>
              <a:t>29-04-2021</a:t>
            </a:fld>
            <a:endParaRPr lang="en-IN"/>
          </a:p>
        </p:txBody>
      </p:sp>
      <p:sp>
        <p:nvSpPr>
          <p:cNvPr id="5" name="Footer Placeholder 4">
            <a:extLst>
              <a:ext uri="{FF2B5EF4-FFF2-40B4-BE49-F238E27FC236}">
                <a16:creationId xmlns:a16="http://schemas.microsoft.com/office/drawing/2014/main" id="{50040599-4366-4124-B284-2CBF0153F4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75EB56-A947-4B0E-91B7-5CE2DB4648CE}"/>
              </a:ext>
            </a:extLst>
          </p:cNvPr>
          <p:cNvSpPr>
            <a:spLocks noGrp="1"/>
          </p:cNvSpPr>
          <p:nvPr>
            <p:ph type="sldNum" sz="quarter" idx="12"/>
          </p:nvPr>
        </p:nvSpPr>
        <p:spPr/>
        <p:txBody>
          <a:bodyPr/>
          <a:lstStyle/>
          <a:p>
            <a:fld id="{2EB2F91F-5BAB-4685-AD01-89476CC46F7D}" type="slidenum">
              <a:rPr lang="en-IN" smtClean="0"/>
              <a:t>‹#›</a:t>
            </a:fld>
            <a:endParaRPr lang="en-IN"/>
          </a:p>
        </p:txBody>
      </p:sp>
    </p:spTree>
    <p:extLst>
      <p:ext uri="{BB962C8B-B14F-4D97-AF65-F5344CB8AC3E}">
        <p14:creationId xmlns:p14="http://schemas.microsoft.com/office/powerpoint/2010/main" val="1477312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3584F-6EEF-4216-8D0C-7707CE8191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EAA1BA-3C99-4AA1-BF86-A568A79096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DEEDD5-81AF-4D19-8F63-9F032D145C89}"/>
              </a:ext>
            </a:extLst>
          </p:cNvPr>
          <p:cNvSpPr>
            <a:spLocks noGrp="1"/>
          </p:cNvSpPr>
          <p:nvPr>
            <p:ph type="dt" sz="half" idx="10"/>
          </p:nvPr>
        </p:nvSpPr>
        <p:spPr/>
        <p:txBody>
          <a:bodyPr/>
          <a:lstStyle/>
          <a:p>
            <a:fld id="{2273D854-9484-4468-A2AC-F3164BE4BF4D}" type="datetimeFigureOut">
              <a:rPr lang="en-IN" smtClean="0"/>
              <a:t>29-04-2021</a:t>
            </a:fld>
            <a:endParaRPr lang="en-IN"/>
          </a:p>
        </p:txBody>
      </p:sp>
      <p:sp>
        <p:nvSpPr>
          <p:cNvPr id="5" name="Footer Placeholder 4">
            <a:extLst>
              <a:ext uri="{FF2B5EF4-FFF2-40B4-BE49-F238E27FC236}">
                <a16:creationId xmlns:a16="http://schemas.microsoft.com/office/drawing/2014/main" id="{C785032D-EF6A-4565-9237-6763FCC226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FA9596-743D-44CA-860E-916798422D57}"/>
              </a:ext>
            </a:extLst>
          </p:cNvPr>
          <p:cNvSpPr>
            <a:spLocks noGrp="1"/>
          </p:cNvSpPr>
          <p:nvPr>
            <p:ph type="sldNum" sz="quarter" idx="12"/>
          </p:nvPr>
        </p:nvSpPr>
        <p:spPr/>
        <p:txBody>
          <a:bodyPr/>
          <a:lstStyle/>
          <a:p>
            <a:fld id="{2EB2F91F-5BAB-4685-AD01-89476CC46F7D}" type="slidenum">
              <a:rPr lang="en-IN" smtClean="0"/>
              <a:t>‹#›</a:t>
            </a:fld>
            <a:endParaRPr lang="en-IN"/>
          </a:p>
        </p:txBody>
      </p:sp>
    </p:spTree>
    <p:extLst>
      <p:ext uri="{BB962C8B-B14F-4D97-AF65-F5344CB8AC3E}">
        <p14:creationId xmlns:p14="http://schemas.microsoft.com/office/powerpoint/2010/main" val="1486470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CFDED-45BE-4F9D-A40B-873C8108DF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4F182FD-4B25-4802-9535-FD5244B3D5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745BE0-17AF-4468-B820-0B12C99A912C}"/>
              </a:ext>
            </a:extLst>
          </p:cNvPr>
          <p:cNvSpPr>
            <a:spLocks noGrp="1"/>
          </p:cNvSpPr>
          <p:nvPr>
            <p:ph type="dt" sz="half" idx="10"/>
          </p:nvPr>
        </p:nvSpPr>
        <p:spPr/>
        <p:txBody>
          <a:bodyPr/>
          <a:lstStyle/>
          <a:p>
            <a:fld id="{2273D854-9484-4468-A2AC-F3164BE4BF4D}" type="datetimeFigureOut">
              <a:rPr lang="en-IN" smtClean="0"/>
              <a:t>29-04-2021</a:t>
            </a:fld>
            <a:endParaRPr lang="en-IN"/>
          </a:p>
        </p:txBody>
      </p:sp>
      <p:sp>
        <p:nvSpPr>
          <p:cNvPr id="5" name="Footer Placeholder 4">
            <a:extLst>
              <a:ext uri="{FF2B5EF4-FFF2-40B4-BE49-F238E27FC236}">
                <a16:creationId xmlns:a16="http://schemas.microsoft.com/office/drawing/2014/main" id="{664BBB57-71A3-41D0-A437-6B856A5609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432A12-215F-4B1C-8402-FD7D844C3908}"/>
              </a:ext>
            </a:extLst>
          </p:cNvPr>
          <p:cNvSpPr>
            <a:spLocks noGrp="1"/>
          </p:cNvSpPr>
          <p:nvPr>
            <p:ph type="sldNum" sz="quarter" idx="12"/>
          </p:nvPr>
        </p:nvSpPr>
        <p:spPr/>
        <p:txBody>
          <a:bodyPr/>
          <a:lstStyle/>
          <a:p>
            <a:fld id="{2EB2F91F-5BAB-4685-AD01-89476CC46F7D}" type="slidenum">
              <a:rPr lang="en-IN" smtClean="0"/>
              <a:t>‹#›</a:t>
            </a:fld>
            <a:endParaRPr lang="en-IN"/>
          </a:p>
        </p:txBody>
      </p:sp>
    </p:spTree>
    <p:extLst>
      <p:ext uri="{BB962C8B-B14F-4D97-AF65-F5344CB8AC3E}">
        <p14:creationId xmlns:p14="http://schemas.microsoft.com/office/powerpoint/2010/main" val="4201527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787F2-D741-4A1C-A0B7-1EBC0A42B0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A829EE-E064-4E61-97E0-0950DCCF4C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B58714D-0D36-4FE2-AF1A-4545B8B767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FCF1567-A8CB-47F8-83CC-AD2EA1B66B28}"/>
              </a:ext>
            </a:extLst>
          </p:cNvPr>
          <p:cNvSpPr>
            <a:spLocks noGrp="1"/>
          </p:cNvSpPr>
          <p:nvPr>
            <p:ph type="dt" sz="half" idx="10"/>
          </p:nvPr>
        </p:nvSpPr>
        <p:spPr/>
        <p:txBody>
          <a:bodyPr/>
          <a:lstStyle/>
          <a:p>
            <a:fld id="{2273D854-9484-4468-A2AC-F3164BE4BF4D}" type="datetimeFigureOut">
              <a:rPr lang="en-IN" smtClean="0"/>
              <a:t>29-04-2021</a:t>
            </a:fld>
            <a:endParaRPr lang="en-IN"/>
          </a:p>
        </p:txBody>
      </p:sp>
      <p:sp>
        <p:nvSpPr>
          <p:cNvPr id="6" name="Footer Placeholder 5">
            <a:extLst>
              <a:ext uri="{FF2B5EF4-FFF2-40B4-BE49-F238E27FC236}">
                <a16:creationId xmlns:a16="http://schemas.microsoft.com/office/drawing/2014/main" id="{74ECAF62-5167-4C64-A40C-D14C2B83A1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9123DB-6F21-4F3D-B39A-21124ADB52E3}"/>
              </a:ext>
            </a:extLst>
          </p:cNvPr>
          <p:cNvSpPr>
            <a:spLocks noGrp="1"/>
          </p:cNvSpPr>
          <p:nvPr>
            <p:ph type="sldNum" sz="quarter" idx="12"/>
          </p:nvPr>
        </p:nvSpPr>
        <p:spPr/>
        <p:txBody>
          <a:bodyPr/>
          <a:lstStyle/>
          <a:p>
            <a:fld id="{2EB2F91F-5BAB-4685-AD01-89476CC46F7D}" type="slidenum">
              <a:rPr lang="en-IN" smtClean="0"/>
              <a:t>‹#›</a:t>
            </a:fld>
            <a:endParaRPr lang="en-IN"/>
          </a:p>
        </p:txBody>
      </p:sp>
    </p:spTree>
    <p:extLst>
      <p:ext uri="{BB962C8B-B14F-4D97-AF65-F5344CB8AC3E}">
        <p14:creationId xmlns:p14="http://schemas.microsoft.com/office/powerpoint/2010/main" val="4050652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783A9-9E4E-424D-AF5D-888D50A3FA8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FB3439-E2AE-47D6-A31C-589DFF872D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9E88F3-6439-4772-B84A-AC39F8ECE0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A33FD1B-C660-40EC-AC45-5DB7400A0C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3B358A-A5E6-4228-A02C-7F78ADA62D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4606E37-A6CB-4FFE-9789-DF90390366A0}"/>
              </a:ext>
            </a:extLst>
          </p:cNvPr>
          <p:cNvSpPr>
            <a:spLocks noGrp="1"/>
          </p:cNvSpPr>
          <p:nvPr>
            <p:ph type="dt" sz="half" idx="10"/>
          </p:nvPr>
        </p:nvSpPr>
        <p:spPr/>
        <p:txBody>
          <a:bodyPr/>
          <a:lstStyle/>
          <a:p>
            <a:fld id="{2273D854-9484-4468-A2AC-F3164BE4BF4D}" type="datetimeFigureOut">
              <a:rPr lang="en-IN" smtClean="0"/>
              <a:t>29-04-2021</a:t>
            </a:fld>
            <a:endParaRPr lang="en-IN"/>
          </a:p>
        </p:txBody>
      </p:sp>
      <p:sp>
        <p:nvSpPr>
          <p:cNvPr id="8" name="Footer Placeholder 7">
            <a:extLst>
              <a:ext uri="{FF2B5EF4-FFF2-40B4-BE49-F238E27FC236}">
                <a16:creationId xmlns:a16="http://schemas.microsoft.com/office/drawing/2014/main" id="{EB3A8DFF-1624-4BA1-8AC0-76AB8328814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1BAE40C-AA72-4E88-9B66-8D3E4E01AE25}"/>
              </a:ext>
            </a:extLst>
          </p:cNvPr>
          <p:cNvSpPr>
            <a:spLocks noGrp="1"/>
          </p:cNvSpPr>
          <p:nvPr>
            <p:ph type="sldNum" sz="quarter" idx="12"/>
          </p:nvPr>
        </p:nvSpPr>
        <p:spPr/>
        <p:txBody>
          <a:bodyPr/>
          <a:lstStyle/>
          <a:p>
            <a:fld id="{2EB2F91F-5BAB-4685-AD01-89476CC46F7D}" type="slidenum">
              <a:rPr lang="en-IN" smtClean="0"/>
              <a:t>‹#›</a:t>
            </a:fld>
            <a:endParaRPr lang="en-IN"/>
          </a:p>
        </p:txBody>
      </p:sp>
    </p:spTree>
    <p:extLst>
      <p:ext uri="{BB962C8B-B14F-4D97-AF65-F5344CB8AC3E}">
        <p14:creationId xmlns:p14="http://schemas.microsoft.com/office/powerpoint/2010/main" val="2455097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EF095-183A-49F6-B819-3330408D220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058D25E-DC02-4401-B610-60164D46FD43}"/>
              </a:ext>
            </a:extLst>
          </p:cNvPr>
          <p:cNvSpPr>
            <a:spLocks noGrp="1"/>
          </p:cNvSpPr>
          <p:nvPr>
            <p:ph type="dt" sz="half" idx="10"/>
          </p:nvPr>
        </p:nvSpPr>
        <p:spPr/>
        <p:txBody>
          <a:bodyPr/>
          <a:lstStyle/>
          <a:p>
            <a:fld id="{2273D854-9484-4468-A2AC-F3164BE4BF4D}" type="datetimeFigureOut">
              <a:rPr lang="en-IN" smtClean="0"/>
              <a:t>29-04-2021</a:t>
            </a:fld>
            <a:endParaRPr lang="en-IN"/>
          </a:p>
        </p:txBody>
      </p:sp>
      <p:sp>
        <p:nvSpPr>
          <p:cNvPr id="4" name="Footer Placeholder 3">
            <a:extLst>
              <a:ext uri="{FF2B5EF4-FFF2-40B4-BE49-F238E27FC236}">
                <a16:creationId xmlns:a16="http://schemas.microsoft.com/office/drawing/2014/main" id="{480A2669-7271-483A-9FD3-159E7F0F0DA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5183CCE-9222-406D-B9F8-986DE6DF3F4E}"/>
              </a:ext>
            </a:extLst>
          </p:cNvPr>
          <p:cNvSpPr>
            <a:spLocks noGrp="1"/>
          </p:cNvSpPr>
          <p:nvPr>
            <p:ph type="sldNum" sz="quarter" idx="12"/>
          </p:nvPr>
        </p:nvSpPr>
        <p:spPr/>
        <p:txBody>
          <a:bodyPr/>
          <a:lstStyle/>
          <a:p>
            <a:fld id="{2EB2F91F-5BAB-4685-AD01-89476CC46F7D}" type="slidenum">
              <a:rPr lang="en-IN" smtClean="0"/>
              <a:t>‹#›</a:t>
            </a:fld>
            <a:endParaRPr lang="en-IN"/>
          </a:p>
        </p:txBody>
      </p:sp>
    </p:spTree>
    <p:extLst>
      <p:ext uri="{BB962C8B-B14F-4D97-AF65-F5344CB8AC3E}">
        <p14:creationId xmlns:p14="http://schemas.microsoft.com/office/powerpoint/2010/main" val="4034010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A0A025-F1E5-4E05-8D3A-056EA7665476}"/>
              </a:ext>
            </a:extLst>
          </p:cNvPr>
          <p:cNvSpPr>
            <a:spLocks noGrp="1"/>
          </p:cNvSpPr>
          <p:nvPr>
            <p:ph type="dt" sz="half" idx="10"/>
          </p:nvPr>
        </p:nvSpPr>
        <p:spPr/>
        <p:txBody>
          <a:bodyPr/>
          <a:lstStyle/>
          <a:p>
            <a:fld id="{2273D854-9484-4468-A2AC-F3164BE4BF4D}" type="datetimeFigureOut">
              <a:rPr lang="en-IN" smtClean="0"/>
              <a:t>29-04-2021</a:t>
            </a:fld>
            <a:endParaRPr lang="en-IN"/>
          </a:p>
        </p:txBody>
      </p:sp>
      <p:sp>
        <p:nvSpPr>
          <p:cNvPr id="3" name="Footer Placeholder 2">
            <a:extLst>
              <a:ext uri="{FF2B5EF4-FFF2-40B4-BE49-F238E27FC236}">
                <a16:creationId xmlns:a16="http://schemas.microsoft.com/office/drawing/2014/main" id="{9187FC86-32E5-4732-9D97-4B9F990222E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FFB85FD-94B3-43E2-A48B-10FBF32FE7A8}"/>
              </a:ext>
            </a:extLst>
          </p:cNvPr>
          <p:cNvSpPr>
            <a:spLocks noGrp="1"/>
          </p:cNvSpPr>
          <p:nvPr>
            <p:ph type="sldNum" sz="quarter" idx="12"/>
          </p:nvPr>
        </p:nvSpPr>
        <p:spPr/>
        <p:txBody>
          <a:bodyPr/>
          <a:lstStyle/>
          <a:p>
            <a:fld id="{2EB2F91F-5BAB-4685-AD01-89476CC46F7D}" type="slidenum">
              <a:rPr lang="en-IN" smtClean="0"/>
              <a:t>‹#›</a:t>
            </a:fld>
            <a:endParaRPr lang="en-IN"/>
          </a:p>
        </p:txBody>
      </p:sp>
    </p:spTree>
    <p:extLst>
      <p:ext uri="{BB962C8B-B14F-4D97-AF65-F5344CB8AC3E}">
        <p14:creationId xmlns:p14="http://schemas.microsoft.com/office/powerpoint/2010/main" val="3325240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98E35-C6F2-4F78-9BC1-2CD77AC2AF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206020A-3E01-4556-917A-05AEE82F3E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8C2E18C-0345-4CEE-82EA-3D012DBEDC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CB132C-F8F5-42B8-8F2A-73AC15B9F130}"/>
              </a:ext>
            </a:extLst>
          </p:cNvPr>
          <p:cNvSpPr>
            <a:spLocks noGrp="1"/>
          </p:cNvSpPr>
          <p:nvPr>
            <p:ph type="dt" sz="half" idx="10"/>
          </p:nvPr>
        </p:nvSpPr>
        <p:spPr/>
        <p:txBody>
          <a:bodyPr/>
          <a:lstStyle/>
          <a:p>
            <a:fld id="{2273D854-9484-4468-A2AC-F3164BE4BF4D}" type="datetimeFigureOut">
              <a:rPr lang="en-IN" smtClean="0"/>
              <a:t>29-04-2021</a:t>
            </a:fld>
            <a:endParaRPr lang="en-IN"/>
          </a:p>
        </p:txBody>
      </p:sp>
      <p:sp>
        <p:nvSpPr>
          <p:cNvPr id="6" name="Footer Placeholder 5">
            <a:extLst>
              <a:ext uri="{FF2B5EF4-FFF2-40B4-BE49-F238E27FC236}">
                <a16:creationId xmlns:a16="http://schemas.microsoft.com/office/drawing/2014/main" id="{CA5DB7FC-E10E-4F55-9A0C-C911204971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25E0BF-E7C9-4FFF-98D1-EDC4617DA585}"/>
              </a:ext>
            </a:extLst>
          </p:cNvPr>
          <p:cNvSpPr>
            <a:spLocks noGrp="1"/>
          </p:cNvSpPr>
          <p:nvPr>
            <p:ph type="sldNum" sz="quarter" idx="12"/>
          </p:nvPr>
        </p:nvSpPr>
        <p:spPr/>
        <p:txBody>
          <a:bodyPr/>
          <a:lstStyle/>
          <a:p>
            <a:fld id="{2EB2F91F-5BAB-4685-AD01-89476CC46F7D}" type="slidenum">
              <a:rPr lang="en-IN" smtClean="0"/>
              <a:t>‹#›</a:t>
            </a:fld>
            <a:endParaRPr lang="en-IN"/>
          </a:p>
        </p:txBody>
      </p:sp>
    </p:spTree>
    <p:extLst>
      <p:ext uri="{BB962C8B-B14F-4D97-AF65-F5344CB8AC3E}">
        <p14:creationId xmlns:p14="http://schemas.microsoft.com/office/powerpoint/2010/main" val="3742636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E2A51-DC02-47E9-93F6-8F697D3431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A7E7EA9-2F4E-4AC6-BF55-9C834594DD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14CB175-068A-4574-9997-3BB30F04F7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12356B-3528-4832-AC48-9795C63662A7}"/>
              </a:ext>
            </a:extLst>
          </p:cNvPr>
          <p:cNvSpPr>
            <a:spLocks noGrp="1"/>
          </p:cNvSpPr>
          <p:nvPr>
            <p:ph type="dt" sz="half" idx="10"/>
          </p:nvPr>
        </p:nvSpPr>
        <p:spPr/>
        <p:txBody>
          <a:bodyPr/>
          <a:lstStyle/>
          <a:p>
            <a:fld id="{2273D854-9484-4468-A2AC-F3164BE4BF4D}" type="datetimeFigureOut">
              <a:rPr lang="en-IN" smtClean="0"/>
              <a:t>29-04-2021</a:t>
            </a:fld>
            <a:endParaRPr lang="en-IN"/>
          </a:p>
        </p:txBody>
      </p:sp>
      <p:sp>
        <p:nvSpPr>
          <p:cNvPr id="6" name="Footer Placeholder 5">
            <a:extLst>
              <a:ext uri="{FF2B5EF4-FFF2-40B4-BE49-F238E27FC236}">
                <a16:creationId xmlns:a16="http://schemas.microsoft.com/office/drawing/2014/main" id="{F1F3634F-CD60-45CD-8ABD-07E221BD8F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52111F-940E-4563-BFFA-5EE92A8B183F}"/>
              </a:ext>
            </a:extLst>
          </p:cNvPr>
          <p:cNvSpPr>
            <a:spLocks noGrp="1"/>
          </p:cNvSpPr>
          <p:nvPr>
            <p:ph type="sldNum" sz="quarter" idx="12"/>
          </p:nvPr>
        </p:nvSpPr>
        <p:spPr/>
        <p:txBody>
          <a:bodyPr/>
          <a:lstStyle/>
          <a:p>
            <a:fld id="{2EB2F91F-5BAB-4685-AD01-89476CC46F7D}" type="slidenum">
              <a:rPr lang="en-IN" smtClean="0"/>
              <a:t>‹#›</a:t>
            </a:fld>
            <a:endParaRPr lang="en-IN"/>
          </a:p>
        </p:txBody>
      </p:sp>
    </p:spTree>
    <p:extLst>
      <p:ext uri="{BB962C8B-B14F-4D97-AF65-F5344CB8AC3E}">
        <p14:creationId xmlns:p14="http://schemas.microsoft.com/office/powerpoint/2010/main" val="238099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326846-6C32-41C1-AF8C-320459EA9C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9E6951-0ECA-4AA3-9E6E-A27BF73BF5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F774E2-229C-4DFB-88AF-56D4702051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73D854-9484-4468-A2AC-F3164BE4BF4D}" type="datetimeFigureOut">
              <a:rPr lang="en-IN" smtClean="0"/>
              <a:t>29-04-2021</a:t>
            </a:fld>
            <a:endParaRPr lang="en-IN"/>
          </a:p>
        </p:txBody>
      </p:sp>
      <p:sp>
        <p:nvSpPr>
          <p:cNvPr id="5" name="Footer Placeholder 4">
            <a:extLst>
              <a:ext uri="{FF2B5EF4-FFF2-40B4-BE49-F238E27FC236}">
                <a16:creationId xmlns:a16="http://schemas.microsoft.com/office/drawing/2014/main" id="{CB2B3307-73E9-4456-8B93-8A71AE89A6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1A65AFF-F08D-4A1B-865D-D140815398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B2F91F-5BAB-4685-AD01-89476CC46F7D}" type="slidenum">
              <a:rPr lang="en-IN" smtClean="0"/>
              <a:t>‹#›</a:t>
            </a:fld>
            <a:endParaRPr lang="en-IN"/>
          </a:p>
        </p:txBody>
      </p:sp>
    </p:spTree>
    <p:extLst>
      <p:ext uri="{BB962C8B-B14F-4D97-AF65-F5344CB8AC3E}">
        <p14:creationId xmlns:p14="http://schemas.microsoft.com/office/powerpoint/2010/main" val="1811552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AB5F6-BC9F-4B04-BF6B-01EE1428A551}"/>
              </a:ext>
            </a:extLst>
          </p:cNvPr>
          <p:cNvSpPr>
            <a:spLocks noGrp="1"/>
          </p:cNvSpPr>
          <p:nvPr>
            <p:ph type="ctrTitle"/>
          </p:nvPr>
        </p:nvSpPr>
        <p:spPr>
          <a:xfrm>
            <a:off x="1402702" y="1915467"/>
            <a:ext cx="9144000" cy="2387600"/>
          </a:xfrm>
        </p:spPr>
        <p:txBody>
          <a:bodyPr>
            <a:normAutofit/>
          </a:bodyPr>
          <a:lstStyle/>
          <a:p>
            <a:r>
              <a:rPr lang="en-US" sz="7200" dirty="0">
                <a:solidFill>
                  <a:srgbClr val="002060"/>
                </a:solidFill>
                <a:latin typeface="Arial Black" panose="020B0A04020102020204" pitchFamily="34" charset="0"/>
              </a:rPr>
              <a:t>Singleton Design Pattern</a:t>
            </a:r>
            <a:endParaRPr lang="en-IN" sz="7200" dirty="0">
              <a:solidFill>
                <a:srgbClr val="002060"/>
              </a:solidFill>
              <a:latin typeface="Arial Black" panose="020B0A04020102020204" pitchFamily="34" charset="0"/>
            </a:endParaRPr>
          </a:p>
        </p:txBody>
      </p:sp>
    </p:spTree>
    <p:extLst>
      <p:ext uri="{BB962C8B-B14F-4D97-AF65-F5344CB8AC3E}">
        <p14:creationId xmlns:p14="http://schemas.microsoft.com/office/powerpoint/2010/main" val="2358240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D2FCF5-A4EC-4B7E-B4D4-B4BDAA018346}"/>
              </a:ext>
            </a:extLst>
          </p:cNvPr>
          <p:cNvSpPr txBox="1"/>
          <p:nvPr/>
        </p:nvSpPr>
        <p:spPr>
          <a:xfrm>
            <a:off x="496110" y="2397948"/>
            <a:ext cx="10375089" cy="2062103"/>
          </a:xfrm>
          <a:prstGeom prst="rect">
            <a:avLst/>
          </a:prstGeom>
          <a:noFill/>
        </p:spPr>
        <p:txBody>
          <a:bodyPr wrap="square" rtlCol="0">
            <a:spAutoFit/>
          </a:bodyPr>
          <a:lstStyle/>
          <a:p>
            <a:pPr marL="457200" indent="-457200">
              <a:buFont typeface="Wingdings" panose="05000000000000000000" pitchFamily="2" charset="2"/>
              <a:buChar char="Ø"/>
            </a:pPr>
            <a:r>
              <a:rPr lang="en-US" sz="3200" dirty="0"/>
              <a:t>What is creational design pattern.</a:t>
            </a:r>
          </a:p>
          <a:p>
            <a:pPr marL="457200" indent="-457200">
              <a:buFont typeface="Wingdings" panose="05000000000000000000" pitchFamily="2" charset="2"/>
              <a:buChar char="Ø"/>
            </a:pPr>
            <a:r>
              <a:rPr lang="en-US" sz="3200" dirty="0"/>
              <a:t>Usage of creational design pattern.</a:t>
            </a:r>
          </a:p>
          <a:p>
            <a:pPr marL="457200" indent="-457200">
              <a:buFont typeface="Wingdings" panose="05000000000000000000" pitchFamily="2" charset="2"/>
              <a:buChar char="Ø"/>
            </a:pPr>
            <a:r>
              <a:rPr lang="en-US" sz="3200" dirty="0"/>
              <a:t>Different ways to achieve creational design pattern in java.</a:t>
            </a:r>
          </a:p>
          <a:p>
            <a:pPr marL="457200" indent="-457200">
              <a:buFont typeface="Wingdings" panose="05000000000000000000" pitchFamily="2" charset="2"/>
              <a:buChar char="Ø"/>
            </a:pPr>
            <a:r>
              <a:rPr lang="en-US" sz="3200" dirty="0"/>
              <a:t>Demo code. </a:t>
            </a:r>
            <a:endParaRPr lang="en-IN" sz="3200" dirty="0"/>
          </a:p>
        </p:txBody>
      </p:sp>
      <p:sp>
        <p:nvSpPr>
          <p:cNvPr id="3" name="TextBox 2">
            <a:extLst>
              <a:ext uri="{FF2B5EF4-FFF2-40B4-BE49-F238E27FC236}">
                <a16:creationId xmlns:a16="http://schemas.microsoft.com/office/drawing/2014/main" id="{AE1B089B-793C-4A94-9D1D-EC77DD899496}"/>
              </a:ext>
            </a:extLst>
          </p:cNvPr>
          <p:cNvSpPr txBox="1"/>
          <p:nvPr/>
        </p:nvSpPr>
        <p:spPr>
          <a:xfrm>
            <a:off x="496111" y="544749"/>
            <a:ext cx="2354093" cy="769441"/>
          </a:xfrm>
          <a:prstGeom prst="rect">
            <a:avLst/>
          </a:prstGeom>
          <a:noFill/>
        </p:spPr>
        <p:txBody>
          <a:bodyPr wrap="square" rtlCol="0">
            <a:spAutoFit/>
          </a:bodyPr>
          <a:lstStyle/>
          <a:p>
            <a:r>
              <a:rPr lang="en-US" sz="4400" dirty="0">
                <a:latin typeface="Arial Black" panose="020B0A04020102020204" pitchFamily="34" charset="0"/>
              </a:rPr>
              <a:t>Topics</a:t>
            </a:r>
            <a:endParaRPr lang="en-IN" sz="4400" dirty="0">
              <a:latin typeface="Arial Black" panose="020B0A04020102020204" pitchFamily="34" charset="0"/>
            </a:endParaRPr>
          </a:p>
        </p:txBody>
      </p:sp>
    </p:spTree>
    <p:extLst>
      <p:ext uri="{BB962C8B-B14F-4D97-AF65-F5344CB8AC3E}">
        <p14:creationId xmlns:p14="http://schemas.microsoft.com/office/powerpoint/2010/main" val="2999818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D3EF-E62A-43AB-9688-08A91E16FAA5}"/>
              </a:ext>
            </a:extLst>
          </p:cNvPr>
          <p:cNvSpPr>
            <a:spLocks noGrp="1"/>
          </p:cNvSpPr>
          <p:nvPr>
            <p:ph type="title"/>
          </p:nvPr>
        </p:nvSpPr>
        <p:spPr>
          <a:xfrm>
            <a:off x="464975" y="253159"/>
            <a:ext cx="10515600" cy="689234"/>
          </a:xfrm>
        </p:spPr>
        <p:txBody>
          <a:bodyPr>
            <a:normAutofit fontScale="90000"/>
          </a:bodyPr>
          <a:lstStyle/>
          <a:p>
            <a:r>
              <a:rPr lang="en-US" b="1" dirty="0">
                <a:solidFill>
                  <a:srgbClr val="002060"/>
                </a:solidFill>
              </a:rPr>
              <a:t>What is Singleton Design pattern.</a:t>
            </a:r>
            <a:endParaRPr lang="en-IN" b="1" dirty="0">
              <a:solidFill>
                <a:srgbClr val="002060"/>
              </a:solidFill>
            </a:endParaRPr>
          </a:p>
        </p:txBody>
      </p:sp>
      <p:sp>
        <p:nvSpPr>
          <p:cNvPr id="3" name="Content Placeholder 2">
            <a:extLst>
              <a:ext uri="{FF2B5EF4-FFF2-40B4-BE49-F238E27FC236}">
                <a16:creationId xmlns:a16="http://schemas.microsoft.com/office/drawing/2014/main" id="{A965E4C6-D166-437E-ADA2-C7710AB6393F}"/>
              </a:ext>
            </a:extLst>
          </p:cNvPr>
          <p:cNvSpPr>
            <a:spLocks noGrp="1"/>
          </p:cNvSpPr>
          <p:nvPr>
            <p:ph idx="1"/>
          </p:nvPr>
        </p:nvSpPr>
        <p:spPr>
          <a:xfrm>
            <a:off x="464975" y="1253331"/>
            <a:ext cx="10515600" cy="1797779"/>
          </a:xfrm>
        </p:spPr>
        <p:txBody>
          <a:bodyPr/>
          <a:lstStyle/>
          <a:p>
            <a:pPr>
              <a:buFont typeface="Wingdings" panose="05000000000000000000" pitchFamily="2" charset="2"/>
              <a:buChar char="Ø"/>
            </a:pPr>
            <a:r>
              <a:rPr lang="en-US" dirty="0"/>
              <a:t>Singleton Design Pattern is a type of the creation design pattern.</a:t>
            </a:r>
          </a:p>
          <a:p>
            <a:pPr>
              <a:buFont typeface="Wingdings" panose="05000000000000000000" pitchFamily="2" charset="2"/>
              <a:buChar char="Ø"/>
            </a:pPr>
            <a:r>
              <a:rPr lang="en-US" dirty="0"/>
              <a:t>In this design pattern there will be only one instance of the class present in the entire application at any given point of time. </a:t>
            </a:r>
            <a:endParaRPr lang="en-IN" dirty="0"/>
          </a:p>
        </p:txBody>
      </p:sp>
      <p:sp>
        <p:nvSpPr>
          <p:cNvPr id="4" name="Oval 3">
            <a:extLst>
              <a:ext uri="{FF2B5EF4-FFF2-40B4-BE49-F238E27FC236}">
                <a16:creationId xmlns:a16="http://schemas.microsoft.com/office/drawing/2014/main" id="{FFF72C45-A3E1-4C10-9E57-84A70F3AB993}"/>
              </a:ext>
            </a:extLst>
          </p:cNvPr>
          <p:cNvSpPr/>
          <p:nvPr/>
        </p:nvSpPr>
        <p:spPr>
          <a:xfrm>
            <a:off x="7752080" y="3051110"/>
            <a:ext cx="2783840" cy="2688749"/>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047C7393-37FB-4425-BD42-1A097072E57D}"/>
              </a:ext>
            </a:extLst>
          </p:cNvPr>
          <p:cNvSpPr/>
          <p:nvPr/>
        </p:nvSpPr>
        <p:spPr>
          <a:xfrm>
            <a:off x="8432800" y="3850099"/>
            <a:ext cx="375920" cy="38662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F59A4BDF-CAA0-4442-8AE0-037CC0B73F2B}"/>
              </a:ext>
            </a:extLst>
          </p:cNvPr>
          <p:cNvSpPr/>
          <p:nvPr/>
        </p:nvSpPr>
        <p:spPr>
          <a:xfrm>
            <a:off x="8902700" y="4815432"/>
            <a:ext cx="375920" cy="386621"/>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E101DBC6-02E3-4448-83A9-BD3A354DDCF2}"/>
              </a:ext>
            </a:extLst>
          </p:cNvPr>
          <p:cNvSpPr/>
          <p:nvPr/>
        </p:nvSpPr>
        <p:spPr>
          <a:xfrm>
            <a:off x="8544560" y="5157085"/>
            <a:ext cx="375920" cy="386621"/>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E6B78D79-9B30-43AA-BC4F-B0BDEB6AEB2F}"/>
              </a:ext>
            </a:extLst>
          </p:cNvPr>
          <p:cNvSpPr/>
          <p:nvPr/>
        </p:nvSpPr>
        <p:spPr>
          <a:xfrm>
            <a:off x="9621520" y="3850099"/>
            <a:ext cx="375920" cy="386621"/>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3501162C-34AB-46DE-8ACE-88DBD178C1A5}"/>
              </a:ext>
            </a:extLst>
          </p:cNvPr>
          <p:cNvSpPr/>
          <p:nvPr/>
        </p:nvSpPr>
        <p:spPr>
          <a:xfrm>
            <a:off x="9636760" y="4408358"/>
            <a:ext cx="375920" cy="386621"/>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03BE470C-DF07-4EA5-ACEB-13D576066126}"/>
              </a:ext>
            </a:extLst>
          </p:cNvPr>
          <p:cNvSpPr/>
          <p:nvPr/>
        </p:nvSpPr>
        <p:spPr>
          <a:xfrm>
            <a:off x="9144000" y="4164653"/>
            <a:ext cx="375920" cy="386621"/>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1D5D0D11-92F0-474C-85CA-CA187FAB4296}"/>
              </a:ext>
            </a:extLst>
          </p:cNvPr>
          <p:cNvSpPr/>
          <p:nvPr/>
        </p:nvSpPr>
        <p:spPr>
          <a:xfrm>
            <a:off x="9090660" y="5277645"/>
            <a:ext cx="375920" cy="386621"/>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D23DCFDF-B263-4405-89AC-1892E38239DD}"/>
              </a:ext>
            </a:extLst>
          </p:cNvPr>
          <p:cNvSpPr txBox="1"/>
          <p:nvPr/>
        </p:nvSpPr>
        <p:spPr>
          <a:xfrm>
            <a:off x="8544560" y="5885359"/>
            <a:ext cx="1399540" cy="369332"/>
          </a:xfrm>
          <a:prstGeom prst="rect">
            <a:avLst/>
          </a:prstGeom>
          <a:noFill/>
        </p:spPr>
        <p:txBody>
          <a:bodyPr wrap="square" rtlCol="0">
            <a:spAutoFit/>
          </a:bodyPr>
          <a:lstStyle/>
          <a:p>
            <a:pPr algn="ctr"/>
            <a:r>
              <a:rPr lang="en-US" dirty="0"/>
              <a:t>Application</a:t>
            </a:r>
            <a:endParaRPr lang="en-IN" dirty="0"/>
          </a:p>
        </p:txBody>
      </p:sp>
      <p:sp>
        <p:nvSpPr>
          <p:cNvPr id="13" name="Oval 12">
            <a:extLst>
              <a:ext uri="{FF2B5EF4-FFF2-40B4-BE49-F238E27FC236}">
                <a16:creationId xmlns:a16="http://schemas.microsoft.com/office/drawing/2014/main" id="{23D1719F-46C2-4384-8DC0-AA4911252193}"/>
              </a:ext>
            </a:extLst>
          </p:cNvPr>
          <p:cNvSpPr/>
          <p:nvPr/>
        </p:nvSpPr>
        <p:spPr>
          <a:xfrm>
            <a:off x="1468120" y="3850099"/>
            <a:ext cx="375920" cy="38662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55AF81EA-CECB-4C36-9D6C-029D4A184430}"/>
              </a:ext>
            </a:extLst>
          </p:cNvPr>
          <p:cNvSpPr/>
          <p:nvPr/>
        </p:nvSpPr>
        <p:spPr>
          <a:xfrm>
            <a:off x="1484707" y="4428811"/>
            <a:ext cx="375920" cy="386621"/>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36983B89-874A-4FBD-A76A-698B8FCBB2AE}"/>
              </a:ext>
            </a:extLst>
          </p:cNvPr>
          <p:cNvSpPr/>
          <p:nvPr/>
        </p:nvSpPr>
        <p:spPr>
          <a:xfrm>
            <a:off x="1468120" y="5035709"/>
            <a:ext cx="375920" cy="386621"/>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5F78EC1C-947B-43EA-8555-D881C4DA9351}"/>
              </a:ext>
            </a:extLst>
          </p:cNvPr>
          <p:cNvSpPr txBox="1"/>
          <p:nvPr/>
        </p:nvSpPr>
        <p:spPr>
          <a:xfrm>
            <a:off x="1959688" y="3919431"/>
            <a:ext cx="2148840" cy="369332"/>
          </a:xfrm>
          <a:prstGeom prst="rect">
            <a:avLst/>
          </a:prstGeom>
          <a:noFill/>
        </p:spPr>
        <p:txBody>
          <a:bodyPr wrap="square" rtlCol="0">
            <a:spAutoFit/>
          </a:bodyPr>
          <a:lstStyle/>
          <a:p>
            <a:pPr algn="ctr"/>
            <a:r>
              <a:rPr lang="en-US" dirty="0"/>
              <a:t>Class A instance</a:t>
            </a:r>
            <a:endParaRPr lang="en-IN" dirty="0"/>
          </a:p>
        </p:txBody>
      </p:sp>
      <p:sp>
        <p:nvSpPr>
          <p:cNvPr id="17" name="TextBox 16">
            <a:extLst>
              <a:ext uri="{FF2B5EF4-FFF2-40B4-BE49-F238E27FC236}">
                <a16:creationId xmlns:a16="http://schemas.microsoft.com/office/drawing/2014/main" id="{D9AD5FEC-8544-46E4-BA4B-DDDC7A77E729}"/>
              </a:ext>
            </a:extLst>
          </p:cNvPr>
          <p:cNvSpPr txBox="1"/>
          <p:nvPr/>
        </p:nvSpPr>
        <p:spPr>
          <a:xfrm>
            <a:off x="1959688" y="4437455"/>
            <a:ext cx="2148840" cy="369332"/>
          </a:xfrm>
          <a:prstGeom prst="rect">
            <a:avLst/>
          </a:prstGeom>
          <a:noFill/>
        </p:spPr>
        <p:txBody>
          <a:bodyPr wrap="square" rtlCol="0">
            <a:spAutoFit/>
          </a:bodyPr>
          <a:lstStyle/>
          <a:p>
            <a:pPr algn="ctr"/>
            <a:r>
              <a:rPr lang="en-US" dirty="0"/>
              <a:t>Class A instance</a:t>
            </a:r>
            <a:endParaRPr lang="en-IN" dirty="0"/>
          </a:p>
        </p:txBody>
      </p:sp>
      <p:sp>
        <p:nvSpPr>
          <p:cNvPr id="18" name="TextBox 17">
            <a:extLst>
              <a:ext uri="{FF2B5EF4-FFF2-40B4-BE49-F238E27FC236}">
                <a16:creationId xmlns:a16="http://schemas.microsoft.com/office/drawing/2014/main" id="{E5927160-6AAD-472B-B96D-3C6D25608385}"/>
              </a:ext>
            </a:extLst>
          </p:cNvPr>
          <p:cNvSpPr txBox="1"/>
          <p:nvPr/>
        </p:nvSpPr>
        <p:spPr>
          <a:xfrm>
            <a:off x="1959688" y="4955479"/>
            <a:ext cx="2148840" cy="369332"/>
          </a:xfrm>
          <a:prstGeom prst="rect">
            <a:avLst/>
          </a:prstGeom>
          <a:noFill/>
        </p:spPr>
        <p:txBody>
          <a:bodyPr wrap="square" rtlCol="0">
            <a:spAutoFit/>
          </a:bodyPr>
          <a:lstStyle/>
          <a:p>
            <a:pPr algn="ctr"/>
            <a:r>
              <a:rPr lang="en-US" dirty="0"/>
              <a:t>Class A instance</a:t>
            </a:r>
            <a:endParaRPr lang="en-IN" dirty="0"/>
          </a:p>
        </p:txBody>
      </p:sp>
    </p:spTree>
    <p:extLst>
      <p:ext uri="{BB962C8B-B14F-4D97-AF65-F5344CB8AC3E}">
        <p14:creationId xmlns:p14="http://schemas.microsoft.com/office/powerpoint/2010/main" val="595586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additive="base">
                                        <p:cTn id="47" dur="500" fill="hold"/>
                                        <p:tgtEl>
                                          <p:spTgt spid="6"/>
                                        </p:tgtEl>
                                        <p:attrNameLst>
                                          <p:attrName>ppt_x</p:attrName>
                                        </p:attrNameLst>
                                      </p:cBhvr>
                                      <p:tavLst>
                                        <p:tav tm="0">
                                          <p:val>
                                            <p:strVal val="#ppt_x"/>
                                          </p:val>
                                        </p:tav>
                                        <p:tav tm="100000">
                                          <p:val>
                                            <p:strVal val="#ppt_x"/>
                                          </p:val>
                                        </p:tav>
                                      </p:tavLst>
                                    </p:anim>
                                    <p:anim calcmode="lin" valueType="num">
                                      <p:cBhvr additive="base">
                                        <p:cTn id="48" dur="500" fill="hold"/>
                                        <p:tgtEl>
                                          <p:spTgt spid="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additive="base">
                                        <p:cTn id="51" dur="500" fill="hold"/>
                                        <p:tgtEl>
                                          <p:spTgt spid="7"/>
                                        </p:tgtEl>
                                        <p:attrNameLst>
                                          <p:attrName>ppt_x</p:attrName>
                                        </p:attrNameLst>
                                      </p:cBhvr>
                                      <p:tavLst>
                                        <p:tav tm="0">
                                          <p:val>
                                            <p:strVal val="#ppt_x"/>
                                          </p:val>
                                        </p:tav>
                                        <p:tav tm="100000">
                                          <p:val>
                                            <p:strVal val="#ppt_x"/>
                                          </p:val>
                                        </p:tav>
                                      </p:tavLst>
                                    </p:anim>
                                    <p:anim calcmode="lin" valueType="num">
                                      <p:cBhvr additive="base">
                                        <p:cTn id="52" dur="500" fill="hold"/>
                                        <p:tgtEl>
                                          <p:spTgt spid="7"/>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ppt_x"/>
                                          </p:val>
                                        </p:tav>
                                        <p:tav tm="100000">
                                          <p:val>
                                            <p:strVal val="#ppt_x"/>
                                          </p:val>
                                        </p:tav>
                                      </p:tavLst>
                                    </p:anim>
                                    <p:anim calcmode="lin" valueType="num">
                                      <p:cBhvr additive="base">
                                        <p:cTn id="5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4"/>
                                        </p:tgtEl>
                                        <p:attrNameLst>
                                          <p:attrName>style.visibility</p:attrName>
                                        </p:attrNameLst>
                                      </p:cBhvr>
                                      <p:to>
                                        <p:strVal val="visible"/>
                                      </p:to>
                                    </p:set>
                                    <p:anim calcmode="lin" valueType="num">
                                      <p:cBhvr additive="base">
                                        <p:cTn id="65" dur="500" fill="hold"/>
                                        <p:tgtEl>
                                          <p:spTgt spid="14"/>
                                        </p:tgtEl>
                                        <p:attrNameLst>
                                          <p:attrName>ppt_x</p:attrName>
                                        </p:attrNameLst>
                                      </p:cBhvr>
                                      <p:tavLst>
                                        <p:tav tm="0">
                                          <p:val>
                                            <p:strVal val="#ppt_x"/>
                                          </p:val>
                                        </p:tav>
                                        <p:tav tm="100000">
                                          <p:val>
                                            <p:strVal val="#ppt_x"/>
                                          </p:val>
                                        </p:tav>
                                      </p:tavLst>
                                    </p:anim>
                                    <p:anim calcmode="lin" valueType="num">
                                      <p:cBhvr additive="base">
                                        <p:cTn id="66" dur="500" fill="hold"/>
                                        <p:tgtEl>
                                          <p:spTgt spid="14"/>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5"/>
                                        </p:tgtEl>
                                        <p:attrNameLst>
                                          <p:attrName>style.visibility</p:attrName>
                                        </p:attrNameLst>
                                      </p:cBhvr>
                                      <p:to>
                                        <p:strVal val="visible"/>
                                      </p:to>
                                    </p:set>
                                    <p:anim calcmode="lin" valueType="num">
                                      <p:cBhvr additive="base">
                                        <p:cTn id="69" dur="500" fill="hold"/>
                                        <p:tgtEl>
                                          <p:spTgt spid="15"/>
                                        </p:tgtEl>
                                        <p:attrNameLst>
                                          <p:attrName>ppt_x</p:attrName>
                                        </p:attrNameLst>
                                      </p:cBhvr>
                                      <p:tavLst>
                                        <p:tav tm="0">
                                          <p:val>
                                            <p:strVal val="#ppt_x"/>
                                          </p:val>
                                        </p:tav>
                                        <p:tav tm="100000">
                                          <p:val>
                                            <p:strVal val="#ppt_x"/>
                                          </p:val>
                                        </p:tav>
                                      </p:tavLst>
                                    </p:anim>
                                    <p:anim calcmode="lin" valueType="num">
                                      <p:cBhvr additive="base">
                                        <p:cTn id="70" dur="500" fill="hold"/>
                                        <p:tgtEl>
                                          <p:spTgt spid="15"/>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anim calcmode="lin" valueType="num">
                                      <p:cBhvr additive="base">
                                        <p:cTn id="77" dur="500" fill="hold"/>
                                        <p:tgtEl>
                                          <p:spTgt spid="17"/>
                                        </p:tgtEl>
                                        <p:attrNameLst>
                                          <p:attrName>ppt_x</p:attrName>
                                        </p:attrNameLst>
                                      </p:cBhvr>
                                      <p:tavLst>
                                        <p:tav tm="0">
                                          <p:val>
                                            <p:strVal val="#ppt_x"/>
                                          </p:val>
                                        </p:tav>
                                        <p:tav tm="100000">
                                          <p:val>
                                            <p:strVal val="#ppt_x"/>
                                          </p:val>
                                        </p:tav>
                                      </p:tavLst>
                                    </p:anim>
                                    <p:anim calcmode="lin" valueType="num">
                                      <p:cBhvr additive="base">
                                        <p:cTn id="78" dur="500" fill="hold"/>
                                        <p:tgtEl>
                                          <p:spTgt spid="17"/>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8"/>
                                        </p:tgtEl>
                                        <p:attrNameLst>
                                          <p:attrName>style.visibility</p:attrName>
                                        </p:attrNameLst>
                                      </p:cBhvr>
                                      <p:to>
                                        <p:strVal val="visible"/>
                                      </p:to>
                                    </p:set>
                                    <p:anim calcmode="lin" valueType="num">
                                      <p:cBhvr additive="base">
                                        <p:cTn id="81" dur="500" fill="hold"/>
                                        <p:tgtEl>
                                          <p:spTgt spid="18"/>
                                        </p:tgtEl>
                                        <p:attrNameLst>
                                          <p:attrName>ppt_x</p:attrName>
                                        </p:attrNameLst>
                                      </p:cBhvr>
                                      <p:tavLst>
                                        <p:tav tm="0">
                                          <p:val>
                                            <p:strVal val="#ppt_x"/>
                                          </p:val>
                                        </p:tav>
                                        <p:tav tm="100000">
                                          <p:val>
                                            <p:strVal val="#ppt_x"/>
                                          </p:val>
                                        </p:tav>
                                      </p:tavLst>
                                    </p:anim>
                                    <p:anim calcmode="lin" valueType="num">
                                      <p:cBhvr additive="base">
                                        <p:cTn id="8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p:bldP spid="13" grpId="0" animBg="1"/>
      <p:bldP spid="14" grpId="0" animBg="1"/>
      <p:bldP spid="15" grpId="0" animBg="1"/>
      <p:bldP spid="16" grpId="0"/>
      <p:bldP spid="17"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9E764-3429-4064-8F31-E515C24C5BDA}"/>
              </a:ext>
            </a:extLst>
          </p:cNvPr>
          <p:cNvSpPr>
            <a:spLocks noGrp="1"/>
          </p:cNvSpPr>
          <p:nvPr>
            <p:ph type="title"/>
          </p:nvPr>
        </p:nvSpPr>
        <p:spPr>
          <a:xfrm>
            <a:off x="187960" y="100966"/>
            <a:ext cx="10515600" cy="580072"/>
          </a:xfrm>
        </p:spPr>
        <p:txBody>
          <a:bodyPr>
            <a:normAutofit fontScale="90000"/>
          </a:bodyPr>
          <a:lstStyle/>
          <a:p>
            <a:r>
              <a:rPr lang="en-US" b="1" dirty="0">
                <a:solidFill>
                  <a:srgbClr val="002060"/>
                </a:solidFill>
              </a:rPr>
              <a:t>Different ways to achieve a Singleton class</a:t>
            </a:r>
            <a:endParaRPr lang="en-IN" b="1" dirty="0">
              <a:solidFill>
                <a:srgbClr val="002060"/>
              </a:solidFill>
            </a:endParaRPr>
          </a:p>
        </p:txBody>
      </p:sp>
      <p:sp>
        <p:nvSpPr>
          <p:cNvPr id="3" name="Content Placeholder 2">
            <a:extLst>
              <a:ext uri="{FF2B5EF4-FFF2-40B4-BE49-F238E27FC236}">
                <a16:creationId xmlns:a16="http://schemas.microsoft.com/office/drawing/2014/main" id="{F9535406-BB67-4D56-B6BE-5277F3EB8C15}"/>
              </a:ext>
            </a:extLst>
          </p:cNvPr>
          <p:cNvSpPr>
            <a:spLocks noGrp="1"/>
          </p:cNvSpPr>
          <p:nvPr>
            <p:ph idx="1"/>
          </p:nvPr>
        </p:nvSpPr>
        <p:spPr>
          <a:xfrm>
            <a:off x="1010920" y="1022985"/>
            <a:ext cx="7411720" cy="3203576"/>
          </a:xfrm>
        </p:spPr>
        <p:txBody>
          <a:bodyPr/>
          <a:lstStyle/>
          <a:p>
            <a:pPr marL="514350" indent="-514350">
              <a:buFont typeface="+mj-lt"/>
              <a:buAutoNum type="arabicPeriod"/>
            </a:pPr>
            <a:r>
              <a:rPr lang="en-US" dirty="0"/>
              <a:t>Eager initialization.</a:t>
            </a:r>
          </a:p>
          <a:p>
            <a:pPr marL="514350" indent="-514350">
              <a:buFont typeface="+mj-lt"/>
              <a:buAutoNum type="arabicPeriod"/>
            </a:pPr>
            <a:r>
              <a:rPr lang="en-US" dirty="0"/>
              <a:t>Using static block.</a:t>
            </a:r>
          </a:p>
          <a:p>
            <a:pPr marL="514350" indent="-514350">
              <a:buFont typeface="+mj-lt"/>
              <a:buAutoNum type="arabicPeriod"/>
            </a:pPr>
            <a:r>
              <a:rPr lang="en-US" dirty="0"/>
              <a:t>Lazy initialization.</a:t>
            </a:r>
          </a:p>
          <a:p>
            <a:pPr marL="514350" indent="-514350">
              <a:buFont typeface="+mj-lt"/>
              <a:buAutoNum type="arabicPeriod"/>
            </a:pPr>
            <a:r>
              <a:rPr lang="en-US" dirty="0"/>
              <a:t>Thread Safe Singleton.</a:t>
            </a:r>
          </a:p>
          <a:p>
            <a:pPr marL="514350" indent="-514350">
              <a:buFont typeface="+mj-lt"/>
              <a:buAutoNum type="arabicPeriod"/>
            </a:pPr>
            <a:r>
              <a:rPr lang="en-US" dirty="0"/>
              <a:t>Lazy initialization with Double check locking.</a:t>
            </a:r>
          </a:p>
          <a:p>
            <a:pPr marL="514350" indent="-514350">
              <a:buFont typeface="+mj-lt"/>
              <a:buAutoNum type="arabicPeriod"/>
            </a:pPr>
            <a:r>
              <a:rPr lang="en-US" dirty="0"/>
              <a:t>Bill Pugh Singleton Implementation.</a:t>
            </a:r>
            <a:endParaRPr lang="en-IN" dirty="0"/>
          </a:p>
        </p:txBody>
      </p:sp>
    </p:spTree>
    <p:extLst>
      <p:ext uri="{BB962C8B-B14F-4D97-AF65-F5344CB8AC3E}">
        <p14:creationId xmlns:p14="http://schemas.microsoft.com/office/powerpoint/2010/main" val="1541998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9C899-9D10-42B1-9A6F-82C28122FED2}"/>
              </a:ext>
            </a:extLst>
          </p:cNvPr>
          <p:cNvSpPr>
            <a:spLocks noGrp="1"/>
          </p:cNvSpPr>
          <p:nvPr>
            <p:ph type="title"/>
          </p:nvPr>
        </p:nvSpPr>
        <p:spPr>
          <a:xfrm>
            <a:off x="198120" y="101282"/>
            <a:ext cx="10515600" cy="1606220"/>
          </a:xfrm>
        </p:spPr>
        <p:txBody>
          <a:bodyPr>
            <a:normAutofit fontScale="90000"/>
          </a:bodyPr>
          <a:lstStyle/>
          <a:p>
            <a:r>
              <a:rPr lang="en-US" u="sng" dirty="0"/>
              <a:t>Eager initialization.</a:t>
            </a:r>
            <a:br>
              <a:rPr lang="en-US" u="sng" dirty="0"/>
            </a:br>
            <a:br>
              <a:rPr lang="en-US" dirty="0"/>
            </a:br>
            <a:r>
              <a:rPr lang="en-US" sz="1800" dirty="0">
                <a:effectLst/>
                <a:latin typeface="Calibri" panose="020F0502020204030204" pitchFamily="34" charset="0"/>
                <a:ea typeface="Calibri" panose="020F0502020204030204" pitchFamily="34" charset="0"/>
                <a:cs typeface="Times New Roman" panose="02020603050405020304" pitchFamily="18" charset="0"/>
              </a:rPr>
              <a:t>This is the simplest method of creating a singleton class. In this, object of class is created when it is loaded to the memory by JVM</a:t>
            </a:r>
            <a:endParaRPr lang="en-IN" dirty="0"/>
          </a:p>
        </p:txBody>
      </p:sp>
      <p:sp>
        <p:nvSpPr>
          <p:cNvPr id="5" name="TextBox 4">
            <a:extLst>
              <a:ext uri="{FF2B5EF4-FFF2-40B4-BE49-F238E27FC236}">
                <a16:creationId xmlns:a16="http://schemas.microsoft.com/office/drawing/2014/main" id="{70B11980-3923-40C0-8F03-A7272B4694EA}"/>
              </a:ext>
            </a:extLst>
          </p:cNvPr>
          <p:cNvSpPr txBox="1"/>
          <p:nvPr/>
        </p:nvSpPr>
        <p:spPr>
          <a:xfrm>
            <a:off x="562170" y="2041867"/>
            <a:ext cx="5847961" cy="3797514"/>
          </a:xfrm>
          <a:prstGeom prst="rect">
            <a:avLst/>
          </a:prstGeom>
          <a:noFill/>
          <a:ln w="12700">
            <a:solidFill>
              <a:schemeClr val="tx1"/>
            </a:solidFill>
          </a:ln>
        </p:spPr>
        <p:txBody>
          <a:bodyPr wrap="square">
            <a:spAutoFit/>
          </a:bodyPr>
          <a:lstStyle/>
          <a:p>
            <a:pPr marL="342900" lvl="0" indent="-342900">
              <a:lnSpc>
                <a:spcPts val="1050"/>
              </a:lnSpc>
              <a:spcAft>
                <a:spcPts val="800"/>
              </a:spcAft>
              <a:tabLst>
                <a:tab pos="457200" algn="l"/>
              </a:tabLst>
            </a:pPr>
            <a:endParaRPr lang="en-US" sz="14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42900" lvl="0" indent="-342900">
              <a:lnSpc>
                <a:spcPts val="1050"/>
              </a:lnSpc>
              <a:spcAft>
                <a:spcPts val="800"/>
              </a:spcAft>
              <a:tabLst>
                <a:tab pos="457200" algn="l"/>
              </a:tabLst>
            </a:pPr>
            <a:r>
              <a:rPr lang="en-US" sz="14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public</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class</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GFG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008200"/>
                </a:solidFill>
                <a:effectLst/>
                <a:latin typeface="Consolas" panose="020B0609020204030204" pitchFamily="49" charset="0"/>
                <a:ea typeface="Times New Roman" panose="02020603050405020304" pitchFamily="18" charset="0"/>
                <a:cs typeface="Times New Roman" panose="02020603050405020304" pitchFamily="18" charset="0"/>
              </a:rPr>
              <a:t>// public instance initialized when loading the class </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private</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static</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final</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GFG instance = </a:t>
            </a:r>
            <a:r>
              <a:rPr lang="en-US" sz="14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new</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GFG();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private</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GFG()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008200"/>
                </a:solidFill>
                <a:effectLst/>
                <a:latin typeface="Consolas" panose="020B0609020204030204" pitchFamily="49" charset="0"/>
                <a:ea typeface="Times New Roman" panose="02020603050405020304" pitchFamily="18" charset="0"/>
                <a:cs typeface="Times New Roman" panose="02020603050405020304" pitchFamily="18" charset="0"/>
              </a:rPr>
              <a:t>// private constructor </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p>
          <a:p>
            <a:pPr marL="342900" lvl="0" indent="-342900">
              <a:lnSpc>
                <a:spcPts val="1050"/>
              </a:lnSpc>
              <a:spcAft>
                <a:spcPts val="800"/>
              </a:spcAft>
              <a:tabLst>
                <a:tab pos="457200" algn="l"/>
              </a:tabLst>
            </a:pPr>
            <a:r>
              <a:rPr lang="en-US" sz="14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	public</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static</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GFG getInstance(){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instance;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51BD7DEB-DCD4-40E8-92A8-51AF01B64E81}"/>
              </a:ext>
            </a:extLst>
          </p:cNvPr>
          <p:cNvSpPr txBox="1"/>
          <p:nvPr/>
        </p:nvSpPr>
        <p:spPr>
          <a:xfrm>
            <a:off x="6941976" y="2041867"/>
            <a:ext cx="4805265" cy="1815882"/>
          </a:xfrm>
          <a:prstGeom prst="rect">
            <a:avLst/>
          </a:prstGeom>
          <a:noFill/>
        </p:spPr>
        <p:txBody>
          <a:bodyPr wrap="square" rtlCol="0">
            <a:spAutoFit/>
          </a:bodyPr>
          <a:lstStyle/>
          <a:p>
            <a:r>
              <a:rPr lang="en-US" sz="2000" b="1" u="sng" dirty="0"/>
              <a:t>Pros:</a:t>
            </a:r>
          </a:p>
          <a:p>
            <a:pPr marL="742950" lvl="1" indent="-285750">
              <a:buFont typeface="Wingdings" panose="05000000000000000000" pitchFamily="2" charset="2"/>
              <a:buChar char="Ø"/>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Very simple to implement.</a:t>
            </a:r>
            <a:endPar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2000" b="1" u="sng" dirty="0">
                <a:solidFill>
                  <a:srgbClr val="000000"/>
                </a:solidFill>
                <a:latin typeface="Calibri" panose="020F0502020204030204" pitchFamily="34" charset="0"/>
                <a:ea typeface="Calibri" panose="020F0502020204030204" pitchFamily="34" charset="0"/>
                <a:cs typeface="Times New Roman" panose="02020603050405020304" pitchFamily="18" charset="0"/>
              </a:rPr>
              <a:t>Cons:</a:t>
            </a:r>
          </a:p>
          <a:p>
            <a:pPr marL="742950" lvl="1" indent="-285750">
              <a:buFont typeface="Wingdings" panose="05000000000000000000" pitchFamily="2" charset="2"/>
              <a:buChar char="Ø"/>
            </a:pPr>
            <a:r>
              <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rPr>
              <a:t>May lead to resource wastage.</a:t>
            </a:r>
          </a:p>
          <a:p>
            <a:pPr marL="742950" lvl="1" indent="-285750">
              <a:buFont typeface="Wingdings" panose="05000000000000000000" pitchFamily="2" charset="2"/>
              <a:buChar char="Ø"/>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IN"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09747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9C899-9D10-42B1-9A6F-82C28122FED2}"/>
              </a:ext>
            </a:extLst>
          </p:cNvPr>
          <p:cNvSpPr>
            <a:spLocks noGrp="1"/>
          </p:cNvSpPr>
          <p:nvPr>
            <p:ph type="title"/>
          </p:nvPr>
        </p:nvSpPr>
        <p:spPr>
          <a:xfrm>
            <a:off x="198120" y="101282"/>
            <a:ext cx="10515600" cy="1606220"/>
          </a:xfrm>
        </p:spPr>
        <p:txBody>
          <a:bodyPr>
            <a:normAutofit fontScale="90000"/>
          </a:bodyPr>
          <a:lstStyle/>
          <a:p>
            <a:r>
              <a:rPr lang="en-US" u="sng" dirty="0"/>
              <a:t>Using static block</a:t>
            </a:r>
            <a:br>
              <a:rPr lang="en-US" u="sng" dirty="0"/>
            </a:br>
            <a:br>
              <a:rPr lang="en-US" dirty="0"/>
            </a:br>
            <a:r>
              <a:rPr lang="en-US" sz="1800" dirty="0">
                <a:effectLst/>
                <a:latin typeface="Calibri" panose="020F0502020204030204" pitchFamily="34" charset="0"/>
                <a:ea typeface="Calibri" panose="020F0502020204030204" pitchFamily="34" charset="0"/>
                <a:cs typeface="Times New Roman" panose="02020603050405020304" pitchFamily="18" charset="0"/>
              </a:rPr>
              <a:t>This is also a sub part of Eager initialization, the only difference in between is the object creation is performed in a static block, so exception handling can be performed. </a:t>
            </a:r>
            <a:endParaRPr lang="en-IN" dirty="0"/>
          </a:p>
        </p:txBody>
      </p:sp>
      <p:sp>
        <p:nvSpPr>
          <p:cNvPr id="5" name="TextBox 4">
            <a:extLst>
              <a:ext uri="{FF2B5EF4-FFF2-40B4-BE49-F238E27FC236}">
                <a16:creationId xmlns:a16="http://schemas.microsoft.com/office/drawing/2014/main" id="{70B11980-3923-40C0-8F03-A7272B4694EA}"/>
              </a:ext>
            </a:extLst>
          </p:cNvPr>
          <p:cNvSpPr txBox="1"/>
          <p:nvPr/>
        </p:nvSpPr>
        <p:spPr>
          <a:xfrm>
            <a:off x="562170" y="2041867"/>
            <a:ext cx="5847961" cy="3900107"/>
          </a:xfrm>
          <a:prstGeom prst="rect">
            <a:avLst/>
          </a:prstGeom>
          <a:noFill/>
          <a:ln w="12700">
            <a:solidFill>
              <a:schemeClr val="tx1"/>
            </a:solidFill>
          </a:ln>
        </p:spPr>
        <p:txBody>
          <a:bodyPr wrap="square">
            <a:spAutoFit/>
          </a:bodyPr>
          <a:lstStyle/>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public</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class</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GFG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public</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static</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GFG instance;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private</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GFG()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008200"/>
                </a:solidFill>
                <a:effectLst/>
                <a:latin typeface="Consolas" panose="020B0609020204030204" pitchFamily="49" charset="0"/>
                <a:ea typeface="Times New Roman" panose="02020603050405020304" pitchFamily="18" charset="0"/>
                <a:cs typeface="Times New Roman" panose="02020603050405020304" pitchFamily="18" charset="0"/>
              </a:rPr>
              <a:t>// private constructor </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008200"/>
                </a:solidFill>
                <a:effectLst/>
                <a:latin typeface="Consolas" panose="020B0609020204030204" pitchFamily="49" charset="0"/>
                <a:ea typeface="Times New Roman" panose="02020603050405020304" pitchFamily="18" charset="0"/>
                <a:cs typeface="Times New Roman" panose="02020603050405020304" pitchFamily="18" charset="0"/>
              </a:rPr>
              <a:t>// static block to initialize instance </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instance = </a:t>
            </a:r>
            <a:r>
              <a:rPr lang="en-US" sz="14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new</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GFG();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51BD7DEB-DCD4-40E8-92A8-51AF01B64E81}"/>
              </a:ext>
            </a:extLst>
          </p:cNvPr>
          <p:cNvSpPr txBox="1"/>
          <p:nvPr/>
        </p:nvSpPr>
        <p:spPr>
          <a:xfrm>
            <a:off x="6941976" y="2041867"/>
            <a:ext cx="4805265" cy="1815882"/>
          </a:xfrm>
          <a:prstGeom prst="rect">
            <a:avLst/>
          </a:prstGeom>
          <a:noFill/>
        </p:spPr>
        <p:txBody>
          <a:bodyPr wrap="square" rtlCol="0">
            <a:spAutoFit/>
          </a:bodyPr>
          <a:lstStyle/>
          <a:p>
            <a:r>
              <a:rPr lang="en-US" sz="2000" b="1" u="sng" dirty="0"/>
              <a:t>Pros:</a:t>
            </a:r>
          </a:p>
          <a:p>
            <a:pPr marL="742950" lvl="1" indent="-285750">
              <a:buFont typeface="Wingdings" panose="05000000000000000000" pitchFamily="2" charset="2"/>
              <a:buChar char="Ø"/>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Very simple to implement.</a:t>
            </a:r>
          </a:p>
          <a:p>
            <a:pPr marL="742950" lvl="1" indent="-285750">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Exception handling is not possible</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2000" b="1" u="sng" dirty="0">
                <a:solidFill>
                  <a:srgbClr val="000000"/>
                </a:solidFill>
                <a:latin typeface="Calibri" panose="020F0502020204030204" pitchFamily="34" charset="0"/>
                <a:ea typeface="Calibri" panose="020F0502020204030204" pitchFamily="34" charset="0"/>
                <a:cs typeface="Times New Roman" panose="02020603050405020304" pitchFamily="18" charset="0"/>
              </a:rPr>
              <a:t>Cons:</a:t>
            </a:r>
          </a:p>
          <a:p>
            <a:pPr marL="742950" lvl="1" indent="-285750">
              <a:buFont typeface="Wingdings" panose="05000000000000000000" pitchFamily="2" charset="2"/>
              <a:buChar char="Ø"/>
            </a:pPr>
            <a:r>
              <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rPr>
              <a:t>May lead to resource wastage.</a:t>
            </a:r>
          </a:p>
        </p:txBody>
      </p:sp>
    </p:spTree>
    <p:extLst>
      <p:ext uri="{BB962C8B-B14F-4D97-AF65-F5344CB8AC3E}">
        <p14:creationId xmlns:p14="http://schemas.microsoft.com/office/powerpoint/2010/main" val="3739212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9C899-9D10-42B1-9A6F-82C28122FED2}"/>
              </a:ext>
            </a:extLst>
          </p:cNvPr>
          <p:cNvSpPr>
            <a:spLocks noGrp="1"/>
          </p:cNvSpPr>
          <p:nvPr>
            <p:ph type="title"/>
          </p:nvPr>
        </p:nvSpPr>
        <p:spPr>
          <a:xfrm>
            <a:off x="198120" y="101282"/>
            <a:ext cx="10515600" cy="1606220"/>
          </a:xfrm>
        </p:spPr>
        <p:txBody>
          <a:bodyPr>
            <a:normAutofit fontScale="90000"/>
          </a:bodyPr>
          <a:lstStyle/>
          <a:p>
            <a:r>
              <a:rPr lang="en-US" u="sng" dirty="0"/>
              <a:t>Lazy Initialization</a:t>
            </a:r>
            <a:br>
              <a:rPr lang="en-US" u="sng" dirty="0"/>
            </a:br>
            <a:br>
              <a:rPr lang="en-US" dirty="0"/>
            </a:br>
            <a:r>
              <a:rPr lang="en-US" sz="1800" dirty="0">
                <a:effectLst/>
                <a:latin typeface="Calibri" panose="020F0502020204030204" pitchFamily="34" charset="0"/>
                <a:ea typeface="Calibri" panose="020F0502020204030204" pitchFamily="34" charset="0"/>
                <a:cs typeface="Times New Roman" panose="02020603050405020304" pitchFamily="18" charset="0"/>
              </a:rPr>
              <a:t>This is also a sub part of Eager initialization, the only difference in between is the object creation is performed in a static block, so exception handling can be performed. </a:t>
            </a:r>
            <a:endParaRPr lang="en-IN" dirty="0"/>
          </a:p>
        </p:txBody>
      </p:sp>
      <p:sp>
        <p:nvSpPr>
          <p:cNvPr id="5" name="TextBox 4">
            <a:extLst>
              <a:ext uri="{FF2B5EF4-FFF2-40B4-BE49-F238E27FC236}">
                <a16:creationId xmlns:a16="http://schemas.microsoft.com/office/drawing/2014/main" id="{70B11980-3923-40C0-8F03-A7272B4694EA}"/>
              </a:ext>
            </a:extLst>
          </p:cNvPr>
          <p:cNvSpPr txBox="1"/>
          <p:nvPr/>
        </p:nvSpPr>
        <p:spPr>
          <a:xfrm>
            <a:off x="571500" y="1828738"/>
            <a:ext cx="4989545" cy="4874732"/>
          </a:xfrm>
          <a:prstGeom prst="rect">
            <a:avLst/>
          </a:prstGeom>
          <a:noFill/>
          <a:ln w="12700">
            <a:solidFill>
              <a:schemeClr val="tx1"/>
            </a:solidFill>
          </a:ln>
        </p:spPr>
        <p:txBody>
          <a:bodyPr wrap="square">
            <a:spAutoFit/>
          </a:bodyPr>
          <a:lstStyle/>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public</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class</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GFG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private</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static</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GFG instance;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private</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GFG()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008200"/>
                </a:solidFill>
                <a:effectLst/>
                <a:latin typeface="Consolas" panose="020B0609020204030204" pitchFamily="49" charset="0"/>
                <a:ea typeface="Times New Roman" panose="02020603050405020304" pitchFamily="18" charset="0"/>
                <a:cs typeface="Times New Roman" panose="02020603050405020304" pitchFamily="18" charset="0"/>
              </a:rPr>
              <a:t>//method to return instance of class </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public</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static</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GFG getInstance()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(instance == </a:t>
            </a:r>
            <a:r>
              <a:rPr lang="en-US" sz="14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null</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008200"/>
                </a:solidFill>
                <a:effectLst/>
                <a:latin typeface="Consolas" panose="020B0609020204030204" pitchFamily="49" charset="0"/>
                <a:ea typeface="Times New Roman" panose="02020603050405020304" pitchFamily="18" charset="0"/>
                <a:cs typeface="Times New Roman" panose="02020603050405020304" pitchFamily="18" charset="0"/>
              </a:rPr>
              <a:t>// if instance is null, initialize </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instance = </a:t>
            </a:r>
            <a:r>
              <a:rPr lang="en-US" sz="14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new</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GFG();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instance;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p>
          <a:p>
            <a:pPr marL="342900" lvl="0" indent="-342900">
              <a:lnSpc>
                <a:spcPts val="1050"/>
              </a:lnSpc>
              <a:spcAft>
                <a:spcPts val="800"/>
              </a:spcAft>
              <a:tabLst>
                <a:tab pos="457200" algn="l"/>
              </a:tabLs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F5F288F9-4E6E-4F19-B097-1FB196C40597}"/>
              </a:ext>
            </a:extLst>
          </p:cNvPr>
          <p:cNvSpPr txBox="1"/>
          <p:nvPr/>
        </p:nvSpPr>
        <p:spPr>
          <a:xfrm>
            <a:off x="5889950" y="2204894"/>
            <a:ext cx="6106884" cy="3427926"/>
          </a:xfrm>
          <a:prstGeom prst="rect">
            <a:avLst/>
          </a:prstGeom>
          <a:noFill/>
        </p:spPr>
        <p:txBody>
          <a:bodyPr wrap="square">
            <a:spAutoFit/>
          </a:bodyPr>
          <a:lstStyle/>
          <a:p>
            <a:pPr fontAlgn="base">
              <a:lnSpc>
                <a:spcPct val="107000"/>
              </a:lnSpc>
              <a:spcAft>
                <a:spcPts val="800"/>
              </a:spcAft>
            </a:pPr>
            <a:r>
              <a:rPr lang="en-US" sz="2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Pros: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fontAlgn="base">
              <a:lnSpc>
                <a:spcPct val="107000"/>
              </a:lnSpc>
              <a:spcAft>
                <a:spcPts val="800"/>
              </a:spcAft>
              <a:buFont typeface="Wingdings" panose="05000000000000000000" pitchFamily="2" charset="2"/>
              <a:buChar char="Ø"/>
              <a:tabLst>
                <a:tab pos="457200" algn="l"/>
              </a:tabLst>
            </a:pPr>
            <a:r>
              <a:rPr lang="en-US"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Object is created only if it is needed. It may overcome resource overcome and wastage of CPU time.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fontAlgn="base">
              <a:lnSpc>
                <a:spcPct val="107000"/>
              </a:lnSpc>
              <a:spcAft>
                <a:spcPts val="800"/>
              </a:spcAft>
              <a:buFont typeface="Wingdings" panose="05000000000000000000" pitchFamily="2" charset="2"/>
              <a:buChar char="Ø"/>
              <a:tabLst>
                <a:tab pos="457200" algn="l"/>
              </a:tabLst>
            </a:pPr>
            <a:r>
              <a:rPr lang="en-US"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Exception handling is also possible in method.</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US" sz="2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fontAlgn="base">
              <a:lnSpc>
                <a:spcPct val="107000"/>
              </a:lnSpc>
              <a:spcAft>
                <a:spcPts val="800"/>
              </a:spcAft>
              <a:buFont typeface="Wingdings" panose="05000000000000000000" pitchFamily="2" charset="2"/>
              <a:buChar char="Ø"/>
            </a:pPr>
            <a:r>
              <a:rPr lang="en-US"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Every time a condition of null has to be checked.</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fontAlgn="base">
              <a:lnSpc>
                <a:spcPct val="107000"/>
              </a:lnSpc>
              <a:spcAft>
                <a:spcPts val="800"/>
              </a:spcAft>
              <a:buFont typeface="Wingdings" panose="05000000000000000000" pitchFamily="2" charset="2"/>
              <a:buChar char="Ø"/>
            </a:pPr>
            <a:r>
              <a:rPr lang="en-US"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instance can’t be accessed directly.</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fontAlgn="base">
              <a:lnSpc>
                <a:spcPct val="107000"/>
              </a:lnSpc>
              <a:spcAft>
                <a:spcPts val="800"/>
              </a:spcAft>
              <a:buFont typeface="Wingdings" panose="05000000000000000000" pitchFamily="2" charset="2"/>
              <a:buChar char="Ø"/>
            </a:pPr>
            <a:r>
              <a:rPr lang="en-US"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 multithreaded environment, it may break singleton property.</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1152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9C899-9D10-42B1-9A6F-82C28122FED2}"/>
              </a:ext>
            </a:extLst>
          </p:cNvPr>
          <p:cNvSpPr>
            <a:spLocks noGrp="1"/>
          </p:cNvSpPr>
          <p:nvPr>
            <p:ph type="title"/>
          </p:nvPr>
        </p:nvSpPr>
        <p:spPr>
          <a:xfrm>
            <a:off x="198120" y="101282"/>
            <a:ext cx="10515600" cy="1606220"/>
          </a:xfrm>
        </p:spPr>
        <p:txBody>
          <a:bodyPr>
            <a:normAutofit fontScale="90000"/>
          </a:bodyPr>
          <a:lstStyle/>
          <a:p>
            <a:r>
              <a:rPr lang="en-US" u="sng" dirty="0"/>
              <a:t>Thread Safe Singleton</a:t>
            </a:r>
            <a:br>
              <a:rPr lang="en-US" u="sng" dirty="0"/>
            </a:br>
            <a:br>
              <a:rPr lang="en-US" dirty="0"/>
            </a:br>
            <a:r>
              <a:rPr lang="en-US" sz="1800" dirty="0">
                <a:effectLst/>
                <a:latin typeface="Calibri" panose="020F0502020204030204" pitchFamily="34" charset="0"/>
                <a:ea typeface="Calibri" panose="020F0502020204030204" pitchFamily="34" charset="0"/>
                <a:cs typeface="Times New Roman" panose="02020603050405020304" pitchFamily="18" charset="0"/>
              </a:rPr>
              <a:t>To make a singleton class thread-safe, getInstance() method is made synchronized so that multiple threads can’t access it simultaneously. </a:t>
            </a:r>
            <a:endParaRPr lang="en-IN" dirty="0"/>
          </a:p>
        </p:txBody>
      </p:sp>
      <p:sp>
        <p:nvSpPr>
          <p:cNvPr id="5" name="TextBox 4">
            <a:extLst>
              <a:ext uri="{FF2B5EF4-FFF2-40B4-BE49-F238E27FC236}">
                <a16:creationId xmlns:a16="http://schemas.microsoft.com/office/drawing/2014/main" id="{70B11980-3923-40C0-8F03-A7272B4694EA}"/>
              </a:ext>
            </a:extLst>
          </p:cNvPr>
          <p:cNvSpPr txBox="1"/>
          <p:nvPr/>
        </p:nvSpPr>
        <p:spPr>
          <a:xfrm>
            <a:off x="571500" y="1707502"/>
            <a:ext cx="4989545" cy="5078313"/>
          </a:xfrm>
          <a:prstGeom prst="rect">
            <a:avLst/>
          </a:prstGeom>
          <a:noFill/>
          <a:ln w="12700">
            <a:solidFill>
              <a:schemeClr val="tx1"/>
            </a:solidFill>
          </a:ln>
        </p:spPr>
        <p:txBody>
          <a:bodyPr wrap="square">
            <a:spAutoFit/>
          </a:bodyPr>
          <a:lstStyle/>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public</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class</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GFG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private</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static</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GFG instance;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private</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GFG()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008200"/>
                </a:solidFill>
                <a:effectLst/>
                <a:latin typeface="Consolas" panose="020B0609020204030204" pitchFamily="49" charset="0"/>
                <a:ea typeface="Times New Roman" panose="02020603050405020304" pitchFamily="18" charset="0"/>
                <a:cs typeface="Times New Roman" panose="02020603050405020304" pitchFamily="18" charset="0"/>
              </a:rPr>
              <a:t>// private constructor </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synchronized</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public</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static</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GFG getInstance()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(instance == </a:t>
            </a:r>
            <a:r>
              <a:rPr lang="en-US" sz="14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null</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a:solidFill>
                  <a:srgbClr val="008200"/>
                </a:solidFill>
                <a:effectLst/>
                <a:latin typeface="Consolas" panose="020B0609020204030204" pitchFamily="49" charset="0"/>
                <a:ea typeface="Times New Roman" panose="02020603050405020304" pitchFamily="18" charset="0"/>
                <a:cs typeface="Times New Roman" panose="02020603050405020304" pitchFamily="18" charset="0"/>
              </a:rPr>
              <a:t>// if instance is null, initialize </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instance = </a:t>
            </a:r>
            <a:r>
              <a:rPr lang="en-US" sz="14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new</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GFG();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instance;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F5F288F9-4E6E-4F19-B097-1FB196C40597}"/>
              </a:ext>
            </a:extLst>
          </p:cNvPr>
          <p:cNvSpPr txBox="1"/>
          <p:nvPr/>
        </p:nvSpPr>
        <p:spPr>
          <a:xfrm>
            <a:off x="5889950" y="2204894"/>
            <a:ext cx="6106884" cy="2333652"/>
          </a:xfrm>
          <a:prstGeom prst="rect">
            <a:avLst/>
          </a:prstGeom>
          <a:noFill/>
        </p:spPr>
        <p:txBody>
          <a:bodyPr wrap="square">
            <a:spAutoFit/>
          </a:bodyPr>
          <a:lstStyle/>
          <a:p>
            <a:pPr fontAlgn="base">
              <a:lnSpc>
                <a:spcPct val="107000"/>
              </a:lnSpc>
              <a:spcAft>
                <a:spcPts val="800"/>
              </a:spcAft>
            </a:pPr>
            <a:r>
              <a:rPr lang="en-US" sz="2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Pros: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fontAlgn="base">
              <a:lnSpc>
                <a:spcPct val="107000"/>
              </a:lnSpc>
              <a:spcAft>
                <a:spcPts val="800"/>
              </a:spcAft>
              <a:buFont typeface="Wingdings" panose="05000000000000000000" pitchFamily="2" charset="2"/>
              <a:buChar char="Ø"/>
              <a:tabLst>
                <a:tab pos="457200" algn="l"/>
              </a:tabLst>
            </a:pPr>
            <a:r>
              <a:rPr lang="en-US"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Lazy Initialization is possible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fontAlgn="base">
              <a:lnSpc>
                <a:spcPct val="107000"/>
              </a:lnSpc>
              <a:spcAft>
                <a:spcPts val="800"/>
              </a:spcAft>
              <a:buFont typeface="Wingdings" panose="05000000000000000000" pitchFamily="2" charset="2"/>
              <a:buChar char="Ø"/>
              <a:tabLst>
                <a:tab pos="457200" algn="l"/>
              </a:tabLst>
            </a:pPr>
            <a:r>
              <a:rPr lang="en-US"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It is also thread safe.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US" sz="2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fontAlgn="base">
              <a:lnSpc>
                <a:spcPct val="107000"/>
              </a:lnSpc>
              <a:spcAft>
                <a:spcPts val="800"/>
              </a:spcAft>
              <a:buFont typeface="Wingdings" panose="05000000000000000000" pitchFamily="2" charset="2"/>
              <a:buChar char="Ø"/>
            </a:pPr>
            <a:r>
              <a:rPr lang="en-US"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Due to synchronization between multiple threads, performance is slow.</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88266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9C899-9D10-42B1-9A6F-82C28122FED2}"/>
              </a:ext>
            </a:extLst>
          </p:cNvPr>
          <p:cNvSpPr>
            <a:spLocks noGrp="1"/>
          </p:cNvSpPr>
          <p:nvPr>
            <p:ph type="title"/>
          </p:nvPr>
        </p:nvSpPr>
        <p:spPr>
          <a:xfrm>
            <a:off x="198120" y="101282"/>
            <a:ext cx="10515600" cy="1606220"/>
          </a:xfrm>
        </p:spPr>
        <p:txBody>
          <a:bodyPr>
            <a:normAutofit fontScale="90000"/>
          </a:bodyPr>
          <a:lstStyle/>
          <a:p>
            <a:r>
              <a:rPr lang="en-US" u="sng" dirty="0"/>
              <a:t>Lazy Initialization with double check</a:t>
            </a:r>
            <a:br>
              <a:rPr lang="en-US" u="sng" dirty="0"/>
            </a:br>
            <a:br>
              <a:rPr lang="en-US" dirty="0"/>
            </a:br>
            <a:r>
              <a:rPr lang="en-US" sz="1800" dirty="0">
                <a:effectLst/>
                <a:latin typeface="Calibri" panose="020F0502020204030204" pitchFamily="34" charset="0"/>
                <a:ea typeface="Calibri" panose="020F0502020204030204" pitchFamily="34" charset="0"/>
                <a:cs typeface="Times New Roman" panose="02020603050405020304" pitchFamily="18" charset="0"/>
              </a:rPr>
              <a:t>In this mechanism, we overcome the overhead problem of synchronized code. In this method, getInstance is not synchronized but the block which creates instance is synchronized so that minimum number of threads have to wait and that’s only for first time. </a:t>
            </a:r>
            <a:endParaRPr lang="en-IN" dirty="0"/>
          </a:p>
        </p:txBody>
      </p:sp>
      <p:sp>
        <p:nvSpPr>
          <p:cNvPr id="5" name="TextBox 4">
            <a:extLst>
              <a:ext uri="{FF2B5EF4-FFF2-40B4-BE49-F238E27FC236}">
                <a16:creationId xmlns:a16="http://schemas.microsoft.com/office/drawing/2014/main" id="{70B11980-3923-40C0-8F03-A7272B4694EA}"/>
              </a:ext>
            </a:extLst>
          </p:cNvPr>
          <p:cNvSpPr txBox="1"/>
          <p:nvPr/>
        </p:nvSpPr>
        <p:spPr>
          <a:xfrm>
            <a:off x="552839" y="1772817"/>
            <a:ext cx="4765610" cy="4937249"/>
          </a:xfrm>
          <a:prstGeom prst="rect">
            <a:avLst/>
          </a:prstGeom>
          <a:noFill/>
          <a:ln w="12700">
            <a:solidFill>
              <a:schemeClr val="tx1"/>
            </a:solidFill>
          </a:ln>
        </p:spPr>
        <p:txBody>
          <a:bodyPr wrap="square">
            <a:spAutoFit/>
          </a:bodyPr>
          <a:lstStyle/>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public</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class</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GFG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private</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static</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GFG instance;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private</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GFG()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public</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static</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GFG getInstance()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(instance == </a:t>
            </a:r>
            <a:r>
              <a:rPr lang="en-US" sz="14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null</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synchronized</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GFG.</a:t>
            </a:r>
            <a:r>
              <a:rPr lang="en-US" sz="1400" b="1" dirty="0" err="1">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class</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(instance==</a:t>
            </a:r>
            <a:r>
              <a:rPr lang="en-US" sz="14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null</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instance = </a:t>
            </a:r>
            <a:r>
              <a:rPr lang="en-US" sz="14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new</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GFG();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solidFill>
                  <a:srgbClr val="006699"/>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instance;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050"/>
              </a:lnSpc>
              <a:spcAft>
                <a:spcPts val="800"/>
              </a:spcAft>
              <a:tabLst>
                <a:tab pos="457200" algn="l"/>
              </a:tabLst>
            </a:pPr>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F5F288F9-4E6E-4F19-B097-1FB196C40597}"/>
              </a:ext>
            </a:extLst>
          </p:cNvPr>
          <p:cNvSpPr txBox="1"/>
          <p:nvPr/>
        </p:nvSpPr>
        <p:spPr>
          <a:xfrm>
            <a:off x="5889950" y="2204894"/>
            <a:ext cx="6106884" cy="2037289"/>
          </a:xfrm>
          <a:prstGeom prst="rect">
            <a:avLst/>
          </a:prstGeom>
          <a:noFill/>
        </p:spPr>
        <p:txBody>
          <a:bodyPr wrap="square">
            <a:spAutoFit/>
          </a:bodyPr>
          <a:lstStyle/>
          <a:p>
            <a:pPr fontAlgn="base">
              <a:lnSpc>
                <a:spcPct val="107000"/>
              </a:lnSpc>
              <a:spcAft>
                <a:spcPts val="800"/>
              </a:spcAft>
            </a:pPr>
            <a:r>
              <a:rPr lang="en-US" sz="2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Pros: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fontAlgn="base">
              <a:lnSpc>
                <a:spcPct val="107000"/>
              </a:lnSpc>
              <a:spcAft>
                <a:spcPts val="800"/>
              </a:spcAft>
              <a:buFont typeface="Wingdings" panose="05000000000000000000" pitchFamily="2" charset="2"/>
              <a:buChar char="Ø"/>
              <a:tabLst>
                <a:tab pos="457200" algn="l"/>
              </a:tabLst>
            </a:pPr>
            <a:r>
              <a:rPr lang="en-US"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Lazy Initialization is possible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fontAlgn="base">
              <a:lnSpc>
                <a:spcPct val="107000"/>
              </a:lnSpc>
              <a:spcAft>
                <a:spcPts val="800"/>
              </a:spcAft>
              <a:buFont typeface="Wingdings" panose="05000000000000000000" pitchFamily="2" charset="2"/>
              <a:buChar char="Ø"/>
              <a:tabLst>
                <a:tab pos="457200" algn="l"/>
              </a:tabLst>
            </a:pPr>
            <a:r>
              <a:rPr lang="en-US"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It is also thread safe.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US" sz="2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fontAlgn="base">
              <a:lnSpc>
                <a:spcPct val="107000"/>
              </a:lnSpc>
              <a:spcAft>
                <a:spcPts val="800"/>
              </a:spcAft>
              <a:buFont typeface="Wingdings" panose="05000000000000000000" pitchFamily="2" charset="2"/>
              <a:buChar char="Ø"/>
            </a:pPr>
            <a:r>
              <a:rPr lang="en-US"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Improved performance.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95205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991</TotalTime>
  <Words>917</Words>
  <Application>Microsoft Office PowerPoint</Application>
  <PresentationFormat>Widescreen</PresentationFormat>
  <Paragraphs>145</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Black</vt:lpstr>
      <vt:lpstr>Calibri</vt:lpstr>
      <vt:lpstr>Calibri Light</vt:lpstr>
      <vt:lpstr>Consolas</vt:lpstr>
      <vt:lpstr>Wingdings</vt:lpstr>
      <vt:lpstr>Office Theme</vt:lpstr>
      <vt:lpstr>Singleton Design Pattern</vt:lpstr>
      <vt:lpstr>PowerPoint Presentation</vt:lpstr>
      <vt:lpstr>What is Singleton Design pattern.</vt:lpstr>
      <vt:lpstr>Different ways to achieve a Singleton class</vt:lpstr>
      <vt:lpstr>Eager initialization.  This is the simplest method of creating a singleton class. In this, object of class is created when it is loaded to the memory by JVM</vt:lpstr>
      <vt:lpstr>Using static block  This is also a sub part of Eager initialization, the only difference in between is the object creation is performed in a static block, so exception handling can be performed. </vt:lpstr>
      <vt:lpstr>Lazy Initialization  This is also a sub part of Eager initialization, the only difference in between is the object creation is performed in a static block, so exception handling can be performed. </vt:lpstr>
      <vt:lpstr>Thread Safe Singleton  To make a singleton class thread-safe, getInstance() method is made synchronized so that multiple threads can’t access it simultaneously. </vt:lpstr>
      <vt:lpstr>Lazy Initialization with double check  In this mechanism, we overcome the overhead problem of synchronized code. In this method, getInstance is not synchronized but the block which creates instance is synchronized so that minimum number of threads have to wait and that’s only for first time.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Singleton Design Pattern</dc:title>
  <dc:creator>Prakash Ranjan</dc:creator>
  <cp:lastModifiedBy>Prakash Ranjan</cp:lastModifiedBy>
  <cp:revision>78</cp:revision>
  <dcterms:created xsi:type="dcterms:W3CDTF">2021-04-23T13:48:27Z</dcterms:created>
  <dcterms:modified xsi:type="dcterms:W3CDTF">2021-04-29T11:10:21Z</dcterms:modified>
</cp:coreProperties>
</file>