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2A3E-9713-4D57-980F-93DCE889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D2EC6-C524-4DBA-876E-14297E6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8D17-7359-4CF8-9DDB-62419F7D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C8E4-0DB8-41FD-860B-914B8D41638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8FCB-7E72-41E3-97E4-D09687DA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43E7-FAB4-4F52-8ABF-E3CA94C7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FCA-2181-4CFA-9999-0968A440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5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B53A-21B4-411E-9C00-D4324EBB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138D3-993C-4C74-AA69-31DA06770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61D5-5528-479F-80CA-3D9205C6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C8E4-0DB8-41FD-860B-914B8D41638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626D-F9A9-4537-BF8D-CC70B2B8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7761-8BA1-4910-9F45-38C88AC9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FCA-2181-4CFA-9999-0968A440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0896D-3E1B-4279-B0A7-554A5F0EF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F8AB0-0788-46FE-BBAE-0E0E8D703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9C04-F201-4402-A28C-39B7AF10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C8E4-0DB8-41FD-860B-914B8D41638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A9645-1E78-4AD5-9EA9-8CB0AE3B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8CCB5-253D-43B7-B6C2-C6463B68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FCA-2181-4CFA-9999-0968A440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2762-5E8C-464F-AA07-25A119A2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7D4FE-791B-41C9-940D-37F7CE5CE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E8E1-9ED7-490A-998D-40E1C643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C8E4-0DB8-41FD-860B-914B8D41638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2BAC-4AE6-4974-9D6B-85A681AC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258D-0934-4777-B845-5AC569B2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FCA-2181-4CFA-9999-0968A440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6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17AE-B58D-4B69-8FE8-C2CC09E0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51CA7-A22F-4541-AA31-3D630BE9C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CC374-D092-4BEC-AEA1-56E53935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C8E4-0DB8-41FD-860B-914B8D41638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C119-4678-4EEB-9E12-AE93CE25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3108-6DE0-4F97-A55A-C71BA322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FCA-2181-4CFA-9999-0968A440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EA68-FB41-4263-8096-2CC20D1F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1246-DFA2-4028-BB66-B4499E17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97AC-7D1A-4A51-862A-95AA6E0A0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BD3EF-4062-4621-9AEF-594AA26A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C8E4-0DB8-41FD-860B-914B8D41638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058EB-A82A-4945-93D7-B830EAA6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8EC5F-CC2B-41C7-A71F-6DD69E39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FCA-2181-4CFA-9999-0968A440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1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665D-0AA2-469D-8B2D-B5C55B04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096E-A9FE-4A1A-867E-B6E543CA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EC5EC-E8E5-45A4-99D7-267812C6E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CA600-0AA9-411C-9ADD-1A1A784D8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F4391-7548-4DB9-AA26-B916C203D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30B6A-DC0C-4EF2-85D5-1F69F936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C8E4-0DB8-41FD-860B-914B8D41638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F05D8-F08B-4B51-8FE0-84A63B64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672B5-C50F-4724-A227-78E3B22D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FCA-2181-4CFA-9999-0968A440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0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F73C-CAC3-4318-ABD6-54DA9F27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82356-2F78-4CEC-AC0F-E8E6229B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C8E4-0DB8-41FD-860B-914B8D41638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C0422-F11F-4C2E-B1BB-5A7309D5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E3562-CB3C-4D51-861D-FD44C180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FCA-2181-4CFA-9999-0968A440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2C667-B967-4543-8181-D9EB0EA5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C8E4-0DB8-41FD-860B-914B8D41638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752D4-A1C7-444E-8E36-D97C5F04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FBB86-8DB7-4841-AEC0-D63EB994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FCA-2181-4CFA-9999-0968A440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7B2D-62F3-4475-AC83-261764BB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BE2F-A991-4951-BC26-56458AE2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B0E32-A867-499C-8B82-6E31056FF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AD78C-5496-4982-86F2-CD23B74E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C8E4-0DB8-41FD-860B-914B8D41638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89D96-09D1-4A1C-9B2F-5EC49B20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997D1-457D-4BE2-9E0F-3574C9E7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FCA-2181-4CFA-9999-0968A440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2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7421-9681-4256-852C-5A77BAE4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6D283-789E-4F67-9838-CC3F9BDCB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EB3EA-0915-4228-BC0A-BEA399BA3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79461-022B-4ACE-979B-7AC9043C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C8E4-0DB8-41FD-860B-914B8D41638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D4C5D-FC8C-4B8D-B3F3-D8A0DEB0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D5DF3-05EA-4019-B82A-EF10B751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FCA-2181-4CFA-9999-0968A440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D65A3-3F03-4B86-8797-97178563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CFC8A-3FB5-47EC-ADDD-97979E768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02FA-68E0-4C1F-8DF3-3D22A1693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C8E4-0DB8-41FD-860B-914B8D41638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79B4-CD77-4FB1-9D2E-B86626FBA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E6B3-8ACF-4876-8CCC-F40D9B9FD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0FCA-2181-4CFA-9999-0968A4408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oop-concept-inherita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9742B7-9897-4000-9DB7-48EBF6DBFCF9}"/>
              </a:ext>
            </a:extLst>
          </p:cNvPr>
          <p:cNvSpPr txBox="1"/>
          <p:nvPr/>
        </p:nvSpPr>
        <p:spPr>
          <a:xfrm>
            <a:off x="439945" y="405447"/>
            <a:ext cx="11179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SOLID</a:t>
            </a:r>
            <a:r>
              <a:rPr lang="en-US" sz="4000" dirty="0">
                <a:latin typeface="Copperplate Gothic Bold" panose="020E0705020206020404" pitchFamily="34" charset="0"/>
              </a:rPr>
              <a:t> design principles in Java/OOPs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B6F62-C641-4A4B-B746-22544D4FD0A0}"/>
              </a:ext>
            </a:extLst>
          </p:cNvPr>
          <p:cNvSpPr txBox="1"/>
          <p:nvPr/>
        </p:nvSpPr>
        <p:spPr>
          <a:xfrm>
            <a:off x="552089" y="1684451"/>
            <a:ext cx="81260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800" dirty="0"/>
              <a:t>1. </a:t>
            </a:r>
            <a:r>
              <a:rPr lang="en-US" sz="2800" b="1" i="1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ingle Responsibility Principle.</a:t>
            </a:r>
          </a:p>
          <a:p>
            <a:r>
              <a:rPr lang="en-US" sz="2800" dirty="0"/>
              <a:t>2. </a:t>
            </a:r>
            <a:r>
              <a:rPr lang="en-US" sz="2800" b="1" i="1" dirty="0">
                <a:solidFill>
                  <a:srgbClr val="FF0000"/>
                </a:solidFill>
              </a:rPr>
              <a:t>O</a:t>
            </a:r>
            <a:r>
              <a:rPr lang="en-US" sz="2800" dirty="0"/>
              <a:t>pen/Closed Principle.</a:t>
            </a:r>
          </a:p>
          <a:p>
            <a:r>
              <a:rPr lang="en-US" sz="2800" dirty="0"/>
              <a:t>3. </a:t>
            </a:r>
            <a:r>
              <a:rPr lang="en-US" sz="2800" b="1" i="1" dirty="0">
                <a:solidFill>
                  <a:srgbClr val="FF0000"/>
                </a:solidFill>
              </a:rPr>
              <a:t>L</a:t>
            </a:r>
            <a:r>
              <a:rPr lang="en-US" sz="2800" dirty="0"/>
              <a:t>iskov Substitution Principle.</a:t>
            </a:r>
          </a:p>
          <a:p>
            <a:r>
              <a:rPr lang="en-US" sz="2800" dirty="0"/>
              <a:t>4. </a:t>
            </a:r>
            <a:r>
              <a:rPr lang="en-US" sz="2800" b="1" i="1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nterface Segregation Principle.</a:t>
            </a:r>
          </a:p>
          <a:p>
            <a:r>
              <a:rPr lang="en-US" sz="2800" dirty="0"/>
              <a:t>5. </a:t>
            </a:r>
            <a:r>
              <a:rPr lang="en-US" sz="2800" b="1" i="1" dirty="0">
                <a:solidFill>
                  <a:srgbClr val="FF0000"/>
                </a:solidFill>
              </a:rPr>
              <a:t>D</a:t>
            </a:r>
            <a:r>
              <a:rPr lang="en-US" sz="2800" dirty="0"/>
              <a:t>ependency Inversion Principle.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3076A-C22A-498E-BBDD-0F84B87DA362}"/>
              </a:ext>
            </a:extLst>
          </p:cNvPr>
          <p:cNvSpPr/>
          <p:nvPr/>
        </p:nvSpPr>
        <p:spPr>
          <a:xfrm>
            <a:off x="957532" y="1785668"/>
            <a:ext cx="336430" cy="20875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29E279-9EA3-4B28-9B88-EE530690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2" y="106333"/>
            <a:ext cx="3906328" cy="428504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Open-Closed Principle (OCP)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E9514-633A-467C-8CD3-C9A42610FD41}"/>
              </a:ext>
            </a:extLst>
          </p:cNvPr>
          <p:cNvSpPr txBox="1"/>
          <p:nvPr/>
        </p:nvSpPr>
        <p:spPr>
          <a:xfrm>
            <a:off x="319176" y="612475"/>
            <a:ext cx="1041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OCP requires that each software entity (classes, modules, functions) should be open for extension, but closed for modification.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115F06-DE9C-499B-A632-F3A745A231FB}"/>
              </a:ext>
            </a:extLst>
          </p:cNvPr>
          <p:cNvSpPr/>
          <p:nvPr/>
        </p:nvSpPr>
        <p:spPr>
          <a:xfrm>
            <a:off x="292171" y="1258806"/>
            <a:ext cx="11499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ForoSans-Light"/>
              </a:rPr>
              <a:t>It tells us to write our code so that we will be able to add new functionality without changing the existing source code.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ForoSans-Light"/>
              </a:rPr>
              <a:t>This brings the benefits of </a:t>
            </a:r>
            <a:r>
              <a:rPr lang="en-US" b="1" dirty="0">
                <a:solidFill>
                  <a:srgbClr val="000000"/>
                </a:solidFill>
                <a:latin typeface="ForoSans-Light"/>
              </a:rPr>
              <a:t>not testing </a:t>
            </a:r>
            <a:r>
              <a:rPr lang="en-US" dirty="0">
                <a:solidFill>
                  <a:srgbClr val="000000"/>
                </a:solidFill>
                <a:latin typeface="ForoSans-Light"/>
              </a:rPr>
              <a:t>the already written and tested code when add new functionality.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96616-D0EA-4D2D-BD47-183885A9A781}"/>
              </a:ext>
            </a:extLst>
          </p:cNvPr>
          <p:cNvSpPr txBox="1"/>
          <p:nvPr/>
        </p:nvSpPr>
        <p:spPr>
          <a:xfrm>
            <a:off x="292171" y="2104845"/>
            <a:ext cx="245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Ways to achieve OCP: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8E8E7-C71A-479F-B350-DCEA37074C82}"/>
              </a:ext>
            </a:extLst>
          </p:cNvPr>
          <p:cNvSpPr txBox="1"/>
          <p:nvPr/>
        </p:nvSpPr>
        <p:spPr>
          <a:xfrm>
            <a:off x="868395" y="2546402"/>
            <a:ext cx="532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Using Inheritance: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180E2-9BC6-47B8-A98E-5F913B47BAF8}"/>
              </a:ext>
            </a:extLst>
          </p:cNvPr>
          <p:cNvSpPr txBox="1"/>
          <p:nvPr/>
        </p:nvSpPr>
        <p:spPr>
          <a:xfrm>
            <a:off x="1224951" y="3018151"/>
            <a:ext cx="9459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1988 Bertrand Mayer proposes to use </a:t>
            </a:r>
            <a:r>
              <a:rPr lang="en-US" dirty="0">
                <a:hlinkClick r:id="rId2"/>
              </a:rPr>
              <a:t>inheritance</a:t>
            </a:r>
            <a:r>
              <a:rPr lang="en-US" dirty="0"/>
              <a:t> to achieve open closed principle. </a:t>
            </a:r>
          </a:p>
          <a:p>
            <a:r>
              <a:rPr lang="en-US" dirty="0"/>
              <a:t>A class is closed, since it may be compiled, stored in a library, baselined, and used by client classes. </a:t>
            </a:r>
          </a:p>
          <a:p>
            <a:r>
              <a:rPr lang="en-US" dirty="0"/>
              <a:t>But it is also open, since any new class may use it </a:t>
            </a:r>
          </a:p>
          <a:p>
            <a:r>
              <a:rPr lang="en-US" dirty="0"/>
              <a:t>as parent, adding new features.</a:t>
            </a:r>
          </a:p>
        </p:txBody>
      </p:sp>
    </p:spTree>
    <p:extLst>
      <p:ext uri="{BB962C8B-B14F-4D97-AF65-F5344CB8AC3E}">
        <p14:creationId xmlns:p14="http://schemas.microsoft.com/office/powerpoint/2010/main" val="100731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11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29E279-9EA3-4B28-9B88-EE530690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2" y="106333"/>
            <a:ext cx="3906328" cy="428504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Open-Close Principle (OCP)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FEC01-B215-40A6-A977-3208869ECEE1}"/>
              </a:ext>
            </a:extLst>
          </p:cNvPr>
          <p:cNvSpPr/>
          <p:nvPr/>
        </p:nvSpPr>
        <p:spPr>
          <a:xfrm>
            <a:off x="244414" y="788012"/>
            <a:ext cx="4744528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public class </a:t>
            </a:r>
            <a:r>
              <a:rPr lang="en-US" sz="1100" b="1" dirty="0">
                <a:solidFill>
                  <a:srgbClr val="267438"/>
                </a:solidFill>
                <a:latin typeface="source code pro"/>
              </a:rPr>
              <a:t>Addition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implements </a:t>
            </a:r>
            <a:r>
              <a:rPr lang="en-US" sz="1100" b="1" dirty="0" err="1">
                <a:solidFill>
                  <a:srgbClr val="267438"/>
                </a:solidFill>
                <a:latin typeface="source code pro"/>
              </a:rPr>
              <a:t>CalculatorOperation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private double </a:t>
            </a:r>
            <a:r>
              <a:rPr lang="en-US" sz="1100" b="1" dirty="0">
                <a:latin typeface="source code pro"/>
              </a:rPr>
              <a:t>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private double </a:t>
            </a:r>
            <a:r>
              <a:rPr lang="en-US" sz="1100" b="1" dirty="0">
                <a:latin typeface="source code pro"/>
              </a:rPr>
              <a:t>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private double </a:t>
            </a:r>
            <a:r>
              <a:rPr lang="en-US" sz="1100" b="1" dirty="0">
                <a:latin typeface="source code pro"/>
              </a:rPr>
              <a:t>result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= 0.0;</a:t>
            </a:r>
          </a:p>
          <a:p>
            <a:endParaRPr lang="en-US" sz="1100" b="1" dirty="0">
              <a:solidFill>
                <a:srgbClr val="63B175"/>
              </a:solidFill>
              <a:latin typeface="source code pro"/>
            </a:endParaRP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public Addition(double </a:t>
            </a:r>
            <a:r>
              <a:rPr lang="en-US" sz="1100" b="1" dirty="0">
                <a:latin typeface="source code pro"/>
              </a:rPr>
              <a:t>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, double </a:t>
            </a:r>
            <a:r>
              <a:rPr lang="en-US" sz="1100" b="1" dirty="0">
                <a:latin typeface="source code pro"/>
              </a:rPr>
              <a:t>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)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this.</a:t>
            </a:r>
            <a:r>
              <a:rPr lang="en-US" sz="1100" b="1" dirty="0" err="1">
                <a:latin typeface="source code pro"/>
              </a:rPr>
              <a:t>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= </a:t>
            </a:r>
            <a:r>
              <a:rPr lang="en-US" sz="1100" b="1" dirty="0">
                <a:latin typeface="source code pro"/>
              </a:rPr>
              <a:t>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this.</a:t>
            </a:r>
            <a:r>
              <a:rPr lang="en-US" sz="1100" b="1" dirty="0" err="1">
                <a:latin typeface="source code pro"/>
              </a:rPr>
              <a:t>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= </a:t>
            </a:r>
            <a:r>
              <a:rPr lang="en-US" sz="1100" b="1" dirty="0">
                <a:latin typeface="source code pro"/>
              </a:rPr>
              <a:t>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}</a:t>
            </a:r>
          </a:p>
          <a:p>
            <a:endParaRPr lang="en-US" sz="1100" b="1" dirty="0">
              <a:solidFill>
                <a:srgbClr val="63B175"/>
              </a:solidFill>
              <a:latin typeface="source code pro"/>
            </a:endParaRP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// getters and setters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51F83D-3332-43FA-BD60-C73C2B6124A3}"/>
              </a:ext>
            </a:extLst>
          </p:cNvPr>
          <p:cNvSpPr/>
          <p:nvPr/>
        </p:nvSpPr>
        <p:spPr>
          <a:xfrm>
            <a:off x="6029776" y="788012"/>
            <a:ext cx="4586379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public class </a:t>
            </a:r>
            <a:r>
              <a:rPr lang="en-US" sz="1100" b="1" dirty="0">
                <a:solidFill>
                  <a:srgbClr val="267438"/>
                </a:solidFill>
                <a:latin typeface="source code pro"/>
              </a:rPr>
              <a:t>Subtraction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implements </a:t>
            </a:r>
            <a:r>
              <a:rPr lang="en-US" sz="1100" b="1" dirty="0" err="1">
                <a:solidFill>
                  <a:srgbClr val="267438"/>
                </a:solidFill>
                <a:latin typeface="source code pro"/>
              </a:rPr>
              <a:t>CalculatorOperation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private double </a:t>
            </a:r>
            <a:r>
              <a:rPr lang="en-US" sz="1100" b="1" dirty="0">
                <a:latin typeface="source code pro"/>
              </a:rPr>
              <a:t>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private double </a:t>
            </a:r>
            <a:r>
              <a:rPr lang="en-US" sz="1100" b="1" dirty="0">
                <a:latin typeface="source code pro"/>
              </a:rPr>
              <a:t>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private double </a:t>
            </a:r>
            <a:r>
              <a:rPr lang="en-US" sz="1100" b="1" dirty="0">
                <a:latin typeface="source code pro"/>
              </a:rPr>
              <a:t>result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= 0.0;</a:t>
            </a:r>
          </a:p>
          <a:p>
            <a:endParaRPr lang="en-US" sz="1100" b="1" dirty="0">
              <a:solidFill>
                <a:srgbClr val="63B175"/>
              </a:solidFill>
              <a:latin typeface="source code pro"/>
            </a:endParaRP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public Subtraction(double </a:t>
            </a:r>
            <a:r>
              <a:rPr lang="en-US" sz="1100" b="1" dirty="0">
                <a:latin typeface="source code pro"/>
              </a:rPr>
              <a:t>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, double </a:t>
            </a:r>
            <a:r>
              <a:rPr lang="en-US" sz="1100" b="1" dirty="0">
                <a:latin typeface="source code pro"/>
              </a:rPr>
              <a:t>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)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this.</a:t>
            </a:r>
            <a:r>
              <a:rPr lang="en-US" sz="1100" b="1" dirty="0" err="1">
                <a:latin typeface="source code pro"/>
              </a:rPr>
              <a:t>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= </a:t>
            </a:r>
            <a:r>
              <a:rPr lang="en-US" sz="1100" b="1" dirty="0">
                <a:latin typeface="source code pro"/>
              </a:rPr>
              <a:t>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this.</a:t>
            </a:r>
            <a:r>
              <a:rPr lang="en-US" sz="1100" b="1" dirty="0" err="1">
                <a:latin typeface="source code pro"/>
              </a:rPr>
              <a:t>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= </a:t>
            </a:r>
            <a:r>
              <a:rPr lang="en-US" sz="1100" b="1" dirty="0">
                <a:latin typeface="source code pro"/>
              </a:rPr>
              <a:t>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}</a:t>
            </a:r>
          </a:p>
          <a:p>
            <a:endParaRPr lang="en-US" sz="1100" b="1" dirty="0">
              <a:solidFill>
                <a:srgbClr val="63B175"/>
              </a:solidFill>
              <a:latin typeface="source code pro"/>
            </a:endParaRP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// getters and setters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FED1E-81AE-4E49-9A3F-2532AA16B6F6}"/>
              </a:ext>
            </a:extLst>
          </p:cNvPr>
          <p:cNvSpPr/>
          <p:nvPr/>
        </p:nvSpPr>
        <p:spPr>
          <a:xfrm>
            <a:off x="2222744" y="3818948"/>
            <a:ext cx="6843622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public class </a:t>
            </a:r>
            <a:r>
              <a:rPr lang="en-US" sz="1100" b="1" dirty="0">
                <a:solidFill>
                  <a:srgbClr val="267438"/>
                </a:solidFill>
                <a:latin typeface="source code pro"/>
              </a:rPr>
              <a:t>Calculator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{</a:t>
            </a:r>
          </a:p>
          <a:p>
            <a:endParaRPr lang="en-US" sz="1100" b="1" dirty="0">
              <a:solidFill>
                <a:srgbClr val="63B175"/>
              </a:solidFill>
              <a:latin typeface="source code pro"/>
            </a:endParaRP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public void calculate(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CalculatorOperation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operation)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if (operation == null)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    throw new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InvalidParameterException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("Can not perform operation");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}</a:t>
            </a:r>
          </a:p>
          <a:p>
            <a:endParaRPr lang="en-US" sz="1100" b="1" dirty="0">
              <a:solidFill>
                <a:srgbClr val="63B175"/>
              </a:solidFill>
              <a:latin typeface="source code pro"/>
            </a:endParaRP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if (operation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instanceof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Addition)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    Addition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addition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= (Addition) operation;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   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addition.setResult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(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addition.getLeft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() +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addition.getRight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());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} else if (operation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instanceof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Subtraction)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    Subtraction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subtraction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= (Subtraction) operation;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   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subtraction.setResult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(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subtraction.getLeft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() -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subtraction.getRight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());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}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}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197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DB7E1C-BD4B-459E-967B-FC5D17EAFAE1}"/>
              </a:ext>
            </a:extLst>
          </p:cNvPr>
          <p:cNvSpPr txBox="1">
            <a:spLocks/>
          </p:cNvSpPr>
          <p:nvPr/>
        </p:nvSpPr>
        <p:spPr>
          <a:xfrm>
            <a:off x="182591" y="106333"/>
            <a:ext cx="4743091" cy="42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Open-Close Principle (OCP) Continued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B9170-1A63-4828-9605-E25649663A5F}"/>
              </a:ext>
            </a:extLst>
          </p:cNvPr>
          <p:cNvSpPr/>
          <p:nvPr/>
        </p:nvSpPr>
        <p:spPr>
          <a:xfrm>
            <a:off x="391064" y="836611"/>
            <a:ext cx="6096000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public interface </a:t>
            </a:r>
            <a:r>
              <a:rPr lang="en-US" sz="1100" b="1" dirty="0" err="1">
                <a:solidFill>
                  <a:srgbClr val="267438"/>
                </a:solidFill>
                <a:latin typeface="source code pro"/>
              </a:rPr>
              <a:t>CalculatorOperation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void perform();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F16A6-86EB-41B7-8519-C33E9F17C77E}"/>
              </a:ext>
            </a:extLst>
          </p:cNvPr>
          <p:cNvSpPr/>
          <p:nvPr/>
        </p:nvSpPr>
        <p:spPr>
          <a:xfrm>
            <a:off x="391064" y="1625949"/>
            <a:ext cx="4689894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public class </a:t>
            </a:r>
            <a:r>
              <a:rPr lang="en-US" sz="1100" b="1" dirty="0">
                <a:solidFill>
                  <a:srgbClr val="267438"/>
                </a:solidFill>
                <a:latin typeface="source code pro"/>
              </a:rPr>
              <a:t>Addition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implements </a:t>
            </a:r>
            <a:r>
              <a:rPr lang="en-US" sz="1100" b="1" dirty="0" err="1">
                <a:solidFill>
                  <a:srgbClr val="267438"/>
                </a:solidFill>
                <a:latin typeface="source code pro"/>
              </a:rPr>
              <a:t>CalculatorOperation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private double </a:t>
            </a:r>
            <a:r>
              <a:rPr lang="en-US" sz="1100" b="1" dirty="0">
                <a:latin typeface="source code pro"/>
              </a:rPr>
              <a:t>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private double </a:t>
            </a:r>
            <a:r>
              <a:rPr lang="en-US" sz="1100" b="1" dirty="0">
                <a:latin typeface="source code pro"/>
              </a:rPr>
              <a:t>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private double </a:t>
            </a:r>
            <a:r>
              <a:rPr lang="en-US" sz="1100" b="1" dirty="0">
                <a:latin typeface="source code pro"/>
              </a:rPr>
              <a:t>result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endParaRPr lang="en-US" sz="1100" b="1" dirty="0">
              <a:solidFill>
                <a:srgbClr val="63B175"/>
              </a:solidFill>
              <a:latin typeface="source code pro"/>
            </a:endParaRP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// constructor, getters and setters</a:t>
            </a:r>
          </a:p>
          <a:p>
            <a:endParaRPr lang="en-US" sz="1100" b="1" dirty="0">
              <a:solidFill>
                <a:srgbClr val="63B175"/>
              </a:solidFill>
              <a:latin typeface="source code pro"/>
            </a:endParaRP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@Override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public void perform()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</a:t>
            </a:r>
            <a:r>
              <a:rPr lang="en-US" sz="1100" b="1" dirty="0">
                <a:latin typeface="source code pro"/>
              </a:rPr>
              <a:t>result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= </a:t>
            </a:r>
            <a:r>
              <a:rPr lang="en-US" sz="1100" b="1" dirty="0">
                <a:latin typeface="source code pro"/>
              </a:rPr>
              <a:t>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+ </a:t>
            </a:r>
            <a:r>
              <a:rPr lang="en-US" sz="1100" b="1" dirty="0">
                <a:latin typeface="source code pro"/>
              </a:rPr>
              <a:t>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}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0EBA37-2261-44AD-AA11-A7B41FD0CB86}"/>
              </a:ext>
            </a:extLst>
          </p:cNvPr>
          <p:cNvSpPr/>
          <p:nvPr/>
        </p:nvSpPr>
        <p:spPr>
          <a:xfrm>
            <a:off x="5541034" y="1541310"/>
            <a:ext cx="6096000" cy="2292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public class </a:t>
            </a:r>
            <a:r>
              <a:rPr lang="en-US" sz="1100" b="1" dirty="0">
                <a:solidFill>
                  <a:srgbClr val="267438"/>
                </a:solidFill>
                <a:latin typeface="source code pro"/>
              </a:rPr>
              <a:t>Division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implements </a:t>
            </a:r>
            <a:r>
              <a:rPr lang="en-US" sz="1100" b="1" dirty="0" err="1">
                <a:solidFill>
                  <a:srgbClr val="267438"/>
                </a:solidFill>
                <a:latin typeface="source code pro"/>
              </a:rPr>
              <a:t>CalculatorOperation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private double </a:t>
            </a:r>
            <a:r>
              <a:rPr lang="en-US" sz="1100" b="1" dirty="0">
                <a:latin typeface="source code pro"/>
              </a:rPr>
              <a:t>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private double </a:t>
            </a:r>
            <a:r>
              <a:rPr lang="en-US" sz="1100" b="1" dirty="0">
                <a:latin typeface="source code pro"/>
              </a:rPr>
              <a:t>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private double </a:t>
            </a:r>
            <a:r>
              <a:rPr lang="en-US" sz="1100" b="1" dirty="0">
                <a:latin typeface="source code pro"/>
              </a:rPr>
              <a:t>result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endParaRPr lang="en-US" sz="1100" b="1" dirty="0">
              <a:solidFill>
                <a:srgbClr val="63B175"/>
              </a:solidFill>
              <a:latin typeface="source code pro"/>
            </a:endParaRP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// constructor, getters and setters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@Override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public void perform()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if (</a:t>
            </a:r>
            <a:r>
              <a:rPr lang="en-US" sz="1100" b="1" dirty="0">
                <a:latin typeface="source code pro"/>
              </a:rPr>
              <a:t>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!= 0)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    </a:t>
            </a:r>
            <a:r>
              <a:rPr lang="en-US" sz="1100" b="1" dirty="0">
                <a:latin typeface="source code pro"/>
              </a:rPr>
              <a:t>result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= </a:t>
            </a:r>
            <a:r>
              <a:rPr lang="en-US" sz="1100" b="1" dirty="0">
                <a:latin typeface="source code pro"/>
              </a:rPr>
              <a:t>left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/ </a:t>
            </a:r>
            <a:r>
              <a:rPr lang="en-US" sz="1100" b="1" dirty="0">
                <a:latin typeface="source code pro"/>
              </a:rPr>
              <a:t>right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}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}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3C8B09-0708-4DE0-92EC-88F925CD96B2}"/>
              </a:ext>
            </a:extLst>
          </p:cNvPr>
          <p:cNvSpPr/>
          <p:nvPr/>
        </p:nvSpPr>
        <p:spPr>
          <a:xfrm>
            <a:off x="2574264" y="4206201"/>
            <a:ext cx="6096000" cy="16158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public class </a:t>
            </a:r>
            <a:r>
              <a:rPr lang="en-US" sz="1100" b="1" dirty="0">
                <a:solidFill>
                  <a:srgbClr val="267438"/>
                </a:solidFill>
                <a:latin typeface="source code pro"/>
              </a:rPr>
              <a:t>Calculator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{</a:t>
            </a:r>
          </a:p>
          <a:p>
            <a:endParaRPr lang="en-US" sz="1100" b="1" dirty="0">
              <a:solidFill>
                <a:srgbClr val="63B175"/>
              </a:solidFill>
              <a:latin typeface="source code pro"/>
            </a:endParaRP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public void calculate(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CalculatorOperation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operation)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if (</a:t>
            </a:r>
            <a:r>
              <a:rPr lang="en-US" sz="1100" b="1" dirty="0">
                <a:latin typeface="source code pro"/>
              </a:rPr>
              <a:t>operation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== null) {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    throw new </a:t>
            </a:r>
            <a:r>
              <a:rPr lang="en-US" sz="1100" b="1" dirty="0" err="1">
                <a:solidFill>
                  <a:srgbClr val="63B175"/>
                </a:solidFill>
                <a:latin typeface="source code pro"/>
              </a:rPr>
              <a:t>InvalidParameterException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("</a:t>
            </a:r>
            <a:r>
              <a:rPr lang="en-US" sz="1100" b="1" dirty="0">
                <a:latin typeface="source code pro"/>
              </a:rPr>
              <a:t>Cannot perform operation</a:t>
            </a:r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");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}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    </a:t>
            </a:r>
            <a:r>
              <a:rPr lang="en-US" sz="1100" b="1" dirty="0" err="1">
                <a:solidFill>
                  <a:srgbClr val="63B175"/>
                </a:solidFill>
                <a:highlight>
                  <a:srgbClr val="FFFF00"/>
                </a:highlight>
                <a:latin typeface="source code pro"/>
              </a:rPr>
              <a:t>operation.perform</a:t>
            </a:r>
            <a:r>
              <a:rPr lang="en-US" sz="1100" b="1" dirty="0">
                <a:solidFill>
                  <a:srgbClr val="63B175"/>
                </a:solidFill>
                <a:highlight>
                  <a:srgbClr val="FFFF00"/>
                </a:highlight>
                <a:latin typeface="source code pro"/>
              </a:rPr>
              <a:t>();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    }</a:t>
            </a:r>
          </a:p>
          <a:p>
            <a:r>
              <a:rPr lang="en-US" sz="1100" b="1" dirty="0">
                <a:solidFill>
                  <a:srgbClr val="63B175"/>
                </a:solidFill>
                <a:latin typeface="source code pro"/>
              </a:rPr>
              <a:t>}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" name="3D Model 7" descr="Checkmark">
                <a:extLst>
                  <a:ext uri="{FF2B5EF4-FFF2-40B4-BE49-F238E27FC236}">
                    <a16:creationId xmlns:a16="http://schemas.microsoft.com/office/drawing/2014/main" id="{A17FAD84-E276-4DC0-AB67-61654CF771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2955125"/>
                  </p:ext>
                </p:extLst>
              </p:nvPr>
            </p:nvGraphicFramePr>
            <p:xfrm>
              <a:off x="8589034" y="4517587"/>
              <a:ext cx="2454526" cy="130444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54526" cy="1304441"/>
                    </a:xfrm>
                    <a:prstGeom prst="rect">
                      <a:avLst/>
                    </a:prstGeom>
                  </am3d:spPr>
                  <am3d:camera>
                    <am3d:pos x="0" y="0" z="647210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4794" d="1000000"/>
                    <am3d:preTrans dx="-3284626" dy="-18000000" dz="1468428"/>
                    <am3d:scale>
                      <am3d:sx n="1000000" d="1000000"/>
                      <am3d:sy n="1000000" d="1000000"/>
                      <am3d:sz n="1000000" d="1000000"/>
                    </am3d:scale>
                    <am3d:rot ax="4527874" ay="-18969" az="-7307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0311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" name="3D Model 7" descr="Checkmark">
                <a:extLst>
                  <a:ext uri="{FF2B5EF4-FFF2-40B4-BE49-F238E27FC236}">
                    <a16:creationId xmlns:a16="http://schemas.microsoft.com/office/drawing/2014/main" id="{A17FAD84-E276-4DC0-AB67-61654CF771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89034" y="4517587"/>
                <a:ext cx="2454526" cy="13044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2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15109</TotalTime>
  <Words>479</Words>
  <Application>Microsoft Office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Copperplate Gothic Bold</vt:lpstr>
      <vt:lpstr>ForoSans-Light</vt:lpstr>
      <vt:lpstr>source code pro</vt:lpstr>
      <vt:lpstr>Wingdings</vt:lpstr>
      <vt:lpstr>Office Theme</vt:lpstr>
      <vt:lpstr>PowerPoint Presentation</vt:lpstr>
      <vt:lpstr>Open-Closed Principle (OCP)</vt:lpstr>
      <vt:lpstr>Open-Close Principle (OCP)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Ranjan, Prakash</dc:creator>
  <cp:lastModifiedBy>Ranjan, Prakash</cp:lastModifiedBy>
  <cp:revision>72</cp:revision>
  <dcterms:created xsi:type="dcterms:W3CDTF">2020-12-31T03:30:28Z</dcterms:created>
  <dcterms:modified xsi:type="dcterms:W3CDTF">2021-02-04T18:38:54Z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Prakash_Ranjan@Dell.com</vt:lpwstr>
  </property>
  <property fmtid="{D5CDD505-2E9C-101B-9397-08002B2CF9AE}" pid="5" name="MSIP_Label_17cb76b2-10b8-4fe1-93d4-2202842406cd_SetDate">
    <vt:lpwstr>2020-12-31T03:30:40.8795867Z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