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ab09122fb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ab09122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9b7bbaae0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9b7bbaae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9b7bbaae0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9b7bbaa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9b7bbaae0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Google Shape;71;g39b7bbaa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9b7bbaae0_0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9b7bbaae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9b7bbaae0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9b7bbaae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9b7bbaae0_0_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Google Shape;93;g39b7bbaae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9b7bbaae0_0_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Google Shape;99;g39b7bbaae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9b7bbaae0_0_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9b7bbaae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Module_pattern" TargetMode="External"/><Relationship Id="rId4" Type="http://schemas.openxmlformats.org/officeDocument/2006/relationships/hyperlink" Target="https://en.wikipedia.org/wiki/Module_pattern" TargetMode="External"/><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2727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Closures (Fermetures)</a:t>
            </a:r>
            <a:endParaRPr/>
          </a:p>
        </p:txBody>
      </p:sp>
      <p:sp>
        <p:nvSpPr>
          <p:cNvPr id="55" name="Google Shape;55;p13"/>
          <p:cNvSpPr txBox="1"/>
          <p:nvPr/>
        </p:nvSpPr>
        <p:spPr>
          <a:xfrm>
            <a:off x="722100" y="1200400"/>
            <a:ext cx="7699800" cy="335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100">
                <a:solidFill>
                  <a:schemeClr val="dk1"/>
                </a:solidFill>
              </a:rPr>
              <a:t>Une fermeture, ou </a:t>
            </a:r>
            <a:r>
              <a:rPr i="1" lang="fr" sz="1100">
                <a:solidFill>
                  <a:schemeClr val="dk1"/>
                </a:solidFill>
              </a:rPr>
              <a:t>closure</a:t>
            </a:r>
            <a:r>
              <a:rPr lang="fr" sz="1100">
                <a:solidFill>
                  <a:schemeClr val="dk1"/>
                </a:solidFill>
              </a:rPr>
              <a:t> en anglais, est une fonction qui fait utiliser des variables indépendantes (utilisées localement mais définies dans la portée englobante). Autrement dit, ces fonctions se « souviennent » de l'environnement dans lequel elles ont été créées (on dit aussi que la fonction capture son « environnement »).</a:t>
            </a:r>
            <a:endParaRPr sz="1100">
              <a:solidFill>
                <a:schemeClr val="dk1"/>
              </a:solidFill>
            </a:endParaRPr>
          </a:p>
          <a:p>
            <a:pPr indent="0" lvl="0" marL="0">
              <a:spcBef>
                <a:spcPts val="0"/>
              </a:spcBef>
              <a:spcAft>
                <a:spcPts val="0"/>
              </a:spcAft>
              <a:buNone/>
            </a:pPr>
            <a:r>
              <a:t/>
            </a:r>
            <a:endParaRPr sz="1100">
              <a:solidFill>
                <a:schemeClr val="dk1"/>
              </a:solidFill>
            </a:endParaRPr>
          </a:p>
          <a:p>
            <a:pPr indent="0" lvl="0" marL="0">
              <a:spcBef>
                <a:spcPts val="0"/>
              </a:spcBef>
              <a:spcAft>
                <a:spcPts val="0"/>
              </a:spcAft>
              <a:buNone/>
            </a:pPr>
            <a:r>
              <a:t/>
            </a:r>
            <a:endParaRPr sz="1100">
              <a:solidFill>
                <a:schemeClr val="dk1"/>
              </a:solidFill>
            </a:endParaRPr>
          </a:p>
          <a:p>
            <a:pPr indent="0" lvl="0" marL="0">
              <a:spcBef>
                <a:spcPts val="0"/>
              </a:spcBef>
              <a:spcAft>
                <a:spcPts val="0"/>
              </a:spcAft>
              <a:buNone/>
            </a:pPr>
            <a:r>
              <a:rPr lang="fr" sz="1100">
                <a:solidFill>
                  <a:srgbClr val="990000"/>
                </a:solidFill>
              </a:rPr>
              <a:t>Plus simplement elle enferme avec elle des variables qui lui sont externe provenant d’un scope parent.</a:t>
            </a:r>
            <a:endParaRPr sz="1100">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44300" cy="756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1800"/>
              <a:t>Créer un objet qui nous retourne dès fonction ou d’autre objet grâce au closure et aux IIFEs “Immediatly Invocte Function Expression”.</a:t>
            </a:r>
            <a:endParaRPr sz="1800"/>
          </a:p>
        </p:txBody>
      </p:sp>
      <p:pic>
        <p:nvPicPr>
          <p:cNvPr id="117" name="Google Shape;117;p22"/>
          <p:cNvPicPr preferRelativeResize="0"/>
          <p:nvPr/>
        </p:nvPicPr>
        <p:blipFill>
          <a:blip r:embed="rId3">
            <a:alphaModFix/>
          </a:blip>
          <a:stretch>
            <a:fillRect/>
          </a:stretch>
        </p:blipFill>
        <p:spPr>
          <a:xfrm>
            <a:off x="152400" y="1353725"/>
            <a:ext cx="2973825" cy="2542626"/>
          </a:xfrm>
          <a:prstGeom prst="rect">
            <a:avLst/>
          </a:prstGeom>
          <a:noFill/>
          <a:ln>
            <a:noFill/>
          </a:ln>
        </p:spPr>
      </p:pic>
      <p:pic>
        <p:nvPicPr>
          <p:cNvPr id="118" name="Google Shape;118;p22"/>
          <p:cNvPicPr preferRelativeResize="0"/>
          <p:nvPr/>
        </p:nvPicPr>
        <p:blipFill>
          <a:blip r:embed="rId4">
            <a:alphaModFix/>
          </a:blip>
          <a:stretch>
            <a:fillRect/>
          </a:stretch>
        </p:blipFill>
        <p:spPr>
          <a:xfrm>
            <a:off x="3353613" y="1353725"/>
            <a:ext cx="2436774" cy="634450"/>
          </a:xfrm>
          <a:prstGeom prst="rect">
            <a:avLst/>
          </a:prstGeom>
          <a:noFill/>
          <a:ln>
            <a:noFill/>
          </a:ln>
        </p:spPr>
      </p:pic>
      <p:pic>
        <p:nvPicPr>
          <p:cNvPr id="119" name="Google Shape;119;p22"/>
          <p:cNvPicPr preferRelativeResize="0"/>
          <p:nvPr/>
        </p:nvPicPr>
        <p:blipFill>
          <a:blip r:embed="rId5">
            <a:alphaModFix/>
          </a:blip>
          <a:stretch>
            <a:fillRect/>
          </a:stretch>
        </p:blipFill>
        <p:spPr>
          <a:xfrm>
            <a:off x="6331954" y="1353725"/>
            <a:ext cx="2433271" cy="492750"/>
          </a:xfrm>
          <a:prstGeom prst="rect">
            <a:avLst/>
          </a:prstGeom>
          <a:noFill/>
          <a:ln>
            <a:noFill/>
          </a:ln>
        </p:spPr>
      </p:pic>
      <p:sp>
        <p:nvSpPr>
          <p:cNvPr id="120" name="Google Shape;120;p22"/>
          <p:cNvSpPr txBox="1"/>
          <p:nvPr/>
        </p:nvSpPr>
        <p:spPr>
          <a:xfrm>
            <a:off x="7037575" y="1813925"/>
            <a:ext cx="838500" cy="23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Résultat</a:t>
            </a:r>
            <a:endParaRPr/>
          </a:p>
        </p:txBody>
      </p:sp>
      <p:sp>
        <p:nvSpPr>
          <p:cNvPr id="121" name="Google Shape;121;p22"/>
          <p:cNvSpPr txBox="1"/>
          <p:nvPr/>
        </p:nvSpPr>
        <p:spPr>
          <a:xfrm>
            <a:off x="377275" y="4111075"/>
            <a:ext cx="3221400" cy="80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200"/>
              <a:t>La fonction IIFEs mis dans une closure retourne un objet avec un alias de la fonction a lequel on veut accéder.</a:t>
            </a:r>
            <a:endParaRPr sz="1200"/>
          </a:p>
        </p:txBody>
      </p:sp>
      <p:cxnSp>
        <p:nvCxnSpPr>
          <p:cNvPr id="122" name="Google Shape;122;p22"/>
          <p:cNvCxnSpPr/>
          <p:nvPr/>
        </p:nvCxnSpPr>
        <p:spPr>
          <a:xfrm rot="10800000">
            <a:off x="1417575" y="3445800"/>
            <a:ext cx="200700" cy="7392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22"/>
          <p:cNvSpPr txBox="1"/>
          <p:nvPr/>
        </p:nvSpPr>
        <p:spPr>
          <a:xfrm>
            <a:off x="3196450" y="2526075"/>
            <a:ext cx="3221400" cy="80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200"/>
              <a:t>On peut donc appeler la fonction getPassword dans un autre module en le préfixant du module dans lequel elle est.</a:t>
            </a:r>
            <a:endParaRPr sz="1200"/>
          </a:p>
        </p:txBody>
      </p:sp>
      <p:cxnSp>
        <p:nvCxnSpPr>
          <p:cNvPr id="124" name="Google Shape;124;p22"/>
          <p:cNvCxnSpPr/>
          <p:nvPr/>
        </p:nvCxnSpPr>
        <p:spPr>
          <a:xfrm rot="10800000">
            <a:off x="4414875" y="1829875"/>
            <a:ext cx="100200" cy="76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726300"/>
            <a:ext cx="8839200" cy="4094384"/>
          </a:xfrm>
          <a:prstGeom prst="rect">
            <a:avLst/>
          </a:prstGeom>
          <a:noFill/>
          <a:ln>
            <a:noFill/>
          </a:ln>
        </p:spPr>
      </p:pic>
      <p:sp>
        <p:nvSpPr>
          <p:cNvPr id="61" name="Google Shape;61;p14"/>
          <p:cNvSpPr txBox="1"/>
          <p:nvPr/>
        </p:nvSpPr>
        <p:spPr>
          <a:xfrm>
            <a:off x="152400" y="205650"/>
            <a:ext cx="5509500" cy="33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Source: https://developer.mozilla.org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nvSpPr>
        <p:spPr>
          <a:xfrm>
            <a:off x="250850" y="157800"/>
            <a:ext cx="1318800" cy="55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800"/>
              <a:t>Closure :</a:t>
            </a:r>
            <a:endParaRPr sz="1800"/>
          </a:p>
        </p:txBody>
      </p:sp>
      <p:pic>
        <p:nvPicPr>
          <p:cNvPr id="67" name="Google Shape;67;p15"/>
          <p:cNvPicPr preferRelativeResize="0"/>
          <p:nvPr/>
        </p:nvPicPr>
        <p:blipFill>
          <a:blip r:embed="rId3">
            <a:alphaModFix/>
          </a:blip>
          <a:stretch>
            <a:fillRect/>
          </a:stretch>
        </p:blipFill>
        <p:spPr>
          <a:xfrm>
            <a:off x="2984625" y="152400"/>
            <a:ext cx="4625872" cy="4838700"/>
          </a:xfrm>
          <a:prstGeom prst="rect">
            <a:avLst/>
          </a:prstGeom>
          <a:noFill/>
          <a:ln>
            <a:noFill/>
          </a:ln>
        </p:spPr>
      </p:pic>
      <p:sp>
        <p:nvSpPr>
          <p:cNvPr id="68" name="Google Shape;68;p15"/>
          <p:cNvSpPr txBox="1"/>
          <p:nvPr/>
        </p:nvSpPr>
        <p:spPr>
          <a:xfrm>
            <a:off x="250850" y="1860375"/>
            <a:ext cx="2380500" cy="49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Si on a l'exemple suivant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3495000" cy="427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200"/>
              <a:t>C’est comme si notre fonction parente était une bouteille d’eau et que l’on rajoute des </a:t>
            </a:r>
            <a:r>
              <a:rPr lang="fr" sz="1200"/>
              <a:t>éléments</a:t>
            </a:r>
            <a:r>
              <a:rPr lang="fr" sz="1200"/>
              <a:t> dedans ( autre fonction, variable..) et que l’on referme notre bouteille d’eau avec un bouchon “closure”, ce qui équivaut à mettre notre fonction dans une variable.</a:t>
            </a:r>
            <a:endParaRPr sz="1200"/>
          </a:p>
          <a:p>
            <a:pPr indent="0" lvl="0" marL="0">
              <a:spcBef>
                <a:spcPts val="0"/>
              </a:spcBef>
              <a:spcAft>
                <a:spcPts val="0"/>
              </a:spcAft>
              <a:buNone/>
            </a:pPr>
            <a:r>
              <a:t/>
            </a:r>
            <a:endParaRPr sz="1200"/>
          </a:p>
          <a:p>
            <a:pPr indent="0" lvl="0" marL="0">
              <a:spcBef>
                <a:spcPts val="0"/>
              </a:spcBef>
              <a:spcAft>
                <a:spcPts val="0"/>
              </a:spcAft>
              <a:buNone/>
            </a:pPr>
            <a:r>
              <a:rPr lang="fr" sz="1200"/>
              <a:t>Cet variable devient donc notre nouveau contenant avec un environnement </a:t>
            </a:r>
            <a:r>
              <a:rPr lang="fr" sz="1200"/>
              <a:t>préservé</a:t>
            </a:r>
            <a:r>
              <a:rPr lang="fr" sz="1200"/>
              <a:t> que l’on peut </a:t>
            </a:r>
            <a:r>
              <a:rPr lang="fr" sz="1200"/>
              <a:t>réutiliser</a:t>
            </a:r>
            <a:r>
              <a:rPr lang="fr" sz="1200"/>
              <a:t> à un moment voulus dans son programme.</a:t>
            </a:r>
            <a:endParaRPr sz="1200"/>
          </a:p>
          <a:p>
            <a:pPr indent="0" lvl="0" marL="0">
              <a:spcBef>
                <a:spcPts val="0"/>
              </a:spcBef>
              <a:spcAft>
                <a:spcPts val="0"/>
              </a:spcAft>
              <a:buNone/>
            </a:pPr>
            <a:r>
              <a:t/>
            </a:r>
            <a:endParaRPr sz="1200"/>
          </a:p>
          <a:p>
            <a:pPr indent="0" lvl="0" marL="0">
              <a:spcBef>
                <a:spcPts val="0"/>
              </a:spcBef>
              <a:spcAft>
                <a:spcPts val="0"/>
              </a:spcAft>
              <a:buNone/>
            </a:pPr>
            <a:r>
              <a:rPr lang="fr" sz="1200"/>
              <a:t>Bien </a:t>
            </a:r>
            <a:r>
              <a:rPr lang="fr" sz="1200"/>
              <a:t>évidemment</a:t>
            </a:r>
            <a:r>
              <a:rPr lang="fr" sz="1200"/>
              <a:t> on peut donc avoir </a:t>
            </a:r>
            <a:r>
              <a:rPr lang="fr" sz="1200"/>
              <a:t>différent</a:t>
            </a:r>
            <a:r>
              <a:rPr lang="fr" sz="1200"/>
              <a:t> contexte avec une base identique.</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p:txBody>
      </p:sp>
      <p:pic>
        <p:nvPicPr>
          <p:cNvPr id="74" name="Google Shape;74;p16"/>
          <p:cNvPicPr preferRelativeResize="0"/>
          <p:nvPr/>
        </p:nvPicPr>
        <p:blipFill>
          <a:blip r:embed="rId3">
            <a:alphaModFix/>
          </a:blip>
          <a:stretch>
            <a:fillRect/>
          </a:stretch>
        </p:blipFill>
        <p:spPr>
          <a:xfrm>
            <a:off x="7172875" y="152400"/>
            <a:ext cx="1615996" cy="2419349"/>
          </a:xfrm>
          <a:prstGeom prst="rect">
            <a:avLst/>
          </a:prstGeom>
          <a:noFill/>
          <a:ln>
            <a:noFill/>
          </a:ln>
        </p:spPr>
      </p:pic>
      <p:pic>
        <p:nvPicPr>
          <p:cNvPr id="75" name="Google Shape;75;p16"/>
          <p:cNvPicPr preferRelativeResize="0"/>
          <p:nvPr/>
        </p:nvPicPr>
        <p:blipFill>
          <a:blip r:embed="rId4">
            <a:alphaModFix/>
          </a:blip>
          <a:stretch>
            <a:fillRect/>
          </a:stretch>
        </p:blipFill>
        <p:spPr>
          <a:xfrm>
            <a:off x="5165797" y="3419425"/>
            <a:ext cx="2727800" cy="1571675"/>
          </a:xfrm>
          <a:prstGeom prst="rect">
            <a:avLst/>
          </a:prstGeom>
          <a:noFill/>
          <a:ln>
            <a:noFill/>
          </a:ln>
        </p:spPr>
      </p:pic>
      <p:cxnSp>
        <p:nvCxnSpPr>
          <p:cNvPr id="76" name="Google Shape;76;p16"/>
          <p:cNvCxnSpPr/>
          <p:nvPr/>
        </p:nvCxnSpPr>
        <p:spPr>
          <a:xfrm flipH="1" rot="10800000">
            <a:off x="3605975" y="702875"/>
            <a:ext cx="3759000" cy="526200"/>
          </a:xfrm>
          <a:prstGeom prst="straightConnector1">
            <a:avLst/>
          </a:prstGeom>
          <a:noFill/>
          <a:ln cap="flat" cmpd="sng" w="9525">
            <a:solidFill>
              <a:schemeClr val="dk2"/>
            </a:solidFill>
            <a:prstDash val="solid"/>
            <a:round/>
            <a:headEnd len="med" w="med" type="none"/>
            <a:tailEnd len="med" w="med" type="triangle"/>
          </a:ln>
        </p:spPr>
      </p:cxnSp>
      <p:pic>
        <p:nvPicPr>
          <p:cNvPr id="77" name="Google Shape;77;p16"/>
          <p:cNvPicPr preferRelativeResize="0"/>
          <p:nvPr/>
        </p:nvPicPr>
        <p:blipFill>
          <a:blip r:embed="rId5">
            <a:alphaModFix/>
          </a:blip>
          <a:stretch>
            <a:fillRect/>
          </a:stretch>
        </p:blipFill>
        <p:spPr>
          <a:xfrm>
            <a:off x="4198225" y="1229075"/>
            <a:ext cx="1871101" cy="1885550"/>
          </a:xfrm>
          <a:prstGeom prst="rect">
            <a:avLst/>
          </a:prstGeom>
          <a:noFill/>
          <a:ln>
            <a:noFill/>
          </a:ln>
        </p:spPr>
      </p:pic>
      <p:cxnSp>
        <p:nvCxnSpPr>
          <p:cNvPr id="78" name="Google Shape;78;p16"/>
          <p:cNvCxnSpPr/>
          <p:nvPr/>
        </p:nvCxnSpPr>
        <p:spPr>
          <a:xfrm>
            <a:off x="3672925" y="2176000"/>
            <a:ext cx="927900" cy="96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6"/>
          <p:cNvCxnSpPr/>
          <p:nvPr/>
        </p:nvCxnSpPr>
        <p:spPr>
          <a:xfrm>
            <a:off x="3672925" y="2319475"/>
            <a:ext cx="2487000" cy="134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2558163" y="152400"/>
            <a:ext cx="6585835" cy="4838699"/>
          </a:xfrm>
          <a:prstGeom prst="rect">
            <a:avLst/>
          </a:prstGeom>
          <a:noFill/>
          <a:ln>
            <a:noFill/>
          </a:ln>
        </p:spPr>
      </p:pic>
      <p:sp>
        <p:nvSpPr>
          <p:cNvPr id="85" name="Google Shape;85;p17"/>
          <p:cNvSpPr txBox="1"/>
          <p:nvPr/>
        </p:nvSpPr>
        <p:spPr>
          <a:xfrm>
            <a:off x="239150" y="90875"/>
            <a:ext cx="2142600" cy="64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200" u="sng"/>
              <a:t>Les closures en pratique :</a:t>
            </a:r>
            <a:endParaRPr sz="12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279088" y="152400"/>
            <a:ext cx="6585835"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nvSpPr>
        <p:spPr>
          <a:xfrm>
            <a:off x="95675" y="100425"/>
            <a:ext cx="3079800" cy="476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1800"/>
              </a:spcBef>
              <a:spcAft>
                <a:spcPts val="0"/>
              </a:spcAft>
              <a:buNone/>
            </a:pPr>
            <a:r>
              <a:rPr b="1" lang="fr" sz="1700">
                <a:solidFill>
                  <a:schemeClr val="dk1"/>
                </a:solidFill>
              </a:rPr>
              <a:t>Émuler des méthodes privées avec des fermetures</a:t>
            </a:r>
            <a:endParaRPr sz="1100">
              <a:solidFill>
                <a:schemeClr val="dk1"/>
              </a:solidFill>
            </a:endParaRPr>
          </a:p>
          <a:p>
            <a:pPr indent="0" lvl="0" marL="0">
              <a:spcBef>
                <a:spcPts val="400"/>
              </a:spcBef>
              <a:spcAft>
                <a:spcPts val="0"/>
              </a:spcAft>
              <a:buNone/>
            </a:pPr>
            <a:r>
              <a:t/>
            </a:r>
            <a:endParaRPr sz="1100">
              <a:solidFill>
                <a:schemeClr val="dk1"/>
              </a:solidFill>
            </a:endParaRPr>
          </a:p>
          <a:p>
            <a:pPr indent="0" lvl="0" marL="0">
              <a:spcBef>
                <a:spcPts val="0"/>
              </a:spcBef>
              <a:spcAft>
                <a:spcPts val="0"/>
              </a:spcAft>
              <a:buNone/>
            </a:pPr>
            <a:r>
              <a:t/>
            </a:r>
            <a:endParaRPr sz="1100">
              <a:solidFill>
                <a:schemeClr val="dk1"/>
              </a:solidFill>
            </a:endParaRPr>
          </a:p>
          <a:p>
            <a:pPr indent="0" lvl="0" marL="0">
              <a:spcBef>
                <a:spcPts val="0"/>
              </a:spcBef>
              <a:spcAft>
                <a:spcPts val="0"/>
              </a:spcAft>
              <a:buClr>
                <a:schemeClr val="dk1"/>
              </a:buClr>
              <a:buSzPts val="1100"/>
              <a:buFont typeface="Arial"/>
              <a:buNone/>
            </a:pPr>
            <a:r>
              <a:rPr lang="fr" sz="1100">
                <a:solidFill>
                  <a:schemeClr val="dk1"/>
                </a:solidFill>
              </a:rPr>
              <a:t>Certains langages de programmation, comme Java, permettent d'avoir des méthodes privées, c'est-à-dire qu'on ne peut les utiliser qu'au sein de la même classe.</a:t>
            </a:r>
            <a:endParaRPr sz="1100">
              <a:solidFill>
                <a:schemeClr val="dk1"/>
              </a:solidFill>
            </a:endParaRPr>
          </a:p>
          <a:p>
            <a:pPr indent="0" lvl="0" marL="0">
              <a:spcBef>
                <a:spcPts val="0"/>
              </a:spcBef>
              <a:spcAft>
                <a:spcPts val="0"/>
              </a:spcAft>
              <a:buClr>
                <a:schemeClr val="dk1"/>
              </a:buClr>
              <a:buSzPts val="1100"/>
              <a:buFont typeface="Arial"/>
              <a:buNone/>
            </a:pPr>
            <a:r>
              <a:rPr lang="fr" sz="1100">
                <a:solidFill>
                  <a:schemeClr val="dk1"/>
                </a:solidFill>
              </a:rPr>
              <a:t>JavaScript ne permet pas de faire cela de façon native. En revanche, on peut émuler ce comportement grâce aux fermetures. Les méthodes privées ne sont pas seulement utiles en termes de restriction d'accès au code, elles permettent également de gérer un espace de nom (</a:t>
            </a:r>
            <a:r>
              <a:rPr i="1" lang="fr" sz="1100">
                <a:solidFill>
                  <a:schemeClr val="dk1"/>
                </a:solidFill>
              </a:rPr>
              <a:t>namespace</a:t>
            </a:r>
            <a:r>
              <a:rPr lang="fr" sz="1100">
                <a:solidFill>
                  <a:schemeClr val="dk1"/>
                </a:solidFill>
              </a:rPr>
              <a:t>) global qui isole les méthodes secondaires de l'interface publique du code ainsi rendu plus propre.</a:t>
            </a:r>
            <a:endParaRPr sz="1100">
              <a:solidFill>
                <a:schemeClr val="dk1"/>
              </a:solidFill>
            </a:endParaRPr>
          </a:p>
          <a:p>
            <a:pPr indent="0" lvl="0" marL="0">
              <a:spcBef>
                <a:spcPts val="0"/>
              </a:spcBef>
              <a:spcAft>
                <a:spcPts val="0"/>
              </a:spcAft>
              <a:buClr>
                <a:schemeClr val="dk1"/>
              </a:buClr>
              <a:buSzPts val="1100"/>
              <a:buFont typeface="Arial"/>
              <a:buNone/>
            </a:pPr>
            <a:r>
              <a:rPr lang="fr" sz="1100">
                <a:solidFill>
                  <a:schemeClr val="dk1"/>
                </a:solidFill>
              </a:rPr>
              <a:t>Voici comment définir une fonction publique accédant à des fonctions et des variables privées en utilisant des fermetures. Cette façon de procéder est également connue comme le patron de conception</a:t>
            </a:r>
            <a:r>
              <a:rPr lang="fr" sz="1100">
                <a:solidFill>
                  <a:schemeClr val="dk1"/>
                </a:solidFill>
                <a:uFill>
                  <a:noFill/>
                </a:uFill>
                <a:hlinkClick r:id="rId3"/>
              </a:rPr>
              <a:t> </a:t>
            </a:r>
            <a:r>
              <a:rPr lang="fr" sz="1100" u="sng">
                <a:solidFill>
                  <a:schemeClr val="hlink"/>
                </a:solidFill>
                <a:hlinkClick r:id="rId4"/>
              </a:rPr>
              <a:t>module</a:t>
            </a:r>
            <a:r>
              <a:rPr lang="fr" sz="1100">
                <a:solidFill>
                  <a:schemeClr val="dk1"/>
                </a:solidFill>
              </a:rPr>
              <a:t> :</a:t>
            </a:r>
            <a:endParaRPr sz="1100">
              <a:solidFill>
                <a:schemeClr val="dk1"/>
              </a:solidFill>
            </a:endParaRPr>
          </a:p>
          <a:p>
            <a:pPr indent="0" lvl="0" marL="0">
              <a:spcBef>
                <a:spcPts val="0"/>
              </a:spcBef>
              <a:spcAft>
                <a:spcPts val="0"/>
              </a:spcAft>
              <a:buNone/>
            </a:pPr>
            <a:r>
              <a:t/>
            </a:r>
            <a:endParaRPr/>
          </a:p>
        </p:txBody>
      </p:sp>
      <p:pic>
        <p:nvPicPr>
          <p:cNvPr id="96" name="Google Shape;96;p19"/>
          <p:cNvPicPr preferRelativeResize="0"/>
          <p:nvPr/>
        </p:nvPicPr>
        <p:blipFill>
          <a:blip r:embed="rId5">
            <a:alphaModFix/>
          </a:blip>
          <a:stretch>
            <a:fillRect/>
          </a:stretch>
        </p:blipFill>
        <p:spPr>
          <a:xfrm>
            <a:off x="3519175" y="152400"/>
            <a:ext cx="5309796"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8300" y="81300"/>
            <a:ext cx="3577200" cy="49833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sz="1000"/>
              <a:t>Il y a beaucoup de différences par rapport aux exemples précédents. Au lieu de retourner une simple fonction, on retourne un objet anonyme qui contient 3 fonctions. Et ces 3 fonctions partagent le même environnement. L'objet retourné est affecté à la variable compteur, et les 3 fonctions sont alors accessibles sous les noms compteur.increment, compteur.decrement, et compteur.valeur.</a:t>
            </a:r>
            <a:endParaRPr sz="1000"/>
          </a:p>
          <a:p>
            <a:pPr indent="0" lvl="0" marL="0">
              <a:spcBef>
                <a:spcPts val="1600"/>
              </a:spcBef>
              <a:spcAft>
                <a:spcPts val="0"/>
              </a:spcAft>
              <a:buClr>
                <a:schemeClr val="dk1"/>
              </a:buClr>
              <a:buSzPts val="1100"/>
              <a:buFont typeface="Arial"/>
              <a:buNone/>
            </a:pPr>
            <a:r>
              <a:rPr lang="fr" sz="1000"/>
              <a:t>L'environnement partagé vient du corps de la fonction anonyme qui est exécutée dès sa définition complète. L'environnement en question contient deux éléments privés : une variable compteurPrive et une fonction changeValeur. Aucun de ces deux éléments ne peut être utilisé en dehors de la fonction anonyme ; seules les trois fonctions renvoyées par la fonction anonyme sont publiques.</a:t>
            </a:r>
            <a:endParaRPr sz="1000"/>
          </a:p>
          <a:p>
            <a:pPr indent="0" lvl="0" marL="0">
              <a:spcBef>
                <a:spcPts val="1600"/>
              </a:spcBef>
              <a:spcAft>
                <a:spcPts val="0"/>
              </a:spcAft>
              <a:buClr>
                <a:schemeClr val="dk1"/>
              </a:buClr>
              <a:buSzPts val="1100"/>
              <a:buFont typeface="Arial"/>
              <a:buNone/>
            </a:pPr>
            <a:r>
              <a:rPr lang="fr" sz="1000"/>
              <a:t>Ces trois fonctions publiques sont des fermetures qui partagent le même environnement. Grâce à la portée lexicale, chacune a accès à compteurPrive et à changeValeur.</a:t>
            </a:r>
            <a:endParaRPr sz="1000"/>
          </a:p>
          <a:p>
            <a:pPr indent="0" lvl="0" marL="0">
              <a:spcBef>
                <a:spcPts val="1600"/>
              </a:spcBef>
              <a:spcAft>
                <a:spcPts val="0"/>
              </a:spcAft>
              <a:buClr>
                <a:schemeClr val="dk1"/>
              </a:buClr>
              <a:buSzPts val="1100"/>
              <a:buFont typeface="Arial"/>
              <a:buNone/>
            </a:pPr>
            <a:r>
              <a:rPr lang="fr" sz="1000"/>
              <a:t>On remarquera qu'on définit une fonction anonyme qui crée un compteur puis qu'on l'appelle immédiatement pour assigner le résultat à la variable compteur. On pourrait stocker cette fonction dans une variable puis l'appeler plusieurs fois afin de créer plusieurs compteurs.</a:t>
            </a:r>
            <a:endParaRPr sz="1000"/>
          </a:p>
          <a:p>
            <a:pPr indent="0" lvl="0" marL="0">
              <a:spcBef>
                <a:spcPts val="1600"/>
              </a:spcBef>
              <a:spcAft>
                <a:spcPts val="1600"/>
              </a:spcAft>
              <a:buNone/>
            </a:pPr>
            <a:r>
              <a:t/>
            </a:r>
            <a:endParaRPr sz="1000"/>
          </a:p>
        </p:txBody>
      </p:sp>
      <p:pic>
        <p:nvPicPr>
          <p:cNvPr id="102" name="Google Shape;102;p20"/>
          <p:cNvPicPr preferRelativeResize="0"/>
          <p:nvPr/>
        </p:nvPicPr>
        <p:blipFill>
          <a:blip r:embed="rId3">
            <a:alphaModFix/>
          </a:blip>
          <a:stretch>
            <a:fillRect/>
          </a:stretch>
        </p:blipFill>
        <p:spPr>
          <a:xfrm>
            <a:off x="3739175" y="152400"/>
            <a:ext cx="5309796"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6184850" y="0"/>
            <a:ext cx="2959150" cy="1554300"/>
          </a:xfrm>
          <a:prstGeom prst="rect">
            <a:avLst/>
          </a:prstGeom>
          <a:noFill/>
          <a:ln>
            <a:noFill/>
          </a:ln>
        </p:spPr>
      </p:pic>
      <p:sp>
        <p:nvSpPr>
          <p:cNvPr id="108" name="Google Shape;108;p21"/>
          <p:cNvSpPr txBox="1"/>
          <p:nvPr/>
        </p:nvSpPr>
        <p:spPr>
          <a:xfrm>
            <a:off x="0" y="950425"/>
            <a:ext cx="2541900" cy="69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Définition de 2 compteurs :</a:t>
            </a:r>
            <a:endParaRPr/>
          </a:p>
        </p:txBody>
      </p:sp>
      <p:sp>
        <p:nvSpPr>
          <p:cNvPr id="109" name="Google Shape;109;p21"/>
          <p:cNvSpPr txBox="1"/>
          <p:nvPr/>
        </p:nvSpPr>
        <p:spPr>
          <a:xfrm>
            <a:off x="6136350" y="2571750"/>
            <a:ext cx="2243400" cy="61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Résult</a:t>
            </a:r>
            <a:r>
              <a:rPr lang="fr"/>
              <a:t>a</a:t>
            </a:r>
            <a:r>
              <a:rPr lang="fr"/>
              <a:t>t</a:t>
            </a:r>
            <a:endParaRPr/>
          </a:p>
        </p:txBody>
      </p:sp>
      <p:cxnSp>
        <p:nvCxnSpPr>
          <p:cNvPr id="110" name="Google Shape;110;p21"/>
          <p:cNvCxnSpPr/>
          <p:nvPr/>
        </p:nvCxnSpPr>
        <p:spPr>
          <a:xfrm flipH="1" rot="10800000">
            <a:off x="6638050" y="1410700"/>
            <a:ext cx="516600" cy="1253100"/>
          </a:xfrm>
          <a:prstGeom prst="straightConnector1">
            <a:avLst/>
          </a:prstGeom>
          <a:noFill/>
          <a:ln cap="flat" cmpd="sng" w="9525">
            <a:solidFill>
              <a:schemeClr val="dk2"/>
            </a:solidFill>
            <a:prstDash val="solid"/>
            <a:round/>
            <a:headEnd len="med" w="med" type="none"/>
            <a:tailEnd len="med" w="med" type="triangle"/>
          </a:ln>
        </p:spPr>
      </p:cxnSp>
      <p:pic>
        <p:nvPicPr>
          <p:cNvPr id="111" name="Google Shape;111;p21"/>
          <p:cNvPicPr preferRelativeResize="0"/>
          <p:nvPr/>
        </p:nvPicPr>
        <p:blipFill>
          <a:blip r:embed="rId4">
            <a:alphaModFix/>
          </a:blip>
          <a:stretch>
            <a:fillRect/>
          </a:stretch>
        </p:blipFill>
        <p:spPr>
          <a:xfrm>
            <a:off x="2590450" y="0"/>
            <a:ext cx="3545900" cy="4682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