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953926caa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Google Shape;59;g3953926c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953926caa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Google Shape;65;g3953926c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953926caa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Google Shape;71;g3953926c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953926caa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953926ca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953926caa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953926c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veloper.mozilla.org/fr/docs/Web/JavaScript/Reference/Strict_mode" TargetMode="External"/><Relationship Id="rId4" Type="http://schemas.openxmlformats.org/officeDocument/2006/relationships/hyperlink" Target="https://developer.mozilla.org/fr/docs/Web/JavaScript/Reference/Objets_globaux/Function/bind" TargetMode="External"/><Relationship Id="rId5" Type="http://schemas.openxmlformats.org/officeDocument/2006/relationships/hyperlink" Target="https://developer.mozilla.org/fr/docs/Web/JavaScript/Reference/Op%C3%A9rateurs/L_op%C3%A9rateur_this#bind" TargetMode="External"/><Relationship Id="rId6" Type="http://schemas.openxmlformats.org/officeDocument/2006/relationships/hyperlink" Target="https://developer.mozilla.org/fr/docs/Web/JavaScript/Reference/Fonctions/Fonctions_fl%C3%A9ch%C3%A9es" TargetMode="External"/><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98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L’opérateur This.</a:t>
            </a:r>
            <a:endParaRPr/>
          </a:p>
        </p:txBody>
      </p:sp>
      <p:sp>
        <p:nvSpPr>
          <p:cNvPr id="55" name="Google Shape;55;p13"/>
          <p:cNvSpPr txBox="1"/>
          <p:nvPr/>
        </p:nvSpPr>
        <p:spPr>
          <a:xfrm>
            <a:off x="1166950" y="1082475"/>
            <a:ext cx="7106700" cy="350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sz="1100"/>
              <a:t>En JavaScript, </a:t>
            </a:r>
            <a:r>
              <a:rPr b="1" lang="fr" sz="1100"/>
              <a:t>le mot-clé this</a:t>
            </a:r>
            <a:r>
              <a:rPr lang="fr" sz="1100"/>
              <a:t> se comporte légèrement différemment des autres langages de programmation. Son comportement variera également légèrement selon qu'on utilise le</a:t>
            </a:r>
            <a:r>
              <a:rPr lang="fr" sz="1100">
                <a:uFill>
                  <a:noFill/>
                </a:uFill>
                <a:hlinkClick r:id="rId3"/>
              </a:rPr>
              <a:t> mode strict</a:t>
            </a:r>
            <a:r>
              <a:rPr lang="fr" sz="1100"/>
              <a:t> ou le mode non-strict.</a:t>
            </a:r>
            <a:endParaRPr sz="1100"/>
          </a:p>
          <a:p>
            <a:pPr indent="0" lvl="0" marL="0">
              <a:spcBef>
                <a:spcPts val="0"/>
              </a:spcBef>
              <a:spcAft>
                <a:spcPts val="0"/>
              </a:spcAft>
              <a:buClr>
                <a:schemeClr val="dk1"/>
              </a:buClr>
              <a:buSzPts val="1100"/>
              <a:buFont typeface="Arial"/>
              <a:buNone/>
            </a:pPr>
            <a:r>
              <a:rPr lang="fr" sz="1100"/>
              <a:t>Dans la plupart des cas, la valeur de this sera déterminée à partir de la façon dont une fonction est appelée. Il n'est pas possible de lui affecter une valeur lors de l'exécution et sa valeur peut être différente à chaque fois que la fonction est appelée. La méthode</a:t>
            </a:r>
            <a:r>
              <a:rPr lang="fr" sz="1100">
                <a:uFill>
                  <a:noFill/>
                </a:uFill>
                <a:hlinkClick r:id="rId4"/>
              </a:rPr>
              <a:t> bind</a:t>
            </a:r>
            <a:r>
              <a:rPr lang="fr" sz="1100"/>
              <a:t> a été introduite avec ECMAScript 5 pour</a:t>
            </a:r>
            <a:r>
              <a:rPr lang="fr" sz="1100">
                <a:uFill>
                  <a:noFill/>
                </a:uFill>
                <a:hlinkClick r:id="rId5"/>
              </a:rPr>
              <a:t> définir la valeur de this pour une fonction, indépendamment de la façon dont elle est appelée</a:t>
            </a:r>
            <a:r>
              <a:rPr lang="fr" sz="1100"/>
              <a:t>. ECMAScript 2015 (ES6) a ajouté</a:t>
            </a:r>
            <a:r>
              <a:rPr lang="fr" sz="1100">
                <a:uFill>
                  <a:noFill/>
                </a:uFill>
                <a:hlinkClick r:id="rId6"/>
              </a:rPr>
              <a:t> les fonctions fléchées</a:t>
            </a:r>
            <a:r>
              <a:rPr lang="fr" sz="1100"/>
              <a:t> dans lesquelles this correspond à la valeur du contexte englobant.</a:t>
            </a:r>
            <a:endParaRPr sz="1100"/>
          </a:p>
          <a:p>
            <a:pPr indent="0" lvl="0" marL="0">
              <a:spcBef>
                <a:spcPts val="0"/>
              </a:spcBef>
              <a:spcAft>
                <a:spcPts val="0"/>
              </a:spcAft>
              <a:buNone/>
            </a:pPr>
            <a:r>
              <a:t/>
            </a:r>
            <a:endParaRPr sz="1200"/>
          </a:p>
        </p:txBody>
      </p:sp>
      <p:pic>
        <p:nvPicPr>
          <p:cNvPr id="56" name="Google Shape;56;p13"/>
          <p:cNvPicPr preferRelativeResize="0"/>
          <p:nvPr/>
        </p:nvPicPr>
        <p:blipFill>
          <a:blip r:embed="rId7">
            <a:alphaModFix/>
          </a:blip>
          <a:stretch>
            <a:fillRect/>
          </a:stretch>
        </p:blipFill>
        <p:spPr>
          <a:xfrm>
            <a:off x="1582975" y="2368400"/>
            <a:ext cx="5978050" cy="277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88200" y="205650"/>
            <a:ext cx="8392200" cy="11190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0"/>
              </a:spcAft>
              <a:buClr>
                <a:schemeClr val="dk1"/>
              </a:buClr>
              <a:buSzPts val="1100"/>
              <a:buFont typeface="Arial"/>
              <a:buNone/>
            </a:pPr>
            <a:r>
              <a:rPr b="1" lang="fr" sz="1700"/>
              <a:t>Dans le contexte global</a:t>
            </a:r>
            <a:endParaRPr b="1" sz="1700"/>
          </a:p>
          <a:p>
            <a:pPr indent="0" lvl="0" marL="0" rtl="0">
              <a:lnSpc>
                <a:spcPct val="115000"/>
              </a:lnSpc>
              <a:spcBef>
                <a:spcPts val="400"/>
              </a:spcBef>
              <a:spcAft>
                <a:spcPts val="0"/>
              </a:spcAft>
              <a:buClr>
                <a:schemeClr val="dk1"/>
              </a:buClr>
              <a:buSzPts val="1100"/>
              <a:buFont typeface="Arial"/>
              <a:buNone/>
            </a:pPr>
            <a:r>
              <a:rPr lang="fr" sz="1100"/>
              <a:t>Dans le contexte global d'exécution (c'est-à-dire, celui en dehors de toute fonction), this fait référence à l'objet global (qu'on utilise ou non le mode strict).</a:t>
            </a:r>
            <a:endParaRPr sz="1100"/>
          </a:p>
          <a:p>
            <a:pPr indent="0" lvl="0" marL="0">
              <a:spcBef>
                <a:spcPts val="0"/>
              </a:spcBef>
              <a:spcAft>
                <a:spcPts val="0"/>
              </a:spcAft>
              <a:buNone/>
            </a:pPr>
            <a:r>
              <a:t/>
            </a:r>
            <a:endParaRPr sz="1200"/>
          </a:p>
        </p:txBody>
      </p:sp>
      <p:pic>
        <p:nvPicPr>
          <p:cNvPr id="62" name="Google Shape;62;p14"/>
          <p:cNvPicPr preferRelativeResize="0"/>
          <p:nvPr/>
        </p:nvPicPr>
        <p:blipFill>
          <a:blip r:embed="rId3">
            <a:alphaModFix/>
          </a:blip>
          <a:stretch>
            <a:fillRect/>
          </a:stretch>
        </p:blipFill>
        <p:spPr>
          <a:xfrm>
            <a:off x="88200" y="1802250"/>
            <a:ext cx="8839200" cy="2111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29400"/>
            <a:ext cx="8520600" cy="8700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0"/>
              </a:spcAft>
              <a:buClr>
                <a:schemeClr val="dk1"/>
              </a:buClr>
              <a:buSzPts val="1100"/>
              <a:buFont typeface="Arial"/>
              <a:buNone/>
            </a:pPr>
            <a:r>
              <a:rPr b="1" lang="fr" sz="1700"/>
              <a:t>Dans le contexte d'une fonction</a:t>
            </a:r>
            <a:endParaRPr b="1" sz="1700"/>
          </a:p>
          <a:p>
            <a:pPr indent="0" lvl="0" marL="0" rtl="0">
              <a:lnSpc>
                <a:spcPct val="115000"/>
              </a:lnSpc>
              <a:spcBef>
                <a:spcPts val="400"/>
              </a:spcBef>
              <a:spcAft>
                <a:spcPts val="0"/>
              </a:spcAft>
              <a:buClr>
                <a:schemeClr val="dk1"/>
              </a:buClr>
              <a:buSzPts val="1100"/>
              <a:buFont typeface="Arial"/>
              <a:buNone/>
            </a:pPr>
            <a:r>
              <a:rPr lang="fr" sz="1100"/>
              <a:t>S'il est utilisé dans une fonction, la valeur de this dépendra de la façon dont la fonction a été appelée</a:t>
            </a:r>
            <a:endParaRPr sz="1100"/>
          </a:p>
          <a:p>
            <a:pPr indent="0" lvl="0" marL="0">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2590238" y="1199600"/>
            <a:ext cx="3963531" cy="383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58100"/>
            <a:ext cx="8520600" cy="73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t>CALL ET APPLY</a:t>
            </a:r>
            <a:endParaRPr sz="1200"/>
          </a:p>
          <a:p>
            <a:pPr indent="0" lvl="0" marL="0">
              <a:spcBef>
                <a:spcPts val="0"/>
              </a:spcBef>
              <a:spcAft>
                <a:spcPts val="0"/>
              </a:spcAft>
              <a:buNone/>
            </a:pPr>
            <a:r>
              <a:t/>
            </a:r>
            <a:endParaRPr sz="1200"/>
          </a:p>
          <a:p>
            <a:pPr indent="0" lvl="0" marL="0">
              <a:spcBef>
                <a:spcPts val="0"/>
              </a:spcBef>
              <a:spcAft>
                <a:spcPts val="0"/>
              </a:spcAft>
              <a:buNone/>
            </a:pPr>
            <a:r>
              <a:rPr lang="fr" sz="1200"/>
              <a:t>Pour passer ‘this’ d’un context à un autre, on pourra utiliser ‘call’ et ‘apply’ :</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p:txBody>
      </p:sp>
      <p:pic>
        <p:nvPicPr>
          <p:cNvPr id="74" name="Google Shape;74;p16"/>
          <p:cNvPicPr preferRelativeResize="0"/>
          <p:nvPr/>
        </p:nvPicPr>
        <p:blipFill>
          <a:blip r:embed="rId3">
            <a:alphaModFix/>
          </a:blip>
          <a:stretch>
            <a:fillRect/>
          </a:stretch>
        </p:blipFill>
        <p:spPr>
          <a:xfrm>
            <a:off x="3580213" y="894300"/>
            <a:ext cx="5563776" cy="3944400"/>
          </a:xfrm>
          <a:prstGeom prst="rect">
            <a:avLst/>
          </a:prstGeom>
          <a:noFill/>
          <a:ln>
            <a:noFill/>
          </a:ln>
        </p:spPr>
      </p:pic>
      <p:sp>
        <p:nvSpPr>
          <p:cNvPr id="75" name="Google Shape;75;p16"/>
          <p:cNvSpPr txBox="1"/>
          <p:nvPr/>
        </p:nvSpPr>
        <p:spPr>
          <a:xfrm>
            <a:off x="239150" y="894300"/>
            <a:ext cx="3118200" cy="125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Lorsque le mot-clé this est utilisé dans le corps d’une fonction, il est possible d’utiliser les méthodes call() et apply() pour lier ‘this’ à un objet donné. Toutes les fonctions héritent de ces 2 méthodes grâce à function.prototype.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9144000" cy="70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t>Note : Si la valeur a lier a ‘this’, passée à call() ou apply(), n’est pas un objet, le moteur JavaScript tentera de la convertir en un objet grâce à l’opération interne ToObject. Si la valeur est d’un type primitif autre qu’objet, exemple 7 ou ‘toto’, elle sera convertie en un objet grâce à new Number(7) et la chaîne ‘toto’ convertie en objet grâce à new String(‘toto’).</a:t>
            </a:r>
            <a:endParaRPr sz="1200"/>
          </a:p>
        </p:txBody>
      </p:sp>
      <p:pic>
        <p:nvPicPr>
          <p:cNvPr id="81" name="Google Shape;81;p17"/>
          <p:cNvPicPr preferRelativeResize="0"/>
          <p:nvPr/>
        </p:nvPicPr>
        <p:blipFill>
          <a:blip r:embed="rId3">
            <a:alphaModFix/>
          </a:blip>
          <a:stretch>
            <a:fillRect/>
          </a:stretch>
        </p:blipFill>
        <p:spPr>
          <a:xfrm>
            <a:off x="1743075" y="709613"/>
            <a:ext cx="7400925" cy="3724275"/>
          </a:xfrm>
          <a:prstGeom prst="rect">
            <a:avLst/>
          </a:prstGeom>
          <a:noFill/>
          <a:ln>
            <a:noFill/>
          </a:ln>
        </p:spPr>
      </p:pic>
      <p:sp>
        <p:nvSpPr>
          <p:cNvPr id="82" name="Google Shape;82;p17"/>
          <p:cNvSpPr txBox="1"/>
          <p:nvPr/>
        </p:nvSpPr>
        <p:spPr>
          <a:xfrm>
            <a:off x="0" y="760375"/>
            <a:ext cx="1743000" cy="438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o est l’objet que l’on souhaite lié à ‘this’ dans la fonction appelé.</a:t>
            </a:r>
            <a:endParaRPr sz="1200"/>
          </a:p>
          <a:p>
            <a:pPr indent="0" lvl="0" marL="0">
              <a:spcBef>
                <a:spcPts val="0"/>
              </a:spcBef>
              <a:spcAft>
                <a:spcPts val="0"/>
              </a:spcAft>
              <a:buNone/>
            </a:pPr>
            <a:r>
              <a:t/>
            </a:r>
            <a:endParaRPr sz="1200"/>
          </a:p>
          <a:p>
            <a:pPr indent="0" lvl="0" marL="0">
              <a:spcBef>
                <a:spcPts val="0"/>
              </a:spcBef>
              <a:spcAft>
                <a:spcPts val="0"/>
              </a:spcAft>
              <a:buNone/>
            </a:pPr>
            <a:r>
              <a:rPr lang="fr" sz="1200"/>
              <a:t>{a:1, b:3} correspond à la définition de l’objet o, ça </a:t>
            </a:r>
            <a:r>
              <a:rPr lang="fr" sz="1200"/>
              <a:t>aurait</a:t>
            </a:r>
            <a:r>
              <a:rPr lang="fr" sz="1200"/>
              <a:t> pus </a:t>
            </a:r>
            <a:r>
              <a:rPr lang="fr" sz="1200"/>
              <a:t>être</a:t>
            </a:r>
            <a:r>
              <a:rPr lang="fr" sz="1200"/>
              <a:t> des fonctions, un constructeur ou toute chose qui constitue notre objet..</a:t>
            </a:r>
            <a:endParaRPr sz="1200"/>
          </a:p>
          <a:p>
            <a:pPr indent="0" lvl="0" marL="0">
              <a:spcBef>
                <a:spcPts val="0"/>
              </a:spcBef>
              <a:spcAft>
                <a:spcPts val="0"/>
              </a:spcAft>
              <a:buNone/>
            </a:pPr>
            <a:r>
              <a:rPr lang="fr" sz="1200"/>
              <a:t>C’est donc cela qui est utilisé dans la fonction.</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p:txBody>
      </p:sp>
      <p:cxnSp>
        <p:nvCxnSpPr>
          <p:cNvPr id="83" name="Google Shape;83;p17"/>
          <p:cNvCxnSpPr/>
          <p:nvPr/>
        </p:nvCxnSpPr>
        <p:spPr>
          <a:xfrm>
            <a:off x="1367800" y="1066475"/>
            <a:ext cx="1310400" cy="7461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7"/>
          <p:cNvCxnSpPr/>
          <p:nvPr/>
        </p:nvCxnSpPr>
        <p:spPr>
          <a:xfrm flipH="1" rot="10800000">
            <a:off x="1559100" y="1937000"/>
            <a:ext cx="1425300" cy="1338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7"/>
          <p:cNvCxnSpPr/>
          <p:nvPr/>
        </p:nvCxnSpPr>
        <p:spPr>
          <a:xfrm flipH="1" rot="10800000">
            <a:off x="1664325" y="3094325"/>
            <a:ext cx="1578300" cy="2199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7"/>
          <p:cNvCxnSpPr/>
          <p:nvPr/>
        </p:nvCxnSpPr>
        <p:spPr>
          <a:xfrm flipH="1" rot="10800000">
            <a:off x="2639925" y="3094225"/>
            <a:ext cx="1807500" cy="8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152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200"/>
              <a:t>Avec ECMAScript 5, une nouvelle fonction fut introduite: Function.prototype.bind, Lorsqu’on appel f.bind(unObjet),  on crée une nouvelle fonction qui possède le même corps  et la même la même portée que f, mais ou ‘this’ sera lié, de façon permanente, au premier argument passé à bind(), quelle que soit la façon dont la méthode est utilisée.</a:t>
            </a:r>
            <a:endParaRPr sz="1200"/>
          </a:p>
          <a:p>
            <a:pPr indent="0" lvl="0" marL="0" rtl="0">
              <a:spcBef>
                <a:spcPts val="0"/>
              </a:spcBef>
              <a:spcAft>
                <a:spcPts val="0"/>
              </a:spcAft>
              <a:buNone/>
            </a:pPr>
            <a:r>
              <a:t/>
            </a:r>
            <a:endParaRPr sz="1200"/>
          </a:p>
          <a:p>
            <a:pPr indent="0" lvl="0" marL="0" rtl="0">
              <a:spcBef>
                <a:spcPts val="0"/>
              </a:spcBef>
              <a:spcAft>
                <a:spcPts val="0"/>
              </a:spcAft>
              <a:buNone/>
            </a:pPr>
            <a:r>
              <a:t/>
            </a:r>
            <a:endParaRPr sz="1200"/>
          </a:p>
          <a:p>
            <a:pPr indent="0" lvl="0" marL="0" rtl="0">
              <a:spcBef>
                <a:spcPts val="0"/>
              </a:spcBef>
              <a:spcAft>
                <a:spcPts val="0"/>
              </a:spcAft>
              <a:buNone/>
            </a:pPr>
            <a:r>
              <a:rPr lang="fr" sz="1200"/>
              <a:t>‘var g ‘ devient une nouvelle fonction et est lié de façon permanente au premier argument passé à bind() qui est dans le cas présent un objet avec une seul propriété a.</a:t>
            </a:r>
            <a:endParaRPr sz="1200"/>
          </a:p>
        </p:txBody>
      </p:sp>
      <p:pic>
        <p:nvPicPr>
          <p:cNvPr id="92" name="Google Shape;92;p18"/>
          <p:cNvPicPr preferRelativeResize="0"/>
          <p:nvPr/>
        </p:nvPicPr>
        <p:blipFill>
          <a:blip r:embed="rId3">
            <a:alphaModFix/>
          </a:blip>
          <a:stretch>
            <a:fillRect/>
          </a:stretch>
        </p:blipFill>
        <p:spPr>
          <a:xfrm>
            <a:off x="152400" y="2407975"/>
            <a:ext cx="8839201" cy="2735536"/>
          </a:xfrm>
          <a:prstGeom prst="rect">
            <a:avLst/>
          </a:prstGeom>
          <a:noFill/>
          <a:ln>
            <a:noFill/>
          </a:ln>
        </p:spPr>
      </p:pic>
      <p:cxnSp>
        <p:nvCxnSpPr>
          <p:cNvPr id="93" name="Google Shape;93;p18"/>
          <p:cNvCxnSpPr/>
          <p:nvPr/>
        </p:nvCxnSpPr>
        <p:spPr>
          <a:xfrm>
            <a:off x="736525" y="1621250"/>
            <a:ext cx="315600" cy="17598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8"/>
          <p:cNvCxnSpPr/>
          <p:nvPr/>
        </p:nvCxnSpPr>
        <p:spPr>
          <a:xfrm flipH="1">
            <a:off x="2228725" y="1630800"/>
            <a:ext cx="1205100" cy="17121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8"/>
          <p:cNvSpPr txBox="1"/>
          <p:nvPr/>
        </p:nvSpPr>
        <p:spPr>
          <a:xfrm>
            <a:off x="3548550" y="0"/>
            <a:ext cx="2046900" cy="44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800"/>
              <a:t>La méthode bind()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