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3b6617e022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Google Shape;57;g3b6617e0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b6617e022_0_3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Google Shape;68;g3b6617e02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b6617e022_0_4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Google Shape;77;g3b6617e02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b6617e022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Google Shape;88;g3b6617e02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36850"/>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Les Modules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0" y="0"/>
            <a:ext cx="9077100" cy="16221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fr" sz="1800">
                <a:solidFill>
                  <a:srgbClr val="990000"/>
                </a:solidFill>
              </a:rPr>
              <a:t>Note : Il faut bien prendre en considération que une variable, un élements…etc, importer dans un autre fichier puis est modifié le seras dans l’ensemble du programme car on importe bien la variable ou la référence si il s’agit d’un objet, on ne créer pas de copie.  </a:t>
            </a:r>
            <a:endParaRPr sz="1800">
              <a:solidFill>
                <a:srgbClr val="990000"/>
              </a:solidFill>
            </a:endParaRPr>
          </a:p>
        </p:txBody>
      </p:sp>
      <p:pic>
        <p:nvPicPr>
          <p:cNvPr id="60" name="Google Shape;60;p14"/>
          <p:cNvPicPr preferRelativeResize="0"/>
          <p:nvPr/>
        </p:nvPicPr>
        <p:blipFill>
          <a:blip r:embed="rId3">
            <a:alphaModFix/>
          </a:blip>
          <a:stretch>
            <a:fillRect/>
          </a:stretch>
        </p:blipFill>
        <p:spPr>
          <a:xfrm>
            <a:off x="0" y="1622050"/>
            <a:ext cx="4151175" cy="2004250"/>
          </a:xfrm>
          <a:prstGeom prst="rect">
            <a:avLst/>
          </a:prstGeom>
          <a:noFill/>
          <a:ln>
            <a:noFill/>
          </a:ln>
        </p:spPr>
      </p:pic>
      <p:pic>
        <p:nvPicPr>
          <p:cNvPr id="61" name="Google Shape;61;p14"/>
          <p:cNvPicPr preferRelativeResize="0"/>
          <p:nvPr/>
        </p:nvPicPr>
        <p:blipFill>
          <a:blip r:embed="rId4">
            <a:alphaModFix/>
          </a:blip>
          <a:stretch>
            <a:fillRect/>
          </a:stretch>
        </p:blipFill>
        <p:spPr>
          <a:xfrm>
            <a:off x="4322050" y="2192175"/>
            <a:ext cx="4695825" cy="1028700"/>
          </a:xfrm>
          <a:prstGeom prst="rect">
            <a:avLst/>
          </a:prstGeom>
          <a:noFill/>
          <a:ln>
            <a:noFill/>
          </a:ln>
        </p:spPr>
      </p:pic>
      <p:pic>
        <p:nvPicPr>
          <p:cNvPr id="62" name="Google Shape;62;p14"/>
          <p:cNvPicPr preferRelativeResize="0"/>
          <p:nvPr/>
        </p:nvPicPr>
        <p:blipFill>
          <a:blip r:embed="rId5">
            <a:alphaModFix/>
          </a:blip>
          <a:stretch>
            <a:fillRect/>
          </a:stretch>
        </p:blipFill>
        <p:spPr>
          <a:xfrm>
            <a:off x="2431950" y="3790950"/>
            <a:ext cx="5753100" cy="1352550"/>
          </a:xfrm>
          <a:prstGeom prst="rect">
            <a:avLst/>
          </a:prstGeom>
          <a:noFill/>
          <a:ln>
            <a:noFill/>
          </a:ln>
        </p:spPr>
      </p:pic>
      <p:sp>
        <p:nvSpPr>
          <p:cNvPr id="63" name="Google Shape;63;p14"/>
          <p:cNvSpPr/>
          <p:nvPr/>
        </p:nvSpPr>
        <p:spPr>
          <a:xfrm>
            <a:off x="2957363" y="4749700"/>
            <a:ext cx="2102501" cy="275950"/>
          </a:xfrm>
          <a:custGeom>
            <a:pathLst>
              <a:path extrusionOk="0" h="11038" w="28622">
                <a:moveTo>
                  <a:pt x="11023" y="1500"/>
                </a:moveTo>
                <a:cubicBezTo>
                  <a:pt x="8230" y="1034"/>
                  <a:pt x="5235" y="-699"/>
                  <a:pt x="2606" y="352"/>
                </a:cubicBezTo>
                <a:cubicBezTo>
                  <a:pt x="74" y="1364"/>
                  <a:pt x="-853" y="6459"/>
                  <a:pt x="1075" y="8387"/>
                </a:cubicBezTo>
                <a:cubicBezTo>
                  <a:pt x="5945" y="13257"/>
                  <a:pt x="15054" y="10054"/>
                  <a:pt x="21736" y="8387"/>
                </a:cubicBezTo>
                <a:cubicBezTo>
                  <a:pt x="23994" y="7824"/>
                  <a:pt x="28622" y="9566"/>
                  <a:pt x="28622" y="7239"/>
                </a:cubicBezTo>
                <a:cubicBezTo>
                  <a:pt x="28622" y="1069"/>
                  <a:pt x="17193" y="1500"/>
                  <a:pt x="11023" y="1500"/>
                </a:cubicBezTo>
              </a:path>
            </a:pathLst>
          </a:custGeom>
          <a:noFill/>
          <a:ln cap="flat" cmpd="sng" w="9525">
            <a:solidFill>
              <a:srgbClr val="FF0000"/>
            </a:solidFill>
            <a:prstDash val="solid"/>
            <a:round/>
            <a:headEnd len="med" w="med" type="none"/>
            <a:tailEnd len="med" w="med" type="none"/>
          </a:ln>
        </p:spPr>
      </p:sp>
      <p:sp>
        <p:nvSpPr>
          <p:cNvPr id="64" name="Google Shape;64;p14"/>
          <p:cNvSpPr/>
          <p:nvPr/>
        </p:nvSpPr>
        <p:spPr>
          <a:xfrm>
            <a:off x="4841000" y="2405550"/>
            <a:ext cx="4035201" cy="469446"/>
          </a:xfrm>
          <a:custGeom>
            <a:pathLst>
              <a:path extrusionOk="0" h="11038" w="28622">
                <a:moveTo>
                  <a:pt x="11023" y="1500"/>
                </a:moveTo>
                <a:cubicBezTo>
                  <a:pt x="8230" y="1034"/>
                  <a:pt x="5235" y="-699"/>
                  <a:pt x="2606" y="352"/>
                </a:cubicBezTo>
                <a:cubicBezTo>
                  <a:pt x="74" y="1364"/>
                  <a:pt x="-853" y="6459"/>
                  <a:pt x="1075" y="8387"/>
                </a:cubicBezTo>
                <a:cubicBezTo>
                  <a:pt x="5945" y="13257"/>
                  <a:pt x="15054" y="10054"/>
                  <a:pt x="21736" y="8387"/>
                </a:cubicBezTo>
                <a:cubicBezTo>
                  <a:pt x="23994" y="7824"/>
                  <a:pt x="28622" y="9566"/>
                  <a:pt x="28622" y="7239"/>
                </a:cubicBezTo>
                <a:cubicBezTo>
                  <a:pt x="28622" y="1069"/>
                  <a:pt x="17193" y="1500"/>
                  <a:pt x="11023" y="1500"/>
                </a:cubicBezTo>
              </a:path>
            </a:pathLst>
          </a:custGeom>
          <a:noFill/>
          <a:ln cap="flat" cmpd="sng" w="9525">
            <a:solidFill>
              <a:srgbClr val="FF0000"/>
            </a:solidFill>
            <a:prstDash val="solid"/>
            <a:round/>
            <a:headEnd len="med" w="med" type="none"/>
            <a:tailEnd len="med" w="med" type="none"/>
          </a:ln>
        </p:spPr>
      </p:sp>
      <p:sp>
        <p:nvSpPr>
          <p:cNvPr id="65" name="Google Shape;65;p14"/>
          <p:cNvSpPr/>
          <p:nvPr/>
        </p:nvSpPr>
        <p:spPr>
          <a:xfrm>
            <a:off x="995956" y="2875009"/>
            <a:ext cx="715550" cy="275950"/>
          </a:xfrm>
          <a:custGeom>
            <a:pathLst>
              <a:path extrusionOk="0" h="11038" w="28622">
                <a:moveTo>
                  <a:pt x="11023" y="1500"/>
                </a:moveTo>
                <a:cubicBezTo>
                  <a:pt x="8230" y="1034"/>
                  <a:pt x="5235" y="-699"/>
                  <a:pt x="2606" y="352"/>
                </a:cubicBezTo>
                <a:cubicBezTo>
                  <a:pt x="74" y="1364"/>
                  <a:pt x="-853" y="6459"/>
                  <a:pt x="1075" y="8387"/>
                </a:cubicBezTo>
                <a:cubicBezTo>
                  <a:pt x="5945" y="13257"/>
                  <a:pt x="15054" y="10054"/>
                  <a:pt x="21736" y="8387"/>
                </a:cubicBezTo>
                <a:cubicBezTo>
                  <a:pt x="23994" y="7824"/>
                  <a:pt x="28622" y="9566"/>
                  <a:pt x="28622" y="7239"/>
                </a:cubicBezTo>
                <a:cubicBezTo>
                  <a:pt x="28622" y="1069"/>
                  <a:pt x="17193" y="1500"/>
                  <a:pt x="11023" y="1500"/>
                </a:cubicBezTo>
              </a:path>
            </a:pathLst>
          </a:custGeom>
          <a:noFill/>
          <a:ln cap="flat" cmpd="sng" w="9525">
            <a:solidFill>
              <a:srgbClr val="FF0000"/>
            </a:solidFill>
            <a:prstDash val="solid"/>
            <a:round/>
            <a:headEnd len="med" w="med" type="none"/>
            <a:tailEnd len="med" w="med" type="non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622000" cy="1023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On peut donner un alias à nos import et les utiliser comme tel.</a:t>
            </a:r>
            <a:endParaRPr/>
          </a:p>
        </p:txBody>
      </p:sp>
      <p:pic>
        <p:nvPicPr>
          <p:cNvPr id="71" name="Google Shape;71;p15"/>
          <p:cNvPicPr preferRelativeResize="0"/>
          <p:nvPr/>
        </p:nvPicPr>
        <p:blipFill>
          <a:blip r:embed="rId3">
            <a:alphaModFix/>
          </a:blip>
          <a:stretch>
            <a:fillRect/>
          </a:stretch>
        </p:blipFill>
        <p:spPr>
          <a:xfrm>
            <a:off x="311700" y="2137750"/>
            <a:ext cx="8662351" cy="1638825"/>
          </a:xfrm>
          <a:prstGeom prst="rect">
            <a:avLst/>
          </a:prstGeom>
          <a:noFill/>
          <a:ln>
            <a:noFill/>
          </a:ln>
        </p:spPr>
      </p:pic>
      <p:cxnSp>
        <p:nvCxnSpPr>
          <p:cNvPr id="72" name="Google Shape;72;p15"/>
          <p:cNvCxnSpPr/>
          <p:nvPr/>
        </p:nvCxnSpPr>
        <p:spPr>
          <a:xfrm flipH="1" rot="10800000">
            <a:off x="3232950" y="2788125"/>
            <a:ext cx="1530300" cy="9600"/>
          </a:xfrm>
          <a:prstGeom prst="straightConnector1">
            <a:avLst/>
          </a:prstGeom>
          <a:noFill/>
          <a:ln cap="flat" cmpd="sng" w="9525">
            <a:solidFill>
              <a:srgbClr val="FF0000"/>
            </a:solidFill>
            <a:prstDash val="solid"/>
            <a:round/>
            <a:headEnd len="med" w="med" type="none"/>
            <a:tailEnd len="med" w="med" type="none"/>
          </a:ln>
        </p:spPr>
      </p:cxnSp>
      <p:cxnSp>
        <p:nvCxnSpPr>
          <p:cNvPr id="73" name="Google Shape;73;p15"/>
          <p:cNvCxnSpPr/>
          <p:nvPr/>
        </p:nvCxnSpPr>
        <p:spPr>
          <a:xfrm>
            <a:off x="1061725" y="3161175"/>
            <a:ext cx="822600" cy="0"/>
          </a:xfrm>
          <a:prstGeom prst="straightConnector1">
            <a:avLst/>
          </a:prstGeom>
          <a:noFill/>
          <a:ln cap="flat" cmpd="sng" w="9525">
            <a:solidFill>
              <a:srgbClr val="FF0000"/>
            </a:solidFill>
            <a:prstDash val="solid"/>
            <a:round/>
            <a:headEnd len="med" w="med" type="none"/>
            <a:tailEnd len="med" w="med" type="none"/>
          </a:ln>
        </p:spPr>
      </p:cxnSp>
      <p:cxnSp>
        <p:nvCxnSpPr>
          <p:cNvPr id="74" name="Google Shape;74;p15"/>
          <p:cNvCxnSpPr/>
          <p:nvPr/>
        </p:nvCxnSpPr>
        <p:spPr>
          <a:xfrm flipH="1" rot="10800000">
            <a:off x="1061725" y="3400275"/>
            <a:ext cx="870300" cy="96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1471050" y="110250"/>
            <a:ext cx="62019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Importer la totalité d’un module avec *</a:t>
            </a:r>
            <a:endParaRPr/>
          </a:p>
        </p:txBody>
      </p:sp>
      <p:pic>
        <p:nvPicPr>
          <p:cNvPr id="80" name="Google Shape;80;p16"/>
          <p:cNvPicPr preferRelativeResize="0"/>
          <p:nvPr/>
        </p:nvPicPr>
        <p:blipFill>
          <a:blip r:embed="rId3">
            <a:alphaModFix/>
          </a:blip>
          <a:stretch>
            <a:fillRect/>
          </a:stretch>
        </p:blipFill>
        <p:spPr>
          <a:xfrm>
            <a:off x="104575" y="3016125"/>
            <a:ext cx="3686175" cy="1190625"/>
          </a:xfrm>
          <a:prstGeom prst="rect">
            <a:avLst/>
          </a:prstGeom>
          <a:noFill/>
          <a:ln>
            <a:noFill/>
          </a:ln>
        </p:spPr>
      </p:pic>
      <p:pic>
        <p:nvPicPr>
          <p:cNvPr id="81" name="Google Shape;81;p16"/>
          <p:cNvPicPr preferRelativeResize="0"/>
          <p:nvPr/>
        </p:nvPicPr>
        <p:blipFill>
          <a:blip r:embed="rId4">
            <a:alphaModFix/>
          </a:blip>
          <a:stretch>
            <a:fillRect/>
          </a:stretch>
        </p:blipFill>
        <p:spPr>
          <a:xfrm>
            <a:off x="4335300" y="2078775"/>
            <a:ext cx="4486275" cy="1409700"/>
          </a:xfrm>
          <a:prstGeom prst="rect">
            <a:avLst/>
          </a:prstGeom>
          <a:noFill/>
          <a:ln>
            <a:noFill/>
          </a:ln>
        </p:spPr>
      </p:pic>
      <p:pic>
        <p:nvPicPr>
          <p:cNvPr id="82" name="Google Shape;82;p16"/>
          <p:cNvPicPr preferRelativeResize="0"/>
          <p:nvPr/>
        </p:nvPicPr>
        <p:blipFill>
          <a:blip r:embed="rId5">
            <a:alphaModFix/>
          </a:blip>
          <a:stretch>
            <a:fillRect/>
          </a:stretch>
        </p:blipFill>
        <p:spPr>
          <a:xfrm>
            <a:off x="4987763" y="3958075"/>
            <a:ext cx="3181350" cy="695325"/>
          </a:xfrm>
          <a:prstGeom prst="rect">
            <a:avLst/>
          </a:prstGeom>
          <a:noFill/>
          <a:ln>
            <a:noFill/>
          </a:ln>
        </p:spPr>
      </p:pic>
      <p:sp>
        <p:nvSpPr>
          <p:cNvPr id="83" name="Google Shape;83;p16"/>
          <p:cNvSpPr txBox="1"/>
          <p:nvPr/>
        </p:nvSpPr>
        <p:spPr>
          <a:xfrm>
            <a:off x="153075" y="760400"/>
            <a:ext cx="8790000" cy="1318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sz="1200"/>
              <a:t>En important la totalité d’un module avec *, on doit lui </a:t>
            </a:r>
            <a:r>
              <a:rPr lang="fr" sz="1200"/>
              <a:t>donner</a:t>
            </a:r>
            <a:r>
              <a:rPr lang="fr" sz="1200"/>
              <a:t> un Alias, à partir de là le module que l’on importe est sous la forme d’un objet, et comme tout objet pour </a:t>
            </a:r>
            <a:r>
              <a:rPr lang="fr" sz="1200"/>
              <a:t>accéder</a:t>
            </a:r>
            <a:r>
              <a:rPr lang="fr" sz="1200"/>
              <a:t> à ces propriétés il faut d’abord précédé le nom de la propriété de l’Alias que on lui aura donné.</a:t>
            </a:r>
            <a:endParaRPr sz="1200"/>
          </a:p>
          <a:p>
            <a:pPr indent="0" lvl="0" marL="0">
              <a:spcBef>
                <a:spcPts val="0"/>
              </a:spcBef>
              <a:spcAft>
                <a:spcPts val="0"/>
              </a:spcAft>
              <a:buNone/>
            </a:pPr>
            <a:r>
              <a:t/>
            </a:r>
            <a:endParaRPr sz="1200"/>
          </a:p>
          <a:p>
            <a:pPr indent="0" lvl="0" marL="0">
              <a:spcBef>
                <a:spcPts val="0"/>
              </a:spcBef>
              <a:spcAft>
                <a:spcPts val="0"/>
              </a:spcAft>
              <a:buNone/>
            </a:pPr>
            <a:r>
              <a:t/>
            </a:r>
            <a:endParaRPr sz="1200"/>
          </a:p>
          <a:p>
            <a:pPr indent="0" lvl="0" marL="0">
              <a:spcBef>
                <a:spcPts val="0"/>
              </a:spcBef>
              <a:spcAft>
                <a:spcPts val="0"/>
              </a:spcAft>
              <a:buNone/>
            </a:pPr>
            <a:r>
              <a:rPr lang="fr" sz="1200"/>
              <a:t>		Alias</a:t>
            </a:r>
            <a:endParaRPr sz="1200"/>
          </a:p>
        </p:txBody>
      </p:sp>
      <p:cxnSp>
        <p:nvCxnSpPr>
          <p:cNvPr id="84" name="Google Shape;84;p16"/>
          <p:cNvCxnSpPr/>
          <p:nvPr/>
        </p:nvCxnSpPr>
        <p:spPr>
          <a:xfrm>
            <a:off x="1339125" y="1171700"/>
            <a:ext cx="3232800" cy="1243500"/>
          </a:xfrm>
          <a:prstGeom prst="straightConnector1">
            <a:avLst/>
          </a:prstGeom>
          <a:noFill/>
          <a:ln cap="flat" cmpd="sng" w="9525">
            <a:solidFill>
              <a:srgbClr val="FF0000"/>
            </a:solidFill>
            <a:prstDash val="solid"/>
            <a:round/>
            <a:headEnd len="med" w="med" type="none"/>
            <a:tailEnd len="med" w="med" type="triangle"/>
          </a:ln>
        </p:spPr>
      </p:cxnSp>
      <p:cxnSp>
        <p:nvCxnSpPr>
          <p:cNvPr id="85" name="Google Shape;85;p16"/>
          <p:cNvCxnSpPr/>
          <p:nvPr/>
        </p:nvCxnSpPr>
        <p:spPr>
          <a:xfrm>
            <a:off x="1377375" y="1956000"/>
            <a:ext cx="153000" cy="1358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2355750" y="138950"/>
            <a:ext cx="4432500" cy="58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Les exports par DEFAULT</a:t>
            </a:r>
            <a:endParaRPr/>
          </a:p>
        </p:txBody>
      </p:sp>
      <p:pic>
        <p:nvPicPr>
          <p:cNvPr id="91" name="Google Shape;91;p17"/>
          <p:cNvPicPr preferRelativeResize="0"/>
          <p:nvPr/>
        </p:nvPicPr>
        <p:blipFill>
          <a:blip r:embed="rId3">
            <a:alphaModFix/>
          </a:blip>
          <a:stretch>
            <a:fillRect/>
          </a:stretch>
        </p:blipFill>
        <p:spPr>
          <a:xfrm>
            <a:off x="2955225" y="874550"/>
            <a:ext cx="6010276" cy="2055376"/>
          </a:xfrm>
          <a:prstGeom prst="rect">
            <a:avLst/>
          </a:prstGeom>
          <a:noFill/>
          <a:ln>
            <a:noFill/>
          </a:ln>
        </p:spPr>
      </p:pic>
      <p:pic>
        <p:nvPicPr>
          <p:cNvPr id="92" name="Google Shape;92;p17"/>
          <p:cNvPicPr preferRelativeResize="0"/>
          <p:nvPr/>
        </p:nvPicPr>
        <p:blipFill>
          <a:blip r:embed="rId4">
            <a:alphaModFix/>
          </a:blip>
          <a:stretch>
            <a:fillRect/>
          </a:stretch>
        </p:blipFill>
        <p:spPr>
          <a:xfrm>
            <a:off x="2955225" y="3217925"/>
            <a:ext cx="6010275" cy="1333500"/>
          </a:xfrm>
          <a:prstGeom prst="rect">
            <a:avLst/>
          </a:prstGeom>
          <a:noFill/>
          <a:ln>
            <a:noFill/>
          </a:ln>
        </p:spPr>
      </p:pic>
      <p:sp>
        <p:nvSpPr>
          <p:cNvPr id="93" name="Google Shape;93;p17"/>
          <p:cNvSpPr txBox="1"/>
          <p:nvPr/>
        </p:nvSpPr>
        <p:spPr>
          <a:xfrm>
            <a:off x="86125" y="769975"/>
            <a:ext cx="2678100" cy="172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sz="1200"/>
              <a:t>On peut avoir qu’un seul export par défaut par fichier, on a la possibilité dans le fichier ou on import l’élément par </a:t>
            </a:r>
            <a:r>
              <a:rPr lang="fr" sz="1200"/>
              <a:t>défaut</a:t>
            </a:r>
            <a:r>
              <a:rPr lang="fr" sz="1200"/>
              <a:t> de le </a:t>
            </a:r>
            <a:r>
              <a:rPr lang="fr" sz="1200"/>
              <a:t>nommer</a:t>
            </a:r>
            <a:r>
              <a:rPr lang="fr" sz="1200"/>
              <a:t> comme on le veut cela n’impactera pas la valeur de l’élément qu’on aura préalablement définis dans le fichier la ou on l’aura declarer.</a:t>
            </a:r>
            <a:endParaRPr sz="1200"/>
          </a:p>
        </p:txBody>
      </p:sp>
      <p:sp>
        <p:nvSpPr>
          <p:cNvPr id="94" name="Google Shape;94;p17"/>
          <p:cNvSpPr/>
          <p:nvPr/>
        </p:nvSpPr>
        <p:spPr>
          <a:xfrm>
            <a:off x="3522817" y="1829508"/>
            <a:ext cx="2316550" cy="362375"/>
          </a:xfrm>
          <a:custGeom>
            <a:pathLst>
              <a:path extrusionOk="0" h="14495" w="92662">
                <a:moveTo>
                  <a:pt x="16335" y="1235"/>
                </a:moveTo>
                <a:cubicBezTo>
                  <a:pt x="11385" y="685"/>
                  <a:pt x="4935" y="-1522"/>
                  <a:pt x="1413" y="2000"/>
                </a:cubicBezTo>
                <a:cubicBezTo>
                  <a:pt x="-663" y="4076"/>
                  <a:pt x="-280" y="8723"/>
                  <a:pt x="1796" y="10799"/>
                </a:cubicBezTo>
                <a:cubicBezTo>
                  <a:pt x="5318" y="14321"/>
                  <a:pt x="11367" y="13889"/>
                  <a:pt x="16335" y="14243"/>
                </a:cubicBezTo>
                <a:cubicBezTo>
                  <a:pt x="28309" y="15097"/>
                  <a:pt x="40322" y="13156"/>
                  <a:pt x="52298" y="12330"/>
                </a:cubicBezTo>
                <a:cubicBezTo>
                  <a:pt x="63633" y="11549"/>
                  <a:pt x="75258" y="13266"/>
                  <a:pt x="86349" y="10799"/>
                </a:cubicBezTo>
                <a:cubicBezTo>
                  <a:pt x="88523" y="10315"/>
                  <a:pt x="92105" y="10318"/>
                  <a:pt x="92471" y="8121"/>
                </a:cubicBezTo>
                <a:cubicBezTo>
                  <a:pt x="93999" y="-1037"/>
                  <a:pt x="74974" y="469"/>
                  <a:pt x="65689" y="469"/>
                </a:cubicBezTo>
                <a:cubicBezTo>
                  <a:pt x="48472" y="469"/>
                  <a:pt x="31256" y="852"/>
                  <a:pt x="14039" y="852"/>
                </a:cubicBezTo>
              </a:path>
            </a:pathLst>
          </a:custGeom>
          <a:noFill/>
          <a:ln cap="flat" cmpd="sng" w="9525">
            <a:solidFill>
              <a:srgbClr val="FF0000"/>
            </a:solidFill>
            <a:prstDash val="solid"/>
            <a:round/>
            <a:headEnd len="med" w="med" type="none"/>
            <a:tailEnd len="med" w="med" type="none"/>
          </a:ln>
        </p:spPr>
      </p:sp>
      <p:sp>
        <p:nvSpPr>
          <p:cNvPr id="95" name="Google Shape;95;p17"/>
          <p:cNvSpPr/>
          <p:nvPr/>
        </p:nvSpPr>
        <p:spPr>
          <a:xfrm>
            <a:off x="3605975" y="2625550"/>
            <a:ext cx="1941675" cy="28700"/>
          </a:xfrm>
          <a:custGeom>
            <a:pathLst>
              <a:path extrusionOk="0" h="1148" w="77667">
                <a:moveTo>
                  <a:pt x="0" y="1148"/>
                </a:moveTo>
                <a:cubicBezTo>
                  <a:pt x="25892" y="1148"/>
                  <a:pt x="51775" y="0"/>
                  <a:pt x="77667" y="0"/>
                </a:cubicBezTo>
              </a:path>
            </a:pathLst>
          </a:custGeom>
          <a:noFill/>
          <a:ln cap="flat" cmpd="sng" w="9525">
            <a:solidFill>
              <a:srgbClr val="FF0000"/>
            </a:solidFill>
            <a:prstDash val="solid"/>
            <a:round/>
            <a:headEnd len="med" w="med" type="none"/>
            <a:tailEnd len="med" w="med" type="none"/>
          </a:ln>
        </p:spPr>
      </p:sp>
      <p:sp>
        <p:nvSpPr>
          <p:cNvPr id="96" name="Google Shape;96;p17"/>
          <p:cNvSpPr/>
          <p:nvPr/>
        </p:nvSpPr>
        <p:spPr>
          <a:xfrm>
            <a:off x="4122475" y="3711368"/>
            <a:ext cx="1243450" cy="42825"/>
          </a:xfrm>
          <a:custGeom>
            <a:pathLst>
              <a:path extrusionOk="0" h="1713" w="49738">
                <a:moveTo>
                  <a:pt x="0" y="948"/>
                </a:moveTo>
                <a:cubicBezTo>
                  <a:pt x="16581" y="948"/>
                  <a:pt x="33478" y="-1534"/>
                  <a:pt x="49738" y="1713"/>
                </a:cubicBezTo>
              </a:path>
            </a:pathLst>
          </a:custGeom>
          <a:noFill/>
          <a:ln cap="flat" cmpd="sng" w="9525">
            <a:solidFill>
              <a:srgbClr val="FF0000"/>
            </a:solidFill>
            <a:prstDash val="solid"/>
            <a:round/>
            <a:headEnd len="med" w="med" type="none"/>
            <a:tailEnd len="med" w="med" type="none"/>
          </a:ln>
        </p:spPr>
      </p:sp>
      <p:sp>
        <p:nvSpPr>
          <p:cNvPr id="97" name="Google Shape;97;p17"/>
          <p:cNvSpPr/>
          <p:nvPr/>
        </p:nvSpPr>
        <p:spPr>
          <a:xfrm>
            <a:off x="3979000" y="4270700"/>
            <a:ext cx="1300825" cy="63250"/>
          </a:xfrm>
          <a:custGeom>
            <a:pathLst>
              <a:path extrusionOk="0" h="2530" w="52033">
                <a:moveTo>
                  <a:pt x="0" y="765"/>
                </a:moveTo>
                <a:cubicBezTo>
                  <a:pt x="17313" y="-315"/>
                  <a:pt x="35580" y="5494"/>
                  <a:pt x="52033" y="0"/>
                </a:cubicBezTo>
              </a:path>
            </a:pathLst>
          </a:custGeom>
          <a:noFill/>
          <a:ln cap="flat" cmpd="sng" w="9525">
            <a:solidFill>
              <a:srgbClr val="FF0000"/>
            </a:solidFill>
            <a:prstDash val="solid"/>
            <a:round/>
            <a:headEnd len="med" w="med" type="none"/>
            <a:tailEnd len="med" w="med" type="none"/>
          </a:ln>
        </p:spPr>
      </p:sp>
      <p:sp>
        <p:nvSpPr>
          <p:cNvPr id="98" name="Google Shape;98;p17"/>
          <p:cNvSpPr txBox="1"/>
          <p:nvPr/>
        </p:nvSpPr>
        <p:spPr>
          <a:xfrm>
            <a:off x="6293700" y="1829500"/>
            <a:ext cx="2620800" cy="117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sz="1000">
                <a:solidFill>
                  <a:srgbClr val="CC0000"/>
                </a:solidFill>
              </a:rPr>
              <a:t>La valeur restera la String “Important” car il a été </a:t>
            </a:r>
            <a:r>
              <a:rPr lang="fr" sz="1000">
                <a:solidFill>
                  <a:srgbClr val="CC0000"/>
                </a:solidFill>
              </a:rPr>
              <a:t>déclaré</a:t>
            </a:r>
            <a:r>
              <a:rPr lang="fr" sz="1000">
                <a:solidFill>
                  <a:srgbClr val="CC0000"/>
                </a:solidFill>
              </a:rPr>
              <a:t> ainsi.</a:t>
            </a:r>
            <a:endParaRPr sz="1000">
              <a:solidFill>
                <a:srgbClr val="CC0000"/>
              </a:solidFill>
            </a:endParaRPr>
          </a:p>
          <a:p>
            <a:pPr indent="0" lvl="0" marL="0">
              <a:spcBef>
                <a:spcPts val="0"/>
              </a:spcBef>
              <a:spcAft>
                <a:spcPts val="0"/>
              </a:spcAft>
              <a:buNone/>
            </a:pPr>
            <a:r>
              <a:t/>
            </a:r>
            <a:endParaRPr sz="1000">
              <a:solidFill>
                <a:srgbClr val="CC0000"/>
              </a:solidFill>
            </a:endParaRPr>
          </a:p>
          <a:p>
            <a:pPr indent="0" lvl="0" marL="0">
              <a:spcBef>
                <a:spcPts val="0"/>
              </a:spcBef>
              <a:spcAft>
                <a:spcPts val="0"/>
              </a:spcAft>
              <a:buNone/>
            </a:pPr>
            <a:r>
              <a:rPr lang="fr" sz="1000">
                <a:solidFill>
                  <a:srgbClr val="CC0000"/>
                </a:solidFill>
              </a:rPr>
              <a:t>Le nom donné dans notre fichier script doit nous servir de repère utile et adapté au contexte du fichier.</a:t>
            </a:r>
            <a:endParaRPr sz="1000">
              <a:solidFill>
                <a:srgbClr val="CC0000"/>
              </a:solidFill>
            </a:endParaRPr>
          </a:p>
        </p:txBody>
      </p:sp>
      <p:cxnSp>
        <p:nvCxnSpPr>
          <p:cNvPr id="99" name="Google Shape;99;p17"/>
          <p:cNvCxnSpPr/>
          <p:nvPr/>
        </p:nvCxnSpPr>
        <p:spPr>
          <a:xfrm flipH="1">
            <a:off x="5624000" y="2070800"/>
            <a:ext cx="698400" cy="28500"/>
          </a:xfrm>
          <a:prstGeom prst="straightConnector1">
            <a:avLst/>
          </a:prstGeom>
          <a:noFill/>
          <a:ln cap="flat" cmpd="sng" w="9525">
            <a:solidFill>
              <a:srgbClr val="FF00FF"/>
            </a:solidFill>
            <a:prstDash val="solid"/>
            <a:round/>
            <a:headEnd len="med" w="med" type="none"/>
            <a:tailEnd len="med" w="med" type="triangle"/>
          </a:ln>
        </p:spPr>
      </p:cxnSp>
      <p:cxnSp>
        <p:nvCxnSpPr>
          <p:cNvPr id="100" name="Google Shape;100;p17"/>
          <p:cNvCxnSpPr/>
          <p:nvPr/>
        </p:nvCxnSpPr>
        <p:spPr>
          <a:xfrm flipH="1">
            <a:off x="5203225" y="2644675"/>
            <a:ext cx="1167000" cy="899100"/>
          </a:xfrm>
          <a:prstGeom prst="straightConnector1">
            <a:avLst/>
          </a:prstGeom>
          <a:noFill/>
          <a:ln cap="flat" cmpd="sng" w="9525">
            <a:solidFill>
              <a:srgbClr val="FF00FF"/>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