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7aaec2675_0_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Google Shape;128;g37aaec267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ab993562e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Google Shape;60;g3ab99356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b29024cb4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Google Shape;72;g3b29024c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7aaec2675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Google Shape;78;g37aaec26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7aaec2675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7aaec26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7aaec2675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7aaec267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7aaec2675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37aaec26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7aaec2675_0_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Google Shape;116;g37aaec267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7aaec2675_0_5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37aaec26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fr/docs/Web/JavaScript/Reference/Op%C3%A9rateurs/yie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fr/docs/Web/JavaScript/Reference/Fonctions/arguments" TargetMode="External"/><Relationship Id="rId4" Type="http://schemas.openxmlformats.org/officeDocument/2006/relationships/image" Target="../media/image9.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0"/>
            <a:ext cx="8520600" cy="16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rgbClr val="990000"/>
                </a:solidFill>
              </a:rPr>
              <a:t>Les fonctions </a:t>
            </a:r>
            <a:r>
              <a:rPr lang="fr" sz="1200">
                <a:solidFill>
                  <a:srgbClr val="990000"/>
                </a:solidFill>
              </a:rPr>
              <a:t>fléché</a:t>
            </a:r>
            <a:r>
              <a:rPr lang="fr" sz="1200">
                <a:solidFill>
                  <a:srgbClr val="990000"/>
                </a:solidFill>
              </a:rPr>
              <a:t> capte et fixe le this du scope parent, là ou elle a été déclarer.</a:t>
            </a:r>
            <a:endParaRPr sz="1200">
              <a:solidFill>
                <a:srgbClr val="990000"/>
              </a:solidFill>
            </a:endParaRPr>
          </a:p>
          <a:p>
            <a:pPr indent="457200" lvl="0" marL="1828800" algn="l">
              <a:spcBef>
                <a:spcPts val="0"/>
              </a:spcBef>
              <a:spcAft>
                <a:spcPts val="0"/>
              </a:spcAft>
              <a:buNone/>
            </a:pPr>
            <a:r>
              <a:rPr lang="fr"/>
              <a:t>Les fonctions fléchées</a:t>
            </a:r>
            <a:endParaRPr/>
          </a:p>
          <a:p>
            <a:pPr indent="0" lvl="0" marL="0" rtl="0" algn="l">
              <a:spcBef>
                <a:spcPts val="0"/>
              </a:spcBef>
              <a:spcAft>
                <a:spcPts val="0"/>
              </a:spcAft>
              <a:buNone/>
            </a:pPr>
            <a:r>
              <a:rPr lang="fr" sz="1200"/>
              <a:t>Syntaxe plus courte: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Pour des aspects fonctionnels, la légèreté de la syntaxe est bienvenue . </a:t>
            </a:r>
            <a:endParaRPr sz="1200"/>
          </a:p>
          <a:p>
            <a:pPr indent="0" lvl="0" marL="0" algn="l">
              <a:spcBef>
                <a:spcPts val="0"/>
              </a:spcBef>
              <a:spcAft>
                <a:spcPts val="0"/>
              </a:spcAft>
              <a:buNone/>
            </a:pPr>
            <a:r>
              <a:rPr lang="fr" sz="1200"/>
              <a:t>par exemple :</a:t>
            </a:r>
            <a:endParaRPr sz="1200"/>
          </a:p>
        </p:txBody>
      </p:sp>
      <p:pic>
        <p:nvPicPr>
          <p:cNvPr id="55" name="Google Shape;55;p13"/>
          <p:cNvPicPr preferRelativeResize="0"/>
          <p:nvPr/>
        </p:nvPicPr>
        <p:blipFill>
          <a:blip r:embed="rId3">
            <a:alphaModFix/>
          </a:blip>
          <a:stretch>
            <a:fillRect/>
          </a:stretch>
        </p:blipFill>
        <p:spPr>
          <a:xfrm>
            <a:off x="1209675" y="1647825"/>
            <a:ext cx="6724650" cy="3495675"/>
          </a:xfrm>
          <a:prstGeom prst="rect">
            <a:avLst/>
          </a:prstGeom>
          <a:noFill/>
          <a:ln>
            <a:noFill/>
          </a:ln>
        </p:spPr>
      </p:pic>
      <p:cxnSp>
        <p:nvCxnSpPr>
          <p:cNvPr id="56" name="Google Shape;56;p13"/>
          <p:cNvCxnSpPr/>
          <p:nvPr/>
        </p:nvCxnSpPr>
        <p:spPr>
          <a:xfrm>
            <a:off x="1233900" y="1582975"/>
            <a:ext cx="554700" cy="2046900"/>
          </a:xfrm>
          <a:prstGeom prst="straightConnector1">
            <a:avLst/>
          </a:prstGeom>
          <a:noFill/>
          <a:ln cap="flat" cmpd="sng" w="9525">
            <a:solidFill>
              <a:schemeClr val="dk2"/>
            </a:solidFill>
            <a:prstDash val="solid"/>
            <a:round/>
            <a:headEnd len="med" w="med" type="none"/>
            <a:tailEnd len="med" w="med" type="triangle"/>
          </a:ln>
        </p:spPr>
      </p:cxnSp>
      <p:cxnSp>
        <p:nvCxnSpPr>
          <p:cNvPr id="57" name="Google Shape;57;p13"/>
          <p:cNvCxnSpPr/>
          <p:nvPr/>
        </p:nvCxnSpPr>
        <p:spPr>
          <a:xfrm>
            <a:off x="1243475" y="1582975"/>
            <a:ext cx="507000" cy="299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129975" y="91125"/>
            <a:ext cx="8908800" cy="1252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fr" sz="1200"/>
              <a:t>Utiliser le mot-clé ‘yield’</a:t>
            </a:r>
            <a:r>
              <a:rPr lang="fr" sz="1200"/>
              <a:t> :</a:t>
            </a:r>
            <a:r>
              <a:rPr lang="fr" sz="1200">
                <a:solidFill>
                  <a:srgbClr val="000000"/>
                </a:solidFill>
              </a:rPr>
              <a:t> Le mot-clé</a:t>
            </a:r>
            <a:r>
              <a:rPr lang="fr" sz="1200">
                <a:solidFill>
                  <a:srgbClr val="000000"/>
                </a:solidFill>
                <a:uFill>
                  <a:noFill/>
                </a:uFill>
                <a:hlinkClick r:id="rId3"/>
              </a:rPr>
              <a:t> yield</a:t>
            </a:r>
            <a:r>
              <a:rPr lang="fr" sz="1200">
                <a:solidFill>
                  <a:srgbClr val="000000"/>
                </a:solidFill>
              </a:rPr>
              <a:t> ne peut pas être utilisé dans le corps d'une fonction fléchée (sauf si cela intervient dans une autre fonction, imbriquée dans la fonction fléchée). De fait, les fonctions </a:t>
            </a:r>
            <a:r>
              <a:rPr lang="fr" sz="1200">
                <a:solidFill>
                  <a:srgbClr val="000000"/>
                </a:solidFill>
              </a:rPr>
              <a:t>fléchées</a:t>
            </a:r>
            <a:r>
              <a:rPr lang="fr" sz="1200">
                <a:solidFill>
                  <a:srgbClr val="000000"/>
                </a:solidFill>
              </a:rPr>
              <a:t> ne peuvent donc pas être utilisées comme générateurs.</a:t>
            </a:r>
            <a:endParaRPr sz="1200">
              <a:solidFill>
                <a:srgbClr val="000000"/>
              </a:solidFill>
            </a:endParaRPr>
          </a:p>
          <a:p>
            <a:pPr indent="0" lvl="0" marL="0">
              <a:spcBef>
                <a:spcPts val="0"/>
              </a:spcBef>
              <a:spcAft>
                <a:spcPts val="0"/>
              </a:spcAft>
              <a:buNone/>
            </a:pPr>
            <a:r>
              <a:t/>
            </a:r>
            <a:endParaRPr sz="1200">
              <a:solidFill>
                <a:srgbClr val="000000"/>
              </a:solidFill>
            </a:endParaRPr>
          </a:p>
          <a:p>
            <a:pPr indent="0" lvl="0" marL="0">
              <a:spcBef>
                <a:spcPts val="0"/>
              </a:spcBef>
              <a:spcAft>
                <a:spcPts val="0"/>
              </a:spcAft>
              <a:buClr>
                <a:schemeClr val="dk1"/>
              </a:buClr>
              <a:buSzPts val="1100"/>
              <a:buFont typeface="Arial"/>
              <a:buNone/>
            </a:pPr>
            <a:r>
              <a:rPr b="1" lang="fr" sz="1200"/>
              <a:t>Utiliser le mot-clé new</a:t>
            </a:r>
            <a:r>
              <a:rPr lang="fr" sz="1200"/>
              <a:t> : Les fonctions fléchées ne peuvent pas être utilisées comme constructeurs et lèveront une exception si elles sont utilisées avec le mot-clé new.</a:t>
            </a:r>
            <a:endParaRPr sz="1200">
              <a:solidFill>
                <a:srgbClr val="000000"/>
              </a:solidFill>
            </a:endParaRPr>
          </a:p>
          <a:p>
            <a:pPr indent="0" lvl="0" marL="0">
              <a:spcBef>
                <a:spcPts val="0"/>
              </a:spcBef>
              <a:spcAft>
                <a:spcPts val="0"/>
              </a:spcAft>
              <a:buNone/>
            </a:pPr>
            <a:r>
              <a:t/>
            </a:r>
            <a:endParaRPr sz="1200">
              <a:solidFill>
                <a:srgbClr val="000000"/>
              </a:solidFill>
            </a:endParaRPr>
          </a:p>
          <a:p>
            <a:pPr indent="0" lvl="0" marL="0">
              <a:spcBef>
                <a:spcPts val="0"/>
              </a:spcBef>
              <a:spcAft>
                <a:spcPts val="0"/>
              </a:spcAft>
              <a:buNone/>
            </a:pPr>
            <a:r>
              <a:t/>
            </a:r>
            <a:endParaRPr sz="1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8575" y="53950"/>
            <a:ext cx="4318525" cy="943625"/>
          </a:xfrm>
          <a:prstGeom prst="rect">
            <a:avLst/>
          </a:prstGeom>
          <a:noFill/>
          <a:ln>
            <a:noFill/>
          </a:ln>
        </p:spPr>
      </p:pic>
      <p:pic>
        <p:nvPicPr>
          <p:cNvPr id="63" name="Google Shape;63;p14"/>
          <p:cNvPicPr preferRelativeResize="0"/>
          <p:nvPr/>
        </p:nvPicPr>
        <p:blipFill>
          <a:blip r:embed="rId4">
            <a:alphaModFix/>
          </a:blip>
          <a:stretch>
            <a:fillRect/>
          </a:stretch>
        </p:blipFill>
        <p:spPr>
          <a:xfrm>
            <a:off x="78575" y="1125350"/>
            <a:ext cx="4351350" cy="1033975"/>
          </a:xfrm>
          <a:prstGeom prst="rect">
            <a:avLst/>
          </a:prstGeom>
          <a:noFill/>
          <a:ln>
            <a:noFill/>
          </a:ln>
        </p:spPr>
      </p:pic>
      <p:pic>
        <p:nvPicPr>
          <p:cNvPr id="64" name="Google Shape;64;p14"/>
          <p:cNvPicPr preferRelativeResize="0"/>
          <p:nvPr/>
        </p:nvPicPr>
        <p:blipFill>
          <a:blip r:embed="rId5">
            <a:alphaModFix/>
          </a:blip>
          <a:stretch>
            <a:fillRect/>
          </a:stretch>
        </p:blipFill>
        <p:spPr>
          <a:xfrm>
            <a:off x="78575" y="2287100"/>
            <a:ext cx="4351350" cy="1070706"/>
          </a:xfrm>
          <a:prstGeom prst="rect">
            <a:avLst/>
          </a:prstGeom>
          <a:noFill/>
          <a:ln>
            <a:noFill/>
          </a:ln>
        </p:spPr>
      </p:pic>
      <p:pic>
        <p:nvPicPr>
          <p:cNvPr id="65" name="Google Shape;65;p14"/>
          <p:cNvPicPr preferRelativeResize="0"/>
          <p:nvPr/>
        </p:nvPicPr>
        <p:blipFill>
          <a:blip r:embed="rId6">
            <a:alphaModFix/>
          </a:blip>
          <a:stretch>
            <a:fillRect/>
          </a:stretch>
        </p:blipFill>
        <p:spPr>
          <a:xfrm>
            <a:off x="78575" y="3518401"/>
            <a:ext cx="4351350" cy="1087837"/>
          </a:xfrm>
          <a:prstGeom prst="rect">
            <a:avLst/>
          </a:prstGeom>
          <a:noFill/>
          <a:ln>
            <a:noFill/>
          </a:ln>
        </p:spPr>
      </p:pic>
      <p:sp>
        <p:nvSpPr>
          <p:cNvPr id="66" name="Google Shape;66;p14"/>
          <p:cNvSpPr txBox="1"/>
          <p:nvPr/>
        </p:nvSpPr>
        <p:spPr>
          <a:xfrm>
            <a:off x="4572000" y="176325"/>
            <a:ext cx="42630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Fonction classic</a:t>
            </a:r>
            <a:endParaRPr/>
          </a:p>
        </p:txBody>
      </p:sp>
      <p:sp>
        <p:nvSpPr>
          <p:cNvPr id="67" name="Google Shape;67;p14"/>
          <p:cNvSpPr txBox="1"/>
          <p:nvPr/>
        </p:nvSpPr>
        <p:spPr>
          <a:xfrm>
            <a:off x="4572000" y="1321350"/>
            <a:ext cx="4263000" cy="45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fr"/>
              <a:t>Fonction </a:t>
            </a:r>
            <a:r>
              <a:rPr lang="fr"/>
              <a:t>flèche</a:t>
            </a:r>
            <a:r>
              <a:rPr lang="fr"/>
              <a:t> sans argument</a:t>
            </a:r>
            <a:endParaRPr/>
          </a:p>
        </p:txBody>
      </p:sp>
      <p:sp>
        <p:nvSpPr>
          <p:cNvPr id="68" name="Google Shape;68;p14"/>
          <p:cNvSpPr txBox="1"/>
          <p:nvPr/>
        </p:nvSpPr>
        <p:spPr>
          <a:xfrm>
            <a:off x="4572000" y="2571750"/>
            <a:ext cx="42630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solidFill>
                  <a:schemeClr val="dk1"/>
                </a:solidFill>
              </a:rPr>
              <a:t>Fonction flèche avec 1 seul argument</a:t>
            </a:r>
            <a:endParaRPr>
              <a:solidFill>
                <a:schemeClr val="dk1"/>
              </a:solidFill>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id="69" name="Google Shape;69;p14"/>
          <p:cNvSpPr txBox="1"/>
          <p:nvPr/>
        </p:nvSpPr>
        <p:spPr>
          <a:xfrm>
            <a:off x="4572000" y="3836725"/>
            <a:ext cx="4263000" cy="4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fr">
                <a:solidFill>
                  <a:schemeClr val="dk1"/>
                </a:solidFill>
              </a:rPr>
              <a:t>Fonction avec plusieurs argument</a:t>
            </a:r>
            <a:endParaRPr>
              <a:solidFill>
                <a:schemeClr val="dk1"/>
              </a:solidFill>
            </a:endParaRPr>
          </a:p>
          <a:p>
            <a:pPr indent="0" lvl="0" marL="0" rt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283650" y="1624013"/>
            <a:ext cx="4514850" cy="1895475"/>
          </a:xfrm>
          <a:prstGeom prst="rect">
            <a:avLst/>
          </a:prstGeom>
          <a:noFill/>
          <a:ln>
            <a:noFill/>
          </a:ln>
        </p:spPr>
      </p:pic>
      <p:sp>
        <p:nvSpPr>
          <p:cNvPr id="75" name="Google Shape;75;p15"/>
          <p:cNvSpPr txBox="1"/>
          <p:nvPr/>
        </p:nvSpPr>
        <p:spPr>
          <a:xfrm>
            <a:off x="4881100" y="611100"/>
            <a:ext cx="4101600" cy="360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Fonction </a:t>
            </a:r>
            <a:r>
              <a:rPr lang="fr"/>
              <a:t>fléché</a:t>
            </a:r>
            <a:r>
              <a:rPr lang="fr"/>
              <a:t> dans une méthode d’objet:</a:t>
            </a:r>
            <a:endParaRPr/>
          </a:p>
          <a:p>
            <a:pPr indent="0" lvl="0" marL="0">
              <a:spcBef>
                <a:spcPts val="0"/>
              </a:spcBef>
              <a:spcAft>
                <a:spcPts val="0"/>
              </a:spcAft>
              <a:buNone/>
            </a:pPr>
            <a:r>
              <a:t/>
            </a:r>
            <a:endParaRPr/>
          </a:p>
          <a:p>
            <a:pPr indent="0" lvl="0" marL="0">
              <a:spcBef>
                <a:spcPts val="0"/>
              </a:spcBef>
              <a:spcAft>
                <a:spcPts val="0"/>
              </a:spcAft>
              <a:buNone/>
            </a:pPr>
            <a:r>
              <a:rPr lang="fr"/>
              <a:t>Le fait que la méthode fléché soit dans une méthode classique le this de la fonction fléchée ne créer pas de nouveau contexte, son this prend la valeur du contexte englobant la fonction fléché, c’est à dire la valeur de la méthode de l’objet en question qui elle même prendra la valeur de l’objet quand elle sera invoqué par celui ci.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66300" y="1716275"/>
            <a:ext cx="4153000" cy="2229225"/>
          </a:xfrm>
          <a:prstGeom prst="rect">
            <a:avLst/>
          </a:prstGeom>
          <a:noFill/>
          <a:ln>
            <a:noFill/>
          </a:ln>
        </p:spPr>
      </p:pic>
      <p:sp>
        <p:nvSpPr>
          <p:cNvPr id="81" name="Google Shape;81;p16"/>
          <p:cNvSpPr txBox="1"/>
          <p:nvPr/>
        </p:nvSpPr>
        <p:spPr>
          <a:xfrm>
            <a:off x="1687550" y="1229100"/>
            <a:ext cx="1000200" cy="38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Problème</a:t>
            </a:r>
            <a:endParaRPr/>
          </a:p>
        </p:txBody>
      </p:sp>
      <p:pic>
        <p:nvPicPr>
          <p:cNvPr id="82" name="Google Shape;82;p16"/>
          <p:cNvPicPr preferRelativeResize="0"/>
          <p:nvPr/>
        </p:nvPicPr>
        <p:blipFill>
          <a:blip r:embed="rId4">
            <a:alphaModFix/>
          </a:blip>
          <a:stretch>
            <a:fillRect/>
          </a:stretch>
        </p:blipFill>
        <p:spPr>
          <a:xfrm>
            <a:off x="4447875" y="1716275"/>
            <a:ext cx="4619900" cy="2124997"/>
          </a:xfrm>
          <a:prstGeom prst="rect">
            <a:avLst/>
          </a:prstGeom>
          <a:noFill/>
          <a:ln>
            <a:noFill/>
          </a:ln>
        </p:spPr>
      </p:pic>
      <p:cxnSp>
        <p:nvCxnSpPr>
          <p:cNvPr id="83" name="Google Shape;83;p16"/>
          <p:cNvCxnSpPr>
            <a:stCxn id="81" idx="2"/>
          </p:cNvCxnSpPr>
          <p:nvPr/>
        </p:nvCxnSpPr>
        <p:spPr>
          <a:xfrm flipH="1">
            <a:off x="1970450" y="1611600"/>
            <a:ext cx="217200" cy="2775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6"/>
          <p:cNvSpPr txBox="1"/>
          <p:nvPr/>
        </p:nvSpPr>
        <p:spPr>
          <a:xfrm>
            <a:off x="4429075" y="1035650"/>
            <a:ext cx="4657500" cy="51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200"/>
              <a:t>Avec ECMAScript ⅗</a:t>
            </a:r>
            <a:r>
              <a:rPr lang="fr" sz="1200"/>
              <a:t>, ce problème a pu être résolu en affectant la valeur de ‘this’ à une autre variable.</a:t>
            </a:r>
            <a:endParaRPr sz="1200"/>
          </a:p>
        </p:txBody>
      </p:sp>
      <p:cxnSp>
        <p:nvCxnSpPr>
          <p:cNvPr id="85" name="Google Shape;85;p16"/>
          <p:cNvCxnSpPr/>
          <p:nvPr/>
        </p:nvCxnSpPr>
        <p:spPr>
          <a:xfrm flipH="1">
            <a:off x="6848375" y="1449075"/>
            <a:ext cx="105300" cy="507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0"/>
            <a:ext cx="8622000" cy="162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sz="1400"/>
              <a:t>Pas de ‘this’ lié à la fonction:</a:t>
            </a:r>
            <a:endParaRPr sz="1400"/>
          </a:p>
          <a:p>
            <a:pPr indent="0" lvl="0" marL="0">
              <a:spcBef>
                <a:spcPts val="0"/>
              </a:spcBef>
              <a:spcAft>
                <a:spcPts val="0"/>
              </a:spcAft>
              <a:buNone/>
            </a:pPr>
            <a:r>
              <a:rPr lang="fr" sz="1200"/>
              <a:t>Jusqu’a l’apparition des fonctions fléchées, chaque nouvelle fonction définissait son propre ‘this’( un nouvelle objet dans le cas d’un constructeur, ‘undefined’ dans les appels de fonctions stricts, le contexte de l’objet si la fonction est appelée comme une méthode, etc..) Cela a pu entraîner des confusions lorsque’on utilisait un style de programmation orientée objet.</a:t>
            </a:r>
            <a:endParaRPr sz="1200"/>
          </a:p>
          <a:p>
            <a:pPr indent="0" lvl="0" marL="0">
              <a:spcBef>
                <a:spcPts val="0"/>
              </a:spcBef>
              <a:spcAft>
                <a:spcPts val="0"/>
              </a:spcAft>
              <a:buNone/>
            </a:pPr>
            <a:r>
              <a:t/>
            </a:r>
            <a:endParaRPr sz="1200"/>
          </a:p>
          <a:p>
            <a:pPr indent="0" lvl="0" marL="0">
              <a:spcBef>
                <a:spcPts val="0"/>
              </a:spcBef>
              <a:spcAft>
                <a:spcPts val="0"/>
              </a:spcAft>
              <a:buNone/>
            </a:pPr>
            <a:r>
              <a:rPr lang="fr" sz="1200">
                <a:solidFill>
                  <a:srgbClr val="990000"/>
                </a:solidFill>
              </a:rPr>
              <a:t>Les fonctions fléchées ne créent pas de nouveau contexte, elles utilisent la valeur ‘this’ de leur contexte, c’est a dire le this de la valeur du parent englobant la fonction fléché.</a:t>
            </a:r>
            <a:endParaRPr sz="1200">
              <a:solidFill>
                <a:srgbClr val="990000"/>
              </a:solidFill>
            </a:endParaRPr>
          </a:p>
          <a:p>
            <a:pPr indent="0" lvl="0" marL="0">
              <a:spcBef>
                <a:spcPts val="0"/>
              </a:spcBef>
              <a:spcAft>
                <a:spcPts val="0"/>
              </a:spcAft>
              <a:buNone/>
            </a:pPr>
            <a:r>
              <a:rPr lang="fr" sz="1200"/>
              <a:t>Alors que les fonction classique crée un nouveau contexte a chaque fois. </a:t>
            </a:r>
            <a:endParaRPr sz="1200"/>
          </a:p>
          <a:p>
            <a:pPr indent="0" lvl="0" marL="0">
              <a:spcBef>
                <a:spcPts val="0"/>
              </a:spcBef>
              <a:spcAft>
                <a:spcPts val="0"/>
              </a:spcAft>
              <a:buNone/>
            </a:pPr>
            <a:r>
              <a:t/>
            </a:r>
            <a:endParaRPr sz="1200"/>
          </a:p>
          <a:p>
            <a:pPr indent="0" lvl="0" marL="0" rtl="0">
              <a:spcBef>
                <a:spcPts val="0"/>
              </a:spcBef>
              <a:spcAft>
                <a:spcPts val="0"/>
              </a:spcAft>
              <a:buNone/>
            </a:pPr>
            <a:r>
              <a:rPr lang="fr" sz="1200"/>
              <a:t>Le code qui suit fonctionne de la façon attendue:</a:t>
            </a:r>
            <a:endParaRPr sz="1200"/>
          </a:p>
        </p:txBody>
      </p:sp>
      <p:pic>
        <p:nvPicPr>
          <p:cNvPr id="91" name="Google Shape;91;p17"/>
          <p:cNvPicPr preferRelativeResize="0"/>
          <p:nvPr/>
        </p:nvPicPr>
        <p:blipFill>
          <a:blip r:embed="rId3">
            <a:alphaModFix/>
          </a:blip>
          <a:stretch>
            <a:fillRect/>
          </a:stretch>
        </p:blipFill>
        <p:spPr>
          <a:xfrm>
            <a:off x="2079525" y="1974575"/>
            <a:ext cx="5086350" cy="280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69100" y="196325"/>
            <a:ext cx="8669700" cy="89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200"/>
              <a:t>Dans une fonction fléché étant donné que ‘this’ provient du contexte englobant, si  on invoque une fonction via la méthode ‘call’ ou ‘apply’, cela ne passera que des arguments mais n’aura aucun effet sur ‘this’.</a:t>
            </a:r>
            <a:endParaRPr sz="1200"/>
          </a:p>
          <a:p>
            <a:pPr indent="0" lvl="0" marL="0">
              <a:spcBef>
                <a:spcPts val="0"/>
              </a:spcBef>
              <a:spcAft>
                <a:spcPts val="0"/>
              </a:spcAft>
              <a:buNone/>
            </a:pPr>
            <a:r>
              <a:t/>
            </a:r>
            <a:endParaRPr sz="1200"/>
          </a:p>
          <a:p>
            <a:pPr indent="0" lvl="0" marL="0">
              <a:spcBef>
                <a:spcPts val="0"/>
              </a:spcBef>
              <a:spcAft>
                <a:spcPts val="0"/>
              </a:spcAft>
              <a:buNone/>
            </a:pPr>
            <a:r>
              <a:rPr lang="fr" sz="1200"/>
              <a:t>Dans le cas si dessous ‘this’ se réfère uniquement au contexte englobant c’est a dire l’objet “ajouter”.</a:t>
            </a:r>
            <a:endParaRPr sz="1200"/>
          </a:p>
        </p:txBody>
      </p:sp>
      <p:pic>
        <p:nvPicPr>
          <p:cNvPr id="97" name="Google Shape;97;p18"/>
          <p:cNvPicPr preferRelativeResize="0"/>
          <p:nvPr/>
        </p:nvPicPr>
        <p:blipFill>
          <a:blip r:embed="rId3">
            <a:alphaModFix/>
          </a:blip>
          <a:stretch>
            <a:fillRect/>
          </a:stretch>
        </p:blipFill>
        <p:spPr>
          <a:xfrm>
            <a:off x="5489600" y="1257075"/>
            <a:ext cx="3456122" cy="3743575"/>
          </a:xfrm>
          <a:prstGeom prst="rect">
            <a:avLst/>
          </a:prstGeom>
          <a:noFill/>
          <a:ln>
            <a:noFill/>
          </a:ln>
        </p:spPr>
      </p:pic>
      <p:sp>
        <p:nvSpPr>
          <p:cNvPr id="98" name="Google Shape;98;p18"/>
          <p:cNvSpPr txBox="1"/>
          <p:nvPr/>
        </p:nvSpPr>
        <p:spPr>
          <a:xfrm>
            <a:off x="0" y="1200400"/>
            <a:ext cx="5356500" cy="3653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Objet.</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fr"/>
              <a:t>Propriété.</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fr"/>
              <a:t>Fonction.</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fr"/>
              <a:t>this.base est insensible au contexte de cet fonction.</a:t>
            </a:r>
            <a:endParaRPr/>
          </a:p>
          <a:p>
            <a:pPr indent="0" lvl="0" marL="0">
              <a:spcBef>
                <a:spcPts val="0"/>
              </a:spcBef>
              <a:spcAft>
                <a:spcPts val="0"/>
              </a:spcAft>
              <a:buNone/>
            </a:pPr>
            <a:r>
              <a:t/>
            </a:r>
            <a:endParaRPr/>
          </a:p>
          <a:p>
            <a:pPr indent="0" lvl="0" marL="0">
              <a:spcBef>
                <a:spcPts val="0"/>
              </a:spcBef>
              <a:spcAft>
                <a:spcPts val="0"/>
              </a:spcAft>
              <a:buNone/>
            </a:pPr>
            <a:r>
              <a:rPr lang="fr"/>
              <a:t>Car il se base sur le contexte qui l’englobe.</a:t>
            </a:r>
            <a:endParaRPr/>
          </a:p>
        </p:txBody>
      </p:sp>
      <p:cxnSp>
        <p:nvCxnSpPr>
          <p:cNvPr id="99" name="Google Shape;99;p18"/>
          <p:cNvCxnSpPr/>
          <p:nvPr/>
        </p:nvCxnSpPr>
        <p:spPr>
          <a:xfrm>
            <a:off x="526100" y="1382125"/>
            <a:ext cx="5365800" cy="477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8"/>
          <p:cNvCxnSpPr/>
          <p:nvPr/>
        </p:nvCxnSpPr>
        <p:spPr>
          <a:xfrm flipH="1" rot="10800000">
            <a:off x="698275" y="1583100"/>
            <a:ext cx="5298900" cy="4590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8"/>
          <p:cNvCxnSpPr/>
          <p:nvPr/>
        </p:nvCxnSpPr>
        <p:spPr>
          <a:xfrm flipH="1" rot="10800000">
            <a:off x="803475" y="1917600"/>
            <a:ext cx="5222400" cy="7749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p:nvPr/>
        </p:nvCxnSpPr>
        <p:spPr>
          <a:xfrm>
            <a:off x="3873800" y="2223825"/>
            <a:ext cx="2113800" cy="4878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8"/>
          <p:cNvCxnSpPr/>
          <p:nvPr/>
        </p:nvCxnSpPr>
        <p:spPr>
          <a:xfrm flipH="1" rot="10800000">
            <a:off x="4151175" y="3046400"/>
            <a:ext cx="1980000" cy="2487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8"/>
          <p:cNvCxnSpPr/>
          <p:nvPr/>
        </p:nvCxnSpPr>
        <p:spPr>
          <a:xfrm flipH="1" rot="10800000">
            <a:off x="3452950" y="1525625"/>
            <a:ext cx="2898000" cy="2113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05250" y="90875"/>
            <a:ext cx="8727000" cy="927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200">
                <a:solidFill>
                  <a:srgbClr val="000000"/>
                </a:solidFill>
              </a:rPr>
              <a:t>Les fonctions fléchées n'exposent pas d'objet</a:t>
            </a:r>
            <a:r>
              <a:rPr lang="fr" sz="1200">
                <a:solidFill>
                  <a:srgbClr val="000000"/>
                </a:solidFill>
                <a:uFill>
                  <a:noFill/>
                </a:uFill>
                <a:hlinkClick r:id="rId3"/>
              </a:rPr>
              <a:t> arguments</a:t>
            </a:r>
            <a:r>
              <a:rPr lang="fr" sz="1200">
                <a:solidFill>
                  <a:srgbClr val="000000"/>
                </a:solidFill>
              </a:rPr>
              <a:t> : arguments.length, arguments[0], arguments[1], et autres ne font donc pas référence aux arguments passés à la fonction fléchés. Dans ce cas arguments est simplement une référence à la variable de même nom si elle est présente dans la portée englobante :</a:t>
            </a:r>
            <a:endParaRPr sz="1200">
              <a:solidFill>
                <a:srgbClr val="000000"/>
              </a:solidFill>
            </a:endParaRPr>
          </a:p>
        </p:txBody>
      </p:sp>
      <p:pic>
        <p:nvPicPr>
          <p:cNvPr id="110" name="Google Shape;110;p19"/>
          <p:cNvPicPr preferRelativeResize="0"/>
          <p:nvPr/>
        </p:nvPicPr>
        <p:blipFill>
          <a:blip r:embed="rId4">
            <a:alphaModFix/>
          </a:blip>
          <a:stretch>
            <a:fillRect/>
          </a:stretch>
        </p:blipFill>
        <p:spPr>
          <a:xfrm>
            <a:off x="105250" y="1017875"/>
            <a:ext cx="3224675" cy="2258725"/>
          </a:xfrm>
          <a:prstGeom prst="rect">
            <a:avLst/>
          </a:prstGeom>
          <a:noFill/>
          <a:ln>
            <a:noFill/>
          </a:ln>
        </p:spPr>
      </p:pic>
      <p:sp>
        <p:nvSpPr>
          <p:cNvPr id="111" name="Google Shape;111;p19"/>
          <p:cNvSpPr txBox="1"/>
          <p:nvPr/>
        </p:nvSpPr>
        <p:spPr>
          <a:xfrm>
            <a:off x="3426100" y="1017875"/>
            <a:ext cx="5574300" cy="56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sz="1200"/>
              <a:t>Les fonctions fléchées n’ont donc pas leur propres arguments, mais la plupart des cas, les </a:t>
            </a:r>
            <a:r>
              <a:rPr lang="fr" sz="1200"/>
              <a:t>paramètres</a:t>
            </a:r>
            <a:r>
              <a:rPr lang="fr" sz="1200"/>
              <a:t> du reste représentent une bonne alternative : </a:t>
            </a:r>
            <a:endParaRPr sz="1200"/>
          </a:p>
        </p:txBody>
      </p:sp>
      <p:pic>
        <p:nvPicPr>
          <p:cNvPr id="112" name="Google Shape;112;p19"/>
          <p:cNvPicPr preferRelativeResize="0"/>
          <p:nvPr/>
        </p:nvPicPr>
        <p:blipFill>
          <a:blip r:embed="rId5">
            <a:alphaModFix/>
          </a:blip>
          <a:stretch>
            <a:fillRect/>
          </a:stretch>
        </p:blipFill>
        <p:spPr>
          <a:xfrm>
            <a:off x="3808188" y="1936325"/>
            <a:ext cx="4810125" cy="1676400"/>
          </a:xfrm>
          <a:prstGeom prst="rect">
            <a:avLst/>
          </a:prstGeom>
          <a:noFill/>
          <a:ln>
            <a:noFill/>
          </a:ln>
        </p:spPr>
      </p:pic>
      <p:cxnSp>
        <p:nvCxnSpPr>
          <p:cNvPr id="113" name="Google Shape;113;p19"/>
          <p:cNvCxnSpPr/>
          <p:nvPr/>
        </p:nvCxnSpPr>
        <p:spPr>
          <a:xfrm>
            <a:off x="5786775" y="1516025"/>
            <a:ext cx="28800" cy="48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148525"/>
            <a:ext cx="8520600" cy="822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fr" sz="1200"/>
              <a:t>Les fonctions fléchées comme méthodes:</a:t>
            </a:r>
            <a:endParaRPr b="1" sz="1200"/>
          </a:p>
          <a:p>
            <a:pPr indent="0" lvl="0" marL="0">
              <a:spcBef>
                <a:spcPts val="0"/>
              </a:spcBef>
              <a:spcAft>
                <a:spcPts val="0"/>
              </a:spcAft>
              <a:buNone/>
            </a:pPr>
            <a:r>
              <a:t/>
            </a:r>
            <a:endParaRPr sz="1200"/>
          </a:p>
          <a:p>
            <a:pPr indent="0" lvl="0" marL="0">
              <a:spcBef>
                <a:spcPts val="0"/>
              </a:spcBef>
              <a:spcAft>
                <a:spcPts val="0"/>
              </a:spcAft>
              <a:buNone/>
            </a:pPr>
            <a:r>
              <a:rPr lang="fr" sz="1200"/>
              <a:t>Comme indiqué précédemment, les fonctions fléchées sont mieux indiquées pour les fonctions qui ne sont pas des méthodes. Prenons un  exemple pour illustrer ce point :</a:t>
            </a:r>
            <a:endParaRPr sz="1200"/>
          </a:p>
        </p:txBody>
      </p:sp>
      <p:pic>
        <p:nvPicPr>
          <p:cNvPr id="119" name="Google Shape;119;p20"/>
          <p:cNvPicPr preferRelativeResize="0"/>
          <p:nvPr/>
        </p:nvPicPr>
        <p:blipFill>
          <a:blip r:embed="rId3">
            <a:alphaModFix/>
          </a:blip>
          <a:stretch>
            <a:fillRect/>
          </a:stretch>
        </p:blipFill>
        <p:spPr>
          <a:xfrm>
            <a:off x="1066800" y="1190175"/>
            <a:ext cx="7010400" cy="347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41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fr" sz="1200"/>
              <a:t>Les fonctions fléchées ne possèdent pas de prototype : </a:t>
            </a:r>
            <a:endParaRPr b="1" sz="1200"/>
          </a:p>
        </p:txBody>
      </p:sp>
      <p:pic>
        <p:nvPicPr>
          <p:cNvPr id="125" name="Google Shape;125;p21"/>
          <p:cNvPicPr preferRelativeResize="0"/>
          <p:nvPr/>
        </p:nvPicPr>
        <p:blipFill>
          <a:blip r:embed="rId3">
            <a:alphaModFix/>
          </a:blip>
          <a:stretch>
            <a:fillRect/>
          </a:stretch>
        </p:blipFill>
        <p:spPr>
          <a:xfrm>
            <a:off x="311700" y="1008425"/>
            <a:ext cx="4400550" cy="74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