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804096110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Google Shape;60;g38040961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804096110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Google Shape;67;g38040961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0" y="693450"/>
            <a:ext cx="4266000" cy="44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Le composant parent ‘App’ a un tableau d’article a fournir a son composant enfant ‘ItemList’ pour que ‘App’ puisse afficher de façon dynamique les articles du composant ItemList.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fr" sz="1000">
                <a:solidFill>
                  <a:srgbClr val="CC0000"/>
                </a:solidFill>
              </a:rPr>
              <a:t>Note: Les article du tableau “article” dans le ‘state’ de ‘App’ est fournis par le composant Form.js</a:t>
            </a:r>
            <a:endParaRPr sz="1000">
              <a:solidFill>
                <a:srgbClr val="CC0000"/>
              </a:solidFill>
            </a:endParaRPr>
          </a:p>
          <a:p>
            <a:pPr indent="0" lvl="0" marL="0" rtl="0" algn="l">
              <a:spcBef>
                <a:spcPts val="0"/>
              </a:spcBef>
              <a:spcAft>
                <a:spcPts val="0"/>
              </a:spcAft>
              <a:buNone/>
            </a:pPr>
            <a:r>
              <a:t/>
            </a:r>
            <a:endParaRPr sz="1000">
              <a:solidFill>
                <a:srgbClr val="CC0000"/>
              </a:solidFill>
            </a:endParaRPr>
          </a:p>
          <a:p>
            <a:pPr indent="0" lvl="0" marL="0" rtl="0" algn="l">
              <a:spcBef>
                <a:spcPts val="0"/>
              </a:spcBef>
              <a:spcAft>
                <a:spcPts val="0"/>
              </a:spcAft>
              <a:buNone/>
            </a:pPr>
            <a:r>
              <a:t/>
            </a:r>
            <a:endParaRPr sz="1000">
              <a:solidFill>
                <a:srgbClr val="CC0000"/>
              </a:solidFill>
            </a:endParaRPr>
          </a:p>
          <a:p>
            <a:pPr indent="0" lvl="0" marL="0" rtl="0" algn="l">
              <a:spcBef>
                <a:spcPts val="0"/>
              </a:spcBef>
              <a:spcAft>
                <a:spcPts val="0"/>
              </a:spcAft>
              <a:buNone/>
            </a:pPr>
            <a:r>
              <a:rPr lang="fr" sz="1400">
                <a:solidFill>
                  <a:srgbClr val="434343"/>
                </a:solidFill>
              </a:rPr>
              <a:t>Pour fournir le tableau d’article qui se trouve dans le ‘state’ de App.js on passe un props au composant </a:t>
            </a:r>
            <a:r>
              <a:rPr lang="fr" sz="1400">
                <a:solidFill>
                  <a:srgbClr val="434343"/>
                </a:solidFill>
              </a:rPr>
              <a:t>ItemList</a:t>
            </a:r>
            <a:r>
              <a:rPr lang="fr" sz="1400">
                <a:solidFill>
                  <a:srgbClr val="434343"/>
                </a:solidFill>
              </a:rPr>
              <a:t>.js.</a:t>
            </a: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rPr lang="fr" sz="1400">
                <a:solidFill>
                  <a:srgbClr val="434343"/>
                </a:solidFill>
              </a:rPr>
              <a:t>Et on fournit au props articles de ItemList.js la propriété ‘:articles []’ pour que simplement on puisse </a:t>
            </a:r>
            <a:r>
              <a:rPr lang="fr" sz="1400">
                <a:solidFill>
                  <a:srgbClr val="434343"/>
                </a:solidFill>
              </a:rPr>
              <a:t>accéder</a:t>
            </a:r>
            <a:r>
              <a:rPr lang="fr" sz="1400">
                <a:solidFill>
                  <a:srgbClr val="434343"/>
                </a:solidFill>
              </a:rPr>
              <a:t> au tableau dans le composant enfant </a:t>
            </a:r>
            <a:r>
              <a:rPr lang="fr" sz="1400">
                <a:solidFill>
                  <a:srgbClr val="434343"/>
                </a:solidFill>
              </a:rPr>
              <a:t>ItemList</a:t>
            </a:r>
            <a:r>
              <a:rPr lang="fr" sz="1400">
                <a:solidFill>
                  <a:srgbClr val="434343"/>
                </a:solidFill>
              </a:rPr>
              <a:t>.js. </a:t>
            </a:r>
            <a:endParaRPr sz="1400">
              <a:solidFill>
                <a:srgbClr val="434343"/>
              </a:solidFill>
            </a:endParaRPr>
          </a:p>
          <a:p>
            <a:pPr indent="0" lvl="0" marL="0" algn="l">
              <a:spcBef>
                <a:spcPts val="0"/>
              </a:spcBef>
              <a:spcAft>
                <a:spcPts val="0"/>
              </a:spcAft>
              <a:buNone/>
            </a:pPr>
            <a:r>
              <a:t/>
            </a:r>
            <a:endParaRPr sz="1400">
              <a:solidFill>
                <a:srgbClr val="434343"/>
              </a:solidFill>
            </a:endParaRPr>
          </a:p>
        </p:txBody>
      </p:sp>
      <p:pic>
        <p:nvPicPr>
          <p:cNvPr id="55" name="Google Shape;55;p13"/>
          <p:cNvPicPr preferRelativeResize="0"/>
          <p:nvPr/>
        </p:nvPicPr>
        <p:blipFill>
          <a:blip r:embed="rId3">
            <a:alphaModFix/>
          </a:blip>
          <a:stretch>
            <a:fillRect/>
          </a:stretch>
        </p:blipFill>
        <p:spPr>
          <a:xfrm>
            <a:off x="4266000" y="568350"/>
            <a:ext cx="4878000" cy="4575151"/>
          </a:xfrm>
          <a:prstGeom prst="rect">
            <a:avLst/>
          </a:prstGeom>
          <a:noFill/>
          <a:ln>
            <a:noFill/>
          </a:ln>
        </p:spPr>
      </p:pic>
      <p:cxnSp>
        <p:nvCxnSpPr>
          <p:cNvPr id="56" name="Google Shape;56;p13"/>
          <p:cNvCxnSpPr/>
          <p:nvPr/>
        </p:nvCxnSpPr>
        <p:spPr>
          <a:xfrm>
            <a:off x="2525150" y="1592550"/>
            <a:ext cx="2314800" cy="478200"/>
          </a:xfrm>
          <a:prstGeom prst="straightConnector1">
            <a:avLst/>
          </a:prstGeom>
          <a:noFill/>
          <a:ln cap="flat" cmpd="sng" w="9525">
            <a:solidFill>
              <a:srgbClr val="CC0000"/>
            </a:solidFill>
            <a:prstDash val="solid"/>
            <a:round/>
            <a:headEnd len="med" w="med" type="none"/>
            <a:tailEnd len="med" w="med" type="triangle"/>
          </a:ln>
        </p:spPr>
      </p:cxnSp>
      <p:cxnSp>
        <p:nvCxnSpPr>
          <p:cNvPr id="57" name="Google Shape;57;p13"/>
          <p:cNvCxnSpPr/>
          <p:nvPr/>
        </p:nvCxnSpPr>
        <p:spPr>
          <a:xfrm>
            <a:off x="1673875" y="3027275"/>
            <a:ext cx="3481500" cy="1080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0" y="71725"/>
            <a:ext cx="9086700" cy="174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400"/>
              <a:t>Le composant ItemList affiche de façon dynamique la collection article.</a:t>
            </a:r>
            <a:endParaRPr sz="1400"/>
          </a:p>
          <a:p>
            <a:pPr indent="0" lvl="0" marL="0">
              <a:spcBef>
                <a:spcPts val="0"/>
              </a:spcBef>
              <a:spcAft>
                <a:spcPts val="0"/>
              </a:spcAft>
              <a:buNone/>
            </a:pPr>
            <a:r>
              <a:t/>
            </a:r>
            <a:endParaRPr sz="1400"/>
          </a:p>
          <a:p>
            <a:pPr indent="0" lvl="0" marL="0">
              <a:spcBef>
                <a:spcPts val="0"/>
              </a:spcBef>
              <a:spcAft>
                <a:spcPts val="0"/>
              </a:spcAft>
              <a:buNone/>
            </a:pPr>
            <a:r>
              <a:rPr lang="fr" sz="1400"/>
              <a:t>On </a:t>
            </a:r>
            <a:r>
              <a:rPr lang="fr" sz="1400"/>
              <a:t>accède au props de la fonction en lui passant props en paramètre.</a:t>
            </a:r>
            <a:endParaRPr sz="1400"/>
          </a:p>
          <a:p>
            <a:pPr indent="0" lvl="0" marL="0">
              <a:spcBef>
                <a:spcPts val="0"/>
              </a:spcBef>
              <a:spcAft>
                <a:spcPts val="0"/>
              </a:spcAft>
              <a:buNone/>
            </a:pPr>
            <a:r>
              <a:rPr lang="fr" sz="1400"/>
              <a:t>On </a:t>
            </a:r>
            <a:r>
              <a:rPr b="1" lang="fr" sz="1400"/>
              <a:t>map</a:t>
            </a:r>
            <a:r>
              <a:rPr lang="fr" sz="1400"/>
              <a:t> le props ‘articles’ de ItemList car c’est une collection(Array) et on lui demande de recracher pour chaque élément du tableau une div dans lequel on affiche la propriété id, quantity et name de l’article courant.</a:t>
            </a:r>
            <a:endParaRPr sz="1400"/>
          </a:p>
          <a:p>
            <a:pPr indent="0" lvl="0" marL="0">
              <a:spcBef>
                <a:spcPts val="0"/>
              </a:spcBef>
              <a:spcAft>
                <a:spcPts val="0"/>
              </a:spcAft>
              <a:buNone/>
            </a:pPr>
            <a:r>
              <a:t/>
            </a:r>
            <a:endParaRPr sz="1400"/>
          </a:p>
          <a:p>
            <a:pPr indent="0" lvl="0" marL="0">
              <a:spcBef>
                <a:spcPts val="0"/>
              </a:spcBef>
              <a:spcAft>
                <a:spcPts val="0"/>
              </a:spcAft>
              <a:buNone/>
            </a:pPr>
            <a:r>
              <a:rPr lang="fr" sz="1400">
                <a:solidFill>
                  <a:srgbClr val="990000"/>
                </a:solidFill>
              </a:rPr>
              <a:t>Note : Quand on map on prend toujours soin de donner une clé a chaque élément, dans le cas présent on définit comme clé l’Id de l’article. </a:t>
            </a:r>
            <a:endParaRPr sz="1400">
              <a:solidFill>
                <a:srgbClr val="990000"/>
              </a:solidFill>
            </a:endParaRPr>
          </a:p>
        </p:txBody>
      </p:sp>
      <p:pic>
        <p:nvPicPr>
          <p:cNvPr id="63" name="Google Shape;63;p14"/>
          <p:cNvPicPr preferRelativeResize="0"/>
          <p:nvPr/>
        </p:nvPicPr>
        <p:blipFill>
          <a:blip r:embed="rId3">
            <a:alphaModFix/>
          </a:blip>
          <a:stretch>
            <a:fillRect/>
          </a:stretch>
        </p:blipFill>
        <p:spPr>
          <a:xfrm>
            <a:off x="0" y="1958595"/>
            <a:ext cx="9144001" cy="3184904"/>
          </a:xfrm>
          <a:prstGeom prst="rect">
            <a:avLst/>
          </a:prstGeom>
          <a:noFill/>
          <a:ln>
            <a:noFill/>
          </a:ln>
        </p:spPr>
      </p:pic>
      <p:cxnSp>
        <p:nvCxnSpPr>
          <p:cNvPr id="64" name="Google Shape;64;p14"/>
          <p:cNvCxnSpPr/>
          <p:nvPr/>
        </p:nvCxnSpPr>
        <p:spPr>
          <a:xfrm>
            <a:off x="2142550" y="1764725"/>
            <a:ext cx="3548700" cy="1807800"/>
          </a:xfrm>
          <a:prstGeom prst="straightConnector1">
            <a:avLst/>
          </a:prstGeom>
          <a:noFill/>
          <a:ln cap="flat" cmpd="sng" w="9525">
            <a:solidFill>
              <a:srgbClr val="99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152400" y="3111775"/>
            <a:ext cx="8839198" cy="14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