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c44bb590a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c44bb59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c44bb590a_0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c44bb59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44bb590a_0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c44bb59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804892a3a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804892a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4225"/>
            <a:ext cx="8520600" cy="4949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Principe Redux</a:t>
            </a:r>
            <a:endParaRPr/>
          </a:p>
          <a:p>
            <a:pPr indent="-342900" lvl="0" marL="457200" rtl="0" algn="l">
              <a:spcBef>
                <a:spcPts val="0"/>
              </a:spcBef>
              <a:spcAft>
                <a:spcPts val="0"/>
              </a:spcAft>
              <a:buClr>
                <a:srgbClr val="000000"/>
              </a:buClr>
              <a:buSzPts val="1800"/>
              <a:buChar char="-"/>
            </a:pPr>
            <a:r>
              <a:rPr lang="fr" sz="1800">
                <a:solidFill>
                  <a:srgbClr val="000000"/>
                </a:solidFill>
              </a:rPr>
              <a:t>Redux gère l’état général de l’application.</a:t>
            </a:r>
            <a:endParaRPr sz="1800">
              <a:solidFill>
                <a:srgbClr val="000000"/>
              </a:solidFill>
            </a:endParaRPr>
          </a:p>
          <a:p>
            <a:pPr indent="-342900" lvl="0" marL="457200" rtl="0" algn="l">
              <a:spcBef>
                <a:spcPts val="0"/>
              </a:spcBef>
              <a:spcAft>
                <a:spcPts val="0"/>
              </a:spcAft>
              <a:buClr>
                <a:srgbClr val="000000"/>
              </a:buClr>
              <a:buSzPts val="1800"/>
              <a:buChar char="-"/>
            </a:pPr>
            <a:r>
              <a:rPr lang="fr" sz="1800">
                <a:solidFill>
                  <a:srgbClr val="000000"/>
                </a:solidFill>
              </a:rPr>
              <a:t>Redux ne possède qu’un seul store général qui gère les états.</a:t>
            </a:r>
            <a:endParaRPr sz="1800">
              <a:solidFill>
                <a:srgbClr val="000000"/>
              </a:solidFill>
            </a:endParaRPr>
          </a:p>
          <a:p>
            <a:pPr indent="-342900" lvl="0" marL="457200" rtl="0" algn="l">
              <a:spcBef>
                <a:spcPts val="0"/>
              </a:spcBef>
              <a:spcAft>
                <a:spcPts val="0"/>
              </a:spcAft>
              <a:buClr>
                <a:srgbClr val="000000"/>
              </a:buClr>
              <a:buSzPts val="1800"/>
              <a:buChar char="-"/>
            </a:pPr>
            <a:r>
              <a:rPr lang="fr" sz="1800">
                <a:solidFill>
                  <a:srgbClr val="000000"/>
                </a:solidFill>
              </a:rPr>
              <a:t>Le changement d’un état est </a:t>
            </a:r>
            <a:r>
              <a:rPr lang="fr" sz="1800">
                <a:solidFill>
                  <a:srgbClr val="000000"/>
                </a:solidFill>
              </a:rPr>
              <a:t>déclenché</a:t>
            </a:r>
            <a:r>
              <a:rPr lang="fr" sz="1800">
                <a:solidFill>
                  <a:srgbClr val="000000"/>
                </a:solidFill>
              </a:rPr>
              <a:t> exclusivement à l’émission d’une action c’est à dire d’un événement. </a:t>
            </a:r>
            <a:endParaRPr sz="1800">
              <a:solidFill>
                <a:srgbClr val="000000"/>
              </a:solidFill>
            </a:endParaRPr>
          </a:p>
          <a:p>
            <a:pPr indent="-342900" lvl="0" marL="457200" rtl="0" algn="l">
              <a:spcBef>
                <a:spcPts val="0"/>
              </a:spcBef>
              <a:spcAft>
                <a:spcPts val="0"/>
              </a:spcAft>
              <a:buClr>
                <a:srgbClr val="000000"/>
              </a:buClr>
              <a:buSzPts val="1800"/>
              <a:buChar char="-"/>
            </a:pPr>
            <a:r>
              <a:rPr lang="fr" sz="1800">
                <a:solidFill>
                  <a:srgbClr val="000000"/>
                </a:solidFill>
              </a:rPr>
              <a:t>Le state dans Redux est </a:t>
            </a:r>
            <a:r>
              <a:rPr b="1" lang="fr" sz="1800">
                <a:solidFill>
                  <a:srgbClr val="990000"/>
                </a:solidFill>
              </a:rPr>
              <a:t>immutable</a:t>
            </a:r>
            <a:r>
              <a:rPr lang="fr" sz="1800">
                <a:solidFill>
                  <a:srgbClr val="000000"/>
                </a:solidFill>
              </a:rPr>
              <a:t> il ne peut pas être modifié, le fonction reducer() retourne toujours un nouveau state.</a:t>
            </a:r>
            <a:endParaRPr sz="1800">
              <a:solidFill>
                <a:srgbClr val="000000"/>
              </a:solidFill>
            </a:endParaRPr>
          </a:p>
          <a:p>
            <a:pPr indent="-342900" lvl="0" marL="457200" rtl="0" algn="l">
              <a:spcBef>
                <a:spcPts val="0"/>
              </a:spcBef>
              <a:spcAft>
                <a:spcPts val="0"/>
              </a:spcAft>
              <a:buClr>
                <a:srgbClr val="000000"/>
              </a:buClr>
              <a:buSzPts val="1800"/>
              <a:buChar char="-"/>
            </a:pPr>
            <a:r>
              <a:t/>
            </a:r>
            <a:endParaRPr sz="1800">
              <a:solidFill>
                <a:srgbClr val="000000"/>
              </a:solidFill>
            </a:endParaRPr>
          </a:p>
          <a:p>
            <a:pPr indent="0" lvl="0" marL="0" rtl="0" algn="l">
              <a:spcBef>
                <a:spcPts val="0"/>
              </a:spcBef>
              <a:spcAft>
                <a:spcPts val="0"/>
              </a:spcAft>
              <a:buNone/>
            </a:pPr>
            <a:r>
              <a:rPr lang="fr" sz="1800">
                <a:solidFill>
                  <a:srgbClr val="000000"/>
                </a:solidFill>
              </a:rPr>
              <a:t>								</a:t>
            </a:r>
            <a:r>
              <a:rPr lang="fr" sz="1800" u="sng">
                <a:solidFill>
                  <a:srgbClr val="000000"/>
                </a:solidFill>
              </a:rPr>
              <a:t>Exemple</a:t>
            </a:r>
            <a:r>
              <a:rPr lang="fr" sz="1800">
                <a:solidFill>
                  <a:srgbClr val="000000"/>
                </a:solidFill>
              </a:rPr>
              <a:t> :</a:t>
            </a:r>
            <a:endParaRPr sz="1800">
              <a:solidFill>
                <a:srgbClr val="000000"/>
              </a:solidFill>
            </a:endParaRPr>
          </a:p>
          <a:p>
            <a:pPr indent="0" lvl="0" marL="0" rtl="0" algn="l">
              <a:spcBef>
                <a:spcPts val="0"/>
              </a:spcBef>
              <a:spcAft>
                <a:spcPts val="0"/>
              </a:spcAft>
              <a:buNone/>
            </a:pPr>
            <a:r>
              <a:rPr lang="fr" sz="1800">
                <a:solidFill>
                  <a:srgbClr val="000000"/>
                </a:solidFill>
              </a:rPr>
              <a:t>	On doit émettre un simple objet qui est une </a:t>
            </a:r>
            <a:endParaRPr sz="1800">
              <a:solidFill>
                <a:srgbClr val="000000"/>
              </a:solidFill>
            </a:endParaRPr>
          </a:p>
          <a:p>
            <a:pPr indent="0" lvl="0" marL="0" rtl="0" algn="l">
              <a:spcBef>
                <a:spcPts val="0"/>
              </a:spcBef>
              <a:spcAft>
                <a:spcPts val="0"/>
              </a:spcAft>
              <a:buNone/>
            </a:pPr>
            <a:r>
              <a:rPr lang="fr" sz="1800">
                <a:solidFill>
                  <a:srgbClr val="000000"/>
                </a:solidFill>
              </a:rPr>
              <a:t>       action et qui doit obligatoirement comporter </a:t>
            </a:r>
            <a:endParaRPr sz="1800">
              <a:solidFill>
                <a:srgbClr val="000000"/>
              </a:solidFill>
            </a:endParaRPr>
          </a:p>
          <a:p>
            <a:pPr indent="457200" lvl="0" marL="0" rtl="0" algn="l">
              <a:spcBef>
                <a:spcPts val="0"/>
              </a:spcBef>
              <a:spcAft>
                <a:spcPts val="0"/>
              </a:spcAft>
              <a:buNone/>
            </a:pPr>
            <a:r>
              <a:rPr lang="fr" sz="1800">
                <a:solidFill>
                  <a:srgbClr val="000000"/>
                </a:solidFill>
              </a:rPr>
              <a:t>une propriété type qui définit l’action.</a:t>
            </a:r>
            <a:endParaRPr sz="1800">
              <a:solidFill>
                <a:srgbClr val="000000"/>
              </a:solidFill>
            </a:endParaRPr>
          </a:p>
          <a:p>
            <a:pPr indent="457200" lvl="0" marL="0" rtl="0" algn="l">
              <a:spcBef>
                <a:spcPts val="0"/>
              </a:spcBef>
              <a:spcAft>
                <a:spcPts val="0"/>
              </a:spcAft>
              <a:buNone/>
            </a:pPr>
            <a:r>
              <a:rPr lang="fr" sz="1800">
                <a:solidFill>
                  <a:srgbClr val="000000"/>
                </a:solidFill>
              </a:rPr>
              <a:t>on peut ensuite lui mettre les propriété que </a:t>
            </a:r>
            <a:endParaRPr sz="1800">
              <a:solidFill>
                <a:srgbClr val="000000"/>
              </a:solidFill>
            </a:endParaRPr>
          </a:p>
          <a:p>
            <a:pPr indent="457200" lvl="0" marL="0" rtl="0" algn="l">
              <a:spcBef>
                <a:spcPts val="0"/>
              </a:spcBef>
              <a:spcAft>
                <a:spcPts val="0"/>
              </a:spcAft>
              <a:buNone/>
            </a:pPr>
            <a:r>
              <a:rPr lang="fr" sz="1800">
                <a:solidFill>
                  <a:srgbClr val="000000"/>
                </a:solidFill>
              </a:rPr>
              <a:t>l’on veut, sauf des fonctions.</a:t>
            </a:r>
            <a:endParaRPr sz="1800">
              <a:solidFill>
                <a:srgbClr val="000000"/>
              </a:solidFill>
            </a:endParaRPr>
          </a:p>
        </p:txBody>
      </p:sp>
      <p:pic>
        <p:nvPicPr>
          <p:cNvPr id="55" name="Google Shape;55;p13"/>
          <p:cNvPicPr preferRelativeResize="0"/>
          <p:nvPr/>
        </p:nvPicPr>
        <p:blipFill>
          <a:blip r:embed="rId3">
            <a:alphaModFix/>
          </a:blip>
          <a:stretch>
            <a:fillRect/>
          </a:stretch>
        </p:blipFill>
        <p:spPr>
          <a:xfrm>
            <a:off x="5539550" y="2378300"/>
            <a:ext cx="1624550" cy="252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282175"/>
            <a:ext cx="8520600" cy="2783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fr"/>
              <a:t>Les changements d’état sont fait par des </a:t>
            </a:r>
            <a:r>
              <a:rPr b="1" lang="fr">
                <a:solidFill>
                  <a:srgbClr val="990000"/>
                </a:solidFill>
              </a:rPr>
              <a:t>pure functions</a:t>
            </a:r>
            <a:r>
              <a:rPr b="1" lang="fr"/>
              <a:t> </a:t>
            </a:r>
            <a:r>
              <a:rPr lang="fr"/>
              <a:t>autrement dit seul un </a:t>
            </a:r>
            <a:r>
              <a:rPr b="1" lang="fr">
                <a:solidFill>
                  <a:srgbClr val="990000"/>
                </a:solidFill>
              </a:rPr>
              <a:t>reducer</a:t>
            </a:r>
            <a:r>
              <a:rPr lang="fr"/>
              <a:t> pourras modifier l’état de notre application.</a:t>
            </a:r>
            <a:endParaRPr/>
          </a:p>
          <a:p>
            <a:pPr indent="-342900" lvl="0" marL="457200" rtl="0">
              <a:spcBef>
                <a:spcPts val="0"/>
              </a:spcBef>
              <a:spcAft>
                <a:spcPts val="0"/>
              </a:spcAft>
              <a:buClr>
                <a:srgbClr val="990000"/>
              </a:buClr>
              <a:buSzPts val="1800"/>
              <a:buChar char="-"/>
            </a:pPr>
            <a:r>
              <a:rPr lang="fr">
                <a:solidFill>
                  <a:srgbClr val="990000"/>
                </a:solidFill>
              </a:rPr>
              <a:t>Un reducer prend en </a:t>
            </a:r>
            <a:r>
              <a:rPr lang="fr">
                <a:solidFill>
                  <a:srgbClr val="990000"/>
                </a:solidFill>
              </a:rPr>
              <a:t>paramètre</a:t>
            </a:r>
            <a:r>
              <a:rPr lang="fr">
                <a:solidFill>
                  <a:srgbClr val="990000"/>
                </a:solidFill>
              </a:rPr>
              <a:t> &gt;(le state courant, une action) et renvois un nouveau state.</a:t>
            </a:r>
            <a:endParaRPr>
              <a:solidFill>
                <a:srgbClr val="990000"/>
              </a:solidFill>
            </a:endParaRPr>
          </a:p>
          <a:p>
            <a:pPr indent="-342900" lvl="0" marL="457200" rtl="0">
              <a:spcBef>
                <a:spcPts val="0"/>
              </a:spcBef>
              <a:spcAft>
                <a:spcPts val="0"/>
              </a:spcAft>
              <a:buClr>
                <a:srgbClr val="000000"/>
              </a:buClr>
              <a:buSzPts val="1800"/>
              <a:buChar char="-"/>
            </a:pPr>
            <a:r>
              <a:rPr lang="fr">
                <a:solidFill>
                  <a:srgbClr val="000000"/>
                </a:solidFill>
              </a:rPr>
              <a:t>Une “pure fonction” c’est une fonction donné qui pour une entrée donné retournera toujour la même sortie, et qui n’aura pas </a:t>
            </a:r>
            <a:r>
              <a:rPr lang="fr">
                <a:solidFill>
                  <a:srgbClr val="000000"/>
                </a:solidFill>
              </a:rPr>
              <a:t>d'effet</a:t>
            </a:r>
            <a:r>
              <a:rPr lang="fr">
                <a:solidFill>
                  <a:srgbClr val="000000"/>
                </a:solidFill>
              </a:rPr>
              <a:t> tiere(side effects) du style appel d’un web service.</a:t>
            </a:r>
            <a:endParaRPr>
              <a:solidFill>
                <a:srgbClr val="000000"/>
              </a:solidFill>
            </a:endParaRPr>
          </a:p>
          <a:p>
            <a:pPr indent="457200" lvl="0" marL="0" rtl="0">
              <a:spcBef>
                <a:spcPts val="1600"/>
              </a:spcBef>
              <a:spcAft>
                <a:spcPts val="1600"/>
              </a:spcAft>
              <a:buNone/>
            </a:pPr>
            <a:r>
              <a:rPr lang="fr" u="sng"/>
              <a:t>exemple de pure function :</a:t>
            </a:r>
            <a:endParaRPr u="sng"/>
          </a:p>
        </p:txBody>
      </p:sp>
      <p:pic>
        <p:nvPicPr>
          <p:cNvPr id="61" name="Google Shape;61;p14"/>
          <p:cNvPicPr preferRelativeResize="0"/>
          <p:nvPr/>
        </p:nvPicPr>
        <p:blipFill>
          <a:blip r:embed="rId3">
            <a:alphaModFix/>
          </a:blip>
          <a:stretch>
            <a:fillRect/>
          </a:stretch>
        </p:blipFill>
        <p:spPr>
          <a:xfrm>
            <a:off x="948013" y="3105150"/>
            <a:ext cx="7991475" cy="203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079950" y="234600"/>
            <a:ext cx="29841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Exemple concret</a:t>
            </a:r>
            <a:endParaRPr/>
          </a:p>
        </p:txBody>
      </p:sp>
      <p:pic>
        <p:nvPicPr>
          <p:cNvPr id="67" name="Google Shape;67;p15"/>
          <p:cNvPicPr preferRelativeResize="0"/>
          <p:nvPr/>
        </p:nvPicPr>
        <p:blipFill>
          <a:blip r:embed="rId3">
            <a:alphaModFix/>
          </a:blip>
          <a:stretch>
            <a:fillRect/>
          </a:stretch>
        </p:blipFill>
        <p:spPr>
          <a:xfrm>
            <a:off x="2028813" y="1897050"/>
            <a:ext cx="7115175" cy="2743200"/>
          </a:xfrm>
          <a:prstGeom prst="rect">
            <a:avLst/>
          </a:prstGeom>
          <a:noFill/>
          <a:ln>
            <a:noFill/>
          </a:ln>
        </p:spPr>
      </p:pic>
      <p:cxnSp>
        <p:nvCxnSpPr>
          <p:cNvPr id="68" name="Google Shape;68;p15"/>
          <p:cNvCxnSpPr/>
          <p:nvPr/>
        </p:nvCxnSpPr>
        <p:spPr>
          <a:xfrm>
            <a:off x="2047463" y="2864675"/>
            <a:ext cx="7077900" cy="28800"/>
          </a:xfrm>
          <a:prstGeom prst="straightConnector1">
            <a:avLst/>
          </a:prstGeom>
          <a:noFill/>
          <a:ln cap="flat" cmpd="sng" w="9525">
            <a:solidFill>
              <a:srgbClr val="FF00FF"/>
            </a:solidFill>
            <a:prstDash val="solid"/>
            <a:round/>
            <a:headEnd len="med" w="med" type="none"/>
            <a:tailEnd len="med" w="med" type="none"/>
          </a:ln>
        </p:spPr>
      </p:cxnSp>
      <p:cxnSp>
        <p:nvCxnSpPr>
          <p:cNvPr id="69" name="Google Shape;69;p15"/>
          <p:cNvCxnSpPr/>
          <p:nvPr/>
        </p:nvCxnSpPr>
        <p:spPr>
          <a:xfrm>
            <a:off x="2075700" y="3572475"/>
            <a:ext cx="7068300" cy="9600"/>
          </a:xfrm>
          <a:prstGeom prst="straightConnector1">
            <a:avLst/>
          </a:prstGeom>
          <a:noFill/>
          <a:ln cap="flat" cmpd="sng" w="9525">
            <a:solidFill>
              <a:srgbClr val="FF00FF"/>
            </a:solidFill>
            <a:prstDash val="solid"/>
            <a:round/>
            <a:headEnd len="med" w="med" type="none"/>
            <a:tailEnd len="med" w="med" type="none"/>
          </a:ln>
        </p:spPr>
      </p:cxnSp>
      <p:sp>
        <p:nvSpPr>
          <p:cNvPr id="70" name="Google Shape;70;p15"/>
          <p:cNvSpPr txBox="1"/>
          <p:nvPr/>
        </p:nvSpPr>
        <p:spPr>
          <a:xfrm>
            <a:off x="38300" y="1897175"/>
            <a:ext cx="1922400" cy="274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Objet retourner par la fonction reducer.</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fr"/>
              <a:t>L’état courant de notre composant.</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fr"/>
              <a:t>Exemple de fonction reducer.</a:t>
            </a:r>
            <a:endParaRPr/>
          </a:p>
        </p:txBody>
      </p:sp>
      <p:cxnSp>
        <p:nvCxnSpPr>
          <p:cNvPr id="71" name="Google Shape;71;p15"/>
          <p:cNvCxnSpPr/>
          <p:nvPr/>
        </p:nvCxnSpPr>
        <p:spPr>
          <a:xfrm>
            <a:off x="1578225" y="2300350"/>
            <a:ext cx="612300" cy="9600"/>
          </a:xfrm>
          <a:prstGeom prst="straightConnector1">
            <a:avLst/>
          </a:prstGeom>
          <a:noFill/>
          <a:ln cap="flat" cmpd="sng" w="9525">
            <a:solidFill>
              <a:srgbClr val="FF0000"/>
            </a:solidFill>
            <a:prstDash val="solid"/>
            <a:round/>
            <a:headEnd len="med" w="med" type="none"/>
            <a:tailEnd len="med" w="med" type="triangle"/>
          </a:ln>
        </p:spPr>
      </p:cxnSp>
      <p:cxnSp>
        <p:nvCxnSpPr>
          <p:cNvPr id="72" name="Google Shape;72;p15"/>
          <p:cNvCxnSpPr>
            <a:endCxn id="70" idx="3"/>
          </p:cNvCxnSpPr>
          <p:nvPr/>
        </p:nvCxnSpPr>
        <p:spPr>
          <a:xfrm>
            <a:off x="1578200" y="3151475"/>
            <a:ext cx="382500" cy="117300"/>
          </a:xfrm>
          <a:prstGeom prst="straightConnector1">
            <a:avLst/>
          </a:prstGeom>
          <a:noFill/>
          <a:ln cap="flat" cmpd="sng" w="9525">
            <a:solidFill>
              <a:srgbClr val="FF0000"/>
            </a:solidFill>
            <a:prstDash val="solid"/>
            <a:round/>
            <a:headEnd len="med" w="med" type="none"/>
            <a:tailEnd len="med" w="med" type="triangle"/>
          </a:ln>
        </p:spPr>
      </p:cxnSp>
      <p:cxnSp>
        <p:nvCxnSpPr>
          <p:cNvPr id="73" name="Google Shape;73;p15"/>
          <p:cNvCxnSpPr/>
          <p:nvPr/>
        </p:nvCxnSpPr>
        <p:spPr>
          <a:xfrm>
            <a:off x="975650" y="3993325"/>
            <a:ext cx="1090500" cy="66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4303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1800"/>
              <a:t>					</a:t>
            </a:r>
            <a:r>
              <a:rPr b="1" lang="fr" sz="1800" u="sng"/>
              <a:t>Principe de Single Responsibility</a:t>
            </a:r>
            <a:endParaRPr b="1" sz="1800" u="sng"/>
          </a:p>
          <a:p>
            <a:pPr indent="0" lvl="0" marL="0" rtl="0">
              <a:spcBef>
                <a:spcPts val="0"/>
              </a:spcBef>
              <a:spcAft>
                <a:spcPts val="0"/>
              </a:spcAft>
              <a:buNone/>
            </a:pPr>
            <a:r>
              <a:t/>
            </a:r>
            <a:endParaRPr b="1" sz="1800" u="sng"/>
          </a:p>
          <a:p>
            <a:pPr indent="-342900" lvl="0" marL="457200" rtl="0">
              <a:spcBef>
                <a:spcPts val="0"/>
              </a:spcBef>
              <a:spcAft>
                <a:spcPts val="0"/>
              </a:spcAft>
              <a:buSzPts val="1800"/>
              <a:buChar char="-"/>
            </a:pPr>
            <a:r>
              <a:rPr lang="fr" sz="1800"/>
              <a:t>Avec Redux le store ne comporte aucune logique.</a:t>
            </a:r>
            <a:endParaRPr sz="1800"/>
          </a:p>
          <a:p>
            <a:pPr indent="-342900" lvl="0" marL="457200" rtl="0">
              <a:spcBef>
                <a:spcPts val="0"/>
              </a:spcBef>
              <a:spcAft>
                <a:spcPts val="0"/>
              </a:spcAft>
              <a:buSzPts val="1800"/>
              <a:buChar char="-"/>
            </a:pPr>
            <a:r>
              <a:rPr lang="fr" sz="1800"/>
              <a:t>Le store a pour mission unique de comporter des effets </a:t>
            </a:r>
            <a:r>
              <a:rPr lang="fr" sz="1800"/>
              <a:t>successif</a:t>
            </a:r>
            <a:r>
              <a:rPr lang="fr" sz="1800"/>
              <a:t>.</a:t>
            </a:r>
            <a:endParaRPr sz="1800"/>
          </a:p>
          <a:p>
            <a:pPr indent="-342900" lvl="0" marL="457200" rtl="0">
              <a:spcBef>
                <a:spcPts val="0"/>
              </a:spcBef>
              <a:spcAft>
                <a:spcPts val="0"/>
              </a:spcAft>
              <a:buSzPts val="1800"/>
              <a:buChar char="-"/>
            </a:pPr>
            <a:r>
              <a:rPr lang="fr" sz="1800"/>
              <a:t>La logique est de la responsabilité des reducers().</a:t>
            </a:r>
            <a:endParaRPr sz="1800"/>
          </a:p>
          <a:p>
            <a:pPr indent="0" lvl="0" marL="0" rtl="0">
              <a:spcBef>
                <a:spcPts val="0"/>
              </a:spcBef>
              <a:spcAft>
                <a:spcPts val="0"/>
              </a:spcAft>
              <a:buNone/>
            </a:pPr>
            <a:r>
              <a:t/>
            </a:r>
            <a:endParaRPr sz="1800"/>
          </a:p>
          <a:p>
            <a:pPr indent="-342900" lvl="0" marL="457200" rtl="0">
              <a:spcBef>
                <a:spcPts val="0"/>
              </a:spcBef>
              <a:spcAft>
                <a:spcPts val="0"/>
              </a:spcAft>
              <a:buSzPts val="1800"/>
              <a:buChar char="-"/>
            </a:pPr>
            <a:r>
              <a:rPr lang="fr" sz="1800"/>
              <a:t>On a un reducer qui gère le state de chaque properties dans un state.	</a:t>
            </a:r>
            <a:endParaRPr sz="1800"/>
          </a:p>
          <a:p>
            <a:pPr indent="0" lvl="0" marL="0" rtl="0">
              <a:spcBef>
                <a:spcPts val="0"/>
              </a:spcBef>
              <a:spcAft>
                <a:spcPts val="0"/>
              </a:spcAft>
              <a:buNone/>
            </a:pPr>
            <a:r>
              <a:t/>
            </a:r>
            <a:endParaRPr sz="1800"/>
          </a:p>
          <a:p>
            <a:pPr indent="0" lvl="0" marL="0" rtl="0">
              <a:spcBef>
                <a:spcPts val="0"/>
              </a:spcBef>
              <a:spcAft>
                <a:spcPts val="0"/>
              </a:spcAft>
              <a:buNone/>
            </a:pPr>
            <a:r>
              <a:rPr lang="fr" sz="1800"/>
              <a:t>	exemple : </a:t>
            </a:r>
            <a:endParaRPr sz="1800"/>
          </a:p>
        </p:txBody>
      </p:sp>
      <p:pic>
        <p:nvPicPr>
          <p:cNvPr id="79" name="Google Shape;79;p16"/>
          <p:cNvPicPr preferRelativeResize="0"/>
          <p:nvPr/>
        </p:nvPicPr>
        <p:blipFill>
          <a:blip r:embed="rId3">
            <a:alphaModFix/>
          </a:blip>
          <a:stretch>
            <a:fillRect/>
          </a:stretch>
        </p:blipFill>
        <p:spPr>
          <a:xfrm>
            <a:off x="2063500" y="3047625"/>
            <a:ext cx="5295900" cy="118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286975" y="138700"/>
            <a:ext cx="8545200" cy="47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1400">
                <a:solidFill>
                  <a:srgbClr val="0000FF"/>
                </a:solidFill>
              </a:rPr>
              <a:t>Note importante :</a:t>
            </a:r>
            <a:r>
              <a:rPr lang="fr" sz="1400"/>
              <a:t> </a:t>
            </a:r>
            <a:r>
              <a:rPr lang="fr" sz="1400">
                <a:solidFill>
                  <a:srgbClr val="FF0000"/>
                </a:solidFill>
              </a:rPr>
              <a:t>Quand un reducer est dispatcher tous les reducer() entre en action.</a:t>
            </a:r>
            <a:endParaRPr sz="1400">
              <a:solidFill>
                <a:srgbClr val="FF0000"/>
              </a:solidFill>
            </a:endParaRPr>
          </a:p>
          <a:p>
            <a:pPr indent="0" lvl="0" marL="0" rtl="0">
              <a:spcBef>
                <a:spcPts val="0"/>
              </a:spcBef>
              <a:spcAft>
                <a:spcPts val="0"/>
              </a:spcAft>
              <a:buNone/>
            </a:pPr>
            <a:r>
              <a:rPr lang="fr" sz="1400">
                <a:solidFill>
                  <a:srgbClr val="000000"/>
                </a:solidFill>
              </a:rPr>
              <a:t>Ce qui veut dire que l’on va utiliser un switch, et que tous les reducers non concerné qui rentre quand même en action quand un des reducers du store est dispatché retournerons un state inchangé.</a:t>
            </a:r>
            <a:endParaRPr sz="1400">
              <a:solidFill>
                <a:srgbClr val="000000"/>
              </a:solidFill>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rPr lang="fr" sz="1400">
                <a:solidFill>
                  <a:srgbClr val="000000"/>
                </a:solidFill>
              </a:rPr>
              <a:t>Il retournerons par le états inchangé par défaut.</a:t>
            </a:r>
            <a:endParaRPr sz="1400">
              <a:solidFill>
                <a:srgbClr val="000000"/>
              </a:solidFill>
            </a:endParaRPr>
          </a:p>
          <a:p>
            <a:pPr indent="0" lvl="0" marL="0" rtl="0">
              <a:spcBef>
                <a:spcPts val="0"/>
              </a:spcBef>
              <a:spcAft>
                <a:spcPts val="0"/>
              </a:spcAft>
              <a:buNone/>
            </a:pPr>
            <a:r>
              <a:t/>
            </a:r>
            <a:endParaRPr sz="1400">
              <a:solidFill>
                <a:srgbClr val="000000"/>
              </a:solidFill>
            </a:endParaRPr>
          </a:p>
        </p:txBody>
      </p:sp>
      <p:pic>
        <p:nvPicPr>
          <p:cNvPr id="85" name="Google Shape;85;p17"/>
          <p:cNvPicPr preferRelativeResize="0"/>
          <p:nvPr/>
        </p:nvPicPr>
        <p:blipFill>
          <a:blip r:embed="rId3">
            <a:alphaModFix/>
          </a:blip>
          <a:stretch>
            <a:fillRect/>
          </a:stretch>
        </p:blipFill>
        <p:spPr>
          <a:xfrm>
            <a:off x="2376475" y="1420813"/>
            <a:ext cx="4391025" cy="1533525"/>
          </a:xfrm>
          <a:prstGeom prst="rect">
            <a:avLst/>
          </a:prstGeom>
          <a:noFill/>
          <a:ln>
            <a:noFill/>
          </a:ln>
        </p:spPr>
      </p:pic>
      <p:cxnSp>
        <p:nvCxnSpPr>
          <p:cNvPr id="86" name="Google Shape;86;p17"/>
          <p:cNvCxnSpPr/>
          <p:nvPr/>
        </p:nvCxnSpPr>
        <p:spPr>
          <a:xfrm>
            <a:off x="3596425" y="1296050"/>
            <a:ext cx="153000" cy="80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