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80499a382_0_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Google Shape;60;g380499a38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80499a382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Google Shape;66;g380499a3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80499a382_0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Google Shape;73;g380499a38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80499a382_0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Google Shape;85;g380499a3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80499a382_0_3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Google Shape;92;g380499a38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80499a382_0_5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Google Shape;109;g380499a38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80499a382_0_6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Google Shape;114;g380499a38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hyperlink" Target="https://docs.google.com/presentation/d/18yL3agUWkgx8v2jItlU-pm4Zk0S9yep47Dnlqj5Jrxc/edit#slide=id.g3804b7976d_2_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229600" y="186525"/>
            <a:ext cx="8761500" cy="2926800"/>
          </a:xfrm>
          <a:prstGeom prst="rect">
            <a:avLst/>
          </a:prstGeom>
          <a:noFill/>
          <a:ln>
            <a:noFill/>
          </a:ln>
        </p:spPr>
        <p:txBody>
          <a:bodyPr anchorCtr="0" anchor="t" bIns="91425" lIns="91425" spcFirstLastPara="1" rIns="91425" wrap="square" tIns="91425">
            <a:noAutofit/>
          </a:bodyPr>
          <a:lstStyle/>
          <a:p>
            <a:pPr indent="457200" lvl="0" marL="2286000" rtl="0">
              <a:spcBef>
                <a:spcPts val="0"/>
              </a:spcBef>
              <a:spcAft>
                <a:spcPts val="0"/>
              </a:spcAft>
              <a:buNone/>
            </a:pPr>
            <a:r>
              <a:rPr lang="fr" sz="1800"/>
              <a:t>Installation de redux via le terminal</a:t>
            </a:r>
            <a:endParaRPr sz="1800"/>
          </a:p>
          <a:p>
            <a:pPr indent="0" lvl="0" marL="0" rtl="0">
              <a:spcBef>
                <a:spcPts val="0"/>
              </a:spcBef>
              <a:spcAft>
                <a:spcPts val="0"/>
              </a:spcAft>
              <a:buNone/>
            </a:pPr>
            <a:r>
              <a:t/>
            </a:r>
            <a:endParaRPr sz="1800"/>
          </a:p>
          <a:p>
            <a:pPr indent="0" lvl="0" marL="0" rtl="0">
              <a:spcBef>
                <a:spcPts val="0"/>
              </a:spcBef>
              <a:spcAft>
                <a:spcPts val="0"/>
              </a:spcAft>
              <a:buNone/>
            </a:pPr>
            <a:r>
              <a:rPr lang="fr" sz="1800"/>
              <a:t>Se mettre au niveau de package.json dans le dossier du programme et installer redux via le terminal :</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0" lvl="0" marL="0" rtl="0">
              <a:spcBef>
                <a:spcPts val="0"/>
              </a:spcBef>
              <a:spcAft>
                <a:spcPts val="0"/>
              </a:spcAft>
              <a:buNone/>
            </a:pPr>
            <a:r>
              <a:rPr lang="fr" sz="1800"/>
              <a:t>le --save sert à mettre redux dans le package.json</a:t>
            </a:r>
            <a:endParaRPr sz="1800"/>
          </a:p>
        </p:txBody>
      </p:sp>
      <p:pic>
        <p:nvPicPr>
          <p:cNvPr id="55" name="Google Shape;55;p13"/>
          <p:cNvPicPr preferRelativeResize="0"/>
          <p:nvPr/>
        </p:nvPicPr>
        <p:blipFill>
          <a:blip r:embed="rId3">
            <a:alphaModFix/>
          </a:blip>
          <a:stretch>
            <a:fillRect/>
          </a:stretch>
        </p:blipFill>
        <p:spPr>
          <a:xfrm>
            <a:off x="343700" y="1572750"/>
            <a:ext cx="3943350" cy="323850"/>
          </a:xfrm>
          <a:prstGeom prst="rect">
            <a:avLst/>
          </a:prstGeom>
          <a:noFill/>
          <a:ln>
            <a:noFill/>
          </a:ln>
        </p:spPr>
      </p:pic>
      <p:cxnSp>
        <p:nvCxnSpPr>
          <p:cNvPr id="56" name="Google Shape;56;p13"/>
          <p:cNvCxnSpPr/>
          <p:nvPr/>
        </p:nvCxnSpPr>
        <p:spPr>
          <a:xfrm flipH="1" rot="10800000">
            <a:off x="1109550" y="1745500"/>
            <a:ext cx="2228700" cy="267900"/>
          </a:xfrm>
          <a:prstGeom prst="straightConnector1">
            <a:avLst/>
          </a:prstGeom>
          <a:noFill/>
          <a:ln cap="flat" cmpd="sng" w="9525">
            <a:solidFill>
              <a:srgbClr val="FF00FF"/>
            </a:solidFill>
            <a:prstDash val="solid"/>
            <a:round/>
            <a:headEnd len="med" w="med" type="none"/>
            <a:tailEnd len="med" w="med" type="triangle"/>
          </a:ln>
        </p:spPr>
      </p:cxnSp>
      <p:cxnSp>
        <p:nvCxnSpPr>
          <p:cNvPr id="57" name="Google Shape;57;p13"/>
          <p:cNvCxnSpPr/>
          <p:nvPr/>
        </p:nvCxnSpPr>
        <p:spPr>
          <a:xfrm flipH="1">
            <a:off x="1539950" y="1104750"/>
            <a:ext cx="497400" cy="545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202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800"/>
              <a:t>On import en destructurant les méthodes createStore() et combineReducers() de Redux.</a:t>
            </a:r>
            <a:endParaRPr sz="1800"/>
          </a:p>
          <a:p>
            <a:pPr indent="0" lvl="0" marL="0">
              <a:spcBef>
                <a:spcPts val="0"/>
              </a:spcBef>
              <a:spcAft>
                <a:spcPts val="0"/>
              </a:spcAft>
              <a:buNone/>
            </a:pPr>
            <a:r>
              <a:t/>
            </a:r>
            <a:endParaRPr sz="1800"/>
          </a:p>
          <a:p>
            <a:pPr indent="0" lvl="0" marL="0">
              <a:spcBef>
                <a:spcPts val="0"/>
              </a:spcBef>
              <a:spcAft>
                <a:spcPts val="0"/>
              </a:spcAft>
              <a:buNone/>
            </a:pPr>
            <a:r>
              <a:rPr lang="fr" sz="1800"/>
              <a:t>Les accolade servent à la syntaxe de destructuring de l’objet.</a:t>
            </a:r>
            <a:endParaRPr sz="1800"/>
          </a:p>
          <a:p>
            <a:pPr indent="0" lvl="0" marL="0">
              <a:spcBef>
                <a:spcPts val="0"/>
              </a:spcBef>
              <a:spcAft>
                <a:spcPts val="0"/>
              </a:spcAft>
              <a:buNone/>
            </a:pPr>
            <a:r>
              <a:t/>
            </a:r>
            <a:endParaRPr sz="1800"/>
          </a:p>
          <a:p>
            <a:pPr indent="0" lvl="0" marL="0">
              <a:spcBef>
                <a:spcPts val="0"/>
              </a:spcBef>
              <a:spcAft>
                <a:spcPts val="0"/>
              </a:spcAft>
              <a:buNone/>
            </a:pPr>
            <a:r>
              <a:rPr lang="fr" sz="1800"/>
              <a:t>Un export simple requiert les accolades.</a:t>
            </a:r>
            <a:endParaRPr sz="1800"/>
          </a:p>
          <a:p>
            <a:pPr indent="0" lvl="0" marL="0">
              <a:spcBef>
                <a:spcPts val="0"/>
              </a:spcBef>
              <a:spcAft>
                <a:spcPts val="0"/>
              </a:spcAft>
              <a:buNone/>
            </a:pPr>
            <a:r>
              <a:rPr lang="fr" sz="1800"/>
              <a:t>Un export default n’en requiert pas.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p:txBody>
      </p:sp>
      <p:pic>
        <p:nvPicPr>
          <p:cNvPr id="63" name="Google Shape;63;p14"/>
          <p:cNvPicPr preferRelativeResize="0"/>
          <p:nvPr/>
        </p:nvPicPr>
        <p:blipFill>
          <a:blip r:embed="rId3">
            <a:alphaModFix/>
          </a:blip>
          <a:stretch>
            <a:fillRect/>
          </a:stretch>
        </p:blipFill>
        <p:spPr>
          <a:xfrm>
            <a:off x="1690675" y="2949175"/>
            <a:ext cx="5762625" cy="212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175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800"/>
              <a:t>On </a:t>
            </a:r>
            <a:r>
              <a:rPr lang="fr" sz="1800"/>
              <a:t>génère</a:t>
            </a:r>
            <a:r>
              <a:rPr lang="fr" sz="1800"/>
              <a:t> ensuite un store en appelant la méthode creatStore().</a:t>
            </a:r>
            <a:endParaRPr sz="1800"/>
          </a:p>
        </p:txBody>
      </p:sp>
      <p:pic>
        <p:nvPicPr>
          <p:cNvPr id="69" name="Google Shape;69;p15"/>
          <p:cNvPicPr preferRelativeResize="0"/>
          <p:nvPr/>
        </p:nvPicPr>
        <p:blipFill>
          <a:blip r:embed="rId3">
            <a:alphaModFix/>
          </a:blip>
          <a:stretch>
            <a:fillRect/>
          </a:stretch>
        </p:blipFill>
        <p:spPr>
          <a:xfrm>
            <a:off x="1943100" y="2346600"/>
            <a:ext cx="5257800" cy="2571750"/>
          </a:xfrm>
          <a:prstGeom prst="rect">
            <a:avLst/>
          </a:prstGeom>
          <a:noFill/>
          <a:ln>
            <a:noFill/>
          </a:ln>
        </p:spPr>
      </p:pic>
      <p:cxnSp>
        <p:nvCxnSpPr>
          <p:cNvPr id="70" name="Google Shape;70;p15"/>
          <p:cNvCxnSpPr/>
          <p:nvPr/>
        </p:nvCxnSpPr>
        <p:spPr>
          <a:xfrm>
            <a:off x="3127750" y="846500"/>
            <a:ext cx="497400" cy="3012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1558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800"/>
              <a:t>On créer un reducer qui sera le reducer qui </a:t>
            </a:r>
            <a:r>
              <a:rPr lang="fr" sz="1800"/>
              <a:t>gérera</a:t>
            </a:r>
            <a:r>
              <a:rPr lang="fr" sz="1800"/>
              <a:t> le ‘state’ de la propriété: articles dans le ‘state’ de App.js</a:t>
            </a:r>
            <a:endParaRPr sz="1800"/>
          </a:p>
          <a:p>
            <a:pPr indent="0" lvl="0" marL="0">
              <a:spcBef>
                <a:spcPts val="0"/>
              </a:spcBef>
              <a:spcAft>
                <a:spcPts val="0"/>
              </a:spcAft>
              <a:buNone/>
            </a:pPr>
            <a:r>
              <a:t/>
            </a:r>
            <a:endParaRPr sz="1800"/>
          </a:p>
          <a:p>
            <a:pPr indent="0" lvl="0" marL="0">
              <a:spcBef>
                <a:spcPts val="0"/>
              </a:spcBef>
              <a:spcAft>
                <a:spcPts val="0"/>
              </a:spcAft>
              <a:buNone/>
            </a:pPr>
            <a:r>
              <a:rPr lang="fr" sz="1800"/>
              <a:t> </a:t>
            </a:r>
            <a:endParaRPr sz="1800"/>
          </a:p>
        </p:txBody>
      </p:sp>
      <p:pic>
        <p:nvPicPr>
          <p:cNvPr id="76" name="Google Shape;76;p16"/>
          <p:cNvPicPr preferRelativeResize="0"/>
          <p:nvPr/>
        </p:nvPicPr>
        <p:blipFill>
          <a:blip r:embed="rId3">
            <a:alphaModFix/>
          </a:blip>
          <a:stretch>
            <a:fillRect/>
          </a:stretch>
        </p:blipFill>
        <p:spPr>
          <a:xfrm>
            <a:off x="5893325" y="1298988"/>
            <a:ext cx="2743750" cy="2251275"/>
          </a:xfrm>
          <a:prstGeom prst="rect">
            <a:avLst/>
          </a:prstGeom>
          <a:noFill/>
          <a:ln>
            <a:noFill/>
          </a:ln>
        </p:spPr>
      </p:pic>
      <p:pic>
        <p:nvPicPr>
          <p:cNvPr id="77" name="Google Shape;77;p16"/>
          <p:cNvPicPr preferRelativeResize="0"/>
          <p:nvPr/>
        </p:nvPicPr>
        <p:blipFill>
          <a:blip r:embed="rId4">
            <a:alphaModFix/>
          </a:blip>
          <a:stretch>
            <a:fillRect/>
          </a:stretch>
        </p:blipFill>
        <p:spPr>
          <a:xfrm>
            <a:off x="448925" y="1257200"/>
            <a:ext cx="4356025" cy="2698295"/>
          </a:xfrm>
          <a:prstGeom prst="rect">
            <a:avLst/>
          </a:prstGeom>
          <a:noFill/>
          <a:ln>
            <a:noFill/>
          </a:ln>
        </p:spPr>
      </p:pic>
      <p:cxnSp>
        <p:nvCxnSpPr>
          <p:cNvPr id="78" name="Google Shape;78;p16"/>
          <p:cNvCxnSpPr/>
          <p:nvPr/>
        </p:nvCxnSpPr>
        <p:spPr>
          <a:xfrm>
            <a:off x="6064150" y="827350"/>
            <a:ext cx="1348800" cy="1951200"/>
          </a:xfrm>
          <a:prstGeom prst="straightConnector1">
            <a:avLst/>
          </a:prstGeom>
          <a:noFill/>
          <a:ln cap="flat" cmpd="sng" w="9525">
            <a:solidFill>
              <a:srgbClr val="FF0000"/>
            </a:solidFill>
            <a:prstDash val="solid"/>
            <a:round/>
            <a:headEnd len="med" w="med" type="none"/>
            <a:tailEnd len="med" w="med" type="triangle"/>
          </a:ln>
        </p:spPr>
      </p:cxnSp>
      <p:cxnSp>
        <p:nvCxnSpPr>
          <p:cNvPr id="79" name="Google Shape;79;p16"/>
          <p:cNvCxnSpPr/>
          <p:nvPr/>
        </p:nvCxnSpPr>
        <p:spPr>
          <a:xfrm>
            <a:off x="2352975" y="1066475"/>
            <a:ext cx="4131900" cy="1740900"/>
          </a:xfrm>
          <a:prstGeom prst="straightConnector1">
            <a:avLst/>
          </a:prstGeom>
          <a:noFill/>
          <a:ln cap="flat" cmpd="sng" w="9525">
            <a:solidFill>
              <a:srgbClr val="FF0000"/>
            </a:solidFill>
            <a:prstDash val="solid"/>
            <a:round/>
            <a:headEnd len="med" w="med" type="none"/>
            <a:tailEnd len="med" w="med" type="triangle"/>
          </a:ln>
        </p:spPr>
      </p:cxnSp>
      <p:cxnSp>
        <p:nvCxnSpPr>
          <p:cNvPr id="80" name="Google Shape;80;p16"/>
          <p:cNvCxnSpPr/>
          <p:nvPr/>
        </p:nvCxnSpPr>
        <p:spPr>
          <a:xfrm>
            <a:off x="1100000" y="769975"/>
            <a:ext cx="985200" cy="2199900"/>
          </a:xfrm>
          <a:prstGeom prst="straightConnector1">
            <a:avLst/>
          </a:prstGeom>
          <a:noFill/>
          <a:ln cap="flat" cmpd="sng" w="9525">
            <a:solidFill>
              <a:srgbClr val="FF0000"/>
            </a:solidFill>
            <a:prstDash val="solid"/>
            <a:round/>
            <a:headEnd len="med" w="med" type="none"/>
            <a:tailEnd len="med" w="med" type="triangle"/>
          </a:ln>
        </p:spPr>
      </p:cxnSp>
      <p:sp>
        <p:nvSpPr>
          <p:cNvPr id="81" name="Google Shape;81;p16"/>
          <p:cNvSpPr txBox="1"/>
          <p:nvPr/>
        </p:nvSpPr>
        <p:spPr>
          <a:xfrm>
            <a:off x="3012950" y="2472400"/>
            <a:ext cx="2517000" cy="30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000">
                <a:solidFill>
                  <a:srgbClr val="FF0000"/>
                </a:solidFill>
              </a:rPr>
              <a:t>utilisation du </a:t>
            </a:r>
            <a:r>
              <a:rPr lang="fr" sz="1000">
                <a:solidFill>
                  <a:srgbClr val="FF0000"/>
                </a:solidFill>
              </a:rPr>
              <a:t>paramètre</a:t>
            </a:r>
            <a:r>
              <a:rPr lang="fr" sz="1000">
                <a:solidFill>
                  <a:srgbClr val="FF0000"/>
                </a:solidFill>
              </a:rPr>
              <a:t> par </a:t>
            </a:r>
            <a:r>
              <a:rPr lang="fr" sz="1000">
                <a:solidFill>
                  <a:srgbClr val="FF0000"/>
                </a:solidFill>
              </a:rPr>
              <a:t>défaut</a:t>
            </a:r>
            <a:r>
              <a:rPr lang="fr" sz="1000">
                <a:solidFill>
                  <a:srgbClr val="FF0000"/>
                </a:solidFill>
              </a:rPr>
              <a:t> es6</a:t>
            </a:r>
            <a:endParaRPr sz="1000">
              <a:solidFill>
                <a:srgbClr val="FF0000"/>
              </a:solidFill>
            </a:endParaRPr>
          </a:p>
          <a:p>
            <a:pPr indent="0" lvl="0" marL="0">
              <a:spcBef>
                <a:spcPts val="0"/>
              </a:spcBef>
              <a:spcAft>
                <a:spcPts val="0"/>
              </a:spcAft>
              <a:buNone/>
            </a:pPr>
            <a:r>
              <a:rPr lang="fr" sz="1000">
                <a:solidFill>
                  <a:srgbClr val="FF0000"/>
                </a:solidFill>
              </a:rPr>
              <a:t>	</a:t>
            </a:r>
            <a:endParaRPr sz="1000">
              <a:solidFill>
                <a:srgbClr val="FF0000"/>
              </a:solidFill>
            </a:endParaRPr>
          </a:p>
        </p:txBody>
      </p:sp>
      <p:cxnSp>
        <p:nvCxnSpPr>
          <p:cNvPr id="82" name="Google Shape;82;p16"/>
          <p:cNvCxnSpPr/>
          <p:nvPr/>
        </p:nvCxnSpPr>
        <p:spPr>
          <a:xfrm flipH="1">
            <a:off x="3108675" y="2749900"/>
            <a:ext cx="143400" cy="133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286975" y="138700"/>
            <a:ext cx="8545200" cy="47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400">
                <a:solidFill>
                  <a:srgbClr val="0000FF"/>
                </a:solidFill>
              </a:rPr>
              <a:t>Note importante :</a:t>
            </a:r>
            <a:r>
              <a:rPr lang="fr" sz="1400"/>
              <a:t> </a:t>
            </a:r>
            <a:r>
              <a:rPr lang="fr" sz="1400">
                <a:solidFill>
                  <a:srgbClr val="FF0000"/>
                </a:solidFill>
              </a:rPr>
              <a:t>Quand un reducer est dispatcher tous les reducer() entre en action.</a:t>
            </a:r>
            <a:endParaRPr sz="1400">
              <a:solidFill>
                <a:srgbClr val="FF0000"/>
              </a:solidFill>
            </a:endParaRPr>
          </a:p>
          <a:p>
            <a:pPr indent="0" lvl="0" marL="0">
              <a:spcBef>
                <a:spcPts val="0"/>
              </a:spcBef>
              <a:spcAft>
                <a:spcPts val="0"/>
              </a:spcAft>
              <a:buNone/>
            </a:pPr>
            <a:r>
              <a:rPr lang="fr" sz="1400">
                <a:solidFill>
                  <a:srgbClr val="000000"/>
                </a:solidFill>
              </a:rPr>
              <a:t>Ce</a:t>
            </a:r>
            <a:r>
              <a:rPr lang="fr" sz="1400">
                <a:solidFill>
                  <a:srgbClr val="000000"/>
                </a:solidFill>
              </a:rPr>
              <a:t> qui veut dire que l’on va utiliser un switch, et que tous les reducers non </a:t>
            </a:r>
            <a:r>
              <a:rPr lang="fr" sz="1400">
                <a:solidFill>
                  <a:srgbClr val="000000"/>
                </a:solidFill>
              </a:rPr>
              <a:t>concerné qui rentre quand même en action quand un des reducers du store est dispatché retournerons un state inchangé.</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0"/>
              </a:spcBef>
              <a:spcAft>
                <a:spcPts val="0"/>
              </a:spcAft>
              <a:buNone/>
            </a:pPr>
            <a:r>
              <a:rPr lang="fr" sz="1400">
                <a:solidFill>
                  <a:srgbClr val="000000"/>
                </a:solidFill>
              </a:rPr>
              <a:t>Il retournerons par le états inchangé par défaut.</a:t>
            </a:r>
            <a:endParaRPr sz="1400">
              <a:solidFill>
                <a:srgbClr val="000000"/>
              </a:solidFill>
            </a:endParaRPr>
          </a:p>
          <a:p>
            <a:pPr indent="0" lvl="0" marL="0">
              <a:spcBef>
                <a:spcPts val="0"/>
              </a:spcBef>
              <a:spcAft>
                <a:spcPts val="0"/>
              </a:spcAft>
              <a:buNone/>
            </a:pPr>
            <a:r>
              <a:t/>
            </a:r>
            <a:endParaRPr sz="1400">
              <a:solidFill>
                <a:srgbClr val="000000"/>
              </a:solidFill>
            </a:endParaRPr>
          </a:p>
        </p:txBody>
      </p:sp>
      <p:pic>
        <p:nvPicPr>
          <p:cNvPr id="88" name="Google Shape;88;p17"/>
          <p:cNvPicPr preferRelativeResize="0"/>
          <p:nvPr/>
        </p:nvPicPr>
        <p:blipFill>
          <a:blip r:embed="rId3">
            <a:alphaModFix/>
          </a:blip>
          <a:stretch>
            <a:fillRect/>
          </a:stretch>
        </p:blipFill>
        <p:spPr>
          <a:xfrm>
            <a:off x="2376475" y="1420813"/>
            <a:ext cx="4391025" cy="1533525"/>
          </a:xfrm>
          <a:prstGeom prst="rect">
            <a:avLst/>
          </a:prstGeom>
          <a:noFill/>
          <a:ln>
            <a:noFill/>
          </a:ln>
        </p:spPr>
      </p:pic>
      <p:cxnSp>
        <p:nvCxnSpPr>
          <p:cNvPr id="89" name="Google Shape;89;p17"/>
          <p:cNvCxnSpPr/>
          <p:nvPr/>
        </p:nvCxnSpPr>
        <p:spPr>
          <a:xfrm>
            <a:off x="3596425" y="1296050"/>
            <a:ext cx="153000" cy="80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162625" y="1322775"/>
            <a:ext cx="4211700" cy="354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200"/>
              <a:t>Notre function reducer ‘articleReducer()’ gère l’ajout d’article grâce à l’action ‘ADD_ARTICLE’.</a:t>
            </a:r>
            <a:endParaRPr sz="1200"/>
          </a:p>
          <a:p>
            <a:pPr indent="0" lvl="0" marL="0">
              <a:spcBef>
                <a:spcPts val="0"/>
              </a:spcBef>
              <a:spcAft>
                <a:spcPts val="0"/>
              </a:spcAft>
              <a:buNone/>
            </a:pPr>
            <a:r>
              <a:t/>
            </a:r>
            <a:endParaRPr sz="1200"/>
          </a:p>
          <a:p>
            <a:pPr indent="0" lvl="0" marL="0">
              <a:spcBef>
                <a:spcPts val="0"/>
              </a:spcBef>
              <a:spcAft>
                <a:spcPts val="0"/>
              </a:spcAft>
              <a:buNone/>
            </a:pPr>
            <a:r>
              <a:rPr lang="fr" sz="1200"/>
              <a:t>On donne au reducer donc 2 arguments (le state courant de l’action choisie, et l’action).</a:t>
            </a:r>
            <a:endParaRPr sz="1200"/>
          </a:p>
          <a:p>
            <a:pPr indent="0" lvl="0" marL="0">
              <a:spcBef>
                <a:spcPts val="0"/>
              </a:spcBef>
              <a:spcAft>
                <a:spcPts val="0"/>
              </a:spcAft>
              <a:buNone/>
            </a:pPr>
            <a:r>
              <a:t/>
            </a:r>
            <a:endParaRPr sz="1200"/>
          </a:p>
          <a:p>
            <a:pPr indent="0" lvl="0" marL="0">
              <a:spcBef>
                <a:spcPts val="0"/>
              </a:spcBef>
              <a:spcAft>
                <a:spcPts val="0"/>
              </a:spcAft>
              <a:buNone/>
            </a:pPr>
            <a:r>
              <a:rPr lang="fr" sz="1200"/>
              <a:t>Quand la fonction articleReducer(currentState, action) est </a:t>
            </a:r>
            <a:r>
              <a:rPr lang="fr" sz="1200"/>
              <a:t>appelée</a:t>
            </a:r>
            <a:r>
              <a:rPr lang="fr" sz="1200"/>
              <a:t> l’action ‘</a:t>
            </a:r>
            <a:r>
              <a:rPr lang="fr" sz="1200"/>
              <a:t>ADD_ARTICLE</a:t>
            </a:r>
            <a:r>
              <a:rPr lang="fr" sz="1200"/>
              <a:t>’ est donc </a:t>
            </a:r>
            <a:r>
              <a:rPr lang="fr" sz="1200"/>
              <a:t>exécuté</a:t>
            </a:r>
            <a:r>
              <a:rPr lang="fr" sz="1200"/>
              <a:t>, et c’est dans ce corps de fonction que nous </a:t>
            </a:r>
            <a:r>
              <a:rPr lang="fr" sz="1200"/>
              <a:t>effectuons</a:t>
            </a:r>
            <a:r>
              <a:rPr lang="fr" sz="1200"/>
              <a:t> le changement de l’état de ‘articles’ qui nous retournera la part d’état dont la fonction articleReducer() est responsable, c’est à dire un nouvelle état et non une modification d’état (pense à l’immutabilité).</a:t>
            </a:r>
            <a:endParaRPr sz="1200"/>
          </a:p>
          <a:p>
            <a:pPr indent="0" lvl="0" marL="0">
              <a:spcBef>
                <a:spcPts val="0"/>
              </a:spcBef>
              <a:spcAft>
                <a:spcPts val="0"/>
              </a:spcAft>
              <a:buNone/>
            </a:pPr>
            <a:r>
              <a:t/>
            </a:r>
            <a:endParaRPr sz="1200"/>
          </a:p>
          <a:p>
            <a:pPr indent="0" lvl="0" marL="0">
              <a:spcBef>
                <a:spcPts val="0"/>
              </a:spcBef>
              <a:spcAft>
                <a:spcPts val="0"/>
              </a:spcAft>
              <a:buNone/>
            </a:pPr>
            <a:r>
              <a:rPr lang="fr" sz="1200"/>
              <a:t>La fonction combineReducers() permet de </a:t>
            </a:r>
            <a:r>
              <a:rPr lang="fr" sz="1200"/>
              <a:t>stocker</a:t>
            </a:r>
            <a:r>
              <a:rPr lang="fr" sz="1200"/>
              <a:t> un reducer dans le store créer, </a:t>
            </a:r>
            <a:endParaRPr sz="1200"/>
          </a:p>
          <a:p>
            <a:pPr indent="0" lvl="0" marL="0">
              <a:spcBef>
                <a:spcPts val="0"/>
              </a:spcBef>
              <a:spcAft>
                <a:spcPts val="0"/>
              </a:spcAft>
              <a:buNone/>
            </a:pPr>
            <a:r>
              <a:t/>
            </a:r>
            <a:endParaRPr sz="1200"/>
          </a:p>
          <a:p>
            <a:pPr indent="0" lvl="0" marL="0">
              <a:spcBef>
                <a:spcPts val="0"/>
              </a:spcBef>
              <a:spcAft>
                <a:spcPts val="0"/>
              </a:spcAft>
              <a:buNone/>
            </a:pPr>
            <a:r>
              <a:rPr lang="fr" sz="1200"/>
              <a:t>‘articles’ est la clé et ‘articleReducer’ notre fonction reducer.</a:t>
            </a:r>
            <a:endParaRPr sz="1200"/>
          </a:p>
        </p:txBody>
      </p:sp>
      <p:pic>
        <p:nvPicPr>
          <p:cNvPr id="95" name="Google Shape;95;p18"/>
          <p:cNvPicPr preferRelativeResize="0"/>
          <p:nvPr/>
        </p:nvPicPr>
        <p:blipFill>
          <a:blip r:embed="rId3">
            <a:alphaModFix/>
          </a:blip>
          <a:stretch>
            <a:fillRect/>
          </a:stretch>
        </p:blipFill>
        <p:spPr>
          <a:xfrm>
            <a:off x="4374225" y="1322525"/>
            <a:ext cx="4769765" cy="3820975"/>
          </a:xfrm>
          <a:prstGeom prst="rect">
            <a:avLst/>
          </a:prstGeom>
          <a:noFill/>
          <a:ln>
            <a:noFill/>
          </a:ln>
        </p:spPr>
      </p:pic>
      <p:pic>
        <p:nvPicPr>
          <p:cNvPr id="96" name="Google Shape;96;p18"/>
          <p:cNvPicPr preferRelativeResize="0"/>
          <p:nvPr/>
        </p:nvPicPr>
        <p:blipFill>
          <a:blip r:embed="rId4">
            <a:alphaModFix/>
          </a:blip>
          <a:stretch>
            <a:fillRect/>
          </a:stretch>
        </p:blipFill>
        <p:spPr>
          <a:xfrm>
            <a:off x="5857875" y="228950"/>
            <a:ext cx="3286125" cy="676275"/>
          </a:xfrm>
          <a:prstGeom prst="rect">
            <a:avLst/>
          </a:prstGeom>
          <a:noFill/>
          <a:ln>
            <a:noFill/>
          </a:ln>
        </p:spPr>
      </p:pic>
      <p:sp>
        <p:nvSpPr>
          <p:cNvPr id="97" name="Google Shape;97;p18"/>
          <p:cNvSpPr txBox="1"/>
          <p:nvPr/>
        </p:nvSpPr>
        <p:spPr>
          <a:xfrm>
            <a:off x="2305175" y="379575"/>
            <a:ext cx="3286200" cy="37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100"/>
              <a:t>Le state de App.js au lancement du programme.</a:t>
            </a:r>
            <a:endParaRPr sz="1100"/>
          </a:p>
        </p:txBody>
      </p:sp>
      <p:cxnSp>
        <p:nvCxnSpPr>
          <p:cNvPr id="98" name="Google Shape;98;p18"/>
          <p:cNvCxnSpPr>
            <a:stCxn id="97" idx="3"/>
            <a:endCxn id="96" idx="1"/>
          </p:cNvCxnSpPr>
          <p:nvPr/>
        </p:nvCxnSpPr>
        <p:spPr>
          <a:xfrm>
            <a:off x="5591375" y="567075"/>
            <a:ext cx="266400" cy="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8"/>
          <p:cNvCxnSpPr/>
          <p:nvPr/>
        </p:nvCxnSpPr>
        <p:spPr>
          <a:xfrm flipH="1" rot="10800000">
            <a:off x="2400800" y="904000"/>
            <a:ext cx="4801500" cy="217110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18"/>
          <p:cNvSpPr txBox="1"/>
          <p:nvPr/>
        </p:nvSpPr>
        <p:spPr>
          <a:xfrm>
            <a:off x="7202300" y="2705675"/>
            <a:ext cx="1913100" cy="50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900">
                <a:solidFill>
                  <a:srgbClr val="FF0000"/>
                </a:solidFill>
              </a:rPr>
              <a:t>state est le state de la propriété articles, qui est un morceau d’état également du composant App.</a:t>
            </a:r>
            <a:endParaRPr sz="900">
              <a:solidFill>
                <a:srgbClr val="FF0000"/>
              </a:solidFill>
            </a:endParaRPr>
          </a:p>
        </p:txBody>
      </p:sp>
      <p:cxnSp>
        <p:nvCxnSpPr>
          <p:cNvPr id="101" name="Google Shape;101;p18"/>
          <p:cNvCxnSpPr>
            <a:endCxn id="100" idx="1"/>
          </p:cNvCxnSpPr>
          <p:nvPr/>
        </p:nvCxnSpPr>
        <p:spPr>
          <a:xfrm>
            <a:off x="6542300" y="2673275"/>
            <a:ext cx="660000" cy="2841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8"/>
          <p:cNvCxnSpPr>
            <a:endCxn id="96" idx="2"/>
          </p:cNvCxnSpPr>
          <p:nvPr/>
        </p:nvCxnSpPr>
        <p:spPr>
          <a:xfrm rot="10800000">
            <a:off x="7500938" y="905225"/>
            <a:ext cx="1184100" cy="1882800"/>
          </a:xfrm>
          <a:prstGeom prst="straightConnector1">
            <a:avLst/>
          </a:prstGeom>
          <a:noFill/>
          <a:ln cap="flat" cmpd="sng" w="9525">
            <a:solidFill>
              <a:schemeClr val="dk2"/>
            </a:solidFill>
            <a:prstDash val="solid"/>
            <a:round/>
            <a:headEnd len="med" w="med" type="none"/>
            <a:tailEnd len="med" w="med" type="triangle"/>
          </a:ln>
        </p:spPr>
      </p:cxnSp>
      <p:pic>
        <p:nvPicPr>
          <p:cNvPr id="103" name="Google Shape;103;p18"/>
          <p:cNvPicPr preferRelativeResize="0"/>
          <p:nvPr/>
        </p:nvPicPr>
        <p:blipFill>
          <a:blip r:embed="rId5">
            <a:alphaModFix/>
          </a:blip>
          <a:stretch>
            <a:fillRect/>
          </a:stretch>
        </p:blipFill>
        <p:spPr>
          <a:xfrm>
            <a:off x="42350" y="4916700"/>
            <a:ext cx="4305540" cy="227175"/>
          </a:xfrm>
          <a:prstGeom prst="rect">
            <a:avLst/>
          </a:prstGeom>
          <a:noFill/>
          <a:ln>
            <a:noFill/>
          </a:ln>
        </p:spPr>
      </p:pic>
      <p:cxnSp>
        <p:nvCxnSpPr>
          <p:cNvPr id="104" name="Google Shape;104;p18"/>
          <p:cNvCxnSpPr/>
          <p:nvPr/>
        </p:nvCxnSpPr>
        <p:spPr>
          <a:xfrm>
            <a:off x="650450" y="4672425"/>
            <a:ext cx="1855500" cy="258300"/>
          </a:xfrm>
          <a:prstGeom prst="straightConnector1">
            <a:avLst/>
          </a:prstGeom>
          <a:noFill/>
          <a:ln cap="flat" cmpd="sng" w="9525">
            <a:solidFill>
              <a:srgbClr val="FF0000"/>
            </a:solidFill>
            <a:prstDash val="solid"/>
            <a:round/>
            <a:headEnd len="med" w="med" type="none"/>
            <a:tailEnd len="med" w="med" type="triangle"/>
          </a:ln>
        </p:spPr>
      </p:cxnSp>
      <p:cxnSp>
        <p:nvCxnSpPr>
          <p:cNvPr id="105" name="Google Shape;105;p18"/>
          <p:cNvCxnSpPr/>
          <p:nvPr/>
        </p:nvCxnSpPr>
        <p:spPr>
          <a:xfrm>
            <a:off x="2362550" y="4682000"/>
            <a:ext cx="879900" cy="248700"/>
          </a:xfrm>
          <a:prstGeom prst="straightConnector1">
            <a:avLst/>
          </a:prstGeom>
          <a:noFill/>
          <a:ln cap="flat" cmpd="sng" w="9525">
            <a:solidFill>
              <a:srgbClr val="FF0000"/>
            </a:solidFill>
            <a:prstDash val="solid"/>
            <a:round/>
            <a:headEnd len="med" w="med" type="none"/>
            <a:tailEnd len="med" w="med" type="triangle"/>
          </a:ln>
        </p:spPr>
      </p:cxnSp>
      <p:cxnSp>
        <p:nvCxnSpPr>
          <p:cNvPr id="106" name="Google Shape;106;p18"/>
          <p:cNvCxnSpPr/>
          <p:nvPr/>
        </p:nvCxnSpPr>
        <p:spPr>
          <a:xfrm>
            <a:off x="1482575" y="4136800"/>
            <a:ext cx="248700" cy="765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374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800"/>
              <a:t>L’API de Redux comporte 4 méthode :</a:t>
            </a:r>
            <a:endParaRPr sz="1800"/>
          </a:p>
          <a:p>
            <a:pPr indent="0" lvl="0" marL="0">
              <a:spcBef>
                <a:spcPts val="0"/>
              </a:spcBef>
              <a:spcAft>
                <a:spcPts val="0"/>
              </a:spcAft>
              <a:buNone/>
            </a:pPr>
            <a:r>
              <a:t/>
            </a:r>
            <a:endParaRPr sz="1800"/>
          </a:p>
          <a:p>
            <a:pPr indent="-342900" lvl="0" marL="457200" rtl="0">
              <a:spcBef>
                <a:spcPts val="0"/>
              </a:spcBef>
              <a:spcAft>
                <a:spcPts val="0"/>
              </a:spcAft>
              <a:buSzPts val="1800"/>
              <a:buChar char="-"/>
            </a:pPr>
            <a:r>
              <a:rPr b="1" lang="fr" sz="1800"/>
              <a:t>dispatch()</a:t>
            </a:r>
            <a:r>
              <a:rPr lang="fr" sz="1800"/>
              <a:t> Permet de dispatcher une action.</a:t>
            </a:r>
            <a:endParaRPr sz="1800"/>
          </a:p>
          <a:p>
            <a:pPr indent="-342900" lvl="0" marL="457200" rtl="0">
              <a:spcBef>
                <a:spcPts val="0"/>
              </a:spcBef>
              <a:spcAft>
                <a:spcPts val="0"/>
              </a:spcAft>
              <a:buSzPts val="1800"/>
              <a:buChar char="-"/>
            </a:pPr>
            <a:r>
              <a:rPr b="1" lang="fr" sz="1800"/>
              <a:t>getState()</a:t>
            </a:r>
            <a:r>
              <a:rPr lang="fr" sz="1800"/>
              <a:t> Permet de </a:t>
            </a:r>
            <a:r>
              <a:rPr lang="fr" sz="1800"/>
              <a:t>récupérer</a:t>
            </a:r>
            <a:r>
              <a:rPr lang="fr" sz="1800"/>
              <a:t> l’état </a:t>
            </a:r>
            <a:r>
              <a:rPr lang="fr" sz="1800"/>
              <a:t>courant</a:t>
            </a:r>
            <a:r>
              <a:rPr lang="fr" sz="1800"/>
              <a:t>.</a:t>
            </a:r>
            <a:endParaRPr sz="1800"/>
          </a:p>
          <a:p>
            <a:pPr indent="-342900" lvl="0" marL="457200" rtl="0">
              <a:spcBef>
                <a:spcPts val="0"/>
              </a:spcBef>
              <a:spcAft>
                <a:spcPts val="0"/>
              </a:spcAft>
              <a:buSzPts val="1800"/>
              <a:buChar char="-"/>
            </a:pPr>
            <a:r>
              <a:rPr b="1" lang="fr" sz="1800"/>
              <a:t>replaceReducer() </a:t>
            </a:r>
            <a:r>
              <a:rPr lang="fr" sz="1800"/>
              <a:t>Permet de supporter le hotReloading.</a:t>
            </a:r>
            <a:endParaRPr sz="1800"/>
          </a:p>
          <a:p>
            <a:pPr indent="-342900" lvl="0" marL="457200" rtl="0">
              <a:spcBef>
                <a:spcPts val="0"/>
              </a:spcBef>
              <a:spcAft>
                <a:spcPts val="0"/>
              </a:spcAft>
              <a:buSzPts val="1800"/>
              <a:buChar char="-"/>
            </a:pPr>
            <a:r>
              <a:rPr b="1" lang="fr" sz="1800"/>
              <a:t>subscribe()</a:t>
            </a:r>
            <a:r>
              <a:rPr lang="fr" sz="1800"/>
              <a:t> Permet a un component container de s’abonner au store  </a:t>
            </a:r>
            <a:endParaRPr sz="1800"/>
          </a:p>
          <a:p>
            <a:pPr indent="0" lvl="0" marL="457200" rtl="0">
              <a:spcBef>
                <a:spcPts val="0"/>
              </a:spcBef>
              <a:spcAft>
                <a:spcPts val="0"/>
              </a:spcAft>
              <a:buNone/>
            </a:pPr>
            <a:r>
              <a:rPr lang="fr" sz="1800"/>
              <a:t>afin d’être mis au courant des changement d’état. </a:t>
            </a:r>
            <a:endParaRPr sz="1800"/>
          </a:p>
          <a:p>
            <a:pPr indent="0" lvl="0" marL="457200" rtl="0">
              <a:spcBef>
                <a:spcPts val="0"/>
              </a:spcBef>
              <a:spcAft>
                <a:spcPts val="0"/>
              </a:spcAft>
              <a:buNone/>
            </a:pPr>
            <a:r>
              <a:t/>
            </a:r>
            <a:endParaRPr sz="1800"/>
          </a:p>
          <a:p>
            <a:pPr indent="0" lvl="0" marL="457200" rtl="0">
              <a:spcBef>
                <a:spcPts val="0"/>
              </a:spcBef>
              <a:spcAft>
                <a:spcPts val="0"/>
              </a:spcAft>
              <a:buNone/>
            </a:pPr>
            <a:r>
              <a:rPr lang="fr" sz="1800">
                <a:solidFill>
                  <a:srgbClr val="990000"/>
                </a:solidFill>
              </a:rPr>
              <a:t>Note: Uniquement les smart container c’est à dire les containers component</a:t>
            </a:r>
            <a:endParaRPr sz="1800">
              <a:solidFill>
                <a:srgbClr val="990000"/>
              </a:solidFill>
            </a:endParaRPr>
          </a:p>
          <a:p>
            <a:pPr indent="0" lvl="0" marL="457200">
              <a:spcBef>
                <a:spcPts val="0"/>
              </a:spcBef>
              <a:spcAft>
                <a:spcPts val="0"/>
              </a:spcAft>
              <a:buNone/>
            </a:pPr>
            <a:r>
              <a:rPr lang="fr" sz="1800">
                <a:solidFill>
                  <a:srgbClr val="990000"/>
                </a:solidFill>
              </a:rPr>
              <a:t>peuvent s’abonner au store, car les dumps components eux ne font que </a:t>
            </a:r>
            <a:r>
              <a:rPr lang="fr" sz="1800">
                <a:solidFill>
                  <a:srgbClr val="990000"/>
                </a:solidFill>
              </a:rPr>
              <a:t>recevoir</a:t>
            </a:r>
            <a:r>
              <a:rPr lang="fr" sz="1800">
                <a:solidFill>
                  <a:srgbClr val="990000"/>
                </a:solidFill>
              </a:rPr>
              <a:t> de la donné de leur parent via les props et recrache du JSX pour une vue qu’il leur import pas.</a:t>
            </a:r>
            <a:endParaRPr sz="1800">
              <a:solidFill>
                <a:srgbClr val="99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83600" cy="889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400"/>
              <a:t>Il faut brancher nos Smart Component au store de Redux avec le package “React Redux” ce qui permet de faire le lien entre une application React et un store Redux, pour permettre à nos Smart Component</a:t>
            </a:r>
            <a:endParaRPr sz="1400"/>
          </a:p>
          <a:p>
            <a:pPr indent="0" lvl="0" marL="0">
              <a:spcBef>
                <a:spcPts val="0"/>
              </a:spcBef>
              <a:spcAft>
                <a:spcPts val="0"/>
              </a:spcAft>
              <a:buNone/>
            </a:pPr>
            <a:r>
              <a:rPr lang="fr" sz="1400"/>
              <a:t>que Redux est disponible et que des action attende d’être utiliser.</a:t>
            </a:r>
            <a:endParaRPr sz="1400"/>
          </a:p>
        </p:txBody>
      </p:sp>
      <p:pic>
        <p:nvPicPr>
          <p:cNvPr id="117" name="Google Shape;117;p20"/>
          <p:cNvPicPr preferRelativeResize="0"/>
          <p:nvPr/>
        </p:nvPicPr>
        <p:blipFill>
          <a:blip r:embed="rId3">
            <a:alphaModFix/>
          </a:blip>
          <a:stretch>
            <a:fillRect/>
          </a:stretch>
        </p:blipFill>
        <p:spPr>
          <a:xfrm>
            <a:off x="2960425" y="1581400"/>
            <a:ext cx="3286125" cy="1485900"/>
          </a:xfrm>
          <a:prstGeom prst="rect">
            <a:avLst/>
          </a:prstGeom>
          <a:noFill/>
          <a:ln>
            <a:noFill/>
          </a:ln>
        </p:spPr>
      </p:pic>
      <p:sp>
        <p:nvSpPr>
          <p:cNvPr id="118" name="Google Shape;118;p20"/>
          <p:cNvSpPr txBox="1"/>
          <p:nvPr/>
        </p:nvSpPr>
        <p:spPr>
          <a:xfrm>
            <a:off x="311700" y="4533200"/>
            <a:ext cx="4725000" cy="55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t>Note: Penser a installer </a:t>
            </a:r>
            <a:r>
              <a:rPr lang="fr" u="sng">
                <a:solidFill>
                  <a:schemeClr val="hlink"/>
                </a:solidFill>
                <a:hlinkClick r:id="rId4"/>
              </a:rPr>
              <a:t>ReduxDevtools</a:t>
            </a:r>
            <a:r>
              <a:rPr lang="fr"/>
              <a:t> pour chrome.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