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latsi" charset="1" panose="00000500000000000000"/>
      <p:regular r:id="rId20"/>
    </p:embeddedFont>
    <p:embeddedFont>
      <p:font typeface="Open Sans Bold" charset="1" panose="020B0806030504020204"/>
      <p:regular r:id="rId21"/>
    </p:embeddedFont>
    <p:embeddedFont>
      <p:font typeface="Abhaya Libre" charset="1" panose="02000503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569181" y="1886431"/>
            <a:ext cx="11690119" cy="4337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</a:p>
          <a:p>
            <a:pPr algn="ctr">
              <a:lnSpc>
                <a:spcPts val="6750"/>
              </a:lnSpc>
            </a:pPr>
            <a:r>
              <a:rPr lang="en-US" sz="695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Denial of Service (DoS) Attack System</a:t>
            </a:r>
          </a:p>
          <a:p>
            <a:pPr algn="ctr">
              <a:lnSpc>
                <a:spcPts val="6750"/>
              </a:lnSpc>
            </a:pPr>
            <a:r>
              <a:rPr lang="en-US" sz="695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Based On MySQL Databases</a:t>
            </a:r>
          </a:p>
          <a:p>
            <a:pPr algn="ctr">
              <a:lnSpc>
                <a:spcPts val="675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49229" y="6328006"/>
            <a:ext cx="5045340" cy="199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Gaurav Gupta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01586" y="8925288"/>
            <a:ext cx="7974447" cy="60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1"/>
              </a:lnSpc>
            </a:pPr>
            <a:r>
              <a:rPr lang="en-US" sz="36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582648" y="6328006"/>
            <a:ext cx="5045340" cy="199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Guided</a:t>
            </a: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By : Zakir Hussain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644948" y="2075504"/>
            <a:ext cx="7362681" cy="4421131"/>
            <a:chOff x="0" y="0"/>
            <a:chExt cx="1939142" cy="1164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360506" y="3003489"/>
            <a:ext cx="6069663" cy="357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vulnerabilities (id, vuln_name, vuln_description, vuln_severity)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patches (id, patch_name, patch_description, patch_release_date)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security_advisories (id, advisory_name, advisory_description)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threat_intelligence (id, threat_name, threat_description, threat_level)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security_incidents (id, incident_id, security_incident_date)</a:t>
            </a:r>
          </a:p>
          <a:p>
            <a:pPr algn="l">
              <a:lnSpc>
                <a:spcPts val="260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15050" y="2180722"/>
            <a:ext cx="52753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Security_Information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982861" y="658348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813582" y="2300067"/>
            <a:ext cx="516960" cy="5169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28700" y="2964406"/>
            <a:ext cx="5246391" cy="5246370"/>
            <a:chOff x="0" y="0"/>
            <a:chExt cx="6350025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ADD. DETAILS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623324" y="2828070"/>
            <a:ext cx="11327716" cy="546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insertions for each table can be based on real-time scenarios, such as: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-Attacks: Insert data on detected attacks, including type, date, and source IP.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-Network Traffic: Insert data on network traffic, including timestamp, source and destination IPs, and protocol.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-System Resources: Insert data on system resource usage, including timestamp, CPU, memory, and disk usage.</a:t>
            </a:r>
          </a:p>
          <a:p>
            <a:pPr algn="l">
              <a:lnSpc>
                <a:spcPts val="3946"/>
              </a:lnSpc>
            </a:pPr>
            <a:r>
              <a:rPr lang="en-US" sz="28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-Incident Response: Insert data on incidents, including date, type, and description, as well as response plans and teams.</a:t>
            </a:r>
          </a:p>
          <a:p>
            <a:pPr algn="l">
              <a:lnSpc>
                <a:spcPts val="3946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230672" y="4953317"/>
            <a:ext cx="1826657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System_Resources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EXAMPLE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693030" y="3166804"/>
            <a:ext cx="6450970" cy="2573239"/>
            <a:chOff x="0" y="0"/>
            <a:chExt cx="1699021" cy="6777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99021" cy="677725"/>
            </a:xfrm>
            <a:custGeom>
              <a:avLst/>
              <a:gdLst/>
              <a:ahLst/>
              <a:cxnLst/>
              <a:rect r="r" b="b" t="t" l="l"/>
              <a:pathLst>
                <a:path h="677725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708155" y="6633488"/>
            <a:ext cx="6450970" cy="2573239"/>
            <a:chOff x="0" y="0"/>
            <a:chExt cx="1699021" cy="6777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99021" cy="677725"/>
            </a:xfrm>
            <a:custGeom>
              <a:avLst/>
              <a:gdLst/>
              <a:ahLst/>
              <a:cxnLst/>
              <a:rect r="r" b="b" t="t" l="l"/>
              <a:pathLst>
                <a:path h="677725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246376" y="3288931"/>
            <a:ext cx="8790049" cy="2566140"/>
          </a:xfrm>
          <a:custGeom>
            <a:avLst/>
            <a:gdLst/>
            <a:ahLst/>
            <a:cxnLst/>
            <a:rect r="r" b="b" t="t" l="l"/>
            <a:pathLst>
              <a:path h="2566140" w="8790049">
                <a:moveTo>
                  <a:pt x="0" y="0"/>
                </a:moveTo>
                <a:lnTo>
                  <a:pt x="8790049" y="0"/>
                </a:lnTo>
                <a:lnTo>
                  <a:pt x="8790049" y="2566140"/>
                </a:lnTo>
                <a:lnTo>
                  <a:pt x="0" y="2566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246376" y="6898489"/>
            <a:ext cx="8257624" cy="2043360"/>
          </a:xfrm>
          <a:custGeom>
            <a:avLst/>
            <a:gdLst/>
            <a:ahLst/>
            <a:cxnLst/>
            <a:rect r="r" b="b" t="t" l="l"/>
            <a:pathLst>
              <a:path h="2043360" w="8257624">
                <a:moveTo>
                  <a:pt x="0" y="0"/>
                </a:moveTo>
                <a:lnTo>
                  <a:pt x="8257624" y="0"/>
                </a:lnTo>
                <a:lnTo>
                  <a:pt x="8257624" y="2043361"/>
                </a:lnTo>
                <a:lnTo>
                  <a:pt x="0" y="20433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53980" y="2618098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98240" y="3374656"/>
            <a:ext cx="5497475" cy="104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Retrive information of Attacks having attack_type=1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53980" y="6084782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98240" y="6841339"/>
            <a:ext cx="5497475" cy="104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Retrive rule description DDOS from detection_rules table.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79044" y="866775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8838" y="2565357"/>
            <a:ext cx="12280119" cy="597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0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Based on the schema and tables created, is to build a comprehensive Cyber security Attack Detection and Response System that integrates various components to effectively detect, analyze, and respond to security threats. Here's a breakdown of the core objectives of the project: </a:t>
            </a:r>
          </a:p>
          <a:p>
            <a:pPr algn="l">
              <a:lnSpc>
                <a:spcPts val="4316"/>
              </a:lnSpc>
            </a:pPr>
            <a:r>
              <a:rPr lang="en-US" sz="30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Attack Detection</a:t>
            </a:r>
          </a:p>
          <a:p>
            <a:pPr algn="l">
              <a:lnSpc>
                <a:spcPts val="4316"/>
              </a:lnSpc>
            </a:pPr>
            <a:r>
              <a:rPr lang="en-US" sz="30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Incident Management</a:t>
            </a:r>
          </a:p>
          <a:p>
            <a:pPr algn="l">
              <a:lnSpc>
                <a:spcPts val="4316"/>
              </a:lnSpc>
            </a:pPr>
            <a:r>
              <a:rPr lang="en-US" sz="30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3. Resource Monitoring and Optimization </a:t>
            </a:r>
          </a:p>
          <a:p>
            <a:pPr algn="l">
              <a:lnSpc>
                <a:spcPts val="4316"/>
              </a:lnSpc>
            </a:pPr>
            <a:r>
              <a:rPr lang="en-US" sz="30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4. Threat Intelligence</a:t>
            </a:r>
          </a:p>
          <a:p>
            <a:pPr algn="l">
              <a:lnSpc>
                <a:spcPts val="4316"/>
              </a:lnSpc>
            </a:pPr>
            <a:r>
              <a:rPr lang="en-US" sz="30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5. Security Automation</a:t>
            </a:r>
          </a:p>
          <a:p>
            <a:pPr algn="l">
              <a:lnSpc>
                <a:spcPts val="4316"/>
              </a:lnSpc>
            </a:pPr>
            <a:r>
              <a:rPr lang="en-US" sz="30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6. Reporting and Auditing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70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Gaurav Gupta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27671" y="184694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3326107"/>
            <a:ext cx="14705320" cy="4437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Denial of Service (DoS) attack is a type of cyberattack where an attacker attempts to make a computer or network resource unavailable by overwhelming it with traffic or requests. The goal of a DoS attack is to exhaust the resource's capacity, making it unable to handle legitimate requests.</a:t>
            </a: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986" y="2845442"/>
            <a:ext cx="17313446" cy="654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Types of DoS attacks: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Volume-based attacks: Overwhelming the network with traffic to consume bandwidth.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Protocol attacks: Exploiting weaknesses in network protocols to consume resources.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Application attacks: Targeting specific applications or services to consume resources.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012909" y="2797221"/>
            <a:ext cx="5246391" cy="5246370"/>
            <a:chOff x="0" y="0"/>
            <a:chExt cx="6350025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t="0" r="-5526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TECHNIQUES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45181" y="2583053"/>
            <a:ext cx="9207954" cy="627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356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Common DoS attack techniques:</a:t>
            </a:r>
          </a:p>
          <a:p>
            <a:pPr algn="l">
              <a:lnSpc>
                <a:spcPts val="4992"/>
              </a:lnSpc>
            </a:pPr>
            <a:r>
              <a:rPr lang="en-US" sz="356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Flooding: Sending a large number of requests or traffic to overwhelm the resource.</a:t>
            </a:r>
          </a:p>
          <a:p>
            <a:pPr algn="l">
              <a:lnSpc>
                <a:spcPts val="4992"/>
              </a:lnSpc>
            </a:pPr>
            <a:r>
              <a:rPr lang="en-US" sz="356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Buffer overflow: Sending more data than a buffer can handle, causing it to crash.</a:t>
            </a:r>
          </a:p>
          <a:p>
            <a:pPr algn="l">
              <a:lnSpc>
                <a:spcPts val="4992"/>
              </a:lnSpc>
            </a:pPr>
            <a:r>
              <a:rPr lang="en-US" sz="356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Malformed packets: Sending packets with incorrect or malicious data to cause errors.</a:t>
            </a:r>
          </a:p>
          <a:p>
            <a:pPr algn="l">
              <a:lnSpc>
                <a:spcPts val="4992"/>
              </a:lnSpc>
            </a:pPr>
            <a:r>
              <a:rPr lang="en-US" sz="356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4. SYN flooding: Sending a large number of SYN requests to consume server resources.</a:t>
            </a:r>
          </a:p>
          <a:p>
            <a:pPr algn="l">
              <a:lnSpc>
                <a:spcPts val="499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866775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MITIGATION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73194" y="3268672"/>
            <a:ext cx="6651535" cy="1406187"/>
            <a:chOff x="0" y="0"/>
            <a:chExt cx="8868713" cy="187491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868713" cy="1874916"/>
              <a:chOff x="0" y="0"/>
              <a:chExt cx="1751844" cy="37035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51844" cy="370354"/>
              </a:xfrm>
              <a:custGeom>
                <a:avLst/>
                <a:gdLst/>
                <a:ahLst/>
                <a:cxnLst/>
                <a:rect r="r" b="b" t="t" l="l"/>
                <a:pathLst>
                  <a:path h="37035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310993"/>
                    </a:lnTo>
                    <a:cubicBezTo>
                      <a:pt x="1751844" y="326737"/>
                      <a:pt x="1745590" y="341835"/>
                      <a:pt x="1734458" y="352967"/>
                    </a:cubicBezTo>
                    <a:cubicBezTo>
                      <a:pt x="1723326" y="364100"/>
                      <a:pt x="1708227" y="370354"/>
                      <a:pt x="1692484" y="370354"/>
                    </a:cubicBezTo>
                    <a:lnTo>
                      <a:pt x="59360" y="370354"/>
                    </a:lnTo>
                    <a:cubicBezTo>
                      <a:pt x="26577" y="370354"/>
                      <a:pt x="0" y="343777"/>
                      <a:pt x="0" y="31099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751844" cy="4084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5604" y="133350"/>
              <a:ext cx="7735510" cy="1368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Botnets: Networks of compromised devices used to launch attacks.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550637" y="2620338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52253" y="2835781"/>
            <a:ext cx="6273370" cy="663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5"/>
              </a:lnSpc>
            </a:pPr>
            <a:r>
              <a:rPr lang="en-US" sz="539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DoS attacks can be launched using various tools and techniques, including:</a:t>
            </a:r>
          </a:p>
          <a:p>
            <a:pPr algn="l">
              <a:lnSpc>
                <a:spcPts val="7555"/>
              </a:lnSpc>
            </a:pPr>
          </a:p>
          <a:p>
            <a:pPr algn="l">
              <a:lnSpc>
                <a:spcPts val="7555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673194" y="5627359"/>
            <a:ext cx="6651535" cy="1406187"/>
            <a:chOff x="0" y="0"/>
            <a:chExt cx="8868713" cy="187491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868713" cy="1874916"/>
              <a:chOff x="0" y="0"/>
              <a:chExt cx="1751844" cy="37035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51844" cy="370354"/>
              </a:xfrm>
              <a:custGeom>
                <a:avLst/>
                <a:gdLst/>
                <a:ahLst/>
                <a:cxnLst/>
                <a:rect r="r" b="b" t="t" l="l"/>
                <a:pathLst>
                  <a:path h="37035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310993"/>
                    </a:lnTo>
                    <a:cubicBezTo>
                      <a:pt x="1751844" y="326737"/>
                      <a:pt x="1745590" y="341835"/>
                      <a:pt x="1734458" y="352967"/>
                    </a:cubicBezTo>
                    <a:cubicBezTo>
                      <a:pt x="1723326" y="364100"/>
                      <a:pt x="1708227" y="370354"/>
                      <a:pt x="1692484" y="370354"/>
                    </a:cubicBezTo>
                    <a:lnTo>
                      <a:pt x="59360" y="370354"/>
                    </a:lnTo>
                    <a:cubicBezTo>
                      <a:pt x="26577" y="370354"/>
                      <a:pt x="0" y="343777"/>
                      <a:pt x="0" y="31099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751844" cy="4084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695604" y="133350"/>
              <a:ext cx="7735510" cy="1368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Malware: Software designed to harm or exploit systems.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50637" y="5067300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9673194" y="7747558"/>
            <a:ext cx="5340460" cy="205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Scripting: Using scripts to automate attack processes.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550637" y="7062121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USED BY ORGANIZATIONS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827834" y="2892931"/>
            <a:ext cx="14006950" cy="5920132"/>
            <a:chOff x="0" y="0"/>
            <a:chExt cx="18675933" cy="789351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18675933" cy="7960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2"/>
                </a:lnSpc>
              </a:pPr>
            </a:p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To protect against DoS attacks, organizations can use:</a:t>
              </a:r>
            </a:p>
            <a:p>
              <a:pPr algn="l">
                <a:lnSpc>
                  <a:spcPts val="4322"/>
                </a:lnSpc>
              </a:pPr>
            </a:p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1. Firewalls: To block malicious traffic.</a:t>
              </a:r>
            </a:p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2. Intrusion Detection/Prevention Systems (IDS/IPS): To detect and prevent attacks.</a:t>
              </a:r>
            </a:p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3. Load balancing: To distribute traffic across multiple resources.</a:t>
              </a:r>
            </a:p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4. Content Delivery Networks (CDNs): To cache content and reduce server load.</a:t>
              </a:r>
            </a:p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5. DDoS mitigation services: Specialized services to detect and mitigate DoS attacks.</a:t>
              </a:r>
            </a:p>
            <a:p>
              <a:pPr algn="l">
                <a:lnSpc>
                  <a:spcPts val="4322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413845"/>
              <a:ext cx="18675933" cy="689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2932" y="866775"/>
            <a:ext cx="16230600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DATBASE STRCTURE</a:t>
            </a:r>
          </a:p>
          <a:p>
            <a:pPr algn="ctr">
              <a:lnSpc>
                <a:spcPts val="118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1959" y="3302249"/>
            <a:ext cx="14847341" cy="385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1: Attack_Detection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2: Network_Traffic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3: System_Resources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4: Incident_Response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5: Security_Information</a:t>
            </a:r>
          </a:p>
          <a:p>
            <a:pPr algn="l">
              <a:lnSpc>
                <a:spcPts val="5125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102810"/>
            <a:ext cx="7362681" cy="4421131"/>
            <a:chOff x="0" y="0"/>
            <a:chExt cx="1939142" cy="1164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79902" y="4065642"/>
            <a:ext cx="5626211" cy="3874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1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Tables:</a:t>
            </a:r>
          </a:p>
          <a:p>
            <a:pPr algn="l">
              <a:lnSpc>
                <a:spcPts val="4440"/>
              </a:lnSpc>
            </a:pPr>
            <a:r>
              <a:rPr lang="en-US" sz="31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1)attacks     </a:t>
            </a:r>
          </a:p>
          <a:p>
            <a:pPr algn="l">
              <a:lnSpc>
                <a:spcPts val="4440"/>
              </a:lnSpc>
            </a:pPr>
            <a:r>
              <a:rPr lang="en-US" sz="31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2)attack_types</a:t>
            </a:r>
          </a:p>
          <a:p>
            <a:pPr algn="l">
              <a:lnSpc>
                <a:spcPts val="4440"/>
              </a:lnSpc>
            </a:pPr>
            <a:r>
              <a:rPr lang="en-US" sz="31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3)sources </a:t>
            </a:r>
          </a:p>
          <a:p>
            <a:pPr algn="l">
              <a:lnSpc>
                <a:spcPts val="4440"/>
              </a:lnSpc>
            </a:pPr>
            <a:r>
              <a:rPr lang="en-US" sz="31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4)detection_rules</a:t>
            </a:r>
          </a:p>
          <a:p>
            <a:pPr algn="l">
              <a:lnSpc>
                <a:spcPts val="4440"/>
              </a:lnSpc>
            </a:pPr>
            <a:r>
              <a:rPr lang="en-US" sz="31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5)alerts </a:t>
            </a:r>
          </a:p>
          <a:p>
            <a:pPr algn="l">
              <a:lnSpc>
                <a:spcPts val="44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479902" y="3539157"/>
            <a:ext cx="436476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Attack_Detection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34597" y="3102810"/>
            <a:ext cx="7362681" cy="4421131"/>
            <a:chOff x="0" y="0"/>
            <a:chExt cx="1939142" cy="11644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944736" y="4496539"/>
            <a:ext cx="6871872" cy="273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7"/>
              </a:lnSpc>
            </a:pPr>
            <a:r>
              <a:rPr lang="en-US" sz="22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traffic (id, timestamp, source_ip, destination_ip, protocol)</a:t>
            </a:r>
          </a:p>
          <a:p>
            <a:pPr algn="l">
              <a:lnSpc>
                <a:spcPts val="3147"/>
              </a:lnSpc>
            </a:pPr>
            <a:r>
              <a:rPr lang="en-US" sz="22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protocols (id, protocol_name, protocol_description)</a:t>
            </a:r>
          </a:p>
          <a:p>
            <a:pPr algn="l">
              <a:lnSpc>
                <a:spcPts val="3147"/>
              </a:lnSpc>
            </a:pPr>
            <a:r>
              <a:rPr lang="en-US" sz="22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ip_addresses (id, ip_address, ip_type)</a:t>
            </a:r>
          </a:p>
          <a:p>
            <a:pPr algn="l">
              <a:lnSpc>
                <a:spcPts val="3147"/>
              </a:lnSpc>
            </a:pPr>
            <a:r>
              <a:rPr lang="en-US" sz="22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network_devices (id, device_name, device_type)</a:t>
            </a:r>
          </a:p>
          <a:p>
            <a:pPr algn="l">
              <a:lnSpc>
                <a:spcPts val="3147"/>
              </a:lnSpc>
            </a:pPr>
            <a:r>
              <a:rPr lang="en-US" sz="22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traffic_stats (id, timestamp, traffic_volume)</a:t>
            </a:r>
          </a:p>
          <a:p>
            <a:pPr algn="l">
              <a:lnSpc>
                <a:spcPts val="314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639349" y="3496012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Network_Traffic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39665" y="3615357"/>
            <a:ext cx="516960" cy="5169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944736" y="3615357"/>
            <a:ext cx="516960" cy="5169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Revature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102810"/>
            <a:ext cx="7362681" cy="4421131"/>
            <a:chOff x="0" y="0"/>
            <a:chExt cx="1939142" cy="1164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256625" y="4270238"/>
            <a:ext cx="5823559" cy="3253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 resource_usage (id, timestamp, cpu_usage, memory_usage, disk_usage)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resources (id, resource_name, resource_description)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system_stats (id, timestamp, system_load, system_uptime)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process_list (id, process_name, process_pid, process_cpu_usage)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user_sessions (id, user_id, session_start, session_end)</a:t>
            </a:r>
          </a:p>
          <a:p>
            <a:pPr algn="l">
              <a:lnSpc>
                <a:spcPts val="260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479902" y="3539157"/>
            <a:ext cx="436476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System_Resources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34597" y="3102810"/>
            <a:ext cx="7362681" cy="4421131"/>
            <a:chOff x="0" y="0"/>
            <a:chExt cx="1939142" cy="11644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639349" y="3496012"/>
            <a:ext cx="5576351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Incident_Response</a:t>
            </a: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739665" y="3615357"/>
            <a:ext cx="516960" cy="51696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44736" y="3615357"/>
            <a:ext cx="516960" cy="5169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304158" y="4231307"/>
            <a:ext cx="5823559" cy="2601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incidents (id, incident_date, incident_type, incident_description)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incident_types (id, type_name, type_description)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response_plans (id, plan_name, plan_description)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response_teams (id, team_name, team_lead)</a:t>
            </a:r>
          </a:p>
          <a:p>
            <a:pPr algn="l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- incident_reports (id, incident_id, report_date, report_description)</a:t>
            </a:r>
          </a:p>
          <a:p>
            <a:pPr algn="l">
              <a:lnSpc>
                <a:spcPts val="260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DAGRLk-BHLQ</dc:identifier>
  <dcterms:modified xsi:type="dcterms:W3CDTF">2011-08-01T06:04:30Z</dcterms:modified>
  <cp:revision>1</cp:revision>
  <dc:title>Beige Pastel Minimalist Thesis Defense Presentation</dc:title>
</cp:coreProperties>
</file>