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6"/>
  </p:notesMasterIdLst>
  <p:sldIdLst>
    <p:sldId id="256" r:id="rId2"/>
    <p:sldId id="257" r:id="rId3"/>
    <p:sldId id="268" r:id="rId4"/>
    <p:sldId id="259" r:id="rId5"/>
    <p:sldId id="260" r:id="rId6"/>
    <p:sldId id="271" r:id="rId7"/>
    <p:sldId id="262" r:id="rId8"/>
    <p:sldId id="269" r:id="rId9"/>
    <p:sldId id="270" r:id="rId10"/>
    <p:sldId id="263" r:id="rId11"/>
    <p:sldId id="264" r:id="rId12"/>
    <p:sldId id="265" r:id="rId13"/>
    <p:sldId id="266" r:id="rId14"/>
    <p:sldId id="267"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52WkDKnTTzmnWxXr4vWCefapF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574" autoAdjust="0"/>
  </p:normalViewPr>
  <p:slideViewPr>
    <p:cSldViewPr snapToGrid="0">
      <p:cViewPr varScale="1">
        <p:scale>
          <a:sx n="80" d="100"/>
          <a:sy n="80"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0E4004-9771-4F3E-9EFA-F7F6DE51DBCD}" type="doc">
      <dgm:prSet loTypeId="urn:microsoft.com/office/officeart/2005/8/layout/cycle8" loCatId="cycle" qsTypeId="urn:microsoft.com/office/officeart/2005/8/quickstyle/3d2" qsCatId="3D" csTypeId="urn:microsoft.com/office/officeart/2005/8/colors/colorful4" csCatId="colorful" phldr="1"/>
      <dgm:spPr/>
    </dgm:pt>
    <dgm:pt modelId="{B5861CC0-7ACD-44CA-80E2-A68A6ECA2E9D}">
      <dgm:prSet phldrT="[Text]"/>
      <dgm:spPr/>
      <dgm:t>
        <a:bodyPr/>
        <a:lstStyle/>
        <a:p>
          <a:r>
            <a:rPr lang="en-US" dirty="0">
              <a:solidFill>
                <a:schemeClr val="tx1"/>
              </a:solidFill>
            </a:rPr>
            <a:t>Frequency</a:t>
          </a:r>
          <a:endParaRPr lang="en-IN" dirty="0">
            <a:solidFill>
              <a:schemeClr val="tx1"/>
            </a:solidFill>
          </a:endParaRPr>
        </a:p>
      </dgm:t>
    </dgm:pt>
    <dgm:pt modelId="{75891E1A-43BF-45A7-BEB0-842E6F96CCF3}" type="parTrans" cxnId="{866268F4-F58D-4E22-B605-8F952473D0F7}">
      <dgm:prSet/>
      <dgm:spPr/>
      <dgm:t>
        <a:bodyPr/>
        <a:lstStyle/>
        <a:p>
          <a:endParaRPr lang="en-IN"/>
        </a:p>
      </dgm:t>
    </dgm:pt>
    <dgm:pt modelId="{F9A58717-C2D1-4AFF-95C8-0FE87E517908}" type="sibTrans" cxnId="{866268F4-F58D-4E22-B605-8F952473D0F7}">
      <dgm:prSet/>
      <dgm:spPr/>
      <dgm:t>
        <a:bodyPr/>
        <a:lstStyle/>
        <a:p>
          <a:endParaRPr lang="en-IN"/>
        </a:p>
      </dgm:t>
    </dgm:pt>
    <dgm:pt modelId="{5904ECC1-5006-4E48-94D0-76068D1069C4}">
      <dgm:prSet phldrT="[Text]"/>
      <dgm:spPr/>
      <dgm:t>
        <a:bodyPr/>
        <a:lstStyle/>
        <a:p>
          <a:r>
            <a:rPr lang="en-US" dirty="0">
              <a:solidFill>
                <a:schemeClr val="tx1"/>
              </a:solidFill>
            </a:rPr>
            <a:t>Relevance to Key Topic</a:t>
          </a:r>
          <a:endParaRPr lang="en-IN" dirty="0">
            <a:solidFill>
              <a:schemeClr val="tx1"/>
            </a:solidFill>
          </a:endParaRPr>
        </a:p>
      </dgm:t>
    </dgm:pt>
    <dgm:pt modelId="{CBDD7691-4768-456B-8A4A-825261C25F2A}" type="parTrans" cxnId="{C471787A-D36D-4045-ABC9-72CEE245C586}">
      <dgm:prSet/>
      <dgm:spPr/>
      <dgm:t>
        <a:bodyPr/>
        <a:lstStyle/>
        <a:p>
          <a:endParaRPr lang="en-IN"/>
        </a:p>
      </dgm:t>
    </dgm:pt>
    <dgm:pt modelId="{03093241-D0DC-4E5D-A2CB-598FE3BC88A6}" type="sibTrans" cxnId="{C471787A-D36D-4045-ABC9-72CEE245C586}">
      <dgm:prSet/>
      <dgm:spPr/>
      <dgm:t>
        <a:bodyPr/>
        <a:lstStyle/>
        <a:p>
          <a:endParaRPr lang="en-IN"/>
        </a:p>
      </dgm:t>
    </dgm:pt>
    <dgm:pt modelId="{CA383F9D-9488-4C67-8438-78BC6670E9E2}">
      <dgm:prSet phldrT="[Text]"/>
      <dgm:spPr/>
      <dgm:t>
        <a:bodyPr/>
        <a:lstStyle/>
        <a:p>
          <a:r>
            <a:rPr lang="en-US" dirty="0">
              <a:solidFill>
                <a:schemeClr val="tx1"/>
              </a:solidFill>
            </a:rPr>
            <a:t>Difficulty</a:t>
          </a:r>
          <a:endParaRPr lang="en-IN" dirty="0">
            <a:solidFill>
              <a:schemeClr val="tx1"/>
            </a:solidFill>
          </a:endParaRPr>
        </a:p>
      </dgm:t>
    </dgm:pt>
    <dgm:pt modelId="{3BD52702-8A4A-41D9-9B5C-B70647A49DA7}" type="parTrans" cxnId="{2E0E3C83-4315-462C-BE37-154EAC1F1079}">
      <dgm:prSet/>
      <dgm:spPr/>
      <dgm:t>
        <a:bodyPr/>
        <a:lstStyle/>
        <a:p>
          <a:endParaRPr lang="en-IN"/>
        </a:p>
      </dgm:t>
    </dgm:pt>
    <dgm:pt modelId="{A7831378-D6A9-4B0B-9E67-F1117D3FA15B}" type="sibTrans" cxnId="{2E0E3C83-4315-462C-BE37-154EAC1F1079}">
      <dgm:prSet/>
      <dgm:spPr/>
      <dgm:t>
        <a:bodyPr/>
        <a:lstStyle/>
        <a:p>
          <a:endParaRPr lang="en-IN"/>
        </a:p>
      </dgm:t>
    </dgm:pt>
    <dgm:pt modelId="{BFF3D981-959D-4233-BCF9-2BE6176B295A}" type="pres">
      <dgm:prSet presAssocID="{7B0E4004-9771-4F3E-9EFA-F7F6DE51DBCD}" presName="compositeShape" presStyleCnt="0">
        <dgm:presLayoutVars>
          <dgm:chMax val="7"/>
          <dgm:dir/>
          <dgm:resizeHandles val="exact"/>
        </dgm:presLayoutVars>
      </dgm:prSet>
      <dgm:spPr/>
    </dgm:pt>
    <dgm:pt modelId="{22E8E13B-7B7E-4942-9449-D3BA8BC6CBDE}" type="pres">
      <dgm:prSet presAssocID="{7B0E4004-9771-4F3E-9EFA-F7F6DE51DBCD}" presName="wedge1" presStyleLbl="node1" presStyleIdx="0" presStyleCnt="3"/>
      <dgm:spPr/>
    </dgm:pt>
    <dgm:pt modelId="{6C5788FC-077A-4267-8045-77097678B89F}" type="pres">
      <dgm:prSet presAssocID="{7B0E4004-9771-4F3E-9EFA-F7F6DE51DBCD}" presName="dummy1a" presStyleCnt="0"/>
      <dgm:spPr/>
    </dgm:pt>
    <dgm:pt modelId="{AF13907A-C61B-4F36-84A1-A9ABCC6C68BB}" type="pres">
      <dgm:prSet presAssocID="{7B0E4004-9771-4F3E-9EFA-F7F6DE51DBCD}" presName="dummy1b" presStyleCnt="0"/>
      <dgm:spPr/>
    </dgm:pt>
    <dgm:pt modelId="{D095C5CD-21A5-4A16-BECB-57384DFB0BCA}" type="pres">
      <dgm:prSet presAssocID="{7B0E4004-9771-4F3E-9EFA-F7F6DE51DBCD}" presName="wedge1Tx" presStyleLbl="node1" presStyleIdx="0" presStyleCnt="3">
        <dgm:presLayoutVars>
          <dgm:chMax val="0"/>
          <dgm:chPref val="0"/>
          <dgm:bulletEnabled val="1"/>
        </dgm:presLayoutVars>
      </dgm:prSet>
      <dgm:spPr/>
    </dgm:pt>
    <dgm:pt modelId="{6F667CF2-F316-42D1-99D0-BD87276DDEF1}" type="pres">
      <dgm:prSet presAssocID="{7B0E4004-9771-4F3E-9EFA-F7F6DE51DBCD}" presName="wedge2" presStyleLbl="node1" presStyleIdx="1" presStyleCnt="3" custLinFactNeighborX="0" custLinFactNeighborY="-502"/>
      <dgm:spPr/>
    </dgm:pt>
    <dgm:pt modelId="{B88FC72C-0706-4229-BC5C-5458CB209581}" type="pres">
      <dgm:prSet presAssocID="{7B0E4004-9771-4F3E-9EFA-F7F6DE51DBCD}" presName="dummy2a" presStyleCnt="0"/>
      <dgm:spPr/>
    </dgm:pt>
    <dgm:pt modelId="{4D4E7986-D205-482A-B8B0-DA52D2ADBE34}" type="pres">
      <dgm:prSet presAssocID="{7B0E4004-9771-4F3E-9EFA-F7F6DE51DBCD}" presName="dummy2b" presStyleCnt="0"/>
      <dgm:spPr/>
    </dgm:pt>
    <dgm:pt modelId="{F2E0F721-EAF7-4316-AF09-138F322F5929}" type="pres">
      <dgm:prSet presAssocID="{7B0E4004-9771-4F3E-9EFA-F7F6DE51DBCD}" presName="wedge2Tx" presStyleLbl="node1" presStyleIdx="1" presStyleCnt="3">
        <dgm:presLayoutVars>
          <dgm:chMax val="0"/>
          <dgm:chPref val="0"/>
          <dgm:bulletEnabled val="1"/>
        </dgm:presLayoutVars>
      </dgm:prSet>
      <dgm:spPr/>
    </dgm:pt>
    <dgm:pt modelId="{CE7AB45D-5A7F-4334-BD8F-72D49971628B}" type="pres">
      <dgm:prSet presAssocID="{7B0E4004-9771-4F3E-9EFA-F7F6DE51DBCD}" presName="wedge3" presStyleLbl="node1" presStyleIdx="2" presStyleCnt="3"/>
      <dgm:spPr/>
    </dgm:pt>
    <dgm:pt modelId="{E9BB9906-5657-4AC5-B29B-6E1A8D9DB052}" type="pres">
      <dgm:prSet presAssocID="{7B0E4004-9771-4F3E-9EFA-F7F6DE51DBCD}" presName="dummy3a" presStyleCnt="0"/>
      <dgm:spPr/>
    </dgm:pt>
    <dgm:pt modelId="{46C8FE37-7239-4DB7-85B6-9F920383BB11}" type="pres">
      <dgm:prSet presAssocID="{7B0E4004-9771-4F3E-9EFA-F7F6DE51DBCD}" presName="dummy3b" presStyleCnt="0"/>
      <dgm:spPr/>
    </dgm:pt>
    <dgm:pt modelId="{A4A0A022-A44E-450C-884F-7F4CD6DC2361}" type="pres">
      <dgm:prSet presAssocID="{7B0E4004-9771-4F3E-9EFA-F7F6DE51DBCD}" presName="wedge3Tx" presStyleLbl="node1" presStyleIdx="2" presStyleCnt="3">
        <dgm:presLayoutVars>
          <dgm:chMax val="0"/>
          <dgm:chPref val="0"/>
          <dgm:bulletEnabled val="1"/>
        </dgm:presLayoutVars>
      </dgm:prSet>
      <dgm:spPr/>
    </dgm:pt>
    <dgm:pt modelId="{F0B1C805-C0D0-4D70-9148-11775756C902}" type="pres">
      <dgm:prSet presAssocID="{F9A58717-C2D1-4AFF-95C8-0FE87E517908}" presName="arrowWedge1" presStyleLbl="fgSibTrans2D1" presStyleIdx="0" presStyleCnt="3"/>
      <dgm:spPr/>
    </dgm:pt>
    <dgm:pt modelId="{B5DFC6A2-CB1C-48CF-AADD-0BC21E8925CE}" type="pres">
      <dgm:prSet presAssocID="{03093241-D0DC-4E5D-A2CB-598FE3BC88A6}" presName="arrowWedge2" presStyleLbl="fgSibTrans2D1" presStyleIdx="1" presStyleCnt="3"/>
      <dgm:spPr/>
    </dgm:pt>
    <dgm:pt modelId="{CC8C5ED8-8EF1-43F4-BEE1-B38B11B6D961}" type="pres">
      <dgm:prSet presAssocID="{A7831378-D6A9-4B0B-9E67-F1117D3FA15B}" presName="arrowWedge3" presStyleLbl="fgSibTrans2D1" presStyleIdx="2" presStyleCnt="3"/>
      <dgm:spPr/>
    </dgm:pt>
  </dgm:ptLst>
  <dgm:cxnLst>
    <dgm:cxn modelId="{6105D303-ECB1-4861-B6C3-96D470646ED5}" type="presOf" srcId="{7B0E4004-9771-4F3E-9EFA-F7F6DE51DBCD}" destId="{BFF3D981-959D-4233-BCF9-2BE6176B295A}" srcOrd="0" destOrd="0" presId="urn:microsoft.com/office/officeart/2005/8/layout/cycle8"/>
    <dgm:cxn modelId="{AADC4F11-3646-4DC4-8D2D-BD9CF980E600}" type="presOf" srcId="{5904ECC1-5006-4E48-94D0-76068D1069C4}" destId="{6F667CF2-F316-42D1-99D0-BD87276DDEF1}" srcOrd="0" destOrd="0" presId="urn:microsoft.com/office/officeart/2005/8/layout/cycle8"/>
    <dgm:cxn modelId="{BC17A124-4BAA-440C-9A91-DA9309DA1CDC}" type="presOf" srcId="{CA383F9D-9488-4C67-8438-78BC6670E9E2}" destId="{CE7AB45D-5A7F-4334-BD8F-72D49971628B}" srcOrd="0" destOrd="0" presId="urn:microsoft.com/office/officeart/2005/8/layout/cycle8"/>
    <dgm:cxn modelId="{C471787A-D36D-4045-ABC9-72CEE245C586}" srcId="{7B0E4004-9771-4F3E-9EFA-F7F6DE51DBCD}" destId="{5904ECC1-5006-4E48-94D0-76068D1069C4}" srcOrd="1" destOrd="0" parTransId="{CBDD7691-4768-456B-8A4A-825261C25F2A}" sibTransId="{03093241-D0DC-4E5D-A2CB-598FE3BC88A6}"/>
    <dgm:cxn modelId="{2E0E3C83-4315-462C-BE37-154EAC1F1079}" srcId="{7B0E4004-9771-4F3E-9EFA-F7F6DE51DBCD}" destId="{CA383F9D-9488-4C67-8438-78BC6670E9E2}" srcOrd="2" destOrd="0" parTransId="{3BD52702-8A4A-41D9-9B5C-B70647A49DA7}" sibTransId="{A7831378-D6A9-4B0B-9E67-F1117D3FA15B}"/>
    <dgm:cxn modelId="{D8713EA6-4DD7-461E-B6A0-819FA0B3F849}" type="presOf" srcId="{5904ECC1-5006-4E48-94D0-76068D1069C4}" destId="{F2E0F721-EAF7-4316-AF09-138F322F5929}" srcOrd="1" destOrd="0" presId="urn:microsoft.com/office/officeart/2005/8/layout/cycle8"/>
    <dgm:cxn modelId="{72359FCC-4414-4929-9916-C4A68D47BB1E}" type="presOf" srcId="{CA383F9D-9488-4C67-8438-78BC6670E9E2}" destId="{A4A0A022-A44E-450C-884F-7F4CD6DC2361}" srcOrd="1" destOrd="0" presId="urn:microsoft.com/office/officeart/2005/8/layout/cycle8"/>
    <dgm:cxn modelId="{3AA6F5D6-7D2E-49AD-A8D6-FBEB67085CBC}" type="presOf" srcId="{B5861CC0-7ACD-44CA-80E2-A68A6ECA2E9D}" destId="{22E8E13B-7B7E-4942-9449-D3BA8BC6CBDE}" srcOrd="0" destOrd="0" presId="urn:microsoft.com/office/officeart/2005/8/layout/cycle8"/>
    <dgm:cxn modelId="{996AADEE-1757-4D16-B8BE-C307023D609A}" type="presOf" srcId="{B5861CC0-7ACD-44CA-80E2-A68A6ECA2E9D}" destId="{D095C5CD-21A5-4A16-BECB-57384DFB0BCA}" srcOrd="1" destOrd="0" presId="urn:microsoft.com/office/officeart/2005/8/layout/cycle8"/>
    <dgm:cxn modelId="{866268F4-F58D-4E22-B605-8F952473D0F7}" srcId="{7B0E4004-9771-4F3E-9EFA-F7F6DE51DBCD}" destId="{B5861CC0-7ACD-44CA-80E2-A68A6ECA2E9D}" srcOrd="0" destOrd="0" parTransId="{75891E1A-43BF-45A7-BEB0-842E6F96CCF3}" sibTransId="{F9A58717-C2D1-4AFF-95C8-0FE87E517908}"/>
    <dgm:cxn modelId="{1C720DE4-447D-4CDA-A4F4-0D373C32FA23}" type="presParOf" srcId="{BFF3D981-959D-4233-BCF9-2BE6176B295A}" destId="{22E8E13B-7B7E-4942-9449-D3BA8BC6CBDE}" srcOrd="0" destOrd="0" presId="urn:microsoft.com/office/officeart/2005/8/layout/cycle8"/>
    <dgm:cxn modelId="{12A26E7D-F764-47C6-9D55-7F2A61C7F8A3}" type="presParOf" srcId="{BFF3D981-959D-4233-BCF9-2BE6176B295A}" destId="{6C5788FC-077A-4267-8045-77097678B89F}" srcOrd="1" destOrd="0" presId="urn:microsoft.com/office/officeart/2005/8/layout/cycle8"/>
    <dgm:cxn modelId="{F7404B42-F92F-4DB9-B1FF-07ACA2BDE7DF}" type="presParOf" srcId="{BFF3D981-959D-4233-BCF9-2BE6176B295A}" destId="{AF13907A-C61B-4F36-84A1-A9ABCC6C68BB}" srcOrd="2" destOrd="0" presId="urn:microsoft.com/office/officeart/2005/8/layout/cycle8"/>
    <dgm:cxn modelId="{F1148400-D2AE-43B7-8970-3EF742F9F09B}" type="presParOf" srcId="{BFF3D981-959D-4233-BCF9-2BE6176B295A}" destId="{D095C5CD-21A5-4A16-BECB-57384DFB0BCA}" srcOrd="3" destOrd="0" presId="urn:microsoft.com/office/officeart/2005/8/layout/cycle8"/>
    <dgm:cxn modelId="{E669D48C-1386-4FCC-B27E-855CF72B5979}" type="presParOf" srcId="{BFF3D981-959D-4233-BCF9-2BE6176B295A}" destId="{6F667CF2-F316-42D1-99D0-BD87276DDEF1}" srcOrd="4" destOrd="0" presId="urn:microsoft.com/office/officeart/2005/8/layout/cycle8"/>
    <dgm:cxn modelId="{A990DFAC-BA39-43D6-BEE0-A07B116F5D62}" type="presParOf" srcId="{BFF3D981-959D-4233-BCF9-2BE6176B295A}" destId="{B88FC72C-0706-4229-BC5C-5458CB209581}" srcOrd="5" destOrd="0" presId="urn:microsoft.com/office/officeart/2005/8/layout/cycle8"/>
    <dgm:cxn modelId="{D7E935D8-98A4-4DCB-8A49-D318DF89B90E}" type="presParOf" srcId="{BFF3D981-959D-4233-BCF9-2BE6176B295A}" destId="{4D4E7986-D205-482A-B8B0-DA52D2ADBE34}" srcOrd="6" destOrd="0" presId="urn:microsoft.com/office/officeart/2005/8/layout/cycle8"/>
    <dgm:cxn modelId="{587152C7-435E-4C77-90B9-54AEA806DDA6}" type="presParOf" srcId="{BFF3D981-959D-4233-BCF9-2BE6176B295A}" destId="{F2E0F721-EAF7-4316-AF09-138F322F5929}" srcOrd="7" destOrd="0" presId="urn:microsoft.com/office/officeart/2005/8/layout/cycle8"/>
    <dgm:cxn modelId="{B8A87AA7-B609-4843-86D5-47C29B71E19E}" type="presParOf" srcId="{BFF3D981-959D-4233-BCF9-2BE6176B295A}" destId="{CE7AB45D-5A7F-4334-BD8F-72D49971628B}" srcOrd="8" destOrd="0" presId="urn:microsoft.com/office/officeart/2005/8/layout/cycle8"/>
    <dgm:cxn modelId="{F1E6CC5D-70B0-4E1A-A12E-320CA75D5A8A}" type="presParOf" srcId="{BFF3D981-959D-4233-BCF9-2BE6176B295A}" destId="{E9BB9906-5657-4AC5-B29B-6E1A8D9DB052}" srcOrd="9" destOrd="0" presId="urn:microsoft.com/office/officeart/2005/8/layout/cycle8"/>
    <dgm:cxn modelId="{E8310D3A-65B7-4066-8797-E314A4253E65}" type="presParOf" srcId="{BFF3D981-959D-4233-BCF9-2BE6176B295A}" destId="{46C8FE37-7239-4DB7-85B6-9F920383BB11}" srcOrd="10" destOrd="0" presId="urn:microsoft.com/office/officeart/2005/8/layout/cycle8"/>
    <dgm:cxn modelId="{5C15FB91-69DB-450F-8571-BAB4F1E67C83}" type="presParOf" srcId="{BFF3D981-959D-4233-BCF9-2BE6176B295A}" destId="{A4A0A022-A44E-450C-884F-7F4CD6DC2361}" srcOrd="11" destOrd="0" presId="urn:microsoft.com/office/officeart/2005/8/layout/cycle8"/>
    <dgm:cxn modelId="{C825DAD9-1929-401E-9FEE-BD637C27685B}" type="presParOf" srcId="{BFF3D981-959D-4233-BCF9-2BE6176B295A}" destId="{F0B1C805-C0D0-4D70-9148-11775756C902}" srcOrd="12" destOrd="0" presId="urn:microsoft.com/office/officeart/2005/8/layout/cycle8"/>
    <dgm:cxn modelId="{B9AB66CA-D937-4080-9189-66E4F2BA486B}" type="presParOf" srcId="{BFF3D981-959D-4233-BCF9-2BE6176B295A}" destId="{B5DFC6A2-CB1C-48CF-AADD-0BC21E8925CE}" srcOrd="13" destOrd="0" presId="urn:microsoft.com/office/officeart/2005/8/layout/cycle8"/>
    <dgm:cxn modelId="{4376B27C-B33D-4D29-8D7D-7103AE244132}" type="presParOf" srcId="{BFF3D981-959D-4233-BCF9-2BE6176B295A}" destId="{CC8C5ED8-8EF1-43F4-BEE1-B38B11B6D961}"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2AE74-C00C-417A-AEB3-F338FDA351A3}"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IN"/>
        </a:p>
      </dgm:t>
    </dgm:pt>
    <dgm:pt modelId="{7A75AA77-9DB5-464E-8B63-BBD7F156824B}" type="pres">
      <dgm:prSet presAssocID="{8DA2AE74-C00C-417A-AEB3-F338FDA351A3}" presName="Name0" presStyleCnt="0">
        <dgm:presLayoutVars>
          <dgm:dir/>
          <dgm:resizeHandles val="exact"/>
        </dgm:presLayoutVars>
      </dgm:prSet>
      <dgm:spPr/>
    </dgm:pt>
  </dgm:ptLst>
  <dgm:cxnLst>
    <dgm:cxn modelId="{9E9A62BD-D0B4-44F8-932F-EA8C057C303A}" type="presOf" srcId="{8DA2AE74-C00C-417A-AEB3-F338FDA351A3}" destId="{7A75AA77-9DB5-464E-8B63-BBD7F156824B}" srcOrd="0"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8E13B-7B7E-4942-9449-D3BA8BC6CBDE}">
      <dsp:nvSpPr>
        <dsp:cNvPr id="0" name=""/>
        <dsp:cNvSpPr/>
      </dsp:nvSpPr>
      <dsp:spPr>
        <a:xfrm>
          <a:off x="2114304" y="389523"/>
          <a:ext cx="5033836" cy="5033836"/>
        </a:xfrm>
        <a:prstGeom prst="pie">
          <a:avLst>
            <a:gd name="adj1" fmla="val 16200000"/>
            <a:gd name="adj2" fmla="val 1800000"/>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Frequency</a:t>
          </a:r>
          <a:endParaRPr lang="en-IN" sz="2800" kern="1200" dirty="0">
            <a:solidFill>
              <a:schemeClr val="tx1"/>
            </a:solidFill>
          </a:endParaRPr>
        </a:p>
      </dsp:txBody>
      <dsp:txXfrm>
        <a:off x="4767256" y="1456217"/>
        <a:ext cx="1797798" cy="1498165"/>
      </dsp:txXfrm>
    </dsp:sp>
    <dsp:sp modelId="{6F667CF2-F316-42D1-99D0-BD87276DDEF1}">
      <dsp:nvSpPr>
        <dsp:cNvPr id="0" name=""/>
        <dsp:cNvSpPr/>
      </dsp:nvSpPr>
      <dsp:spPr>
        <a:xfrm>
          <a:off x="2010631" y="544033"/>
          <a:ext cx="5033836" cy="5033836"/>
        </a:xfrm>
        <a:prstGeom prst="pie">
          <a:avLst>
            <a:gd name="adj1" fmla="val 1800000"/>
            <a:gd name="adj2" fmla="val 9000000"/>
          </a:avLst>
        </a:prstGeom>
        <a:gradFill rotWithShape="0">
          <a:gsLst>
            <a:gs pos="0">
              <a:schemeClr val="accent4">
                <a:hueOff val="5197846"/>
                <a:satOff val="-23984"/>
                <a:lumOff val="883"/>
                <a:alphaOff val="0"/>
                <a:tint val="100000"/>
                <a:shade val="100000"/>
                <a:satMod val="130000"/>
              </a:schemeClr>
            </a:gs>
            <a:gs pos="100000">
              <a:schemeClr val="accent4">
                <a:hueOff val="5197846"/>
                <a:satOff val="-23984"/>
                <a:lumOff val="88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Relevance to Key Topic</a:t>
          </a:r>
          <a:endParaRPr lang="en-IN" sz="2800" kern="1200" dirty="0">
            <a:solidFill>
              <a:schemeClr val="tx1"/>
            </a:solidFill>
          </a:endParaRPr>
        </a:p>
      </dsp:txBody>
      <dsp:txXfrm>
        <a:off x="3209164" y="3810034"/>
        <a:ext cx="2696698" cy="1318385"/>
      </dsp:txXfrm>
    </dsp:sp>
    <dsp:sp modelId="{CE7AB45D-5A7F-4334-BD8F-72D49971628B}">
      <dsp:nvSpPr>
        <dsp:cNvPr id="0" name=""/>
        <dsp:cNvSpPr/>
      </dsp:nvSpPr>
      <dsp:spPr>
        <a:xfrm>
          <a:off x="1906958" y="389523"/>
          <a:ext cx="5033836" cy="5033836"/>
        </a:xfrm>
        <a:prstGeom prst="pie">
          <a:avLst>
            <a:gd name="adj1" fmla="val 9000000"/>
            <a:gd name="adj2" fmla="val 16200000"/>
          </a:avLst>
        </a:prstGeom>
        <a:gradFill rotWithShape="0">
          <a:gsLst>
            <a:gs pos="0">
              <a:schemeClr val="accent4">
                <a:hueOff val="10395692"/>
                <a:satOff val="-47968"/>
                <a:lumOff val="1765"/>
                <a:alphaOff val="0"/>
                <a:tint val="100000"/>
                <a:shade val="100000"/>
                <a:satMod val="130000"/>
              </a:schemeClr>
            </a:gs>
            <a:gs pos="100000">
              <a:schemeClr val="accent4">
                <a:hueOff val="10395692"/>
                <a:satOff val="-47968"/>
                <a:lumOff val="1765"/>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dirty="0">
              <a:solidFill>
                <a:schemeClr val="tx1"/>
              </a:solidFill>
            </a:rPr>
            <a:t>Difficulty</a:t>
          </a:r>
          <a:endParaRPr lang="en-IN" sz="2800" kern="1200" dirty="0">
            <a:solidFill>
              <a:schemeClr val="tx1"/>
            </a:solidFill>
          </a:endParaRPr>
        </a:p>
      </dsp:txBody>
      <dsp:txXfrm>
        <a:off x="2490044" y="1456217"/>
        <a:ext cx="1797798" cy="1498165"/>
      </dsp:txXfrm>
    </dsp:sp>
    <dsp:sp modelId="{F0B1C805-C0D0-4D70-9148-11775756C902}">
      <dsp:nvSpPr>
        <dsp:cNvPr id="0" name=""/>
        <dsp:cNvSpPr/>
      </dsp:nvSpPr>
      <dsp:spPr>
        <a:xfrm>
          <a:off x="1803101" y="77904"/>
          <a:ext cx="5657073" cy="5657073"/>
        </a:xfrm>
        <a:prstGeom prst="circularArrow">
          <a:avLst>
            <a:gd name="adj1" fmla="val 5085"/>
            <a:gd name="adj2" fmla="val 327528"/>
            <a:gd name="adj3" fmla="val 1472472"/>
            <a:gd name="adj4" fmla="val 16199432"/>
            <a:gd name="adj5" fmla="val 5932"/>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5DFC6A2-CB1C-48CF-AADD-0BC21E8925CE}">
      <dsp:nvSpPr>
        <dsp:cNvPr id="0" name=""/>
        <dsp:cNvSpPr/>
      </dsp:nvSpPr>
      <dsp:spPr>
        <a:xfrm>
          <a:off x="1699013" y="232096"/>
          <a:ext cx="5657073" cy="5657073"/>
        </a:xfrm>
        <a:prstGeom prst="circularArrow">
          <a:avLst>
            <a:gd name="adj1" fmla="val 5085"/>
            <a:gd name="adj2" fmla="val 327528"/>
            <a:gd name="adj3" fmla="val 8671970"/>
            <a:gd name="adj4" fmla="val 1800502"/>
            <a:gd name="adj5" fmla="val 5932"/>
          </a:avLst>
        </a:prstGeom>
        <a:solidFill>
          <a:schemeClr val="accent4">
            <a:hueOff val="5197846"/>
            <a:satOff val="-23984"/>
            <a:lumOff val="883"/>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CC8C5ED8-8EF1-43F4-BEE1-B38B11B6D961}">
      <dsp:nvSpPr>
        <dsp:cNvPr id="0" name=""/>
        <dsp:cNvSpPr/>
      </dsp:nvSpPr>
      <dsp:spPr>
        <a:xfrm>
          <a:off x="1594924" y="77904"/>
          <a:ext cx="5657073" cy="5657073"/>
        </a:xfrm>
        <a:prstGeom prst="circularArrow">
          <a:avLst>
            <a:gd name="adj1" fmla="val 5085"/>
            <a:gd name="adj2" fmla="val 327528"/>
            <a:gd name="adj3" fmla="val 15873039"/>
            <a:gd name="adj4" fmla="val 9000000"/>
            <a:gd name="adj5" fmla="val 5932"/>
          </a:avLst>
        </a:prstGeom>
        <a:solidFill>
          <a:schemeClr val="accent4">
            <a:hueOff val="10395692"/>
            <a:satOff val="-47968"/>
            <a:lumOff val="1765"/>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aa84bf4da1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2aa84bf4da1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aa84bf4da1_4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aa84bf4da1_4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aa84bf4da1_4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4ba06fcf7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264ba06fcf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aa84bf4da1_4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g2aa84bf4da1_4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aa84bf4da1_4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aa84bf4da1_4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10"/>
          <p:cNvSpPr txBox="1">
            <a:spLocks noGrp="1"/>
          </p:cNvSpPr>
          <p:nvPr>
            <p:ph type="ctrTitle"/>
          </p:nvPr>
        </p:nvSpPr>
        <p:spPr>
          <a:xfrm>
            <a:off x="1524000" y="119531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2060"/>
              </a:buClr>
              <a:buSzPts val="6000"/>
              <a:buFont typeface="Bookman Old Style"/>
              <a:buNone/>
              <a:defRPr sz="6000">
                <a:solidFill>
                  <a:srgbClr val="002060"/>
                </a:solidFill>
                <a:latin typeface="Bookman Old Style"/>
                <a:ea typeface="Bookman Old Style"/>
                <a:cs typeface="Bookman Old Style"/>
                <a:sym typeface="Bookman Old Sty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C00000"/>
              </a:buClr>
              <a:buSzPts val="2400"/>
              <a:buNone/>
              <a:defRPr sz="2400">
                <a:solidFill>
                  <a:srgbClr val="C0000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 name="Google Shape;1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grpSp>
        <p:nvGrpSpPr>
          <p:cNvPr id="19" name="Google Shape;19;p10"/>
          <p:cNvGrpSpPr/>
          <p:nvPr/>
        </p:nvGrpSpPr>
        <p:grpSpPr>
          <a:xfrm>
            <a:off x="-3422" y="9627"/>
            <a:ext cx="5301563" cy="3764514"/>
            <a:chOff x="-3422" y="9627"/>
            <a:chExt cx="5301563" cy="3764514"/>
          </a:xfrm>
        </p:grpSpPr>
        <p:sp>
          <p:nvSpPr>
            <p:cNvPr id="20" name="Google Shape;20;p10"/>
            <p:cNvSpPr/>
            <p:nvPr/>
          </p:nvSpPr>
          <p:spPr>
            <a:xfrm>
              <a:off x="-3422" y="9627"/>
              <a:ext cx="5301563" cy="3764514"/>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sp>
          <p:nvSpPr>
            <p:cNvPr id="21" name="Google Shape;21;p10"/>
            <p:cNvSpPr txBox="1"/>
            <p:nvPr/>
          </p:nvSpPr>
          <p:spPr>
            <a:xfrm>
              <a:off x="1521433" y="437049"/>
              <a:ext cx="2517167" cy="739134"/>
            </a:xfrm>
            <a:prstGeom prst="rect">
              <a:avLst/>
            </a:prstGeom>
            <a:noFill/>
            <a:ln>
              <a:noFill/>
            </a:ln>
          </p:spPr>
          <p:txBody>
            <a:bodyPr spcFirstLastPara="1" wrap="square" lIns="0" tIns="8075" rIns="0" bIns="0" anchor="t" anchorCtr="0">
              <a:spAutoFit/>
            </a:bodyPr>
            <a:lstStyle/>
            <a:p>
              <a:pPr marL="7701" marR="0" lvl="0" indent="0" algn="l" rtl="0">
                <a:lnSpc>
                  <a:spcPct val="110477"/>
                </a:lnSpc>
                <a:spcBef>
                  <a:spcPts val="0"/>
                </a:spcBef>
                <a:spcAft>
                  <a:spcPts val="0"/>
                </a:spcAft>
                <a:buNone/>
              </a:pPr>
              <a:r>
                <a:rPr lang="en-IN" sz="2577" b="1">
                  <a:solidFill>
                    <a:srgbClr val="FFFFFF"/>
                  </a:solidFill>
                  <a:latin typeface="Bookman Old Style"/>
                  <a:ea typeface="Bookman Old Style"/>
                  <a:cs typeface="Bookman Old Style"/>
                  <a:sym typeface="Bookman Old Style"/>
                </a:rPr>
                <a:t>RV College of </a:t>
              </a:r>
              <a:endParaRPr/>
            </a:p>
            <a:p>
              <a:pPr marL="7701" marR="0" lvl="0" indent="0" algn="l" rtl="0">
                <a:lnSpc>
                  <a:spcPct val="110477"/>
                </a:lnSpc>
                <a:spcBef>
                  <a:spcPts val="64"/>
                </a:spcBef>
                <a:spcAft>
                  <a:spcPts val="0"/>
                </a:spcAft>
                <a:buNone/>
              </a:pPr>
              <a:r>
                <a:rPr lang="en-IN" sz="2577" b="1">
                  <a:solidFill>
                    <a:srgbClr val="FFFFFF"/>
                  </a:solidFill>
                  <a:latin typeface="Bookman Old Style"/>
                  <a:ea typeface="Bookman Old Style"/>
                  <a:cs typeface="Bookman Old Style"/>
                  <a:sym typeface="Bookman Old Style"/>
                </a:rPr>
                <a:t>Engineering</a:t>
              </a:r>
              <a:endParaRPr sz="2577">
                <a:solidFill>
                  <a:schemeClr val="dk1"/>
                </a:solidFill>
                <a:latin typeface="Bookman Old Style"/>
                <a:ea typeface="Bookman Old Style"/>
                <a:cs typeface="Bookman Old Style"/>
                <a:sym typeface="Bookman Old Style"/>
              </a:endParaRPr>
            </a:p>
          </p:txBody>
        </p:sp>
        <p:sp>
          <p:nvSpPr>
            <p:cNvPr id="22" name="Google Shape;22;p10"/>
            <p:cNvSpPr/>
            <p:nvPr/>
          </p:nvSpPr>
          <p:spPr>
            <a:xfrm>
              <a:off x="286339" y="234288"/>
              <a:ext cx="1119575" cy="111668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grpSp>
      <p:sp>
        <p:nvSpPr>
          <p:cNvPr id="23" name="Google Shape;23;p10"/>
          <p:cNvSpPr txBox="1"/>
          <p:nvPr/>
        </p:nvSpPr>
        <p:spPr>
          <a:xfrm>
            <a:off x="8373035" y="252217"/>
            <a:ext cx="3498933" cy="377108"/>
          </a:xfrm>
          <a:prstGeom prst="rect">
            <a:avLst/>
          </a:prstGeom>
          <a:noFill/>
          <a:ln>
            <a:noFill/>
          </a:ln>
        </p:spPr>
        <p:txBody>
          <a:bodyPr spcFirstLastPara="1" wrap="square" lIns="0" tIns="7700" rIns="0" bIns="0" anchor="t" anchorCtr="0">
            <a:spAutoFit/>
          </a:bodyPr>
          <a:lstStyle/>
          <a:p>
            <a:pPr marL="7701" marR="0" lvl="0" indent="0" algn="ctr" rtl="0">
              <a:spcBef>
                <a:spcPts val="0"/>
              </a:spcBef>
              <a:spcAft>
                <a:spcPts val="0"/>
              </a:spcAft>
              <a:buNone/>
            </a:pPr>
            <a:r>
              <a:rPr lang="en-IN" sz="2400" b="1" i="1">
                <a:solidFill>
                  <a:srgbClr val="422C75"/>
                </a:solidFill>
                <a:latin typeface="Bookman Old Style"/>
                <a:ea typeface="Bookman Old Style"/>
                <a:cs typeface="Bookman Old Style"/>
                <a:sym typeface="Bookman Old Style"/>
              </a:rPr>
              <a:t>Go, change the world</a:t>
            </a:r>
            <a:endParaRPr sz="2400" b="1">
              <a:solidFill>
                <a:schemeClr val="dk1"/>
              </a:solidFill>
              <a:latin typeface="Bookman Old Style"/>
              <a:ea typeface="Bookman Old Style"/>
              <a:cs typeface="Bookman Old Style"/>
              <a:sym typeface="Bookman Old Styl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8" name="Google Shape;12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1"/>
          <p:cNvSpPr txBox="1">
            <a:spLocks noGrp="1"/>
          </p:cNvSpPr>
          <p:nvPr>
            <p:ph type="title"/>
          </p:nvPr>
        </p:nvSpPr>
        <p:spPr>
          <a:xfrm>
            <a:off x="1174375" y="60480"/>
            <a:ext cx="8551282" cy="638693"/>
          </a:xfrm>
          <a:prstGeom prst="rect">
            <a:avLst/>
          </a:prstGeom>
          <a:solidFill>
            <a:srgbClr val="FFF2CC"/>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lvl1pPr lvl="0" algn="ctr">
              <a:lnSpc>
                <a:spcPct val="90000"/>
              </a:lnSpc>
              <a:spcBef>
                <a:spcPts val="0"/>
              </a:spcBef>
              <a:spcAft>
                <a:spcPts val="0"/>
              </a:spcAft>
              <a:buClr>
                <a:srgbClr val="C00000"/>
              </a:buClr>
              <a:buSzPts val="3600"/>
              <a:buFont typeface="Bookman Old Style"/>
              <a:buNone/>
              <a:defRPr sz="3600" b="1">
                <a:solidFill>
                  <a:srgbClr val="C00000"/>
                </a:solidFill>
                <a:latin typeface="Bookman Old Style"/>
                <a:ea typeface="Bookman Old Style"/>
                <a:cs typeface="Bookman Old Style"/>
                <a:sym typeface="Bookman Old Sty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1"/>
          <p:cNvSpPr txBox="1">
            <a:spLocks noGrp="1"/>
          </p:cNvSpPr>
          <p:nvPr>
            <p:ph type="body" idx="1"/>
          </p:nvPr>
        </p:nvSpPr>
        <p:spPr>
          <a:xfrm>
            <a:off x="174812" y="797859"/>
            <a:ext cx="11842376" cy="5379104"/>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2060"/>
              </a:buClr>
              <a:buSzPts val="2800"/>
              <a:buChar char="•"/>
              <a:defRPr>
                <a:solidFill>
                  <a:srgbClr val="002060"/>
                </a:solidFill>
                <a:latin typeface="Bookman Old Style"/>
                <a:ea typeface="Bookman Old Style"/>
                <a:cs typeface="Bookman Old Style"/>
                <a:sym typeface="Bookman Old Style"/>
              </a:defRPr>
            </a:lvl1pPr>
            <a:lvl2pPr marL="914400" lvl="1" indent="-381000" algn="l">
              <a:lnSpc>
                <a:spcPct val="90000"/>
              </a:lnSpc>
              <a:spcBef>
                <a:spcPts val="500"/>
              </a:spcBef>
              <a:spcAft>
                <a:spcPts val="0"/>
              </a:spcAft>
              <a:buClr>
                <a:schemeClr val="dk1"/>
              </a:buClr>
              <a:buSzPts val="2400"/>
              <a:buChar char="•"/>
              <a:defRPr>
                <a:latin typeface="Bookman Old Style"/>
                <a:ea typeface="Bookman Old Style"/>
                <a:cs typeface="Bookman Old Style"/>
                <a:sym typeface="Bookman Old Style"/>
              </a:defRPr>
            </a:lvl2pPr>
            <a:lvl3pPr marL="1371600" lvl="2" indent="-355600" algn="l">
              <a:lnSpc>
                <a:spcPct val="90000"/>
              </a:lnSpc>
              <a:spcBef>
                <a:spcPts val="500"/>
              </a:spcBef>
              <a:spcAft>
                <a:spcPts val="0"/>
              </a:spcAft>
              <a:buClr>
                <a:srgbClr val="002060"/>
              </a:buClr>
              <a:buSzPts val="2000"/>
              <a:buChar char="•"/>
              <a:defRPr>
                <a:solidFill>
                  <a:srgbClr val="002060"/>
                </a:solidFill>
                <a:latin typeface="Bookman Old Style"/>
                <a:ea typeface="Bookman Old Style"/>
                <a:cs typeface="Bookman Old Style"/>
                <a:sym typeface="Bookman Old Style"/>
              </a:defRPr>
            </a:lvl3pPr>
            <a:lvl4pPr marL="1828800" lvl="3" indent="-342900" algn="l">
              <a:lnSpc>
                <a:spcPct val="90000"/>
              </a:lnSpc>
              <a:spcBef>
                <a:spcPts val="500"/>
              </a:spcBef>
              <a:spcAft>
                <a:spcPts val="0"/>
              </a:spcAft>
              <a:buClr>
                <a:srgbClr val="002060"/>
              </a:buClr>
              <a:buSzPts val="1800"/>
              <a:buChar char="•"/>
              <a:defRPr>
                <a:solidFill>
                  <a:srgbClr val="002060"/>
                </a:solidFill>
                <a:latin typeface="Bookman Old Style"/>
                <a:ea typeface="Bookman Old Style"/>
                <a:cs typeface="Bookman Old Style"/>
                <a:sym typeface="Bookman Old Style"/>
              </a:defRPr>
            </a:lvl4pPr>
            <a:lvl5pPr marL="2286000" lvl="4" indent="-342900" algn="l">
              <a:lnSpc>
                <a:spcPct val="90000"/>
              </a:lnSpc>
              <a:spcBef>
                <a:spcPts val="500"/>
              </a:spcBef>
              <a:spcAft>
                <a:spcPts val="0"/>
              </a:spcAft>
              <a:buClr>
                <a:srgbClr val="002060"/>
              </a:buClr>
              <a:buSzPts val="1800"/>
              <a:buChar char="•"/>
              <a:defRPr>
                <a:solidFill>
                  <a:srgbClr val="002060"/>
                </a:solidFill>
                <a:latin typeface="Bookman Old Style"/>
                <a:ea typeface="Bookman Old Style"/>
                <a:cs typeface="Bookman Old Style"/>
                <a:sym typeface="Bookman Old Styl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7" name="Google Shape;27;p11"/>
          <p:cNvGrpSpPr/>
          <p:nvPr/>
        </p:nvGrpSpPr>
        <p:grpSpPr>
          <a:xfrm>
            <a:off x="-35003" y="0"/>
            <a:ext cx="12191144" cy="6858000"/>
            <a:chOff x="-35003" y="-1"/>
            <a:chExt cx="12191144" cy="6858000"/>
          </a:xfrm>
        </p:grpSpPr>
        <p:sp>
          <p:nvSpPr>
            <p:cNvPr id="28" name="Google Shape;28;p11"/>
            <p:cNvSpPr/>
            <p:nvPr/>
          </p:nvSpPr>
          <p:spPr>
            <a:xfrm>
              <a:off x="-35003" y="-1"/>
              <a:ext cx="12191144" cy="6858000"/>
            </a:xfrm>
            <a:prstGeom prst="rect">
              <a:avLst/>
            </a:prstGeom>
            <a:solidFill>
              <a:schemeClr val="lt1">
                <a:alpha val="98823"/>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92">
                <a:solidFill>
                  <a:srgbClr val="FFFFFF"/>
                </a:solidFill>
                <a:latin typeface="Calibri"/>
                <a:ea typeface="Calibri"/>
                <a:cs typeface="Calibri"/>
                <a:sym typeface="Calibri"/>
              </a:endParaRPr>
            </a:p>
          </p:txBody>
        </p:sp>
        <p:grpSp>
          <p:nvGrpSpPr>
            <p:cNvPr id="29" name="Google Shape;29;p11"/>
            <p:cNvGrpSpPr/>
            <p:nvPr/>
          </p:nvGrpSpPr>
          <p:grpSpPr>
            <a:xfrm>
              <a:off x="0" y="-1"/>
              <a:ext cx="1174375" cy="932329"/>
              <a:chOff x="1" y="0"/>
              <a:chExt cx="995082" cy="663388"/>
            </a:xfrm>
          </p:grpSpPr>
          <p:sp>
            <p:nvSpPr>
              <p:cNvPr id="30" name="Google Shape;30;p11"/>
              <p:cNvSpPr/>
              <p:nvPr/>
            </p:nvSpPr>
            <p:spPr>
              <a:xfrm>
                <a:off x="1" y="0"/>
                <a:ext cx="995082" cy="663388"/>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sp>
            <p:nvSpPr>
              <p:cNvPr id="31" name="Google Shape;31;p11"/>
              <p:cNvSpPr/>
              <p:nvPr/>
            </p:nvSpPr>
            <p:spPr>
              <a:xfrm>
                <a:off x="73957" y="36743"/>
                <a:ext cx="383242" cy="31071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grpSp>
      </p:grpSp>
      <p:grpSp>
        <p:nvGrpSpPr>
          <p:cNvPr id="32" name="Google Shape;32;p11"/>
          <p:cNvGrpSpPr/>
          <p:nvPr/>
        </p:nvGrpSpPr>
        <p:grpSpPr>
          <a:xfrm>
            <a:off x="9842217" y="17837"/>
            <a:ext cx="2313924" cy="600635"/>
            <a:chOff x="9682912" y="8965"/>
            <a:chExt cx="2402541" cy="600635"/>
          </a:xfrm>
        </p:grpSpPr>
        <p:sp>
          <p:nvSpPr>
            <p:cNvPr id="33" name="Google Shape;33;p11"/>
            <p:cNvSpPr/>
            <p:nvPr/>
          </p:nvSpPr>
          <p:spPr>
            <a:xfrm>
              <a:off x="9682912" y="8965"/>
              <a:ext cx="2402541" cy="600635"/>
            </a:xfrm>
            <a:prstGeom prst="roundRect">
              <a:avLst>
                <a:gd name="adj" fmla="val 16667"/>
              </a:avLst>
            </a:prstGeom>
            <a:solidFill>
              <a:schemeClr val="lt1"/>
            </a:solidFill>
            <a:ln w="1905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34" name="Google Shape;34;p11"/>
            <p:cNvSpPr txBox="1"/>
            <p:nvPr/>
          </p:nvSpPr>
          <p:spPr>
            <a:xfrm>
              <a:off x="9803934" y="193190"/>
              <a:ext cx="2160495" cy="223220"/>
            </a:xfrm>
            <a:prstGeom prst="rect">
              <a:avLst/>
            </a:prstGeom>
            <a:noFill/>
            <a:ln>
              <a:noFill/>
            </a:ln>
          </p:spPr>
          <p:txBody>
            <a:bodyPr spcFirstLastPara="1" wrap="square" lIns="0" tIns="7700" rIns="0" bIns="0" anchor="t" anchorCtr="0">
              <a:spAutoFit/>
            </a:bodyPr>
            <a:lstStyle/>
            <a:p>
              <a:pPr marL="7701" marR="0" lvl="0" indent="0" algn="ctr" rtl="0">
                <a:spcBef>
                  <a:spcPts val="0"/>
                </a:spcBef>
                <a:spcAft>
                  <a:spcPts val="0"/>
                </a:spcAft>
                <a:buNone/>
              </a:pPr>
              <a:r>
                <a:rPr lang="en-IN" sz="1400" b="1" i="1">
                  <a:solidFill>
                    <a:srgbClr val="422C75"/>
                  </a:solidFill>
                  <a:latin typeface="Bookman Old Style"/>
                  <a:ea typeface="Bookman Old Style"/>
                  <a:cs typeface="Bookman Old Style"/>
                  <a:sym typeface="Bookman Old Style"/>
                </a:rPr>
                <a:t>Go, change the world</a:t>
              </a:r>
              <a:endParaRPr sz="1400" b="1">
                <a:solidFill>
                  <a:schemeClr val="dk1"/>
                </a:solidFill>
                <a:latin typeface="Bookman Old Style"/>
                <a:ea typeface="Bookman Old Style"/>
                <a:cs typeface="Bookman Old Style"/>
                <a:sym typeface="Bookman Old Style"/>
              </a:endParaRPr>
            </a:p>
          </p:txBody>
        </p:sp>
      </p:grpSp>
      <p:sp>
        <p:nvSpPr>
          <p:cNvPr id="35" name="Google Shape;35;p11"/>
          <p:cNvSpPr txBox="1">
            <a:spLocks noGrp="1"/>
          </p:cNvSpPr>
          <p:nvPr>
            <p:ph type="dt" idx="10"/>
          </p:nvPr>
        </p:nvSpPr>
        <p:spPr>
          <a:xfrm>
            <a:off x="174812" y="634720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rgbClr val="002060"/>
                </a:solidFill>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9273988" y="634720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2060"/>
                </a:solidFill>
                <a:latin typeface="Bookman Old Style"/>
                <a:ea typeface="Bookman Old Style"/>
                <a:cs typeface="Bookman Old Style"/>
                <a:sym typeface="Bookman Old Style"/>
              </a:defRPr>
            </a:lvl1pPr>
            <a:lvl2pPr marL="0" lvl="1" indent="0" algn="r">
              <a:spcBef>
                <a:spcPts val="0"/>
              </a:spcBef>
              <a:buNone/>
              <a:defRPr sz="1200" b="1">
                <a:solidFill>
                  <a:srgbClr val="002060"/>
                </a:solidFill>
                <a:latin typeface="Bookman Old Style"/>
                <a:ea typeface="Bookman Old Style"/>
                <a:cs typeface="Bookman Old Style"/>
                <a:sym typeface="Bookman Old Style"/>
              </a:defRPr>
            </a:lvl2pPr>
            <a:lvl3pPr marL="0" lvl="2" indent="0" algn="r">
              <a:spcBef>
                <a:spcPts val="0"/>
              </a:spcBef>
              <a:buNone/>
              <a:defRPr sz="1200" b="1">
                <a:solidFill>
                  <a:srgbClr val="002060"/>
                </a:solidFill>
                <a:latin typeface="Bookman Old Style"/>
                <a:ea typeface="Bookman Old Style"/>
                <a:cs typeface="Bookman Old Style"/>
                <a:sym typeface="Bookman Old Style"/>
              </a:defRPr>
            </a:lvl3pPr>
            <a:lvl4pPr marL="0" lvl="3" indent="0" algn="r">
              <a:spcBef>
                <a:spcPts val="0"/>
              </a:spcBef>
              <a:buNone/>
              <a:defRPr sz="1200" b="1">
                <a:solidFill>
                  <a:srgbClr val="002060"/>
                </a:solidFill>
                <a:latin typeface="Bookman Old Style"/>
                <a:ea typeface="Bookman Old Style"/>
                <a:cs typeface="Bookman Old Style"/>
                <a:sym typeface="Bookman Old Style"/>
              </a:defRPr>
            </a:lvl4pPr>
            <a:lvl5pPr marL="0" lvl="4" indent="0" algn="r">
              <a:spcBef>
                <a:spcPts val="0"/>
              </a:spcBef>
              <a:buNone/>
              <a:defRPr sz="1200" b="1">
                <a:solidFill>
                  <a:srgbClr val="002060"/>
                </a:solidFill>
                <a:latin typeface="Bookman Old Style"/>
                <a:ea typeface="Bookman Old Style"/>
                <a:cs typeface="Bookman Old Style"/>
                <a:sym typeface="Bookman Old Style"/>
              </a:defRPr>
            </a:lvl5pPr>
            <a:lvl6pPr marL="0" lvl="5" indent="0" algn="r">
              <a:spcBef>
                <a:spcPts val="0"/>
              </a:spcBef>
              <a:buNone/>
              <a:defRPr sz="1200" b="1">
                <a:solidFill>
                  <a:srgbClr val="002060"/>
                </a:solidFill>
                <a:latin typeface="Bookman Old Style"/>
                <a:ea typeface="Bookman Old Style"/>
                <a:cs typeface="Bookman Old Style"/>
                <a:sym typeface="Bookman Old Style"/>
              </a:defRPr>
            </a:lvl6pPr>
            <a:lvl7pPr marL="0" lvl="6" indent="0" algn="r">
              <a:spcBef>
                <a:spcPts val="0"/>
              </a:spcBef>
              <a:buNone/>
              <a:defRPr sz="1200" b="1">
                <a:solidFill>
                  <a:srgbClr val="002060"/>
                </a:solidFill>
                <a:latin typeface="Bookman Old Style"/>
                <a:ea typeface="Bookman Old Style"/>
                <a:cs typeface="Bookman Old Style"/>
                <a:sym typeface="Bookman Old Style"/>
              </a:defRPr>
            </a:lvl7pPr>
            <a:lvl8pPr marL="0" lvl="7" indent="0" algn="r">
              <a:spcBef>
                <a:spcPts val="0"/>
              </a:spcBef>
              <a:buNone/>
              <a:defRPr sz="1200" b="1">
                <a:solidFill>
                  <a:srgbClr val="002060"/>
                </a:solidFill>
                <a:latin typeface="Bookman Old Style"/>
                <a:ea typeface="Bookman Old Style"/>
                <a:cs typeface="Bookman Old Style"/>
                <a:sym typeface="Bookman Old Style"/>
              </a:defRPr>
            </a:lvl8pPr>
            <a:lvl9pPr marL="0" lvl="8" indent="0" algn="r">
              <a:spcBef>
                <a:spcPts val="0"/>
              </a:spcBef>
              <a:buNone/>
              <a:defRPr sz="1200" b="1">
                <a:solidFill>
                  <a:srgbClr val="002060"/>
                </a:solidFill>
                <a:latin typeface="Bookman Old Style"/>
                <a:ea typeface="Bookman Old Style"/>
                <a:cs typeface="Bookman Old Style"/>
                <a:sym typeface="Bookman Old Styl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7"/>
        <p:cNvGrpSpPr/>
        <p:nvPr/>
      </p:nvGrpSpPr>
      <p:grpSpPr>
        <a:xfrm>
          <a:off x="0" y="0"/>
          <a:ext cx="0" cy="0"/>
          <a:chOff x="0" y="0"/>
          <a:chExt cx="0" cy="0"/>
        </a:xfrm>
      </p:grpSpPr>
      <p:sp>
        <p:nvSpPr>
          <p:cNvPr id="38" name="Google Shape;38;p12"/>
          <p:cNvSpPr txBox="1">
            <a:spLocks noGrp="1"/>
          </p:cNvSpPr>
          <p:nvPr>
            <p:ph type="body" idx="1"/>
          </p:nvPr>
        </p:nvSpPr>
        <p:spPr>
          <a:xfrm>
            <a:off x="268941" y="842775"/>
            <a:ext cx="5750859" cy="53341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2"/>
          <p:cNvSpPr txBox="1">
            <a:spLocks noGrp="1"/>
          </p:cNvSpPr>
          <p:nvPr>
            <p:ph type="body" idx="2"/>
          </p:nvPr>
        </p:nvSpPr>
        <p:spPr>
          <a:xfrm>
            <a:off x="6172200" y="842775"/>
            <a:ext cx="5795682" cy="53341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dt" idx="10"/>
          </p:nvPr>
        </p:nvSpPr>
        <p:spPr>
          <a:xfrm>
            <a:off x="268941" y="635634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sldNum" idx="12"/>
          </p:nvPr>
        </p:nvSpPr>
        <p:spPr>
          <a:xfrm>
            <a:off x="9224682" y="6356349"/>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2" name="Google Shape;42;p12"/>
          <p:cNvSpPr/>
          <p:nvPr/>
        </p:nvSpPr>
        <p:spPr>
          <a:xfrm>
            <a:off x="0" y="-24255"/>
            <a:ext cx="1174376" cy="1019337"/>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sp>
        <p:nvSpPr>
          <p:cNvPr id="43" name="Google Shape;43;p12"/>
          <p:cNvSpPr/>
          <p:nvPr/>
        </p:nvSpPr>
        <p:spPr>
          <a:xfrm>
            <a:off x="42794" y="17837"/>
            <a:ext cx="452294" cy="436679"/>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sp>
        <p:nvSpPr>
          <p:cNvPr id="44" name="Google Shape;44;p12"/>
          <p:cNvSpPr txBox="1"/>
          <p:nvPr/>
        </p:nvSpPr>
        <p:spPr>
          <a:xfrm>
            <a:off x="1174376" y="24695"/>
            <a:ext cx="8551282" cy="638693"/>
          </a:xfrm>
          <a:prstGeom prst="rect">
            <a:avLst/>
          </a:prstGeom>
          <a:solidFill>
            <a:srgbClr val="FFF2CC"/>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00000"/>
              </a:buClr>
              <a:buSzPts val="3600"/>
              <a:buFont typeface="Bookman Old Style"/>
              <a:buNone/>
            </a:pPr>
            <a:r>
              <a:rPr lang="en-IN" sz="3600" b="1">
                <a:solidFill>
                  <a:srgbClr val="C00000"/>
                </a:solidFill>
                <a:latin typeface="Bookman Old Style"/>
                <a:ea typeface="Bookman Old Style"/>
                <a:cs typeface="Bookman Old Style"/>
                <a:sym typeface="Bookman Old Style"/>
              </a:rPr>
              <a:t>Click to edit Master title style</a:t>
            </a:r>
            <a:endParaRPr sz="3600" b="1">
              <a:solidFill>
                <a:srgbClr val="C00000"/>
              </a:solidFill>
              <a:latin typeface="Bookman Old Style"/>
              <a:ea typeface="Bookman Old Style"/>
              <a:cs typeface="Bookman Old Style"/>
              <a:sym typeface="Bookman Old Style"/>
            </a:endParaRPr>
          </a:p>
        </p:txBody>
      </p:sp>
      <p:grpSp>
        <p:nvGrpSpPr>
          <p:cNvPr id="45" name="Google Shape;45;p12"/>
          <p:cNvGrpSpPr/>
          <p:nvPr/>
        </p:nvGrpSpPr>
        <p:grpSpPr>
          <a:xfrm>
            <a:off x="9842217" y="17837"/>
            <a:ext cx="2313924" cy="600635"/>
            <a:chOff x="9682912" y="8965"/>
            <a:chExt cx="2402541" cy="600635"/>
          </a:xfrm>
        </p:grpSpPr>
        <p:sp>
          <p:nvSpPr>
            <p:cNvPr id="46" name="Google Shape;46;p12"/>
            <p:cNvSpPr/>
            <p:nvPr/>
          </p:nvSpPr>
          <p:spPr>
            <a:xfrm>
              <a:off x="9682912" y="8965"/>
              <a:ext cx="2402541" cy="600635"/>
            </a:xfrm>
            <a:prstGeom prst="roundRect">
              <a:avLst>
                <a:gd name="adj" fmla="val 16667"/>
              </a:avLst>
            </a:prstGeom>
            <a:solidFill>
              <a:schemeClr val="lt1"/>
            </a:solidFill>
            <a:ln w="1905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47" name="Google Shape;47;p12"/>
            <p:cNvSpPr txBox="1"/>
            <p:nvPr/>
          </p:nvSpPr>
          <p:spPr>
            <a:xfrm>
              <a:off x="9803934" y="193190"/>
              <a:ext cx="2160495" cy="223220"/>
            </a:xfrm>
            <a:prstGeom prst="rect">
              <a:avLst/>
            </a:prstGeom>
            <a:noFill/>
            <a:ln>
              <a:noFill/>
            </a:ln>
          </p:spPr>
          <p:txBody>
            <a:bodyPr spcFirstLastPara="1" wrap="square" lIns="0" tIns="7700" rIns="0" bIns="0" anchor="t" anchorCtr="0">
              <a:spAutoFit/>
            </a:bodyPr>
            <a:lstStyle/>
            <a:p>
              <a:pPr marL="7701" marR="0" lvl="0" indent="0" algn="ctr" rtl="0">
                <a:spcBef>
                  <a:spcPts val="0"/>
                </a:spcBef>
                <a:spcAft>
                  <a:spcPts val="0"/>
                </a:spcAft>
                <a:buNone/>
              </a:pPr>
              <a:r>
                <a:rPr lang="en-IN" sz="1400" b="1" i="1">
                  <a:solidFill>
                    <a:srgbClr val="422C75"/>
                  </a:solidFill>
                  <a:latin typeface="Bookman Old Style"/>
                  <a:ea typeface="Bookman Old Style"/>
                  <a:cs typeface="Bookman Old Style"/>
                  <a:sym typeface="Bookman Old Style"/>
                </a:rPr>
                <a:t>Go, change the world</a:t>
              </a:r>
              <a:endParaRPr sz="1400" b="1">
                <a:solidFill>
                  <a:schemeClr val="dk1"/>
                </a:solidFill>
                <a:latin typeface="Bookman Old Style"/>
                <a:ea typeface="Bookman Old Style"/>
                <a:cs typeface="Bookman Old Style"/>
                <a:sym typeface="Bookman Old Style"/>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
        <p:cNvGrpSpPr/>
        <p:nvPr/>
      </p:nvGrpSpPr>
      <p:grpSpPr>
        <a:xfrm>
          <a:off x="0" y="0"/>
          <a:ext cx="0" cy="0"/>
          <a:chOff x="0" y="0"/>
          <a:chExt cx="0" cy="0"/>
        </a:xfrm>
      </p:grpSpPr>
      <p:grpSp>
        <p:nvGrpSpPr>
          <p:cNvPr id="49" name="Google Shape;49;p13"/>
          <p:cNvGrpSpPr/>
          <p:nvPr/>
        </p:nvGrpSpPr>
        <p:grpSpPr>
          <a:xfrm>
            <a:off x="-35003" y="0"/>
            <a:ext cx="12191144" cy="6858000"/>
            <a:chOff x="-35003" y="-1"/>
            <a:chExt cx="12191144" cy="6858000"/>
          </a:xfrm>
        </p:grpSpPr>
        <p:sp>
          <p:nvSpPr>
            <p:cNvPr id="50" name="Google Shape;50;p13"/>
            <p:cNvSpPr/>
            <p:nvPr/>
          </p:nvSpPr>
          <p:spPr>
            <a:xfrm>
              <a:off x="-35003" y="-1"/>
              <a:ext cx="12191144" cy="6858000"/>
            </a:xfrm>
            <a:prstGeom prst="rect">
              <a:avLst/>
            </a:prstGeom>
            <a:solidFill>
              <a:schemeClr val="lt1">
                <a:alpha val="98823"/>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92">
                <a:solidFill>
                  <a:srgbClr val="FFFFFF"/>
                </a:solidFill>
                <a:latin typeface="Bookman Old Style"/>
                <a:ea typeface="Bookman Old Style"/>
                <a:cs typeface="Bookman Old Style"/>
                <a:sym typeface="Bookman Old Style"/>
              </a:endParaRPr>
            </a:p>
          </p:txBody>
        </p:sp>
        <p:grpSp>
          <p:nvGrpSpPr>
            <p:cNvPr id="51" name="Google Shape;51;p13"/>
            <p:cNvGrpSpPr/>
            <p:nvPr/>
          </p:nvGrpSpPr>
          <p:grpSpPr>
            <a:xfrm>
              <a:off x="0" y="-1"/>
              <a:ext cx="1174375" cy="932329"/>
              <a:chOff x="1" y="0"/>
              <a:chExt cx="995082" cy="663388"/>
            </a:xfrm>
          </p:grpSpPr>
          <p:sp>
            <p:nvSpPr>
              <p:cNvPr id="52" name="Google Shape;52;p13"/>
              <p:cNvSpPr/>
              <p:nvPr/>
            </p:nvSpPr>
            <p:spPr>
              <a:xfrm>
                <a:off x="1" y="0"/>
                <a:ext cx="995082" cy="663388"/>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sp>
            <p:nvSpPr>
              <p:cNvPr id="53" name="Google Shape;53;p13"/>
              <p:cNvSpPr/>
              <p:nvPr/>
            </p:nvSpPr>
            <p:spPr>
              <a:xfrm>
                <a:off x="73957" y="36743"/>
                <a:ext cx="383242" cy="31071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grpSp>
      </p:grpSp>
      <p:sp>
        <p:nvSpPr>
          <p:cNvPr id="54" name="Google Shape;54;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C00000"/>
              </a:buClr>
              <a:buSzPts val="5400"/>
              <a:buFont typeface="Bookman Old Style"/>
              <a:buNone/>
              <a:defRPr sz="5400">
                <a:solidFill>
                  <a:srgbClr val="C00000"/>
                </a:solidFill>
                <a:latin typeface="Bookman Old Style"/>
                <a:ea typeface="Bookman Old Style"/>
                <a:cs typeface="Bookman Old Style"/>
                <a:sym typeface="Bookman Old Styl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2060"/>
              </a:buClr>
              <a:buSzPts val="2400"/>
              <a:buNone/>
              <a:defRPr sz="2400">
                <a:solidFill>
                  <a:srgbClr val="002060"/>
                </a:solidFill>
                <a:latin typeface="Bookman Old Style"/>
                <a:ea typeface="Bookman Old Style"/>
                <a:cs typeface="Bookman Old Style"/>
                <a:sym typeface="Bookman Old Style"/>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6" name="Google Shape;56;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grpSp>
        <p:nvGrpSpPr>
          <p:cNvPr id="58" name="Google Shape;58;p13"/>
          <p:cNvGrpSpPr/>
          <p:nvPr/>
        </p:nvGrpSpPr>
        <p:grpSpPr>
          <a:xfrm>
            <a:off x="9842217" y="17837"/>
            <a:ext cx="2313924" cy="600635"/>
            <a:chOff x="9682912" y="8965"/>
            <a:chExt cx="2402541" cy="600635"/>
          </a:xfrm>
        </p:grpSpPr>
        <p:sp>
          <p:nvSpPr>
            <p:cNvPr id="59" name="Google Shape;59;p13"/>
            <p:cNvSpPr/>
            <p:nvPr/>
          </p:nvSpPr>
          <p:spPr>
            <a:xfrm>
              <a:off x="9682912" y="8965"/>
              <a:ext cx="2402541" cy="600635"/>
            </a:xfrm>
            <a:prstGeom prst="roundRect">
              <a:avLst>
                <a:gd name="adj" fmla="val 16667"/>
              </a:avLst>
            </a:prstGeom>
            <a:solidFill>
              <a:schemeClr val="lt1"/>
            </a:solidFill>
            <a:ln w="1905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60" name="Google Shape;60;p13"/>
            <p:cNvSpPr txBox="1"/>
            <p:nvPr/>
          </p:nvSpPr>
          <p:spPr>
            <a:xfrm>
              <a:off x="9803934" y="193190"/>
              <a:ext cx="2160495" cy="223220"/>
            </a:xfrm>
            <a:prstGeom prst="rect">
              <a:avLst/>
            </a:prstGeom>
            <a:noFill/>
            <a:ln>
              <a:noFill/>
            </a:ln>
          </p:spPr>
          <p:txBody>
            <a:bodyPr spcFirstLastPara="1" wrap="square" lIns="0" tIns="7700" rIns="0" bIns="0" anchor="t" anchorCtr="0">
              <a:spAutoFit/>
            </a:bodyPr>
            <a:lstStyle/>
            <a:p>
              <a:pPr marL="7701" marR="0" lvl="0" indent="0" algn="ctr" rtl="0">
                <a:spcBef>
                  <a:spcPts val="0"/>
                </a:spcBef>
                <a:spcAft>
                  <a:spcPts val="0"/>
                </a:spcAft>
                <a:buNone/>
              </a:pPr>
              <a:r>
                <a:rPr lang="en-IN" sz="1400" b="1" i="1">
                  <a:solidFill>
                    <a:srgbClr val="422C75"/>
                  </a:solidFill>
                  <a:latin typeface="Bookman Old Style"/>
                  <a:ea typeface="Bookman Old Style"/>
                  <a:cs typeface="Bookman Old Style"/>
                  <a:sym typeface="Bookman Old Style"/>
                </a:rPr>
                <a:t>Go, change the world</a:t>
              </a:r>
              <a:endParaRPr sz="1400" b="1">
                <a:solidFill>
                  <a:schemeClr val="dk1"/>
                </a:solidFill>
                <a:latin typeface="Bookman Old Style"/>
                <a:ea typeface="Bookman Old Style"/>
                <a:cs typeface="Bookman Old Style"/>
                <a:sym typeface="Bookman Old Style"/>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grpSp>
        <p:nvGrpSpPr>
          <p:cNvPr id="62" name="Google Shape;62;p14"/>
          <p:cNvGrpSpPr/>
          <p:nvPr/>
        </p:nvGrpSpPr>
        <p:grpSpPr>
          <a:xfrm>
            <a:off x="-35003" y="0"/>
            <a:ext cx="12191144" cy="6858000"/>
            <a:chOff x="-35003" y="-1"/>
            <a:chExt cx="12191144" cy="6858000"/>
          </a:xfrm>
        </p:grpSpPr>
        <p:sp>
          <p:nvSpPr>
            <p:cNvPr id="63" name="Google Shape;63;p14"/>
            <p:cNvSpPr/>
            <p:nvPr/>
          </p:nvSpPr>
          <p:spPr>
            <a:xfrm>
              <a:off x="-35003" y="-1"/>
              <a:ext cx="12191144" cy="6858000"/>
            </a:xfrm>
            <a:prstGeom prst="rect">
              <a:avLst/>
            </a:prstGeom>
            <a:solidFill>
              <a:schemeClr val="lt1">
                <a:alpha val="98823"/>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92">
                <a:solidFill>
                  <a:srgbClr val="FFFFFF"/>
                </a:solidFill>
                <a:latin typeface="Calibri"/>
                <a:ea typeface="Calibri"/>
                <a:cs typeface="Calibri"/>
                <a:sym typeface="Calibri"/>
              </a:endParaRPr>
            </a:p>
          </p:txBody>
        </p:sp>
        <p:grpSp>
          <p:nvGrpSpPr>
            <p:cNvPr id="64" name="Google Shape;64;p14"/>
            <p:cNvGrpSpPr/>
            <p:nvPr/>
          </p:nvGrpSpPr>
          <p:grpSpPr>
            <a:xfrm>
              <a:off x="0" y="-1"/>
              <a:ext cx="1174375" cy="932329"/>
              <a:chOff x="1" y="0"/>
              <a:chExt cx="995082" cy="663388"/>
            </a:xfrm>
          </p:grpSpPr>
          <p:sp>
            <p:nvSpPr>
              <p:cNvPr id="65" name="Google Shape;65;p14"/>
              <p:cNvSpPr/>
              <p:nvPr/>
            </p:nvSpPr>
            <p:spPr>
              <a:xfrm>
                <a:off x="1" y="0"/>
                <a:ext cx="995082" cy="663388"/>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sp>
            <p:nvSpPr>
              <p:cNvPr id="66" name="Google Shape;66;p14"/>
              <p:cNvSpPr/>
              <p:nvPr/>
            </p:nvSpPr>
            <p:spPr>
              <a:xfrm>
                <a:off x="73957" y="36743"/>
                <a:ext cx="383242" cy="31071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grpSp>
      </p:grpSp>
      <p:sp>
        <p:nvSpPr>
          <p:cNvPr id="67" name="Google Shape;6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9" name="Google Shape;6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grpSp>
        <p:nvGrpSpPr>
          <p:cNvPr id="74" name="Google Shape;74;p14"/>
          <p:cNvGrpSpPr/>
          <p:nvPr/>
        </p:nvGrpSpPr>
        <p:grpSpPr>
          <a:xfrm>
            <a:off x="9842217" y="17837"/>
            <a:ext cx="2313924" cy="600635"/>
            <a:chOff x="9682912" y="8965"/>
            <a:chExt cx="2402541" cy="600635"/>
          </a:xfrm>
        </p:grpSpPr>
        <p:sp>
          <p:nvSpPr>
            <p:cNvPr id="75" name="Google Shape;75;p14"/>
            <p:cNvSpPr/>
            <p:nvPr/>
          </p:nvSpPr>
          <p:spPr>
            <a:xfrm>
              <a:off x="9682912" y="8965"/>
              <a:ext cx="2402541" cy="600635"/>
            </a:xfrm>
            <a:prstGeom prst="roundRect">
              <a:avLst>
                <a:gd name="adj" fmla="val 16667"/>
              </a:avLst>
            </a:prstGeom>
            <a:solidFill>
              <a:schemeClr val="lt1"/>
            </a:solidFill>
            <a:ln w="1905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76" name="Google Shape;76;p14"/>
            <p:cNvSpPr txBox="1"/>
            <p:nvPr/>
          </p:nvSpPr>
          <p:spPr>
            <a:xfrm>
              <a:off x="9803934" y="193190"/>
              <a:ext cx="2160495" cy="223220"/>
            </a:xfrm>
            <a:prstGeom prst="rect">
              <a:avLst/>
            </a:prstGeom>
            <a:noFill/>
            <a:ln>
              <a:noFill/>
            </a:ln>
          </p:spPr>
          <p:txBody>
            <a:bodyPr spcFirstLastPara="1" wrap="square" lIns="0" tIns="7700" rIns="0" bIns="0" anchor="t" anchorCtr="0">
              <a:spAutoFit/>
            </a:bodyPr>
            <a:lstStyle/>
            <a:p>
              <a:pPr marL="7701" marR="0" lvl="0" indent="0" algn="ctr" rtl="0">
                <a:spcBef>
                  <a:spcPts val="0"/>
                </a:spcBef>
                <a:spcAft>
                  <a:spcPts val="0"/>
                </a:spcAft>
                <a:buNone/>
              </a:pPr>
              <a:r>
                <a:rPr lang="en-IN" sz="1400" b="1" i="1">
                  <a:solidFill>
                    <a:srgbClr val="422C75"/>
                  </a:solidFill>
                  <a:latin typeface="Bookman Old Style"/>
                  <a:ea typeface="Bookman Old Style"/>
                  <a:cs typeface="Bookman Old Style"/>
                  <a:sym typeface="Bookman Old Style"/>
                </a:rPr>
                <a:t>Go, change the world</a:t>
              </a:r>
              <a:endParaRPr sz="1400" b="1">
                <a:solidFill>
                  <a:schemeClr val="dk1"/>
                </a:solidFill>
                <a:latin typeface="Bookman Old Style"/>
                <a:ea typeface="Bookman Old Style"/>
                <a:cs typeface="Bookman Old Style"/>
                <a:sym typeface="Bookman Old Style"/>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grpSp>
        <p:nvGrpSpPr>
          <p:cNvPr id="81" name="Google Shape;81;p15"/>
          <p:cNvGrpSpPr/>
          <p:nvPr/>
        </p:nvGrpSpPr>
        <p:grpSpPr>
          <a:xfrm>
            <a:off x="0" y="0"/>
            <a:ext cx="1174375" cy="932329"/>
            <a:chOff x="1" y="0"/>
            <a:chExt cx="995082" cy="663388"/>
          </a:xfrm>
        </p:grpSpPr>
        <p:sp>
          <p:nvSpPr>
            <p:cNvPr id="82" name="Google Shape;82;p15"/>
            <p:cNvSpPr/>
            <p:nvPr/>
          </p:nvSpPr>
          <p:spPr>
            <a:xfrm>
              <a:off x="1" y="0"/>
              <a:ext cx="995082" cy="663388"/>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sp>
          <p:nvSpPr>
            <p:cNvPr id="83" name="Google Shape;83;p15"/>
            <p:cNvSpPr/>
            <p:nvPr/>
          </p:nvSpPr>
          <p:spPr>
            <a:xfrm>
              <a:off x="73957" y="36743"/>
              <a:ext cx="383242" cy="31071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grpSp>
      <p:grpSp>
        <p:nvGrpSpPr>
          <p:cNvPr id="84" name="Google Shape;84;p15"/>
          <p:cNvGrpSpPr/>
          <p:nvPr/>
        </p:nvGrpSpPr>
        <p:grpSpPr>
          <a:xfrm>
            <a:off x="9842217" y="17837"/>
            <a:ext cx="2313924" cy="600635"/>
            <a:chOff x="9682912" y="8965"/>
            <a:chExt cx="2402541" cy="600635"/>
          </a:xfrm>
        </p:grpSpPr>
        <p:sp>
          <p:nvSpPr>
            <p:cNvPr id="85" name="Google Shape;85;p15"/>
            <p:cNvSpPr/>
            <p:nvPr/>
          </p:nvSpPr>
          <p:spPr>
            <a:xfrm>
              <a:off x="9682912" y="8965"/>
              <a:ext cx="2402541" cy="600635"/>
            </a:xfrm>
            <a:prstGeom prst="roundRect">
              <a:avLst>
                <a:gd name="adj" fmla="val 16667"/>
              </a:avLst>
            </a:prstGeom>
            <a:solidFill>
              <a:schemeClr val="lt1"/>
            </a:solidFill>
            <a:ln w="1905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86" name="Google Shape;86;p15"/>
            <p:cNvSpPr txBox="1"/>
            <p:nvPr/>
          </p:nvSpPr>
          <p:spPr>
            <a:xfrm>
              <a:off x="9803934" y="193190"/>
              <a:ext cx="2160495" cy="223220"/>
            </a:xfrm>
            <a:prstGeom prst="rect">
              <a:avLst/>
            </a:prstGeom>
            <a:noFill/>
            <a:ln>
              <a:noFill/>
            </a:ln>
          </p:spPr>
          <p:txBody>
            <a:bodyPr spcFirstLastPara="1" wrap="square" lIns="0" tIns="7700" rIns="0" bIns="0" anchor="t" anchorCtr="0">
              <a:spAutoFit/>
            </a:bodyPr>
            <a:lstStyle/>
            <a:p>
              <a:pPr marL="7701" marR="0" lvl="0" indent="0" algn="ctr" rtl="0">
                <a:spcBef>
                  <a:spcPts val="0"/>
                </a:spcBef>
                <a:spcAft>
                  <a:spcPts val="0"/>
                </a:spcAft>
                <a:buNone/>
              </a:pPr>
              <a:r>
                <a:rPr lang="en-IN" sz="1400" b="1" i="1">
                  <a:solidFill>
                    <a:srgbClr val="422C75"/>
                  </a:solidFill>
                  <a:latin typeface="Bookman Old Style"/>
                  <a:ea typeface="Bookman Old Style"/>
                  <a:cs typeface="Bookman Old Style"/>
                  <a:sym typeface="Bookman Old Style"/>
                </a:rPr>
                <a:t>Go, change the world</a:t>
              </a:r>
              <a:endParaRPr sz="1400" b="1">
                <a:solidFill>
                  <a:schemeClr val="dk1"/>
                </a:solidFill>
                <a:latin typeface="Bookman Old Style"/>
                <a:ea typeface="Bookman Old Style"/>
                <a:cs typeface="Bookman Old Style"/>
                <a:sym typeface="Bookman Old Style"/>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6"/>
          <p:cNvSpPr/>
          <p:nvPr/>
        </p:nvSpPr>
        <p:spPr>
          <a:xfrm>
            <a:off x="856" y="0"/>
            <a:ext cx="12191144" cy="6858000"/>
          </a:xfrm>
          <a:prstGeom prst="rect">
            <a:avLst/>
          </a:prstGeom>
          <a:solidFill>
            <a:schemeClr val="lt1">
              <a:alpha val="98823"/>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92">
              <a:solidFill>
                <a:srgbClr val="FFFFFF"/>
              </a:solidFill>
              <a:latin typeface="Calibri"/>
              <a:ea typeface="Calibri"/>
              <a:cs typeface="Calibri"/>
              <a:sym typeface="Calibri"/>
            </a:endParaRPr>
          </a:p>
        </p:txBody>
      </p:sp>
      <p:sp>
        <p:nvSpPr>
          <p:cNvPr id="89" name="Google Shape;8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grpSp>
        <p:nvGrpSpPr>
          <p:cNvPr id="91" name="Google Shape;91;p16"/>
          <p:cNvGrpSpPr/>
          <p:nvPr/>
        </p:nvGrpSpPr>
        <p:grpSpPr>
          <a:xfrm>
            <a:off x="9842217" y="17837"/>
            <a:ext cx="2313924" cy="600635"/>
            <a:chOff x="9682912" y="8965"/>
            <a:chExt cx="2402541" cy="600635"/>
          </a:xfrm>
        </p:grpSpPr>
        <p:sp>
          <p:nvSpPr>
            <p:cNvPr id="92" name="Google Shape;92;p16"/>
            <p:cNvSpPr/>
            <p:nvPr/>
          </p:nvSpPr>
          <p:spPr>
            <a:xfrm>
              <a:off x="9682912" y="8965"/>
              <a:ext cx="2402541" cy="600635"/>
            </a:xfrm>
            <a:prstGeom prst="roundRect">
              <a:avLst>
                <a:gd name="adj" fmla="val 16667"/>
              </a:avLst>
            </a:prstGeom>
            <a:solidFill>
              <a:schemeClr val="lt1"/>
            </a:solidFill>
            <a:ln w="1905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93" name="Google Shape;93;p16"/>
            <p:cNvSpPr txBox="1"/>
            <p:nvPr/>
          </p:nvSpPr>
          <p:spPr>
            <a:xfrm>
              <a:off x="9803934" y="193190"/>
              <a:ext cx="2160495" cy="223220"/>
            </a:xfrm>
            <a:prstGeom prst="rect">
              <a:avLst/>
            </a:prstGeom>
            <a:noFill/>
            <a:ln>
              <a:noFill/>
            </a:ln>
          </p:spPr>
          <p:txBody>
            <a:bodyPr spcFirstLastPara="1" wrap="square" lIns="0" tIns="7700" rIns="0" bIns="0" anchor="t" anchorCtr="0">
              <a:spAutoFit/>
            </a:bodyPr>
            <a:lstStyle/>
            <a:p>
              <a:pPr marL="7701" marR="0" lvl="0" indent="0" algn="ctr" rtl="0">
                <a:spcBef>
                  <a:spcPts val="0"/>
                </a:spcBef>
                <a:spcAft>
                  <a:spcPts val="0"/>
                </a:spcAft>
                <a:buNone/>
              </a:pPr>
              <a:r>
                <a:rPr lang="en-IN" sz="1400" b="1" i="1">
                  <a:solidFill>
                    <a:srgbClr val="422C75"/>
                  </a:solidFill>
                  <a:latin typeface="Bookman Old Style"/>
                  <a:ea typeface="Bookman Old Style"/>
                  <a:cs typeface="Bookman Old Style"/>
                  <a:sym typeface="Bookman Old Style"/>
                </a:rPr>
                <a:t>Go, change the world</a:t>
              </a:r>
              <a:endParaRPr sz="1400" b="1">
                <a:solidFill>
                  <a:schemeClr val="dk1"/>
                </a:solidFill>
                <a:latin typeface="Bookman Old Style"/>
                <a:ea typeface="Bookman Old Style"/>
                <a:cs typeface="Bookman Old Style"/>
                <a:sym typeface="Bookman Old Style"/>
              </a:endParaRPr>
            </a:p>
          </p:txBody>
        </p:sp>
      </p:grpSp>
      <p:grpSp>
        <p:nvGrpSpPr>
          <p:cNvPr id="94" name="Google Shape;94;p16"/>
          <p:cNvGrpSpPr/>
          <p:nvPr/>
        </p:nvGrpSpPr>
        <p:grpSpPr>
          <a:xfrm>
            <a:off x="0" y="0"/>
            <a:ext cx="1174375" cy="932329"/>
            <a:chOff x="1" y="0"/>
            <a:chExt cx="995082" cy="663388"/>
          </a:xfrm>
        </p:grpSpPr>
        <p:sp>
          <p:nvSpPr>
            <p:cNvPr id="95" name="Google Shape;95;p16"/>
            <p:cNvSpPr/>
            <p:nvPr/>
          </p:nvSpPr>
          <p:spPr>
            <a:xfrm>
              <a:off x="1" y="0"/>
              <a:ext cx="995082" cy="663388"/>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sp>
          <p:nvSpPr>
            <p:cNvPr id="96" name="Google Shape;96;p16"/>
            <p:cNvSpPr/>
            <p:nvPr/>
          </p:nvSpPr>
          <p:spPr>
            <a:xfrm>
              <a:off x="73957" y="36743"/>
              <a:ext cx="383242" cy="31071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7"/>
        <p:cNvGrpSpPr/>
        <p:nvPr/>
      </p:nvGrpSpPr>
      <p:grpSpPr>
        <a:xfrm>
          <a:off x="0" y="0"/>
          <a:ext cx="0" cy="0"/>
          <a:chOff x="0" y="0"/>
          <a:chExt cx="0" cy="0"/>
        </a:xfrm>
      </p:grpSpPr>
      <p:grpSp>
        <p:nvGrpSpPr>
          <p:cNvPr id="98" name="Google Shape;98;p17"/>
          <p:cNvGrpSpPr/>
          <p:nvPr/>
        </p:nvGrpSpPr>
        <p:grpSpPr>
          <a:xfrm>
            <a:off x="-35003" y="0"/>
            <a:ext cx="12191144" cy="6858000"/>
            <a:chOff x="-35003" y="-1"/>
            <a:chExt cx="12191144" cy="6858000"/>
          </a:xfrm>
        </p:grpSpPr>
        <p:sp>
          <p:nvSpPr>
            <p:cNvPr id="99" name="Google Shape;99;p17"/>
            <p:cNvSpPr/>
            <p:nvPr/>
          </p:nvSpPr>
          <p:spPr>
            <a:xfrm>
              <a:off x="-35003" y="-1"/>
              <a:ext cx="12191144" cy="6858000"/>
            </a:xfrm>
            <a:prstGeom prst="rect">
              <a:avLst/>
            </a:prstGeom>
            <a:solidFill>
              <a:schemeClr val="lt1">
                <a:alpha val="98823"/>
              </a:schemeClr>
            </a:solidFill>
            <a:ln w="76200" cap="flat" cmpd="sng">
              <a:solidFill>
                <a:srgbClr val="00589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92">
                <a:solidFill>
                  <a:srgbClr val="FFFFFF"/>
                </a:solidFill>
                <a:latin typeface="Calibri"/>
                <a:ea typeface="Calibri"/>
                <a:cs typeface="Calibri"/>
                <a:sym typeface="Calibri"/>
              </a:endParaRPr>
            </a:p>
          </p:txBody>
        </p:sp>
        <p:grpSp>
          <p:nvGrpSpPr>
            <p:cNvPr id="100" name="Google Shape;100;p17"/>
            <p:cNvGrpSpPr/>
            <p:nvPr/>
          </p:nvGrpSpPr>
          <p:grpSpPr>
            <a:xfrm>
              <a:off x="0" y="-1"/>
              <a:ext cx="1174375" cy="932329"/>
              <a:chOff x="1" y="0"/>
              <a:chExt cx="995082" cy="663388"/>
            </a:xfrm>
          </p:grpSpPr>
          <p:sp>
            <p:nvSpPr>
              <p:cNvPr id="101" name="Google Shape;101;p17"/>
              <p:cNvSpPr/>
              <p:nvPr/>
            </p:nvSpPr>
            <p:spPr>
              <a:xfrm>
                <a:off x="1" y="0"/>
                <a:ext cx="995082" cy="663388"/>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sp>
            <p:nvSpPr>
              <p:cNvPr id="102" name="Google Shape;102;p17"/>
              <p:cNvSpPr/>
              <p:nvPr/>
            </p:nvSpPr>
            <p:spPr>
              <a:xfrm>
                <a:off x="73957" y="36743"/>
                <a:ext cx="383242" cy="310714"/>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092">
                  <a:solidFill>
                    <a:schemeClr val="dk1"/>
                  </a:solidFill>
                  <a:latin typeface="Calibri"/>
                  <a:ea typeface="Calibri"/>
                  <a:cs typeface="Calibri"/>
                  <a:sym typeface="Calibri"/>
                </a:endParaRPr>
              </a:p>
            </p:txBody>
          </p:sp>
        </p:grpSp>
      </p:grpSp>
      <p:sp>
        <p:nvSpPr>
          <p:cNvPr id="103" name="Google Shape;103;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05" name="Google Shape;105;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6" name="Google Shape;10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grpSp>
        <p:nvGrpSpPr>
          <p:cNvPr id="108" name="Google Shape;108;p17"/>
          <p:cNvGrpSpPr/>
          <p:nvPr/>
        </p:nvGrpSpPr>
        <p:grpSpPr>
          <a:xfrm>
            <a:off x="9842217" y="17837"/>
            <a:ext cx="2313924" cy="600635"/>
            <a:chOff x="9682912" y="8965"/>
            <a:chExt cx="2402541" cy="600635"/>
          </a:xfrm>
        </p:grpSpPr>
        <p:sp>
          <p:nvSpPr>
            <p:cNvPr id="109" name="Google Shape;109;p17"/>
            <p:cNvSpPr/>
            <p:nvPr/>
          </p:nvSpPr>
          <p:spPr>
            <a:xfrm>
              <a:off x="9682912" y="8965"/>
              <a:ext cx="2402541" cy="600635"/>
            </a:xfrm>
            <a:prstGeom prst="roundRect">
              <a:avLst>
                <a:gd name="adj" fmla="val 16667"/>
              </a:avLst>
            </a:prstGeom>
            <a:solidFill>
              <a:schemeClr val="lt1"/>
            </a:solidFill>
            <a:ln w="1905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10" name="Google Shape;110;p17"/>
            <p:cNvSpPr txBox="1"/>
            <p:nvPr/>
          </p:nvSpPr>
          <p:spPr>
            <a:xfrm>
              <a:off x="9803934" y="193190"/>
              <a:ext cx="2160495" cy="223220"/>
            </a:xfrm>
            <a:prstGeom prst="rect">
              <a:avLst/>
            </a:prstGeom>
            <a:noFill/>
            <a:ln>
              <a:noFill/>
            </a:ln>
          </p:spPr>
          <p:txBody>
            <a:bodyPr spcFirstLastPara="1" wrap="square" lIns="0" tIns="7700" rIns="0" bIns="0" anchor="t" anchorCtr="0">
              <a:spAutoFit/>
            </a:bodyPr>
            <a:lstStyle/>
            <a:p>
              <a:pPr marL="7701" marR="0" lvl="0" indent="0" algn="ctr" rtl="0">
                <a:spcBef>
                  <a:spcPts val="0"/>
                </a:spcBef>
                <a:spcAft>
                  <a:spcPts val="0"/>
                </a:spcAft>
                <a:buNone/>
              </a:pPr>
              <a:r>
                <a:rPr lang="en-IN" sz="1400" b="1" i="1">
                  <a:solidFill>
                    <a:srgbClr val="422C75"/>
                  </a:solidFill>
                  <a:latin typeface="Bookman Old Style"/>
                  <a:ea typeface="Bookman Old Style"/>
                  <a:cs typeface="Bookman Old Style"/>
                  <a:sym typeface="Bookman Old Style"/>
                </a:rPr>
                <a:t>Go, change the world</a:t>
              </a:r>
              <a:endParaRPr sz="1400" b="1">
                <a:solidFill>
                  <a:schemeClr val="dk1"/>
                </a:solidFill>
                <a:latin typeface="Bookman Old Style"/>
                <a:ea typeface="Bookman Old Style"/>
                <a:cs typeface="Bookman Old Style"/>
                <a:sym typeface="Bookman Old Style"/>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8"/>
          <p:cNvSpPr>
            <a:spLocks noGrp="1"/>
          </p:cNvSpPr>
          <p:nvPr>
            <p:ph type="pic" idx="2"/>
          </p:nvPr>
        </p:nvSpPr>
        <p:spPr>
          <a:xfrm>
            <a:off x="5183188" y="987425"/>
            <a:ext cx="6172200" cy="4873625"/>
          </a:xfrm>
          <a:prstGeom prst="rect">
            <a:avLst/>
          </a:prstGeom>
          <a:noFill/>
          <a:ln>
            <a:noFill/>
          </a:ln>
        </p:spPr>
      </p:sp>
      <p:sp>
        <p:nvSpPr>
          <p:cNvPr id="114" name="Google Shape;11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15" name="Google Shape;11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7" name="Google Shape;11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
          <p:cNvSpPr txBox="1">
            <a:spLocks noGrp="1"/>
          </p:cNvSpPr>
          <p:nvPr>
            <p:ph type="ctrTitle"/>
          </p:nvPr>
        </p:nvSpPr>
        <p:spPr>
          <a:xfrm>
            <a:off x="3029243" y="1617598"/>
            <a:ext cx="8948100" cy="17022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2060"/>
              </a:buClr>
              <a:buSzPts val="3600"/>
              <a:buFont typeface="Bookman Old Style"/>
              <a:buNone/>
            </a:pPr>
            <a:br>
              <a:rPr lang="en-IN" sz="3600" b="1"/>
            </a:br>
            <a:br>
              <a:rPr lang="en-IN" sz="3600" b="1"/>
            </a:br>
            <a:br>
              <a:rPr lang="en-IN" sz="3600" b="1"/>
            </a:br>
            <a:r>
              <a:rPr lang="en-IN" sz="3600" b="1"/>
              <a:t>EL-V Semester</a:t>
            </a:r>
            <a:endParaRPr sz="3600" b="1"/>
          </a:p>
          <a:p>
            <a:pPr marL="0" lvl="0" indent="0" algn="l" rtl="0">
              <a:lnSpc>
                <a:spcPct val="90000"/>
              </a:lnSpc>
              <a:spcBef>
                <a:spcPts val="0"/>
              </a:spcBef>
              <a:spcAft>
                <a:spcPts val="0"/>
              </a:spcAft>
              <a:buClr>
                <a:srgbClr val="002060"/>
              </a:buClr>
              <a:buSzPts val="3600"/>
              <a:buFont typeface="Bookman Old Style"/>
              <a:buNone/>
            </a:pPr>
            <a:br>
              <a:rPr lang="en-IN" sz="3600" b="1"/>
            </a:br>
            <a:r>
              <a:rPr lang="en-IN" sz="3600" b="1"/>
              <a:t>       Exam Preparation Assistant </a:t>
            </a:r>
            <a:endParaRPr/>
          </a:p>
        </p:txBody>
      </p:sp>
      <p:sp>
        <p:nvSpPr>
          <p:cNvPr id="134" name="Google Shape;134;p1"/>
          <p:cNvSpPr txBox="1"/>
          <p:nvPr/>
        </p:nvSpPr>
        <p:spPr>
          <a:xfrm>
            <a:off x="8991150" y="6186475"/>
            <a:ext cx="2986200" cy="420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rgbClr val="002060"/>
              </a:buClr>
              <a:buSzPts val="1400"/>
              <a:buFont typeface="Bookman Old Style"/>
              <a:buNone/>
            </a:pPr>
            <a:r>
              <a:rPr lang="en-IN" b="1">
                <a:solidFill>
                  <a:srgbClr val="7030A0"/>
                </a:solidFill>
                <a:latin typeface="Bookman Old Style"/>
                <a:ea typeface="Bookman Old Style"/>
                <a:cs typeface="Bookman Old Style"/>
                <a:sym typeface="Bookman Old Style"/>
              </a:rPr>
              <a:t>DATE - 29th December, 2023</a:t>
            </a:r>
            <a:endParaRPr sz="1400" b="1">
              <a:solidFill>
                <a:srgbClr val="7030A0"/>
              </a:solidFill>
              <a:latin typeface="Bookman Old Style"/>
              <a:ea typeface="Bookman Old Style"/>
              <a:cs typeface="Bookman Old Style"/>
              <a:sym typeface="Bookman Old Style"/>
            </a:endParaRPr>
          </a:p>
        </p:txBody>
      </p:sp>
      <p:sp>
        <p:nvSpPr>
          <p:cNvPr id="135" name="Google Shape;135;p1"/>
          <p:cNvSpPr txBox="1"/>
          <p:nvPr/>
        </p:nvSpPr>
        <p:spPr>
          <a:xfrm>
            <a:off x="132675" y="4846375"/>
            <a:ext cx="3696300" cy="17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900" b="1">
                <a:solidFill>
                  <a:schemeClr val="dk1"/>
                </a:solidFill>
                <a:latin typeface="Calibri"/>
                <a:ea typeface="Calibri"/>
                <a:cs typeface="Calibri"/>
                <a:sym typeface="Calibri"/>
              </a:rPr>
              <a:t>Presented by -</a:t>
            </a:r>
            <a:endParaRPr sz="1900" b="1">
              <a:solidFill>
                <a:schemeClr val="dk1"/>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Shubham Kumar(1RV21AI050)</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Aman Tripathi(1RV21AI008)</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Pardhiv Varma(1RV21AI036)</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Vaishnavi(1RV21AI060)</a:t>
            </a:r>
            <a:endParaRPr sz="19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aa84bf4da1_4_15"/>
          <p:cNvSpPr txBox="1">
            <a:spLocks noGrp="1"/>
          </p:cNvSpPr>
          <p:nvPr>
            <p:ph type="title"/>
          </p:nvPr>
        </p:nvSpPr>
        <p:spPr>
          <a:xfrm>
            <a:off x="1174375" y="60480"/>
            <a:ext cx="8551200" cy="638700"/>
          </a:xfrm>
          <a:prstGeom prst="rect">
            <a:avLst/>
          </a:prstGeom>
          <a:solidFill>
            <a:srgbClr val="FFF2CC"/>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600"/>
              <a:buFont typeface="Bookman Old Style"/>
              <a:buNone/>
            </a:pPr>
            <a:r>
              <a:rPr lang="en-IN"/>
              <a:t>Client/Stakeholders</a:t>
            </a:r>
            <a:endParaRPr/>
          </a:p>
        </p:txBody>
      </p:sp>
      <p:sp>
        <p:nvSpPr>
          <p:cNvPr id="186" name="Google Shape;186;g2aa84bf4da1_4_15"/>
          <p:cNvSpPr txBox="1">
            <a:spLocks noGrp="1"/>
          </p:cNvSpPr>
          <p:nvPr>
            <p:ph type="body" idx="1"/>
          </p:nvPr>
        </p:nvSpPr>
        <p:spPr>
          <a:xfrm>
            <a:off x="174762" y="833696"/>
            <a:ext cx="11842500" cy="5379000"/>
          </a:xfrm>
          <a:prstGeom prst="rect">
            <a:avLst/>
          </a:prstGeom>
          <a:noFill/>
          <a:ln>
            <a:noFill/>
          </a:ln>
        </p:spPr>
        <p:txBody>
          <a:bodyPr spcFirstLastPara="1" wrap="square" lIns="91425" tIns="45700" rIns="91425" bIns="45700" anchor="t" anchorCtr="0">
            <a:normAutofit/>
          </a:bodyPr>
          <a:lstStyle/>
          <a:p>
            <a:pPr marL="457200" lvl="0" indent="-406400" algn="l" rtl="0">
              <a:lnSpc>
                <a:spcPct val="115000"/>
              </a:lnSpc>
              <a:spcBef>
                <a:spcPts val="0"/>
              </a:spcBef>
              <a:spcAft>
                <a:spcPts val="0"/>
              </a:spcAft>
              <a:buClr>
                <a:schemeClr val="dk1"/>
              </a:buClr>
              <a:buSzPts val="2800"/>
              <a:buAutoNum type="arabicPeriod"/>
            </a:pPr>
            <a:r>
              <a:rPr lang="en-IN" b="1" dirty="0">
                <a:solidFill>
                  <a:schemeClr val="dk1"/>
                </a:solidFill>
                <a:latin typeface="Times New Roman" panose="02020603050405020304" pitchFamily="18" charset="0"/>
                <a:ea typeface="Arial"/>
                <a:cs typeface="Times New Roman" panose="02020603050405020304" pitchFamily="18" charset="0"/>
                <a:sym typeface="Arial"/>
              </a:rPr>
              <a:t>College Students (End Users):</a:t>
            </a:r>
            <a:endParaRPr b="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355600" algn="l" rtl="0">
              <a:lnSpc>
                <a:spcPct val="115000"/>
              </a:lnSpc>
              <a:spcBef>
                <a:spcPts val="0"/>
              </a:spcBef>
              <a:spcAft>
                <a:spcPts val="0"/>
              </a:spcAft>
              <a:buClr>
                <a:schemeClr val="dk1"/>
              </a:buClr>
              <a:buSzPts val="2000"/>
              <a:buFont typeface="Times New Roman"/>
              <a:buChar char="•"/>
            </a:pPr>
            <a:r>
              <a:rPr lang="en-IN" sz="2000" b="1" dirty="0">
                <a:solidFill>
                  <a:schemeClr val="dk1"/>
                </a:solidFill>
                <a:latin typeface="Times New Roman" panose="02020603050405020304" pitchFamily="18" charset="0"/>
                <a:ea typeface="Arial"/>
                <a:cs typeface="Times New Roman" panose="02020603050405020304" pitchFamily="18" charset="0"/>
                <a:sym typeface="Arial"/>
              </a:rPr>
              <a:t>Role:</a:t>
            </a:r>
            <a:r>
              <a:rPr lang="en-IN" sz="2000" dirty="0">
                <a:solidFill>
                  <a:schemeClr val="dk1"/>
                </a:solidFill>
                <a:latin typeface="Times New Roman" panose="02020603050405020304" pitchFamily="18" charset="0"/>
                <a:ea typeface="Arial"/>
                <a:cs typeface="Times New Roman" panose="02020603050405020304" pitchFamily="18" charset="0"/>
                <a:sym typeface="Arial"/>
              </a:rPr>
              <a:t> Primary users of the Exam Prep Assistant.</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355600" algn="l" rtl="0">
              <a:lnSpc>
                <a:spcPct val="115000"/>
              </a:lnSpc>
              <a:spcBef>
                <a:spcPts val="0"/>
              </a:spcBef>
              <a:spcAft>
                <a:spcPts val="0"/>
              </a:spcAft>
              <a:buClr>
                <a:schemeClr val="dk1"/>
              </a:buClr>
              <a:buSzPts val="2000"/>
              <a:buFont typeface="Times New Roman"/>
              <a:buChar char="•"/>
            </a:pPr>
            <a:r>
              <a:rPr lang="en-IN" sz="2000" b="1" dirty="0">
                <a:solidFill>
                  <a:schemeClr val="dk1"/>
                </a:solidFill>
                <a:latin typeface="Times New Roman" panose="02020603050405020304" pitchFamily="18" charset="0"/>
                <a:ea typeface="Arial"/>
                <a:cs typeface="Times New Roman" panose="02020603050405020304" pitchFamily="18" charset="0"/>
                <a:sym typeface="Arial"/>
              </a:rPr>
              <a:t>Interest:</a:t>
            </a:r>
            <a:r>
              <a:rPr lang="en-IN" sz="2000" dirty="0">
                <a:solidFill>
                  <a:schemeClr val="dk1"/>
                </a:solidFill>
                <a:latin typeface="Times New Roman" panose="02020603050405020304" pitchFamily="18" charset="0"/>
                <a:ea typeface="Arial"/>
                <a:cs typeface="Times New Roman" panose="02020603050405020304" pitchFamily="18" charset="0"/>
                <a:sym typeface="Arial"/>
              </a:rPr>
              <a:t> Access to a user-friendly platform that facilitates efficient exam preparation by identifying important and repeated questions.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0"/>
              </a:spcBef>
              <a:spcAft>
                <a:spcPts val="0"/>
              </a:spcAft>
              <a:buNone/>
            </a:pP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50800" marR="0" lvl="0" indent="0" algn="l" rtl="0">
              <a:lnSpc>
                <a:spcPct val="115000"/>
              </a:lnSpc>
              <a:spcBef>
                <a:spcPts val="0"/>
              </a:spcBef>
              <a:spcAft>
                <a:spcPts val="0"/>
              </a:spcAft>
              <a:buClr>
                <a:schemeClr val="dk1"/>
              </a:buClr>
              <a:buSzPts val="2800"/>
              <a:buNone/>
            </a:pPr>
            <a:r>
              <a:rPr lang="en-IN" b="1" dirty="0">
                <a:solidFill>
                  <a:schemeClr val="dk1"/>
                </a:solidFill>
                <a:latin typeface="Times New Roman" panose="02020603050405020304" pitchFamily="18" charset="0"/>
                <a:ea typeface="Arial"/>
                <a:cs typeface="Times New Roman" panose="02020603050405020304" pitchFamily="18" charset="0"/>
                <a:sym typeface="Arial"/>
              </a:rPr>
              <a:t>2. Educators/Professor:</a:t>
            </a:r>
            <a:endParaRPr b="1" dirty="0">
              <a:solidFill>
                <a:schemeClr val="dk1"/>
              </a:solidFill>
              <a:latin typeface="Times New Roman" panose="02020603050405020304" pitchFamily="18" charset="0"/>
              <a:ea typeface="Arial"/>
              <a:cs typeface="Times New Roman" panose="02020603050405020304" pitchFamily="18" charset="0"/>
              <a:sym typeface="Arial"/>
            </a:endParaRPr>
          </a:p>
          <a:p>
            <a:pPr marL="457200" marR="0" lvl="0" indent="-355600" algn="l" rtl="0">
              <a:lnSpc>
                <a:spcPct val="115000"/>
              </a:lnSpc>
              <a:spcBef>
                <a:spcPts val="0"/>
              </a:spcBef>
              <a:spcAft>
                <a:spcPts val="0"/>
              </a:spcAft>
              <a:buClr>
                <a:schemeClr val="dk1"/>
              </a:buClr>
              <a:buSzPts val="2000"/>
              <a:buFont typeface="Times New Roman"/>
              <a:buChar char="•"/>
            </a:pPr>
            <a:r>
              <a:rPr lang="en-IN" sz="2000" b="1" dirty="0">
                <a:solidFill>
                  <a:schemeClr val="dk1"/>
                </a:solidFill>
                <a:latin typeface="Times New Roman" panose="02020603050405020304" pitchFamily="18" charset="0"/>
                <a:ea typeface="Arial"/>
                <a:cs typeface="Times New Roman" panose="02020603050405020304" pitchFamily="18" charset="0"/>
                <a:sym typeface="Arial"/>
              </a:rPr>
              <a:t>Role: </a:t>
            </a:r>
            <a:r>
              <a:rPr lang="en-IN" sz="2000" dirty="0">
                <a:solidFill>
                  <a:schemeClr val="dk1"/>
                </a:solidFill>
                <a:latin typeface="Times New Roman" panose="02020603050405020304" pitchFamily="18" charset="0"/>
                <a:ea typeface="Arial"/>
                <a:cs typeface="Times New Roman" panose="02020603050405020304" pitchFamily="18" charset="0"/>
                <a:sym typeface="Arial"/>
              </a:rPr>
              <a:t>Involved in guiding students and may provide feedback on the relevance and effectiveness of the Exam Prep Assistant.</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457200" marR="0" lvl="0" indent="-355600" algn="l" rtl="0">
              <a:lnSpc>
                <a:spcPct val="115000"/>
              </a:lnSpc>
              <a:spcBef>
                <a:spcPts val="0"/>
              </a:spcBef>
              <a:spcAft>
                <a:spcPts val="0"/>
              </a:spcAft>
              <a:buClr>
                <a:schemeClr val="dk1"/>
              </a:buClr>
              <a:buSzPts val="2000"/>
              <a:buFont typeface="Times New Roman"/>
              <a:buChar char="•"/>
            </a:pPr>
            <a:r>
              <a:rPr lang="en-IN" sz="2000" b="1" dirty="0">
                <a:solidFill>
                  <a:schemeClr val="dk1"/>
                </a:solidFill>
                <a:latin typeface="Times New Roman" panose="02020603050405020304" pitchFamily="18" charset="0"/>
                <a:ea typeface="Arial"/>
                <a:cs typeface="Times New Roman" panose="02020603050405020304" pitchFamily="18" charset="0"/>
                <a:sym typeface="Arial"/>
              </a:rPr>
              <a:t>Interest:</a:t>
            </a:r>
            <a:r>
              <a:rPr lang="en-IN" sz="2000" dirty="0">
                <a:solidFill>
                  <a:schemeClr val="dk1"/>
                </a:solidFill>
                <a:latin typeface="Times New Roman" panose="02020603050405020304" pitchFamily="18" charset="0"/>
                <a:ea typeface="Arial"/>
                <a:cs typeface="Times New Roman" panose="02020603050405020304" pitchFamily="18" charset="0"/>
                <a:sym typeface="Arial"/>
              </a:rPr>
              <a:t> An effective tool that enhances students' exam preparation without compromising educational standards.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15000"/>
              </a:lnSpc>
              <a:spcBef>
                <a:spcPts val="0"/>
              </a:spcBef>
              <a:spcAft>
                <a:spcPts val="0"/>
              </a:spcAft>
              <a:buNone/>
            </a:pP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50800" lvl="0" indent="0" algn="l" rtl="0">
              <a:lnSpc>
                <a:spcPct val="150000"/>
              </a:lnSpc>
              <a:spcBef>
                <a:spcPts val="1000"/>
              </a:spcBef>
              <a:spcAft>
                <a:spcPts val="0"/>
              </a:spcAft>
              <a:buClr>
                <a:schemeClr val="dk1"/>
              </a:buClr>
              <a:buSzPts val="2800"/>
              <a:buNone/>
            </a:pPr>
            <a:r>
              <a:rPr lang="en-IN" b="1" dirty="0">
                <a:solidFill>
                  <a:schemeClr val="dk1"/>
                </a:solidFill>
                <a:latin typeface="Times New Roman" panose="02020603050405020304" pitchFamily="18" charset="0"/>
                <a:ea typeface="Arial"/>
                <a:cs typeface="Times New Roman" panose="02020603050405020304" pitchFamily="18" charset="0"/>
                <a:sym typeface="Arial"/>
              </a:rPr>
              <a:t>3. Content Providers ( Secondary )</a:t>
            </a:r>
            <a:endParaRPr b="1" dirty="0">
              <a:solidFill>
                <a:schemeClr val="dk1"/>
              </a:solidFill>
              <a:latin typeface="Times New Roman" panose="02020603050405020304" pitchFamily="18" charset="0"/>
              <a:ea typeface="Arial"/>
              <a:cs typeface="Times New Roman" panose="02020603050405020304" pitchFamily="18" charset="0"/>
              <a:sym typeface="Arial"/>
            </a:endParaRPr>
          </a:p>
          <a:p>
            <a:pPr marL="228600" lvl="0" indent="-50800" algn="l" rtl="0">
              <a:lnSpc>
                <a:spcPct val="90000"/>
              </a:lnSpc>
              <a:spcBef>
                <a:spcPts val="1000"/>
              </a:spcBef>
              <a:spcAft>
                <a:spcPts val="0"/>
              </a:spcAft>
              <a:buClr>
                <a:srgbClr val="002060"/>
              </a:buClr>
              <a:buSzPts val="2800"/>
              <a:buNone/>
            </a:pPr>
            <a:endParaRPr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87" name="Google Shape;187;g2aa84bf4da1_4_15"/>
          <p:cNvSpPr txBox="1">
            <a:spLocks noGrp="1"/>
          </p:cNvSpPr>
          <p:nvPr>
            <p:ph type="sldNum" idx="12"/>
          </p:nvPr>
        </p:nvSpPr>
        <p:spPr>
          <a:xfrm>
            <a:off x="9273988" y="634720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6"/>
          <p:cNvSpPr txBox="1">
            <a:spLocks noGrp="1"/>
          </p:cNvSpPr>
          <p:nvPr>
            <p:ph type="title"/>
          </p:nvPr>
        </p:nvSpPr>
        <p:spPr>
          <a:xfrm>
            <a:off x="1174375" y="60480"/>
            <a:ext cx="8551282" cy="638693"/>
          </a:xfrm>
          <a:prstGeom prst="rect">
            <a:avLst/>
          </a:prstGeom>
          <a:solidFill>
            <a:srgbClr val="FFF2CC"/>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600"/>
              <a:buFont typeface="Bookman Old Style"/>
              <a:buNone/>
            </a:pPr>
            <a:r>
              <a:rPr lang="en-IN"/>
              <a:t>Input source and Imaginary output</a:t>
            </a:r>
            <a:endParaRPr/>
          </a:p>
        </p:txBody>
      </p:sp>
      <p:sp>
        <p:nvSpPr>
          <p:cNvPr id="193" name="Google Shape;193;p6"/>
          <p:cNvSpPr txBox="1">
            <a:spLocks noGrp="1"/>
          </p:cNvSpPr>
          <p:nvPr>
            <p:ph type="body" idx="1"/>
          </p:nvPr>
        </p:nvSpPr>
        <p:spPr>
          <a:xfrm>
            <a:off x="174812" y="797859"/>
            <a:ext cx="11842500" cy="5379000"/>
          </a:xfrm>
          <a:prstGeom prst="rect">
            <a:avLst/>
          </a:prstGeom>
          <a:noFill/>
          <a:ln>
            <a:noFill/>
          </a:ln>
        </p:spPr>
        <p:txBody>
          <a:bodyPr spcFirstLastPara="1" wrap="square" lIns="91425" tIns="45700" rIns="91425" bIns="45700" anchor="t" anchorCtr="0">
            <a:normAutofit/>
          </a:bodyPr>
          <a:lstStyle/>
          <a:p>
            <a:pPr marL="0" lvl="0" indent="0" algn="l" rtl="0">
              <a:lnSpc>
                <a:spcPct val="95000"/>
              </a:lnSpc>
              <a:spcBef>
                <a:spcPts val="1500"/>
              </a:spcBef>
              <a:spcAft>
                <a:spcPts val="0"/>
              </a:spcAft>
              <a:buSzPts val="935"/>
              <a:buNone/>
            </a:pPr>
            <a:r>
              <a:rPr lang="en-IN" sz="2200" dirty="0">
                <a:solidFill>
                  <a:schemeClr val="dk1"/>
                </a:solidFill>
                <a:highlight>
                  <a:schemeClr val="lt1"/>
                </a:highlight>
                <a:latin typeface="Arial"/>
                <a:ea typeface="Arial"/>
                <a:cs typeface="Arial"/>
                <a:sym typeface="Arial"/>
              </a:rPr>
              <a:t>    </a:t>
            </a:r>
            <a:endParaRPr sz="2200" dirty="0">
              <a:solidFill>
                <a:schemeClr val="dk1"/>
              </a:solidFill>
              <a:highlight>
                <a:schemeClr val="lt1"/>
              </a:highlight>
              <a:latin typeface="Arial"/>
              <a:ea typeface="Arial"/>
              <a:cs typeface="Arial"/>
              <a:sym typeface="Arial"/>
            </a:endParaRPr>
          </a:p>
          <a:p>
            <a:pPr marL="0" lvl="0" indent="0" algn="l" rtl="0">
              <a:lnSpc>
                <a:spcPct val="95000"/>
              </a:lnSpc>
              <a:spcBef>
                <a:spcPts val="1500"/>
              </a:spcBef>
              <a:spcAft>
                <a:spcPts val="0"/>
              </a:spcAft>
              <a:buNone/>
            </a:pPr>
            <a:r>
              <a:rPr lang="en-IN" sz="2200" dirty="0">
                <a:solidFill>
                  <a:schemeClr val="dk1"/>
                </a:solidFill>
                <a:highlight>
                  <a:schemeClr val="lt1"/>
                </a:highlight>
                <a:latin typeface="Arial"/>
                <a:ea typeface="Arial"/>
                <a:cs typeface="Arial"/>
                <a:sym typeface="Arial"/>
              </a:rPr>
              <a:t>     </a:t>
            </a:r>
            <a:r>
              <a:rPr lang="en-IN" sz="2200" b="1" dirty="0">
                <a:solidFill>
                  <a:schemeClr val="dk1"/>
                </a:solidFill>
                <a:highlight>
                  <a:schemeClr val="lt1"/>
                </a:highlight>
                <a:latin typeface="Arial"/>
                <a:ea typeface="Arial"/>
                <a:cs typeface="Arial"/>
                <a:sym typeface="Arial"/>
              </a:rPr>
              <a:t> 1. </a:t>
            </a:r>
            <a:r>
              <a:rPr lang="en-IN" sz="2200" dirty="0">
                <a:solidFill>
                  <a:schemeClr val="dk1"/>
                </a:solidFill>
                <a:highlight>
                  <a:schemeClr val="lt1"/>
                </a:highlight>
                <a:latin typeface="Arial"/>
                <a:ea typeface="Arial"/>
                <a:cs typeface="Arial"/>
                <a:sym typeface="Arial"/>
              </a:rPr>
              <a:t>  </a:t>
            </a:r>
            <a:r>
              <a:rPr lang="en-IN" sz="2200" b="1" dirty="0">
                <a:solidFill>
                  <a:schemeClr val="dk1"/>
                </a:solidFill>
                <a:highlight>
                  <a:schemeClr val="lt1"/>
                </a:highlight>
                <a:latin typeface="Arial"/>
                <a:ea typeface="Arial"/>
                <a:cs typeface="Arial"/>
                <a:sym typeface="Arial"/>
              </a:rPr>
              <a:t>Previous Years' Question Papers:</a:t>
            </a:r>
            <a:endParaRPr sz="2200" b="1" dirty="0">
              <a:solidFill>
                <a:schemeClr val="dk1"/>
              </a:solidFill>
              <a:highlight>
                <a:schemeClr val="lt1"/>
              </a:highlight>
              <a:latin typeface="Arial"/>
              <a:ea typeface="Arial"/>
              <a:cs typeface="Arial"/>
              <a:sym typeface="Arial"/>
            </a:endParaRPr>
          </a:p>
          <a:p>
            <a:pPr marL="0" lvl="0" indent="0" algn="l" rtl="0">
              <a:lnSpc>
                <a:spcPct val="95000"/>
              </a:lnSpc>
              <a:spcBef>
                <a:spcPts val="1500"/>
              </a:spcBef>
              <a:spcAft>
                <a:spcPts val="0"/>
              </a:spcAft>
              <a:buNone/>
            </a:pPr>
            <a:r>
              <a:rPr lang="en-IN" sz="2200" dirty="0">
                <a:highlight>
                  <a:schemeClr val="lt1"/>
                </a:highlight>
                <a:latin typeface="Arial"/>
                <a:ea typeface="Arial"/>
                <a:cs typeface="Arial"/>
                <a:sym typeface="Arial"/>
              </a:rPr>
              <a:t>	The project requires access to a diverse set of previous years' question papers from 	various subjects and courses.</a:t>
            </a:r>
            <a:endParaRPr sz="2200" dirty="0">
              <a:highlight>
                <a:schemeClr val="lt1"/>
              </a:highlight>
              <a:latin typeface="Arial"/>
              <a:ea typeface="Arial"/>
              <a:cs typeface="Arial"/>
              <a:sym typeface="Arial"/>
            </a:endParaRPr>
          </a:p>
          <a:p>
            <a:pPr marL="914400" lvl="0" indent="0" algn="l" rtl="0">
              <a:lnSpc>
                <a:spcPct val="95000"/>
              </a:lnSpc>
              <a:spcBef>
                <a:spcPts val="1500"/>
              </a:spcBef>
              <a:spcAft>
                <a:spcPts val="0"/>
              </a:spcAft>
              <a:buNone/>
            </a:pPr>
            <a:r>
              <a:rPr lang="en-IN" sz="2200" dirty="0">
                <a:highlight>
                  <a:schemeClr val="lt1"/>
                </a:highlight>
                <a:latin typeface="Arial"/>
                <a:ea typeface="Arial"/>
                <a:cs typeface="Arial"/>
                <a:sym typeface="Arial"/>
              </a:rPr>
              <a:t>These question papers serve as the foundational data for the system to </a:t>
            </a:r>
            <a:r>
              <a:rPr lang="en-IN" sz="2200" dirty="0" err="1">
                <a:highlight>
                  <a:schemeClr val="lt1"/>
                </a:highlight>
                <a:latin typeface="Arial"/>
                <a:ea typeface="Arial"/>
                <a:cs typeface="Arial"/>
                <a:sym typeface="Arial"/>
              </a:rPr>
              <a:t>analyze</a:t>
            </a:r>
            <a:r>
              <a:rPr lang="en-IN" sz="2200" dirty="0">
                <a:highlight>
                  <a:schemeClr val="lt1"/>
                </a:highlight>
                <a:latin typeface="Arial"/>
                <a:ea typeface="Arial"/>
                <a:cs typeface="Arial"/>
                <a:sym typeface="Arial"/>
              </a:rPr>
              <a:t> and identify important and repeated questions.</a:t>
            </a:r>
            <a:endParaRPr sz="2200" dirty="0">
              <a:highlight>
                <a:schemeClr val="lt1"/>
              </a:highlight>
              <a:latin typeface="Arial"/>
              <a:ea typeface="Arial"/>
              <a:cs typeface="Arial"/>
              <a:sym typeface="Arial"/>
            </a:endParaRPr>
          </a:p>
          <a:p>
            <a:pPr marL="0" lvl="0" indent="0" algn="l" rtl="0">
              <a:lnSpc>
                <a:spcPct val="95000"/>
              </a:lnSpc>
              <a:spcBef>
                <a:spcPts val="1500"/>
              </a:spcBef>
              <a:spcAft>
                <a:spcPts val="0"/>
              </a:spcAft>
              <a:buNone/>
            </a:pPr>
            <a:r>
              <a:rPr lang="en-IN" sz="2200" dirty="0">
                <a:solidFill>
                  <a:schemeClr val="dk1"/>
                </a:solidFill>
                <a:highlight>
                  <a:schemeClr val="lt1"/>
                </a:highlight>
                <a:latin typeface="Arial"/>
                <a:ea typeface="Arial"/>
                <a:cs typeface="Arial"/>
                <a:sym typeface="Arial"/>
              </a:rPr>
              <a:t>      </a:t>
            </a:r>
            <a:r>
              <a:rPr lang="en-IN" sz="2200" b="1" dirty="0">
                <a:solidFill>
                  <a:schemeClr val="dk1"/>
                </a:solidFill>
                <a:highlight>
                  <a:schemeClr val="lt1"/>
                </a:highlight>
                <a:latin typeface="Arial"/>
                <a:ea typeface="Arial"/>
                <a:cs typeface="Arial"/>
                <a:sym typeface="Arial"/>
              </a:rPr>
              <a:t>2.	</a:t>
            </a:r>
            <a:r>
              <a:rPr lang="en-IN" sz="2200" b="1" dirty="0">
                <a:solidFill>
                  <a:schemeClr val="dk1"/>
                </a:solidFill>
                <a:highlight>
                  <a:srgbClr val="FFFFFF"/>
                </a:highlight>
                <a:latin typeface="Arial"/>
                <a:ea typeface="Arial"/>
                <a:cs typeface="Arial"/>
                <a:sym typeface="Arial"/>
              </a:rPr>
              <a:t>Text Books Mentioned that strictly contain content related to Syllabus</a:t>
            </a:r>
            <a:endParaRPr sz="2200" b="1" dirty="0">
              <a:solidFill>
                <a:schemeClr val="dk1"/>
              </a:solidFill>
              <a:highlight>
                <a:srgbClr val="FFFFFF"/>
              </a:highlight>
              <a:latin typeface="Arial"/>
              <a:ea typeface="Arial"/>
              <a:cs typeface="Arial"/>
              <a:sym typeface="Arial"/>
            </a:endParaRPr>
          </a:p>
          <a:p>
            <a:pPr marL="0" lvl="0" indent="0" algn="l" rtl="0">
              <a:lnSpc>
                <a:spcPct val="115000"/>
              </a:lnSpc>
              <a:spcBef>
                <a:spcPts val="1500"/>
              </a:spcBef>
              <a:spcAft>
                <a:spcPts val="0"/>
              </a:spcAft>
              <a:buNone/>
            </a:pPr>
            <a:r>
              <a:rPr lang="en-IN" sz="2200" dirty="0">
                <a:solidFill>
                  <a:schemeClr val="dk1"/>
                </a:solidFill>
                <a:highlight>
                  <a:srgbClr val="FFFFFF"/>
                </a:highlight>
                <a:latin typeface="Arial"/>
                <a:ea typeface="Arial"/>
                <a:cs typeface="Arial"/>
                <a:sym typeface="Arial"/>
              </a:rPr>
              <a:t>	This is to find exactly which lines of a particular webpage is necessary for the student 	to read</a:t>
            </a:r>
            <a:endParaRPr sz="2200" dirty="0">
              <a:solidFill>
                <a:schemeClr val="dk1"/>
              </a:solidFill>
              <a:highlight>
                <a:srgbClr val="FFFFFF"/>
              </a:highlight>
              <a:latin typeface="Arial"/>
              <a:ea typeface="Arial"/>
              <a:cs typeface="Arial"/>
              <a:sym typeface="Arial"/>
            </a:endParaRPr>
          </a:p>
          <a:p>
            <a:pPr marL="0" lvl="0" indent="457200" algn="l" rtl="0">
              <a:lnSpc>
                <a:spcPct val="95000"/>
              </a:lnSpc>
              <a:spcBef>
                <a:spcPts val="1500"/>
              </a:spcBef>
              <a:spcAft>
                <a:spcPts val="0"/>
              </a:spcAft>
              <a:buClr>
                <a:schemeClr val="dk1"/>
              </a:buClr>
              <a:buSzPts val="1100"/>
              <a:buFont typeface="Arial"/>
              <a:buNone/>
            </a:pPr>
            <a:r>
              <a:rPr lang="en-IN" sz="2200" b="1" dirty="0">
                <a:solidFill>
                  <a:schemeClr val="dk1"/>
                </a:solidFill>
                <a:highlight>
                  <a:schemeClr val="lt1"/>
                </a:highlight>
                <a:latin typeface="Arial"/>
                <a:ea typeface="Arial"/>
                <a:cs typeface="Arial"/>
                <a:sym typeface="Arial"/>
              </a:rPr>
              <a:t>3.	</a:t>
            </a:r>
            <a:r>
              <a:rPr lang="en-IN" sz="2200" b="1" dirty="0">
                <a:solidFill>
                  <a:schemeClr val="dk1"/>
                </a:solidFill>
                <a:highlight>
                  <a:srgbClr val="FFFFFF"/>
                </a:highlight>
                <a:latin typeface="Arial"/>
                <a:ea typeface="Arial"/>
                <a:cs typeface="Arial"/>
                <a:sym typeface="Arial"/>
              </a:rPr>
              <a:t>Available material on the VTU website Semester Wise</a:t>
            </a:r>
            <a:endParaRPr sz="2200" b="1" dirty="0">
              <a:solidFill>
                <a:schemeClr val="dk1"/>
              </a:solidFill>
              <a:highlight>
                <a:srgbClr val="FFFFFF"/>
              </a:highlight>
              <a:latin typeface="Arial"/>
              <a:ea typeface="Arial"/>
              <a:cs typeface="Arial"/>
              <a:sym typeface="Arial"/>
            </a:endParaRPr>
          </a:p>
          <a:p>
            <a:pPr marL="0" lvl="0" indent="0" algn="l" rtl="0">
              <a:lnSpc>
                <a:spcPct val="115000"/>
              </a:lnSpc>
              <a:spcBef>
                <a:spcPts val="1500"/>
              </a:spcBef>
              <a:spcAft>
                <a:spcPts val="0"/>
              </a:spcAft>
              <a:buClr>
                <a:schemeClr val="dk1"/>
              </a:buClr>
              <a:buSzPts val="1100"/>
              <a:buFont typeface="Arial"/>
              <a:buNone/>
            </a:pPr>
            <a:endParaRPr sz="2200" b="1" dirty="0">
              <a:solidFill>
                <a:schemeClr val="dk1"/>
              </a:solidFill>
              <a:highlight>
                <a:schemeClr val="lt1"/>
              </a:highlight>
              <a:latin typeface="Arial"/>
              <a:ea typeface="Arial"/>
              <a:cs typeface="Arial"/>
              <a:sym typeface="Arial"/>
            </a:endParaRPr>
          </a:p>
        </p:txBody>
      </p:sp>
      <p:sp>
        <p:nvSpPr>
          <p:cNvPr id="194" name="Google Shape;194;p6"/>
          <p:cNvSpPr txBox="1">
            <a:spLocks noGrp="1"/>
          </p:cNvSpPr>
          <p:nvPr>
            <p:ph type="sldNum" idx="12"/>
          </p:nvPr>
        </p:nvSpPr>
        <p:spPr>
          <a:xfrm>
            <a:off x="9273988" y="634720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2aa84bf4da1_4_24"/>
          <p:cNvSpPr txBox="1">
            <a:spLocks noGrp="1"/>
          </p:cNvSpPr>
          <p:nvPr>
            <p:ph type="title"/>
          </p:nvPr>
        </p:nvSpPr>
        <p:spPr>
          <a:xfrm>
            <a:off x="1174375" y="60480"/>
            <a:ext cx="8551200" cy="638700"/>
          </a:xfrm>
          <a:prstGeom prst="rect">
            <a:avLst/>
          </a:prstGeom>
          <a:solidFill>
            <a:srgbClr val="FFF2CC"/>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600"/>
              <a:buFont typeface="Bookman Old Style"/>
              <a:buNone/>
            </a:pPr>
            <a:r>
              <a:rPr lang="en-IN"/>
              <a:t>Tech Stack</a:t>
            </a:r>
            <a:endParaRPr/>
          </a:p>
        </p:txBody>
      </p:sp>
      <p:sp>
        <p:nvSpPr>
          <p:cNvPr id="200" name="Google Shape;200;g2aa84bf4da1_4_24"/>
          <p:cNvSpPr txBox="1">
            <a:spLocks noGrp="1"/>
          </p:cNvSpPr>
          <p:nvPr>
            <p:ph type="body" idx="1"/>
          </p:nvPr>
        </p:nvSpPr>
        <p:spPr>
          <a:xfrm>
            <a:off x="174812" y="797859"/>
            <a:ext cx="11842500" cy="5379000"/>
          </a:xfrm>
          <a:prstGeom prst="rect">
            <a:avLst/>
          </a:prstGeom>
          <a:noFill/>
          <a:ln>
            <a:noFill/>
          </a:ln>
        </p:spPr>
        <p:txBody>
          <a:bodyPr spcFirstLastPara="1" wrap="square" lIns="91425" tIns="45700" rIns="91425" bIns="45700" anchor="t" anchorCtr="0">
            <a:normAutofit fontScale="92500" lnSpcReduction="10000"/>
          </a:bodyPr>
          <a:lstStyle/>
          <a:p>
            <a:pPr marL="457200" lvl="0" indent="-349250" algn="l" rtl="0">
              <a:lnSpc>
                <a:spcPct val="95000"/>
              </a:lnSpc>
              <a:spcBef>
                <a:spcPts val="1500"/>
              </a:spcBef>
              <a:spcAft>
                <a:spcPts val="0"/>
              </a:spcAft>
              <a:buClr>
                <a:schemeClr val="dk1"/>
              </a:buClr>
              <a:buSzPts val="1900"/>
              <a:buAutoNum type="arabicPeriod"/>
            </a:pPr>
            <a:r>
              <a:rPr lang="en-IN" sz="1900" dirty="0">
                <a:solidFill>
                  <a:schemeClr val="dk1"/>
                </a:solidFill>
                <a:highlight>
                  <a:schemeClr val="lt1"/>
                </a:highlight>
                <a:latin typeface="Times New Roman" panose="02020603050405020304" pitchFamily="18" charset="0"/>
                <a:ea typeface="Arial"/>
                <a:cs typeface="Times New Roman" panose="02020603050405020304" pitchFamily="18" charset="0"/>
                <a:sym typeface="Arial"/>
              </a:rPr>
              <a:t>OCR (Optical Character Recognition) Technology:</a:t>
            </a:r>
            <a:endParaRPr sz="1900" dirty="0">
              <a:solidFill>
                <a:schemeClr val="dk1"/>
              </a:solidFill>
              <a:highlight>
                <a:schemeClr val="lt1"/>
              </a:highlight>
              <a:latin typeface="Times New Roman" panose="02020603050405020304" pitchFamily="18" charset="0"/>
              <a:ea typeface="Arial"/>
              <a:cs typeface="Times New Roman" panose="02020603050405020304" pitchFamily="18" charset="0"/>
              <a:sym typeface="Arial"/>
            </a:endParaRPr>
          </a:p>
          <a:p>
            <a:pPr marL="1371600" lvl="2" indent="-349250" algn="l" rtl="0">
              <a:lnSpc>
                <a:spcPct val="95000"/>
              </a:lnSpc>
              <a:spcBef>
                <a:spcPts val="0"/>
              </a:spcBef>
              <a:spcAft>
                <a:spcPts val="0"/>
              </a:spcAft>
              <a:buSzPts val="1900"/>
              <a:buAutoNum type="romanLcPeriod"/>
            </a:pPr>
            <a:r>
              <a:rPr lang="en-IN" sz="1900" dirty="0">
                <a:highlight>
                  <a:schemeClr val="lt1"/>
                </a:highlight>
                <a:latin typeface="Times New Roman" panose="02020603050405020304" pitchFamily="18" charset="0"/>
                <a:ea typeface="Arial"/>
                <a:cs typeface="Times New Roman" panose="02020603050405020304" pitchFamily="18" charset="0"/>
                <a:sym typeface="Arial"/>
              </a:rPr>
              <a:t>OCR is used to convert scanned or image-based question papers into machine-readable text.</a:t>
            </a:r>
            <a:endParaRPr sz="1900" dirty="0">
              <a:highlight>
                <a:schemeClr val="lt1"/>
              </a:highlight>
              <a:latin typeface="Times New Roman" panose="02020603050405020304" pitchFamily="18" charset="0"/>
              <a:ea typeface="Arial"/>
              <a:cs typeface="Times New Roman" panose="02020603050405020304" pitchFamily="18" charset="0"/>
              <a:sym typeface="Arial"/>
            </a:endParaRPr>
          </a:p>
          <a:p>
            <a:pPr marL="1371600" lvl="2" indent="-349250" algn="l" rtl="0">
              <a:lnSpc>
                <a:spcPct val="95000"/>
              </a:lnSpc>
              <a:spcBef>
                <a:spcPts val="0"/>
              </a:spcBef>
              <a:spcAft>
                <a:spcPts val="0"/>
              </a:spcAft>
              <a:buSzPts val="1900"/>
              <a:buAutoNum type="romanLcPeriod"/>
            </a:pPr>
            <a:r>
              <a:rPr lang="en-IN" sz="1900" dirty="0">
                <a:highlight>
                  <a:schemeClr val="lt1"/>
                </a:highlight>
                <a:latin typeface="Times New Roman" panose="02020603050405020304" pitchFamily="18" charset="0"/>
                <a:ea typeface="Arial"/>
                <a:cs typeface="Times New Roman" panose="02020603050405020304" pitchFamily="18" charset="0"/>
                <a:sym typeface="Arial"/>
              </a:rPr>
              <a:t>This technology enables the system to extract textual information from physical or image formats, making it accessible for further analysis.</a:t>
            </a:r>
            <a:endParaRPr sz="1900" dirty="0">
              <a:solidFill>
                <a:schemeClr val="dk1"/>
              </a:solidFill>
              <a:highlight>
                <a:schemeClr val="lt1"/>
              </a:highlight>
              <a:latin typeface="Times New Roman" panose="02020603050405020304" pitchFamily="18" charset="0"/>
              <a:ea typeface="Arial"/>
              <a:cs typeface="Times New Roman" panose="02020603050405020304" pitchFamily="18" charset="0"/>
              <a:sym typeface="Arial"/>
            </a:endParaRPr>
          </a:p>
          <a:p>
            <a:pPr marL="457200" lvl="0" indent="-349250" algn="l" rtl="0">
              <a:lnSpc>
                <a:spcPct val="115000"/>
              </a:lnSpc>
              <a:spcBef>
                <a:spcPts val="0"/>
              </a:spcBef>
              <a:spcAft>
                <a:spcPts val="0"/>
              </a:spcAft>
              <a:buClr>
                <a:schemeClr val="dk1"/>
              </a:buClr>
              <a:buSzPts val="1900"/>
              <a:buFont typeface="Arial"/>
              <a:buAutoNum type="arabicPeriod"/>
            </a:pPr>
            <a:r>
              <a:rPr lang="en-IN" sz="1900" dirty="0">
                <a:solidFill>
                  <a:schemeClr val="dk1"/>
                </a:solidFill>
                <a:highlight>
                  <a:schemeClr val="lt1"/>
                </a:highlight>
                <a:latin typeface="Times New Roman" panose="02020603050405020304" pitchFamily="18" charset="0"/>
                <a:ea typeface="Arial"/>
                <a:cs typeface="Times New Roman" panose="02020603050405020304" pitchFamily="18" charset="0"/>
                <a:sym typeface="Arial"/>
              </a:rPr>
              <a:t>      Natural Language Processing (NLP) Models:</a:t>
            </a:r>
            <a:endParaRPr sz="1900" dirty="0">
              <a:solidFill>
                <a:schemeClr val="dk1"/>
              </a:solidFill>
              <a:highlight>
                <a:schemeClr val="lt1"/>
              </a:highlight>
              <a:latin typeface="Times New Roman" panose="02020603050405020304" pitchFamily="18" charset="0"/>
              <a:ea typeface="Arial"/>
              <a:cs typeface="Times New Roman" panose="02020603050405020304" pitchFamily="18" charset="0"/>
              <a:sym typeface="Arial"/>
            </a:endParaRPr>
          </a:p>
          <a:p>
            <a:pPr marL="1371600" lvl="2" indent="-349250" algn="l" rtl="0">
              <a:lnSpc>
                <a:spcPct val="115000"/>
              </a:lnSpc>
              <a:spcBef>
                <a:spcPts val="0"/>
              </a:spcBef>
              <a:spcAft>
                <a:spcPts val="0"/>
              </a:spcAft>
              <a:buSzPts val="1900"/>
              <a:buAutoNum type="romanLcPeriod"/>
            </a:pPr>
            <a:r>
              <a:rPr lang="en-IN" sz="1900" dirty="0">
                <a:highlight>
                  <a:schemeClr val="lt1"/>
                </a:highlight>
                <a:latin typeface="Times New Roman" panose="02020603050405020304" pitchFamily="18" charset="0"/>
                <a:ea typeface="Arial"/>
                <a:cs typeface="Times New Roman" panose="02020603050405020304" pitchFamily="18" charset="0"/>
                <a:sym typeface="Arial"/>
              </a:rPr>
              <a:t>NLP models play a crucial role in understanding the semantics and context of the questions.</a:t>
            </a:r>
            <a:endParaRPr sz="1900" dirty="0">
              <a:highlight>
                <a:schemeClr val="lt1"/>
              </a:highlight>
              <a:latin typeface="Times New Roman" panose="02020603050405020304" pitchFamily="18" charset="0"/>
              <a:ea typeface="Arial"/>
              <a:cs typeface="Times New Roman" panose="02020603050405020304" pitchFamily="18" charset="0"/>
              <a:sym typeface="Arial"/>
            </a:endParaRPr>
          </a:p>
          <a:p>
            <a:pPr marL="1371600" lvl="2" indent="-349250" algn="l" rtl="0">
              <a:lnSpc>
                <a:spcPct val="115000"/>
              </a:lnSpc>
              <a:spcBef>
                <a:spcPts val="0"/>
              </a:spcBef>
              <a:spcAft>
                <a:spcPts val="0"/>
              </a:spcAft>
              <a:buSzPts val="1900"/>
              <a:buAutoNum type="romanLcPeriod"/>
            </a:pPr>
            <a:r>
              <a:rPr lang="en-IN" sz="1900" dirty="0">
                <a:highlight>
                  <a:schemeClr val="lt1"/>
                </a:highlight>
                <a:latin typeface="Times New Roman" panose="02020603050405020304" pitchFamily="18" charset="0"/>
                <a:ea typeface="Arial"/>
                <a:cs typeface="Times New Roman" panose="02020603050405020304" pitchFamily="18" charset="0"/>
                <a:sym typeface="Arial"/>
              </a:rPr>
              <a:t>Textual data extracted from question papers undergoes NLP processing to identify patterns, topics, and recurring themes.</a:t>
            </a:r>
            <a:endParaRPr sz="1900" dirty="0">
              <a:highlight>
                <a:schemeClr val="lt1"/>
              </a:highlight>
              <a:latin typeface="Times New Roman" panose="02020603050405020304" pitchFamily="18" charset="0"/>
              <a:ea typeface="Arial"/>
              <a:cs typeface="Times New Roman" panose="02020603050405020304" pitchFamily="18" charset="0"/>
              <a:sym typeface="Arial"/>
            </a:endParaRPr>
          </a:p>
          <a:p>
            <a:pPr marL="1371600" lvl="2" indent="-349250" algn="l" rtl="0">
              <a:lnSpc>
                <a:spcPct val="115000"/>
              </a:lnSpc>
              <a:spcBef>
                <a:spcPts val="0"/>
              </a:spcBef>
              <a:spcAft>
                <a:spcPts val="0"/>
              </a:spcAft>
              <a:buSzPts val="1900"/>
              <a:buFont typeface="Arial"/>
              <a:buAutoNum type="romanLcPeriod"/>
            </a:pPr>
            <a:r>
              <a:rPr lang="en-IN" sz="1900" dirty="0">
                <a:highlight>
                  <a:schemeClr val="lt1"/>
                </a:highlight>
                <a:latin typeface="Times New Roman" panose="02020603050405020304" pitchFamily="18" charset="0"/>
                <a:ea typeface="Arial"/>
                <a:cs typeface="Times New Roman" panose="02020603050405020304" pitchFamily="18" charset="0"/>
                <a:sym typeface="Arial"/>
              </a:rPr>
              <a:t>Transformers from Hugging Face (Pretrained models)</a:t>
            </a:r>
            <a:endParaRPr sz="1900" dirty="0">
              <a:highlight>
                <a:schemeClr val="lt1"/>
              </a:highlight>
              <a:latin typeface="Times New Roman" panose="02020603050405020304" pitchFamily="18" charset="0"/>
              <a:ea typeface="Arial"/>
              <a:cs typeface="Times New Roman" panose="02020603050405020304" pitchFamily="18" charset="0"/>
              <a:sym typeface="Arial"/>
            </a:endParaRPr>
          </a:p>
          <a:p>
            <a:pPr marL="457200" lvl="0" indent="-349250" algn="l" rtl="0">
              <a:lnSpc>
                <a:spcPct val="115000"/>
              </a:lnSpc>
              <a:spcBef>
                <a:spcPts val="0"/>
              </a:spcBef>
              <a:spcAft>
                <a:spcPts val="0"/>
              </a:spcAft>
              <a:buClr>
                <a:schemeClr val="dk1"/>
              </a:buClr>
              <a:buSzPts val="1900"/>
              <a:buFont typeface="Arial"/>
              <a:buAutoNum type="arabicPeriod"/>
            </a:pPr>
            <a:r>
              <a:rPr lang="en-IN" sz="1900" dirty="0">
                <a:solidFill>
                  <a:schemeClr val="dk1"/>
                </a:solidFill>
                <a:highlight>
                  <a:schemeClr val="lt1"/>
                </a:highlight>
                <a:latin typeface="Times New Roman" panose="02020603050405020304" pitchFamily="18" charset="0"/>
                <a:ea typeface="Arial"/>
                <a:cs typeface="Times New Roman" panose="02020603050405020304" pitchFamily="18" charset="0"/>
                <a:sym typeface="Arial"/>
              </a:rPr>
              <a:t>      Machine Learning Algorithms:</a:t>
            </a:r>
            <a:endParaRPr sz="1900" dirty="0">
              <a:solidFill>
                <a:schemeClr val="dk1"/>
              </a:solidFill>
              <a:highlight>
                <a:schemeClr val="lt1"/>
              </a:highlight>
              <a:latin typeface="Times New Roman" panose="02020603050405020304" pitchFamily="18" charset="0"/>
              <a:ea typeface="Arial"/>
              <a:cs typeface="Times New Roman" panose="02020603050405020304" pitchFamily="18" charset="0"/>
              <a:sym typeface="Arial"/>
            </a:endParaRPr>
          </a:p>
          <a:p>
            <a:pPr marL="1371600" lvl="2" indent="-349250" algn="l" rtl="0">
              <a:lnSpc>
                <a:spcPct val="115000"/>
              </a:lnSpc>
              <a:spcBef>
                <a:spcPts val="0"/>
              </a:spcBef>
              <a:spcAft>
                <a:spcPts val="0"/>
              </a:spcAft>
              <a:buSzPts val="1900"/>
              <a:buAutoNum type="romanLcPeriod"/>
            </a:pPr>
            <a:r>
              <a:rPr lang="en-IN" sz="1900" dirty="0">
                <a:highlight>
                  <a:schemeClr val="lt1"/>
                </a:highlight>
                <a:latin typeface="Times New Roman" panose="02020603050405020304" pitchFamily="18" charset="0"/>
                <a:ea typeface="Arial"/>
                <a:cs typeface="Times New Roman" panose="02020603050405020304" pitchFamily="18" charset="0"/>
                <a:sym typeface="Arial"/>
              </a:rPr>
              <a:t>Machine learning algorithms </a:t>
            </a:r>
            <a:r>
              <a:rPr lang="en-IN" sz="1900" dirty="0" err="1">
                <a:highlight>
                  <a:schemeClr val="lt1"/>
                </a:highlight>
                <a:latin typeface="Times New Roman" panose="02020603050405020304" pitchFamily="18" charset="0"/>
                <a:ea typeface="Arial"/>
                <a:cs typeface="Times New Roman" panose="02020603050405020304" pitchFamily="18" charset="0"/>
                <a:sym typeface="Arial"/>
              </a:rPr>
              <a:t>analyze</a:t>
            </a:r>
            <a:r>
              <a:rPr lang="en-IN" sz="1900" dirty="0">
                <a:highlight>
                  <a:schemeClr val="lt1"/>
                </a:highlight>
                <a:latin typeface="Times New Roman" panose="02020603050405020304" pitchFamily="18" charset="0"/>
                <a:ea typeface="Arial"/>
                <a:cs typeface="Times New Roman" panose="02020603050405020304" pitchFamily="18" charset="0"/>
                <a:sym typeface="Arial"/>
              </a:rPr>
              <a:t> the processed data to identify trends, patterns, and correlations among questions.</a:t>
            </a:r>
            <a:endParaRPr sz="1900" dirty="0">
              <a:highlight>
                <a:schemeClr val="lt1"/>
              </a:highlight>
              <a:latin typeface="Times New Roman" panose="02020603050405020304" pitchFamily="18" charset="0"/>
              <a:ea typeface="Arial"/>
              <a:cs typeface="Times New Roman" panose="02020603050405020304" pitchFamily="18" charset="0"/>
              <a:sym typeface="Arial"/>
            </a:endParaRPr>
          </a:p>
          <a:p>
            <a:pPr marL="1371600" lvl="2" indent="-349250" algn="l" rtl="0">
              <a:lnSpc>
                <a:spcPct val="115000"/>
              </a:lnSpc>
              <a:spcBef>
                <a:spcPts val="0"/>
              </a:spcBef>
              <a:spcAft>
                <a:spcPts val="0"/>
              </a:spcAft>
              <a:buSzPts val="1900"/>
              <a:buAutoNum type="romanLcPeriod"/>
            </a:pPr>
            <a:r>
              <a:rPr lang="en-IN" sz="1900" dirty="0">
                <a:highlight>
                  <a:schemeClr val="lt1"/>
                </a:highlight>
                <a:latin typeface="Times New Roman" panose="02020603050405020304" pitchFamily="18" charset="0"/>
                <a:ea typeface="Arial"/>
                <a:cs typeface="Times New Roman" panose="02020603050405020304" pitchFamily="18" charset="0"/>
                <a:sym typeface="Arial"/>
              </a:rPr>
              <a:t>These algorithms help in determining the importance and recurrence of specific questions across different papers.</a:t>
            </a:r>
            <a:endParaRPr sz="1900" dirty="0">
              <a:highlight>
                <a:schemeClr val="lt1"/>
              </a:highlight>
              <a:latin typeface="Times New Roman" panose="02020603050405020304" pitchFamily="18" charset="0"/>
              <a:ea typeface="Arial"/>
              <a:cs typeface="Times New Roman" panose="02020603050405020304" pitchFamily="18" charset="0"/>
              <a:sym typeface="Arial"/>
            </a:endParaRPr>
          </a:p>
          <a:p>
            <a:pPr marL="457200" lvl="0" indent="-349250" algn="l" rtl="0">
              <a:lnSpc>
                <a:spcPct val="115000"/>
              </a:lnSpc>
              <a:spcBef>
                <a:spcPts val="0"/>
              </a:spcBef>
              <a:spcAft>
                <a:spcPts val="0"/>
              </a:spcAft>
              <a:buSzPts val="1900"/>
              <a:buFont typeface="Arial"/>
              <a:buAutoNum type="arabicPeriod"/>
            </a:pPr>
            <a:r>
              <a:rPr lang="en-IN" sz="1900" dirty="0">
                <a:solidFill>
                  <a:schemeClr val="dk1"/>
                </a:solidFill>
                <a:highlight>
                  <a:schemeClr val="lt1"/>
                </a:highlight>
                <a:latin typeface="Times New Roman" panose="02020603050405020304" pitchFamily="18" charset="0"/>
                <a:ea typeface="Arial"/>
                <a:cs typeface="Times New Roman" panose="02020603050405020304" pitchFamily="18" charset="0"/>
                <a:sym typeface="Arial"/>
              </a:rPr>
              <a:t>       Document Parsing</a:t>
            </a:r>
            <a:endParaRPr sz="1900" dirty="0">
              <a:solidFill>
                <a:schemeClr val="dk1"/>
              </a:solidFill>
              <a:highlight>
                <a:schemeClr val="lt1"/>
              </a:highlight>
              <a:latin typeface="Times New Roman" panose="02020603050405020304" pitchFamily="18" charset="0"/>
              <a:ea typeface="Arial"/>
              <a:cs typeface="Times New Roman" panose="02020603050405020304" pitchFamily="18" charset="0"/>
              <a:sym typeface="Arial"/>
            </a:endParaRPr>
          </a:p>
          <a:p>
            <a:pPr marL="1371600" lvl="2" indent="-349250" algn="l" rtl="0">
              <a:lnSpc>
                <a:spcPct val="115000"/>
              </a:lnSpc>
              <a:spcBef>
                <a:spcPts val="0"/>
              </a:spcBef>
              <a:spcAft>
                <a:spcPts val="0"/>
              </a:spcAft>
              <a:buSzPts val="1900"/>
              <a:buAutoNum type="romanLcPeriod"/>
            </a:pPr>
            <a:r>
              <a:rPr lang="en-IN" sz="1900" dirty="0">
                <a:highlight>
                  <a:schemeClr val="lt1"/>
                </a:highlight>
                <a:latin typeface="Times New Roman" panose="02020603050405020304" pitchFamily="18" charset="0"/>
                <a:ea typeface="Arial"/>
                <a:cs typeface="Times New Roman" panose="02020603050405020304" pitchFamily="18" charset="0"/>
                <a:sym typeface="Arial"/>
              </a:rPr>
              <a:t>Define Objectives and Criteria PyPDF2 or </a:t>
            </a:r>
            <a:r>
              <a:rPr lang="en-IN" sz="1900" dirty="0" err="1">
                <a:highlight>
                  <a:schemeClr val="lt1"/>
                </a:highlight>
                <a:latin typeface="Times New Roman" panose="02020603050405020304" pitchFamily="18" charset="0"/>
                <a:ea typeface="Arial"/>
                <a:cs typeface="Times New Roman" panose="02020603050405020304" pitchFamily="18" charset="0"/>
                <a:sym typeface="Arial"/>
              </a:rPr>
              <a:t>pdfminer</a:t>
            </a:r>
            <a:r>
              <a:rPr lang="en-IN" sz="1900" dirty="0">
                <a:highlight>
                  <a:schemeClr val="lt1"/>
                </a:highlight>
                <a:latin typeface="Times New Roman" panose="02020603050405020304" pitchFamily="18" charset="0"/>
                <a:ea typeface="Arial"/>
                <a:cs typeface="Times New Roman" panose="02020603050405020304" pitchFamily="18" charset="0"/>
                <a:sym typeface="Arial"/>
              </a:rPr>
              <a:t> for extracting text from PDF files.</a:t>
            </a:r>
            <a:endParaRPr sz="1900" dirty="0">
              <a:highlight>
                <a:schemeClr val="lt1"/>
              </a:highlight>
              <a:latin typeface="Times New Roman" panose="02020603050405020304" pitchFamily="18" charset="0"/>
              <a:ea typeface="Arial"/>
              <a:cs typeface="Times New Roman" panose="02020603050405020304" pitchFamily="18" charset="0"/>
              <a:sym typeface="Arial"/>
            </a:endParaRPr>
          </a:p>
          <a:p>
            <a:pPr marL="457200" lvl="0" indent="-349250" algn="l" rtl="0">
              <a:lnSpc>
                <a:spcPct val="115000"/>
              </a:lnSpc>
              <a:spcBef>
                <a:spcPts val="0"/>
              </a:spcBef>
              <a:spcAft>
                <a:spcPts val="0"/>
              </a:spcAft>
              <a:buSzPts val="1900"/>
              <a:buFont typeface="Arial"/>
              <a:buAutoNum type="arabicPeriod"/>
            </a:pPr>
            <a:r>
              <a:rPr lang="en-IN" sz="1900" dirty="0">
                <a:highlight>
                  <a:schemeClr val="lt1"/>
                </a:highlight>
                <a:latin typeface="Times New Roman" panose="02020603050405020304" pitchFamily="18" charset="0"/>
                <a:ea typeface="Arial"/>
                <a:cs typeface="Times New Roman" panose="02020603050405020304" pitchFamily="18" charset="0"/>
                <a:sym typeface="Arial"/>
              </a:rPr>
              <a:t>        Database</a:t>
            </a:r>
            <a:endParaRPr sz="1900" dirty="0">
              <a:highlight>
                <a:schemeClr val="lt1"/>
              </a:highlight>
              <a:latin typeface="Times New Roman" panose="02020603050405020304" pitchFamily="18" charset="0"/>
              <a:ea typeface="Arial"/>
              <a:cs typeface="Times New Roman" panose="02020603050405020304" pitchFamily="18" charset="0"/>
              <a:sym typeface="Arial"/>
            </a:endParaRPr>
          </a:p>
          <a:p>
            <a:pPr marL="457200" lvl="0" indent="-349250" algn="l" rtl="0">
              <a:lnSpc>
                <a:spcPct val="115000"/>
              </a:lnSpc>
              <a:spcBef>
                <a:spcPts val="0"/>
              </a:spcBef>
              <a:spcAft>
                <a:spcPts val="0"/>
              </a:spcAft>
              <a:buSzPts val="1900"/>
              <a:buFont typeface="Arial"/>
              <a:buAutoNum type="arabicPeriod"/>
            </a:pPr>
            <a:r>
              <a:rPr lang="en-IN" sz="1900" dirty="0">
                <a:highlight>
                  <a:schemeClr val="lt1"/>
                </a:highlight>
                <a:latin typeface="Times New Roman" panose="02020603050405020304" pitchFamily="18" charset="0"/>
                <a:ea typeface="Arial"/>
                <a:cs typeface="Times New Roman" panose="02020603050405020304" pitchFamily="18" charset="0"/>
                <a:sym typeface="Arial"/>
              </a:rPr>
              <a:t>       </a:t>
            </a:r>
            <a:r>
              <a:rPr lang="en-IN" sz="1900" dirty="0">
                <a:solidFill>
                  <a:schemeClr val="dk1"/>
                </a:solidFill>
                <a:highlight>
                  <a:schemeClr val="lt1"/>
                </a:highlight>
                <a:latin typeface="Times New Roman" panose="02020603050405020304" pitchFamily="18" charset="0"/>
                <a:ea typeface="Arial"/>
                <a:cs typeface="Times New Roman" panose="02020603050405020304" pitchFamily="18" charset="0"/>
                <a:sym typeface="Arial"/>
              </a:rPr>
              <a:t>Web Development And Front End Frameworks</a:t>
            </a:r>
            <a:endParaRPr sz="1900" dirty="0">
              <a:solidFill>
                <a:schemeClr val="dk1"/>
              </a:solidFill>
              <a:highlight>
                <a:schemeClr val="lt1"/>
              </a:highlight>
              <a:latin typeface="Times New Roman" panose="02020603050405020304" pitchFamily="18" charset="0"/>
              <a:ea typeface="Arial"/>
              <a:cs typeface="Times New Roman" panose="02020603050405020304" pitchFamily="18" charset="0"/>
              <a:sym typeface="Arial"/>
            </a:endParaRPr>
          </a:p>
          <a:p>
            <a:pPr marL="457200" lvl="0" indent="0" algn="l" rtl="0">
              <a:lnSpc>
                <a:spcPct val="90000"/>
              </a:lnSpc>
              <a:spcBef>
                <a:spcPts val="1500"/>
              </a:spcBef>
              <a:spcAft>
                <a:spcPts val="0"/>
              </a:spcAft>
              <a:buNone/>
            </a:pPr>
            <a:endParaRPr sz="1900" dirty="0">
              <a:latin typeface="Times New Roman" panose="02020603050405020304" pitchFamily="18" charset="0"/>
              <a:ea typeface="Arial"/>
              <a:cs typeface="Times New Roman" panose="02020603050405020304" pitchFamily="18" charset="0"/>
              <a:sym typeface="Arial"/>
            </a:endParaRPr>
          </a:p>
        </p:txBody>
      </p:sp>
      <p:sp>
        <p:nvSpPr>
          <p:cNvPr id="201" name="Google Shape;201;g2aa84bf4da1_4_24"/>
          <p:cNvSpPr txBox="1">
            <a:spLocks noGrp="1"/>
          </p:cNvSpPr>
          <p:nvPr>
            <p:ph type="sldNum" idx="12"/>
          </p:nvPr>
        </p:nvSpPr>
        <p:spPr>
          <a:xfrm>
            <a:off x="9273988" y="634720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7"/>
          <p:cNvSpPr txBox="1">
            <a:spLocks noGrp="1"/>
          </p:cNvSpPr>
          <p:nvPr>
            <p:ph type="title"/>
          </p:nvPr>
        </p:nvSpPr>
        <p:spPr>
          <a:xfrm>
            <a:off x="1165411" y="74045"/>
            <a:ext cx="8551282" cy="638693"/>
          </a:xfrm>
          <a:prstGeom prst="rect">
            <a:avLst/>
          </a:prstGeom>
          <a:solidFill>
            <a:srgbClr val="FFF2CC"/>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600"/>
              <a:buFont typeface="Bookman Old Style"/>
              <a:buNone/>
            </a:pPr>
            <a:r>
              <a:rPr lang="en-IN"/>
              <a:t>Societal impact</a:t>
            </a:r>
            <a:endParaRPr/>
          </a:p>
        </p:txBody>
      </p:sp>
      <p:sp>
        <p:nvSpPr>
          <p:cNvPr id="207" name="Google Shape;207;p7"/>
          <p:cNvSpPr txBox="1">
            <a:spLocks noGrp="1"/>
          </p:cNvSpPr>
          <p:nvPr>
            <p:ph type="body" idx="1"/>
          </p:nvPr>
        </p:nvSpPr>
        <p:spPr>
          <a:xfrm>
            <a:off x="174812" y="797859"/>
            <a:ext cx="11842376" cy="5379104"/>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15000"/>
              </a:lnSpc>
              <a:spcBef>
                <a:spcPts val="0"/>
              </a:spcBef>
              <a:spcAft>
                <a:spcPts val="0"/>
              </a:spcAft>
              <a:buNone/>
            </a:pPr>
            <a:r>
              <a:rPr lang="en-IN" sz="2550" b="1" dirty="0">
                <a:solidFill>
                  <a:schemeClr val="dk1"/>
                </a:solidFill>
                <a:latin typeface="Times New Roman" panose="02020603050405020304" pitchFamily="18" charset="0"/>
                <a:ea typeface="Arial"/>
                <a:cs typeface="Times New Roman" panose="02020603050405020304" pitchFamily="18" charset="0"/>
                <a:sym typeface="Arial"/>
              </a:rPr>
              <a:t>The Exam Prep Assistant project has the potential to bring about several positive changes and contributions to society:</a:t>
            </a:r>
            <a:endParaRPr sz="2550" b="1"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0"/>
              </a:spcBef>
              <a:spcAft>
                <a:spcPts val="0"/>
              </a:spcAft>
              <a:buNone/>
            </a:pP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15000"/>
              </a:lnSpc>
              <a:spcBef>
                <a:spcPts val="0"/>
              </a:spcBef>
              <a:spcAft>
                <a:spcPts val="0"/>
              </a:spcAft>
              <a:buNone/>
            </a:pPr>
            <a:endParaRPr sz="2000"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346900" algn="l" rtl="0">
              <a:lnSpc>
                <a:spcPct val="115000"/>
              </a:lnSpc>
              <a:spcBef>
                <a:spcPts val="0"/>
              </a:spcBef>
              <a:spcAft>
                <a:spcPts val="0"/>
              </a:spcAft>
              <a:buClr>
                <a:schemeClr val="dk1"/>
              </a:buClr>
              <a:buSzPct val="100000"/>
              <a:buChar char="•"/>
            </a:pPr>
            <a:r>
              <a:rPr lang="en-IN" sz="2661" dirty="0">
                <a:solidFill>
                  <a:schemeClr val="dk1"/>
                </a:solidFill>
                <a:latin typeface="Times New Roman" panose="02020603050405020304" pitchFamily="18" charset="0"/>
                <a:ea typeface="Arial"/>
                <a:cs typeface="Times New Roman" panose="02020603050405020304" pitchFamily="18" charset="0"/>
                <a:sym typeface="Arial"/>
              </a:rPr>
              <a:t>Time Efficiency and Productivity</a:t>
            </a: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0"/>
              </a:spcBef>
              <a:spcAft>
                <a:spcPts val="0"/>
              </a:spcAft>
              <a:buNone/>
            </a:pP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346900" algn="l" rtl="0">
              <a:lnSpc>
                <a:spcPct val="115000"/>
              </a:lnSpc>
              <a:spcBef>
                <a:spcPts val="0"/>
              </a:spcBef>
              <a:spcAft>
                <a:spcPts val="0"/>
              </a:spcAft>
              <a:buClr>
                <a:schemeClr val="dk1"/>
              </a:buClr>
              <a:buSzPct val="100000"/>
              <a:buChar char="•"/>
            </a:pPr>
            <a:r>
              <a:rPr lang="en-IN" sz="2661" dirty="0">
                <a:solidFill>
                  <a:schemeClr val="dk1"/>
                </a:solidFill>
                <a:latin typeface="Times New Roman" panose="02020603050405020304" pitchFamily="18" charset="0"/>
                <a:ea typeface="Arial"/>
                <a:cs typeface="Times New Roman" panose="02020603050405020304" pitchFamily="18" charset="0"/>
                <a:sym typeface="Arial"/>
              </a:rPr>
              <a:t>Equal Access to Resources</a:t>
            </a: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0"/>
              </a:spcBef>
              <a:spcAft>
                <a:spcPts val="0"/>
              </a:spcAft>
              <a:buNone/>
            </a:pP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346900" algn="l" rtl="0">
              <a:lnSpc>
                <a:spcPct val="115000"/>
              </a:lnSpc>
              <a:spcBef>
                <a:spcPts val="0"/>
              </a:spcBef>
              <a:spcAft>
                <a:spcPts val="0"/>
              </a:spcAft>
              <a:buClr>
                <a:schemeClr val="dk1"/>
              </a:buClr>
              <a:buSzPct val="100000"/>
              <a:buChar char="•"/>
            </a:pPr>
            <a:r>
              <a:rPr lang="en-IN" sz="2661" dirty="0">
                <a:solidFill>
                  <a:schemeClr val="dk1"/>
                </a:solidFill>
                <a:latin typeface="Times New Roman" panose="02020603050405020304" pitchFamily="18" charset="0"/>
                <a:ea typeface="Arial"/>
                <a:cs typeface="Times New Roman" panose="02020603050405020304" pitchFamily="18" charset="0"/>
                <a:sym typeface="Arial"/>
              </a:rPr>
              <a:t>Reduced Stress and Anxiety</a:t>
            </a: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0"/>
              </a:spcBef>
              <a:spcAft>
                <a:spcPts val="0"/>
              </a:spcAft>
              <a:buNone/>
            </a:pP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346900" algn="l" rtl="0">
              <a:lnSpc>
                <a:spcPct val="115000"/>
              </a:lnSpc>
              <a:spcBef>
                <a:spcPts val="0"/>
              </a:spcBef>
              <a:spcAft>
                <a:spcPts val="0"/>
              </a:spcAft>
              <a:buClr>
                <a:schemeClr val="dk1"/>
              </a:buClr>
              <a:buSzPct val="100000"/>
              <a:buChar char="•"/>
            </a:pPr>
            <a:r>
              <a:rPr lang="en-IN" sz="2661" dirty="0">
                <a:solidFill>
                  <a:schemeClr val="dk1"/>
                </a:solidFill>
                <a:latin typeface="Times New Roman" panose="02020603050405020304" pitchFamily="18" charset="0"/>
                <a:ea typeface="Arial"/>
                <a:cs typeface="Times New Roman" panose="02020603050405020304" pitchFamily="18" charset="0"/>
                <a:sym typeface="Arial"/>
              </a:rPr>
              <a:t>Improved Academic Performance</a:t>
            </a: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0"/>
              </a:spcBef>
              <a:spcAft>
                <a:spcPts val="0"/>
              </a:spcAft>
              <a:buNone/>
            </a:pP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346900" algn="l" rtl="0">
              <a:lnSpc>
                <a:spcPct val="115000"/>
              </a:lnSpc>
              <a:spcBef>
                <a:spcPts val="0"/>
              </a:spcBef>
              <a:spcAft>
                <a:spcPts val="0"/>
              </a:spcAft>
              <a:buClr>
                <a:schemeClr val="dk1"/>
              </a:buClr>
              <a:buSzPct val="100000"/>
              <a:buChar char="•"/>
            </a:pPr>
            <a:r>
              <a:rPr lang="en-IN" sz="2661" dirty="0">
                <a:solidFill>
                  <a:schemeClr val="dk1"/>
                </a:solidFill>
                <a:latin typeface="Times New Roman" panose="02020603050405020304" pitchFamily="18" charset="0"/>
                <a:ea typeface="Arial"/>
                <a:cs typeface="Times New Roman" panose="02020603050405020304" pitchFamily="18" charset="0"/>
                <a:sym typeface="Arial"/>
              </a:rPr>
              <a:t>Enhanced Learning Experience</a:t>
            </a: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0"/>
              </a:spcBef>
              <a:spcAft>
                <a:spcPts val="0"/>
              </a:spcAft>
              <a:buNone/>
            </a:pP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346900" algn="l" rtl="0">
              <a:lnSpc>
                <a:spcPct val="115000"/>
              </a:lnSpc>
              <a:spcBef>
                <a:spcPts val="0"/>
              </a:spcBef>
              <a:spcAft>
                <a:spcPts val="0"/>
              </a:spcAft>
              <a:buClr>
                <a:schemeClr val="dk1"/>
              </a:buClr>
              <a:buSzPct val="100000"/>
              <a:buChar char="•"/>
            </a:pPr>
            <a:r>
              <a:rPr lang="en-IN" sz="2661" dirty="0">
                <a:solidFill>
                  <a:schemeClr val="dk1"/>
                </a:solidFill>
                <a:latin typeface="Times New Roman" panose="02020603050405020304" pitchFamily="18" charset="0"/>
                <a:ea typeface="Arial"/>
                <a:cs typeface="Times New Roman" panose="02020603050405020304" pitchFamily="18" charset="0"/>
                <a:sym typeface="Arial"/>
              </a:rPr>
              <a:t>Technological Advancements in Education</a:t>
            </a: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0"/>
              </a:spcBef>
              <a:spcAft>
                <a:spcPts val="0"/>
              </a:spcAft>
              <a:buNone/>
            </a:pP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346900" algn="l" rtl="0">
              <a:lnSpc>
                <a:spcPct val="115000"/>
              </a:lnSpc>
              <a:spcBef>
                <a:spcPts val="0"/>
              </a:spcBef>
              <a:spcAft>
                <a:spcPts val="0"/>
              </a:spcAft>
              <a:buClr>
                <a:schemeClr val="dk1"/>
              </a:buClr>
              <a:buSzPct val="100000"/>
              <a:buChar char="•"/>
            </a:pPr>
            <a:r>
              <a:rPr lang="en-IN" sz="2661" dirty="0">
                <a:solidFill>
                  <a:schemeClr val="dk1"/>
                </a:solidFill>
                <a:latin typeface="Times New Roman" panose="02020603050405020304" pitchFamily="18" charset="0"/>
                <a:ea typeface="Arial"/>
                <a:cs typeface="Times New Roman" panose="02020603050405020304" pitchFamily="18" charset="0"/>
                <a:sym typeface="Arial"/>
              </a:rPr>
              <a:t>Global Accessibility</a:t>
            </a: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0" algn="l" rtl="0">
              <a:lnSpc>
                <a:spcPct val="115000"/>
              </a:lnSpc>
              <a:spcBef>
                <a:spcPts val="0"/>
              </a:spcBef>
              <a:spcAft>
                <a:spcPts val="0"/>
              </a:spcAft>
              <a:buNone/>
            </a:pPr>
            <a:endParaRPr sz="2661" dirty="0">
              <a:solidFill>
                <a:schemeClr val="dk1"/>
              </a:solidFill>
              <a:latin typeface="Times New Roman" panose="02020603050405020304" pitchFamily="18" charset="0"/>
              <a:ea typeface="Arial"/>
              <a:cs typeface="Times New Roman" panose="02020603050405020304" pitchFamily="18" charset="0"/>
              <a:sym typeface="Arial"/>
            </a:endParaRPr>
          </a:p>
          <a:p>
            <a:pPr marL="457200" lvl="0" indent="-346900" algn="l" rtl="0">
              <a:lnSpc>
                <a:spcPct val="115000"/>
              </a:lnSpc>
              <a:spcBef>
                <a:spcPts val="0"/>
              </a:spcBef>
              <a:spcAft>
                <a:spcPts val="0"/>
              </a:spcAft>
              <a:buClr>
                <a:schemeClr val="dk1"/>
              </a:buClr>
              <a:buSzPct val="100000"/>
              <a:buChar char="•"/>
            </a:pPr>
            <a:r>
              <a:rPr lang="en-IN" sz="2661" dirty="0">
                <a:solidFill>
                  <a:schemeClr val="dk1"/>
                </a:solidFill>
                <a:latin typeface="Times New Roman" panose="02020603050405020304" pitchFamily="18" charset="0"/>
                <a:ea typeface="Arial"/>
                <a:cs typeface="Times New Roman" panose="02020603050405020304" pitchFamily="18" charset="0"/>
                <a:sym typeface="Arial"/>
              </a:rPr>
              <a:t>Preparation for Future Challenges</a:t>
            </a:r>
            <a:endParaRPr dirty="0">
              <a:latin typeface="Times New Roman" panose="02020603050405020304" pitchFamily="18" charset="0"/>
              <a:ea typeface="Arial"/>
              <a:cs typeface="Times New Roman" panose="02020603050405020304" pitchFamily="18" charset="0"/>
              <a:sym typeface="Arial"/>
            </a:endParaRPr>
          </a:p>
        </p:txBody>
      </p:sp>
      <p:sp>
        <p:nvSpPr>
          <p:cNvPr id="208" name="Google Shape;208;p7"/>
          <p:cNvSpPr txBox="1">
            <a:spLocks noGrp="1"/>
          </p:cNvSpPr>
          <p:nvPr>
            <p:ph type="sldNum" idx="12"/>
          </p:nvPr>
        </p:nvSpPr>
        <p:spPr>
          <a:xfrm>
            <a:off x="9273988" y="634720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sldNum" idx="12"/>
          </p:nvPr>
        </p:nvSpPr>
        <p:spPr>
          <a:xfrm>
            <a:off x="9273988" y="634720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
        <p:nvSpPr>
          <p:cNvPr id="214" name="Google Shape;214;p8"/>
          <p:cNvSpPr txBox="1">
            <a:spLocks noGrp="1"/>
          </p:cNvSpPr>
          <p:nvPr>
            <p:ph type="title"/>
          </p:nvPr>
        </p:nvSpPr>
        <p:spPr>
          <a:xfrm>
            <a:off x="1546412" y="2997643"/>
            <a:ext cx="8551282" cy="638693"/>
          </a:xfrm>
          <a:prstGeom prst="rect">
            <a:avLst/>
          </a:prstGeom>
          <a:solidFill>
            <a:srgbClr val="FFF2CC"/>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600"/>
              <a:buFont typeface="Bookman Old Style"/>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
          <p:cNvSpPr txBox="1">
            <a:spLocks noGrp="1"/>
          </p:cNvSpPr>
          <p:nvPr>
            <p:ph type="title"/>
          </p:nvPr>
        </p:nvSpPr>
        <p:spPr>
          <a:xfrm>
            <a:off x="1174375" y="60480"/>
            <a:ext cx="8551282" cy="638693"/>
          </a:xfrm>
          <a:prstGeom prst="rect">
            <a:avLst/>
          </a:prstGeom>
          <a:solidFill>
            <a:srgbClr val="FFF2CC"/>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600"/>
              <a:buFont typeface="Bookman Old Style"/>
              <a:buNone/>
            </a:pPr>
            <a:r>
              <a:rPr lang="en-IN"/>
              <a:t>OBJECTIVE</a:t>
            </a:r>
            <a:endParaRPr/>
          </a:p>
        </p:txBody>
      </p:sp>
      <p:sp>
        <p:nvSpPr>
          <p:cNvPr id="141" name="Google Shape;141;p2"/>
          <p:cNvSpPr txBox="1">
            <a:spLocks noGrp="1"/>
          </p:cNvSpPr>
          <p:nvPr>
            <p:ph type="body" idx="1"/>
          </p:nvPr>
        </p:nvSpPr>
        <p:spPr>
          <a:xfrm>
            <a:off x="266637" y="1479009"/>
            <a:ext cx="11842500" cy="53790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IN" sz="3000" b="1" dirty="0">
                <a:solidFill>
                  <a:schemeClr val="dk1"/>
                </a:solidFill>
                <a:latin typeface="Arial"/>
                <a:ea typeface="Arial"/>
                <a:cs typeface="Arial"/>
                <a:sym typeface="Arial"/>
              </a:rPr>
              <a:t>Problem Statement:</a:t>
            </a:r>
            <a:endParaRPr sz="3000" b="1"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endParaRPr sz="1000" b="1" dirty="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IN" sz="2000" b="0" i="0" dirty="0">
                <a:solidFill>
                  <a:schemeClr val="tx1"/>
                </a:solidFill>
                <a:effectLst/>
                <a:latin typeface="Arial" panose="020B0604020202020204" pitchFamily="34" charset="0"/>
                <a:cs typeface="Arial" panose="020B0604020202020204" pitchFamily="34" charset="0"/>
              </a:rPr>
              <a:t>College students often struggle to identify important or repeated questions from a large pool of past papers, making it hard to focus on crucial topics during exam prep. Manual identification is time-consuming and error-prone. The Exam Prep Assistant project aims to create a smart system using machine learning (ML) and natural language processing (NLP). It helps </a:t>
            </a:r>
            <a:r>
              <a:rPr lang="en-IN" sz="2000" b="0" i="0" dirty="0" err="1">
                <a:solidFill>
                  <a:schemeClr val="tx1"/>
                </a:solidFill>
                <a:effectLst/>
                <a:latin typeface="Arial" panose="020B0604020202020204" pitchFamily="34" charset="0"/>
                <a:cs typeface="Arial" panose="020B0604020202020204" pitchFamily="34" charset="0"/>
              </a:rPr>
              <a:t>analyze</a:t>
            </a:r>
            <a:r>
              <a:rPr lang="en-IN" sz="2000" b="0" i="0" dirty="0">
                <a:solidFill>
                  <a:schemeClr val="tx1"/>
                </a:solidFill>
                <a:effectLst/>
                <a:latin typeface="Arial" panose="020B0604020202020204" pitchFamily="34" charset="0"/>
                <a:cs typeface="Arial" panose="020B0604020202020204" pitchFamily="34" charset="0"/>
              </a:rPr>
              <a:t> and suggest important questions, streamlining the process for students. The goal is to automate the identification of key questions, making it easier for students to focus on their studies. The system combines OCR, NLP, and ML to simplify extracting, </a:t>
            </a:r>
            <a:r>
              <a:rPr lang="en-IN" sz="2000" b="0" i="0" dirty="0" err="1">
                <a:solidFill>
                  <a:schemeClr val="tx1"/>
                </a:solidFill>
                <a:effectLst/>
                <a:latin typeface="Arial" panose="020B0604020202020204" pitchFamily="34" charset="0"/>
                <a:cs typeface="Arial" panose="020B0604020202020204" pitchFamily="34" charset="0"/>
              </a:rPr>
              <a:t>analyzing</a:t>
            </a:r>
            <a:r>
              <a:rPr lang="en-IN" sz="2000" b="0" i="0" dirty="0">
                <a:solidFill>
                  <a:schemeClr val="tx1"/>
                </a:solidFill>
                <a:effectLst/>
                <a:latin typeface="Arial" panose="020B0604020202020204" pitchFamily="34" charset="0"/>
                <a:cs typeface="Arial" panose="020B0604020202020204" pitchFamily="34" charset="0"/>
              </a:rPr>
              <a:t>, and recommending relevant questions across different subjects and papers.</a:t>
            </a:r>
            <a:endParaRPr sz="2000" dirty="0">
              <a:solidFill>
                <a:schemeClr val="tx1"/>
              </a:solidFill>
              <a:latin typeface="Arial" panose="020B0604020202020204" pitchFamily="34" charset="0"/>
              <a:cs typeface="Arial" panose="020B0604020202020204" pitchFamily="34" charset="0"/>
            </a:endParaRPr>
          </a:p>
        </p:txBody>
      </p:sp>
      <p:sp>
        <p:nvSpPr>
          <p:cNvPr id="142" name="Google Shape;142;p2"/>
          <p:cNvSpPr txBox="1">
            <a:spLocks noGrp="1"/>
          </p:cNvSpPr>
          <p:nvPr>
            <p:ph type="sldNum" idx="12"/>
          </p:nvPr>
        </p:nvSpPr>
        <p:spPr>
          <a:xfrm>
            <a:off x="9273988" y="6347204"/>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38780C3-0F87-99C9-DD89-791CDAA6DEFD}"/>
              </a:ext>
            </a:extLst>
          </p:cNvPr>
          <p:cNvSpPr txBox="1"/>
          <p:nvPr/>
        </p:nvSpPr>
        <p:spPr>
          <a:xfrm>
            <a:off x="8405813" y="2056107"/>
            <a:ext cx="2962275" cy="738664"/>
          </a:xfrm>
          <a:prstGeom prst="rect">
            <a:avLst/>
          </a:prstGeom>
          <a:noFill/>
          <a:ln w="28575">
            <a:solidFill>
              <a:schemeClr val="tx1"/>
            </a:solidFill>
          </a:ln>
        </p:spPr>
        <p:txBody>
          <a:bodyPr wrap="square" rtlCol="0">
            <a:spAutoFit/>
          </a:bodyPr>
          <a:lstStyle/>
          <a:p>
            <a:r>
              <a:rPr lang="en-US" b="1" i="0" dirty="0">
                <a:effectLst/>
                <a:latin typeface="Söhne"/>
              </a:rPr>
              <a:t>Use Case:</a:t>
            </a:r>
            <a:r>
              <a:rPr lang="en-US" b="0" i="0" dirty="0">
                <a:solidFill>
                  <a:srgbClr val="D1D5DB"/>
                </a:solidFill>
                <a:effectLst/>
                <a:latin typeface="Söhne"/>
              </a:rPr>
              <a:t> </a:t>
            </a:r>
            <a:r>
              <a:rPr lang="en-US" b="0" i="0" dirty="0">
                <a:solidFill>
                  <a:schemeClr val="tx1"/>
                </a:solidFill>
                <a:effectLst/>
                <a:latin typeface="Söhne"/>
              </a:rPr>
              <a:t>Identifying how frequently specific questions or topics appear in historical exam papers.</a:t>
            </a:r>
            <a:endParaRPr lang="en-IN" dirty="0">
              <a:solidFill>
                <a:schemeClr val="tx1"/>
              </a:solidFill>
            </a:endParaRPr>
          </a:p>
        </p:txBody>
      </p:sp>
      <p:sp>
        <p:nvSpPr>
          <p:cNvPr id="2" name="Title 1">
            <a:extLst>
              <a:ext uri="{FF2B5EF4-FFF2-40B4-BE49-F238E27FC236}">
                <a16:creationId xmlns:a16="http://schemas.microsoft.com/office/drawing/2014/main" id="{3BE35F53-1B6E-45A9-D671-8F7F1BC348E8}"/>
              </a:ext>
            </a:extLst>
          </p:cNvPr>
          <p:cNvSpPr>
            <a:spLocks noGrp="1"/>
          </p:cNvSpPr>
          <p:nvPr>
            <p:ph type="title"/>
          </p:nvPr>
        </p:nvSpPr>
        <p:spPr/>
        <p:txBody>
          <a:bodyPr/>
          <a:lstStyle/>
          <a:p>
            <a:r>
              <a:rPr lang="en-US" dirty="0"/>
              <a:t>Criteria for Questions</a:t>
            </a:r>
          </a:p>
        </p:txBody>
      </p:sp>
      <p:sp>
        <p:nvSpPr>
          <p:cNvPr id="4" name="Slide Number Placeholder 3">
            <a:extLst>
              <a:ext uri="{FF2B5EF4-FFF2-40B4-BE49-F238E27FC236}">
                <a16:creationId xmlns:a16="http://schemas.microsoft.com/office/drawing/2014/main" id="{87B780A5-25CE-9DC6-C344-C90DD8E3C8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3</a:t>
            </a:fld>
            <a:endParaRPr lang="en-IN"/>
          </a:p>
        </p:txBody>
      </p:sp>
      <p:graphicFrame>
        <p:nvGraphicFramePr>
          <p:cNvPr id="5" name="Diagram 4">
            <a:extLst>
              <a:ext uri="{FF2B5EF4-FFF2-40B4-BE49-F238E27FC236}">
                <a16:creationId xmlns:a16="http://schemas.microsoft.com/office/drawing/2014/main" id="{49F5D508-6726-F37A-8BA3-3D18C53B83C5}"/>
              </a:ext>
            </a:extLst>
          </p:cNvPr>
          <p:cNvGraphicFramePr/>
          <p:nvPr>
            <p:extLst>
              <p:ext uri="{D42A27DB-BD31-4B8C-83A1-F6EECF244321}">
                <p14:modId xmlns:p14="http://schemas.microsoft.com/office/powerpoint/2010/main" val="3973877700"/>
              </p:ext>
            </p:extLst>
          </p:nvPr>
        </p:nvGraphicFramePr>
        <p:xfrm>
          <a:off x="1108075" y="719666"/>
          <a:ext cx="9055100" cy="5992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F819FD23-6132-C078-D796-CE9283360841}"/>
              </a:ext>
            </a:extLst>
          </p:cNvPr>
          <p:cNvSpPr txBox="1"/>
          <p:nvPr/>
        </p:nvSpPr>
        <p:spPr>
          <a:xfrm>
            <a:off x="7683313" y="5608540"/>
            <a:ext cx="2962275" cy="738664"/>
          </a:xfrm>
          <a:prstGeom prst="rect">
            <a:avLst/>
          </a:prstGeom>
          <a:noFill/>
          <a:ln w="28575">
            <a:solidFill>
              <a:schemeClr val="tx1"/>
            </a:solidFill>
          </a:ln>
        </p:spPr>
        <p:txBody>
          <a:bodyPr wrap="square" rtlCol="0">
            <a:spAutoFit/>
          </a:bodyPr>
          <a:lstStyle/>
          <a:p>
            <a:r>
              <a:rPr lang="en-US" b="1" i="0" dirty="0">
                <a:effectLst/>
                <a:latin typeface="Söhne"/>
              </a:rPr>
              <a:t>Use Case:</a:t>
            </a:r>
            <a:r>
              <a:rPr lang="en-US" b="0" i="0" dirty="0">
                <a:solidFill>
                  <a:srgbClr val="D1D5DB"/>
                </a:solidFill>
                <a:effectLst/>
                <a:latin typeface="Söhne"/>
              </a:rPr>
              <a:t> </a:t>
            </a:r>
            <a:r>
              <a:rPr lang="en-US" b="0" i="0" dirty="0">
                <a:solidFill>
                  <a:schemeClr val="tx1"/>
                </a:solidFill>
                <a:effectLst/>
                <a:latin typeface="Söhne"/>
              </a:rPr>
              <a:t>Ensuring that questions are aligned with the key topics of the subject.</a:t>
            </a:r>
            <a:endParaRPr lang="en-IN" dirty="0">
              <a:solidFill>
                <a:schemeClr val="tx1"/>
              </a:solidFill>
            </a:endParaRPr>
          </a:p>
        </p:txBody>
      </p:sp>
      <p:sp>
        <p:nvSpPr>
          <p:cNvPr id="10" name="TextBox 9">
            <a:extLst>
              <a:ext uri="{FF2B5EF4-FFF2-40B4-BE49-F238E27FC236}">
                <a16:creationId xmlns:a16="http://schemas.microsoft.com/office/drawing/2014/main" id="{6E325C9C-285E-EE66-C3DB-5B323F3776D5}"/>
              </a:ext>
            </a:extLst>
          </p:cNvPr>
          <p:cNvSpPr txBox="1"/>
          <p:nvPr/>
        </p:nvSpPr>
        <p:spPr>
          <a:xfrm>
            <a:off x="112712" y="1896326"/>
            <a:ext cx="2962275" cy="523220"/>
          </a:xfrm>
          <a:prstGeom prst="rect">
            <a:avLst/>
          </a:prstGeom>
          <a:noFill/>
          <a:ln w="28575">
            <a:solidFill>
              <a:schemeClr val="tx1"/>
            </a:solidFill>
          </a:ln>
        </p:spPr>
        <p:txBody>
          <a:bodyPr wrap="square" rtlCol="0">
            <a:spAutoFit/>
          </a:bodyPr>
          <a:lstStyle/>
          <a:p>
            <a:r>
              <a:rPr lang="en-US" b="1" i="0" dirty="0">
                <a:effectLst/>
                <a:latin typeface="Söhne"/>
              </a:rPr>
              <a:t>Use Case:</a:t>
            </a:r>
            <a:r>
              <a:rPr lang="en-US" b="0" i="0" dirty="0">
                <a:solidFill>
                  <a:srgbClr val="D1D5DB"/>
                </a:solidFill>
                <a:effectLst/>
                <a:latin typeface="Söhne"/>
              </a:rPr>
              <a:t> </a:t>
            </a:r>
            <a:r>
              <a:rPr lang="en-US" b="0" i="0" dirty="0">
                <a:solidFill>
                  <a:schemeClr val="tx1"/>
                </a:solidFill>
                <a:effectLst/>
                <a:latin typeface="Söhne"/>
              </a:rPr>
              <a:t>Determining the difficulty level of questions.</a:t>
            </a:r>
            <a:endParaRPr lang="en-IN" dirty="0">
              <a:solidFill>
                <a:schemeClr val="tx1"/>
              </a:solidFill>
            </a:endParaRPr>
          </a:p>
        </p:txBody>
      </p:sp>
    </p:spTree>
    <p:extLst>
      <p:ext uri="{BB962C8B-B14F-4D97-AF65-F5344CB8AC3E}">
        <p14:creationId xmlns:p14="http://schemas.microsoft.com/office/powerpoint/2010/main" val="31143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aa84bf4da1_4_0"/>
          <p:cNvSpPr txBox="1">
            <a:spLocks noGrp="1"/>
          </p:cNvSpPr>
          <p:nvPr>
            <p:ph type="title"/>
          </p:nvPr>
        </p:nvSpPr>
        <p:spPr>
          <a:xfrm>
            <a:off x="1174375" y="60480"/>
            <a:ext cx="8551200" cy="638700"/>
          </a:xfrm>
          <a:prstGeom prst="rect">
            <a:avLst/>
          </a:prstGeom>
          <a:solidFill>
            <a:srgbClr val="FFF2CC"/>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600"/>
              <a:buFont typeface="Bookman Old Style"/>
              <a:buNone/>
            </a:pPr>
            <a:r>
              <a:rPr lang="en-IN"/>
              <a:t>Methodology/ Approach details</a:t>
            </a:r>
            <a:endParaRPr/>
          </a:p>
        </p:txBody>
      </p:sp>
      <p:sp>
        <p:nvSpPr>
          <p:cNvPr id="155" name="Google Shape;155;g2aa84bf4da1_4_0"/>
          <p:cNvSpPr txBox="1">
            <a:spLocks noGrp="1"/>
          </p:cNvSpPr>
          <p:nvPr>
            <p:ph type="body" idx="1"/>
          </p:nvPr>
        </p:nvSpPr>
        <p:spPr>
          <a:xfrm>
            <a:off x="174762" y="968209"/>
            <a:ext cx="11842500" cy="5379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None/>
            </a:pPr>
            <a:r>
              <a:rPr lang="en-IN" sz="1800" b="1" dirty="0">
                <a:solidFill>
                  <a:srgbClr val="1F1F1F"/>
                </a:solidFill>
                <a:highlight>
                  <a:srgbClr val="FFFFFF"/>
                </a:highlight>
                <a:latin typeface="Arial"/>
                <a:ea typeface="Arial"/>
                <a:cs typeface="Arial"/>
                <a:sym typeface="Arial"/>
              </a:rPr>
              <a:t>1. Data Acquisition and Preparation:</a:t>
            </a:r>
            <a:endParaRPr sz="1800" b="1" dirty="0">
              <a:solidFill>
                <a:srgbClr val="1F1F1F"/>
              </a:solidFill>
              <a:highlight>
                <a:srgbClr val="FFFFFF"/>
              </a:highlight>
              <a:latin typeface="Arial"/>
              <a:ea typeface="Arial"/>
              <a:cs typeface="Arial"/>
              <a:sym typeface="Arial"/>
            </a:endParaRPr>
          </a:p>
          <a:p>
            <a:pPr marL="457200" lvl="0" indent="-342900" algn="l" rtl="0">
              <a:lnSpc>
                <a:spcPct val="115000"/>
              </a:lnSpc>
              <a:spcBef>
                <a:spcPts val="1800"/>
              </a:spcBef>
              <a:spcAft>
                <a:spcPts val="0"/>
              </a:spcAft>
              <a:buClr>
                <a:srgbClr val="1F1F1F"/>
              </a:buClr>
              <a:buSzPts val="1800"/>
              <a:buChar char="●"/>
            </a:pPr>
            <a:r>
              <a:rPr lang="en-IN" sz="1600" dirty="0">
                <a:solidFill>
                  <a:schemeClr val="tx1"/>
                </a:solidFill>
                <a:highlight>
                  <a:srgbClr val="FFFFFF"/>
                </a:highlight>
                <a:latin typeface="Arial" panose="020B0604020202020204" pitchFamily="34" charset="0"/>
                <a:ea typeface="Arial"/>
                <a:cs typeface="Arial" panose="020B0604020202020204" pitchFamily="34" charset="0"/>
                <a:sym typeface="Arial"/>
              </a:rPr>
              <a:t>Collect past years' question papers: Gather relevant question papers from various sources, ensuring coverage of diverse topics and formats.</a:t>
            </a:r>
          </a:p>
          <a:p>
            <a:pPr marL="457200" lvl="0" indent="-342900" algn="l" rtl="0">
              <a:lnSpc>
                <a:spcPct val="115000"/>
              </a:lnSpc>
              <a:spcBef>
                <a:spcPts val="0"/>
              </a:spcBef>
              <a:spcAft>
                <a:spcPts val="0"/>
              </a:spcAft>
              <a:buClr>
                <a:srgbClr val="1F1F1F"/>
              </a:buClr>
              <a:buSzPts val="1800"/>
              <a:buChar char="●"/>
            </a:pPr>
            <a:r>
              <a:rPr lang="en-IN" sz="1600" dirty="0">
                <a:solidFill>
                  <a:schemeClr val="tx1"/>
                </a:solidFill>
                <a:highlight>
                  <a:srgbClr val="FFFFFF"/>
                </a:highlight>
                <a:latin typeface="Arial" panose="020B0604020202020204" pitchFamily="34" charset="0"/>
                <a:ea typeface="Arial"/>
                <a:cs typeface="Arial" panose="020B0604020202020204" pitchFamily="34" charset="0"/>
                <a:sym typeface="Arial"/>
              </a:rPr>
              <a:t>Data pre-processing: Clean and standardize the collected data, including text extraction from PDFs, tokenization, handling formatting inconsistencies, and removing irrelevant information.</a:t>
            </a:r>
          </a:p>
          <a:p>
            <a:pPr marL="457200" lvl="0" indent="-342900" algn="l" rtl="0">
              <a:lnSpc>
                <a:spcPct val="115000"/>
              </a:lnSpc>
              <a:spcBef>
                <a:spcPts val="0"/>
              </a:spcBef>
              <a:spcAft>
                <a:spcPts val="0"/>
              </a:spcAft>
              <a:buClr>
                <a:srgbClr val="1F1F1F"/>
              </a:buClr>
              <a:buSzPts val="1800"/>
              <a:buChar char="●"/>
            </a:pPr>
            <a:r>
              <a:rPr lang="en-IN" sz="1600" dirty="0">
                <a:solidFill>
                  <a:schemeClr val="tx1"/>
                </a:solidFill>
                <a:highlight>
                  <a:srgbClr val="FFFFFF"/>
                </a:highlight>
                <a:latin typeface="Arial" panose="020B0604020202020204" pitchFamily="34" charset="0"/>
                <a:ea typeface="Arial"/>
                <a:cs typeface="Arial" panose="020B0604020202020204" pitchFamily="34" charset="0"/>
                <a:sym typeface="Arial"/>
              </a:rPr>
              <a:t>Labelling: </a:t>
            </a:r>
            <a:r>
              <a:rPr lang="en-IN" sz="1600" b="0" i="0" dirty="0">
                <a:solidFill>
                  <a:schemeClr val="tx1"/>
                </a:solidFill>
                <a:effectLst/>
                <a:latin typeface="Arial" panose="020B0604020202020204" pitchFamily="34" charset="0"/>
                <a:cs typeface="Arial" panose="020B0604020202020204" pitchFamily="34" charset="0"/>
              </a:rPr>
              <a:t>Manually label a subset of questions based on two key categories: frequency (indicating the repetition of questions across papers) and marks (reflecting the importance of questions based on higher marks). This dual classification will provide a more comprehensive basis for training the machine learning models.</a:t>
            </a:r>
          </a:p>
          <a:p>
            <a:pPr marL="114300" lvl="0" indent="0" algn="l" rtl="0">
              <a:lnSpc>
                <a:spcPct val="115000"/>
              </a:lnSpc>
              <a:spcBef>
                <a:spcPts val="0"/>
              </a:spcBef>
              <a:spcAft>
                <a:spcPts val="0"/>
              </a:spcAft>
              <a:buClr>
                <a:srgbClr val="1F1F1F"/>
              </a:buClr>
              <a:buSzPts val="1800"/>
              <a:buNone/>
            </a:pPr>
            <a:r>
              <a:rPr lang="en-IN" sz="1800" b="1" dirty="0">
                <a:solidFill>
                  <a:srgbClr val="1F1F1F"/>
                </a:solidFill>
                <a:highlight>
                  <a:srgbClr val="FFFFFF"/>
                </a:highlight>
                <a:latin typeface="Arial"/>
                <a:ea typeface="Arial"/>
                <a:cs typeface="Arial"/>
                <a:sym typeface="Arial"/>
              </a:rPr>
              <a:t>2. Machine Learning Model Development:</a:t>
            </a:r>
          </a:p>
          <a:p>
            <a:pPr marL="457200" lvl="0" indent="-342900" algn="l" rtl="0">
              <a:lnSpc>
                <a:spcPct val="115000"/>
              </a:lnSpc>
              <a:spcBef>
                <a:spcPts val="1800"/>
              </a:spcBef>
              <a:spcAft>
                <a:spcPts val="0"/>
              </a:spcAft>
              <a:buClr>
                <a:srgbClr val="1F1F1F"/>
              </a:buClr>
              <a:buSzPts val="1800"/>
              <a:buChar char="●"/>
            </a:pPr>
            <a:r>
              <a:rPr lang="en-IN" sz="1400" dirty="0">
                <a:solidFill>
                  <a:schemeClr val="tx1"/>
                </a:solidFill>
                <a:highlight>
                  <a:srgbClr val="FFFFFF"/>
                </a:highlight>
                <a:latin typeface="Arial" panose="020B0604020202020204" pitchFamily="34" charset="0"/>
                <a:ea typeface="Arial"/>
                <a:cs typeface="Arial" panose="020B0604020202020204" pitchFamily="34" charset="0"/>
                <a:sym typeface="Arial"/>
              </a:rPr>
              <a:t>Model selection: Choose appropriate machine learning algorithms suitable for text classification tasks, such as Support Vector Machines (SVMs), Decision Trees, or Random Forests.</a:t>
            </a:r>
            <a:endParaRPr sz="1400" dirty="0">
              <a:solidFill>
                <a:schemeClr val="tx1"/>
              </a:solidFill>
              <a:highlight>
                <a:srgbClr val="FFFFFF"/>
              </a:highlight>
              <a:latin typeface="Arial" panose="020B0604020202020204" pitchFamily="34" charset="0"/>
              <a:ea typeface="Arial"/>
              <a:cs typeface="Arial" panose="020B0604020202020204" pitchFamily="34" charset="0"/>
              <a:sym typeface="Arial"/>
            </a:endParaRPr>
          </a:p>
          <a:p>
            <a:pPr marL="457200" lvl="0" indent="-342900" algn="l" rtl="0">
              <a:lnSpc>
                <a:spcPct val="115000"/>
              </a:lnSpc>
              <a:spcBef>
                <a:spcPts val="0"/>
              </a:spcBef>
              <a:spcAft>
                <a:spcPts val="0"/>
              </a:spcAft>
              <a:buClr>
                <a:srgbClr val="1F1F1F"/>
              </a:buClr>
              <a:buSzPts val="1800"/>
              <a:buChar char="●"/>
            </a:pPr>
            <a:r>
              <a:rPr lang="en-IN" sz="1400" dirty="0">
                <a:solidFill>
                  <a:schemeClr val="tx1"/>
                </a:solidFill>
                <a:highlight>
                  <a:srgbClr val="FFFFFF"/>
                </a:highlight>
                <a:latin typeface="Arial" panose="020B0604020202020204" pitchFamily="34" charset="0"/>
                <a:ea typeface="Arial"/>
                <a:cs typeface="Arial" panose="020B0604020202020204" pitchFamily="34" charset="0"/>
                <a:sym typeface="Arial"/>
              </a:rPr>
              <a:t>Training: </a:t>
            </a:r>
            <a:r>
              <a:rPr lang="en-IN" sz="1400" b="0" i="0" dirty="0">
                <a:solidFill>
                  <a:schemeClr val="tx1"/>
                </a:solidFill>
                <a:effectLst/>
                <a:latin typeface="Arial" panose="020B0604020202020204" pitchFamily="34" charset="0"/>
                <a:cs typeface="Arial" panose="020B0604020202020204" pitchFamily="34" charset="0"/>
              </a:rPr>
              <a:t>Train the models on the labelled data, optimizing hyperparameters for accurate question categorization within the defined frequency and marks-based categories.</a:t>
            </a:r>
          </a:p>
          <a:p>
            <a:pPr marL="457200" lvl="0" indent="-342900" algn="l" rtl="0">
              <a:lnSpc>
                <a:spcPct val="115000"/>
              </a:lnSpc>
              <a:spcBef>
                <a:spcPts val="0"/>
              </a:spcBef>
              <a:spcAft>
                <a:spcPts val="0"/>
              </a:spcAft>
              <a:buClr>
                <a:srgbClr val="1F1F1F"/>
              </a:buClr>
              <a:buSzPts val="1800"/>
              <a:buChar char="●"/>
            </a:pPr>
            <a:r>
              <a:rPr lang="en-IN" sz="1400" dirty="0">
                <a:solidFill>
                  <a:schemeClr val="tx1"/>
                </a:solidFill>
                <a:highlight>
                  <a:srgbClr val="FFFFFF"/>
                </a:highlight>
                <a:latin typeface="Arial" panose="020B0604020202020204" pitchFamily="34" charset="0"/>
                <a:ea typeface="Arial"/>
                <a:cs typeface="Arial" panose="020B0604020202020204" pitchFamily="34" charset="0"/>
                <a:sym typeface="Arial"/>
              </a:rPr>
              <a:t>Evaluation: </a:t>
            </a:r>
            <a:r>
              <a:rPr lang="en-IN" sz="1400" b="0" i="0" dirty="0">
                <a:solidFill>
                  <a:schemeClr val="tx1"/>
                </a:solidFill>
                <a:effectLst/>
                <a:latin typeface="Arial" panose="020B0604020202020204" pitchFamily="34" charset="0"/>
                <a:cs typeface="Arial" panose="020B0604020202020204" pitchFamily="34" charset="0"/>
              </a:rPr>
              <a:t>Test and evaluate the trained models on a separate dataset to assess their performance in categorizing questions based on both frequency and marks. This approach ensures a robust evaluation of the models' effectiveness across the dual classification criteria and identifies potential areas for improvement.</a:t>
            </a:r>
            <a:endParaRPr sz="1400" dirty="0">
              <a:solidFill>
                <a:schemeClr val="tx1"/>
              </a:solidFill>
              <a:latin typeface="Arial" panose="020B0604020202020204" pitchFamily="34" charset="0"/>
              <a:ea typeface="Arial"/>
              <a:cs typeface="Arial" panose="020B0604020202020204" pitchFamily="34" charset="0"/>
              <a:sym typeface="Arial"/>
            </a:endParaRPr>
          </a:p>
        </p:txBody>
      </p:sp>
      <p:sp>
        <p:nvSpPr>
          <p:cNvPr id="156" name="Google Shape;156;g2aa84bf4da1_4_0"/>
          <p:cNvSpPr txBox="1">
            <a:spLocks noGrp="1"/>
          </p:cNvSpPr>
          <p:nvPr>
            <p:ph type="sldNum" idx="12"/>
          </p:nvPr>
        </p:nvSpPr>
        <p:spPr>
          <a:xfrm>
            <a:off x="9273988" y="634720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2aa84bf4da1_4_8"/>
          <p:cNvSpPr txBox="1">
            <a:spLocks noGrp="1"/>
          </p:cNvSpPr>
          <p:nvPr>
            <p:ph type="title"/>
          </p:nvPr>
        </p:nvSpPr>
        <p:spPr>
          <a:xfrm>
            <a:off x="1174375" y="60480"/>
            <a:ext cx="8551200" cy="638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a:t>Methodology</a:t>
            </a:r>
            <a:endParaRPr/>
          </a:p>
        </p:txBody>
      </p:sp>
      <p:sp>
        <p:nvSpPr>
          <p:cNvPr id="163" name="Google Shape;163;g2aa84bf4da1_4_8"/>
          <p:cNvSpPr txBox="1">
            <a:spLocks noGrp="1"/>
          </p:cNvSpPr>
          <p:nvPr>
            <p:ph type="body" idx="1"/>
          </p:nvPr>
        </p:nvSpPr>
        <p:spPr>
          <a:xfrm>
            <a:off x="174762" y="1134634"/>
            <a:ext cx="11842500" cy="5379000"/>
          </a:xfrm>
          <a:prstGeom prst="rect">
            <a:avLst/>
          </a:prstGeom>
        </p:spPr>
        <p:txBody>
          <a:bodyPr spcFirstLastPara="1" wrap="square" lIns="91425" tIns="45700" rIns="91425" bIns="45700" anchor="t" anchorCtr="0">
            <a:normAutofit fontScale="85000" lnSpcReduction="20000"/>
          </a:bodyPr>
          <a:lstStyle/>
          <a:p>
            <a:pPr marL="0" lvl="0" indent="0" algn="l" rtl="0">
              <a:lnSpc>
                <a:spcPct val="115000"/>
              </a:lnSpc>
              <a:spcBef>
                <a:spcPts val="1800"/>
              </a:spcBef>
              <a:spcAft>
                <a:spcPts val="0"/>
              </a:spcAft>
              <a:buClr>
                <a:schemeClr val="dk1"/>
              </a:buClr>
              <a:buSzPts val="1100"/>
              <a:buFont typeface="Arial"/>
              <a:buNone/>
            </a:pPr>
            <a:r>
              <a:rPr lang="en-IN" sz="1800" b="1" dirty="0">
                <a:solidFill>
                  <a:srgbClr val="1F1F1F"/>
                </a:solidFill>
                <a:highlight>
                  <a:srgbClr val="FFFFFF"/>
                </a:highlight>
                <a:latin typeface="Arial"/>
                <a:ea typeface="Arial"/>
                <a:cs typeface="Arial"/>
                <a:sym typeface="Arial"/>
              </a:rPr>
              <a:t>3. Application Development and Integration:</a:t>
            </a:r>
            <a:endParaRPr sz="1800" b="1" dirty="0">
              <a:solidFill>
                <a:srgbClr val="1F1F1F"/>
              </a:solidFill>
              <a:highlight>
                <a:srgbClr val="FFFFFF"/>
              </a:highlight>
              <a:latin typeface="Arial"/>
              <a:ea typeface="Arial"/>
              <a:cs typeface="Arial"/>
              <a:sym typeface="Arial"/>
            </a:endParaRPr>
          </a:p>
          <a:p>
            <a:pPr marL="457200" lvl="0" indent="-342900" algn="l" rtl="0">
              <a:lnSpc>
                <a:spcPct val="115000"/>
              </a:lnSpc>
              <a:spcBef>
                <a:spcPts val="1800"/>
              </a:spcBef>
              <a:spcAft>
                <a:spcPts val="0"/>
              </a:spcAft>
              <a:buClr>
                <a:srgbClr val="1F1F1F"/>
              </a:buClr>
              <a:buSzPts val="1800"/>
              <a:buChar char="●"/>
            </a:pPr>
            <a:r>
              <a:rPr lang="en-IN" sz="1400" dirty="0">
                <a:solidFill>
                  <a:schemeClr val="tx1"/>
                </a:solidFill>
                <a:highlight>
                  <a:srgbClr val="FFFFFF"/>
                </a:highlight>
                <a:latin typeface="Arial" panose="020B0604020202020204" pitchFamily="34" charset="0"/>
                <a:ea typeface="Arial"/>
                <a:cs typeface="Arial" panose="020B0604020202020204" pitchFamily="34" charset="0"/>
                <a:sym typeface="Arial"/>
              </a:rPr>
              <a:t>Front-end development: Design and develop a user-friendly interface for uploading papers, interacting with the study plan, and providing feedback.</a:t>
            </a:r>
          </a:p>
          <a:p>
            <a:pPr marL="114300" lvl="0" indent="0" algn="l" rtl="0">
              <a:lnSpc>
                <a:spcPct val="115000"/>
              </a:lnSpc>
              <a:spcBef>
                <a:spcPts val="1800"/>
              </a:spcBef>
              <a:spcAft>
                <a:spcPts val="0"/>
              </a:spcAft>
              <a:buClr>
                <a:srgbClr val="1F1F1F"/>
              </a:buClr>
              <a:buSzPts val="1800"/>
              <a:buNone/>
            </a:pPr>
            <a:endParaRPr sz="1400" dirty="0">
              <a:solidFill>
                <a:schemeClr val="tx1"/>
              </a:solidFill>
              <a:highlight>
                <a:srgbClr val="FFFFFF"/>
              </a:highlight>
              <a:latin typeface="Arial" panose="020B0604020202020204" pitchFamily="34" charset="0"/>
              <a:ea typeface="Arial"/>
              <a:cs typeface="Arial" panose="020B0604020202020204" pitchFamily="34" charset="0"/>
              <a:sym typeface="Arial"/>
            </a:endParaRPr>
          </a:p>
          <a:p>
            <a:pPr marL="457200" lvl="0" indent="-342900" algn="l" rtl="0">
              <a:lnSpc>
                <a:spcPct val="115000"/>
              </a:lnSpc>
              <a:spcBef>
                <a:spcPts val="0"/>
              </a:spcBef>
              <a:spcAft>
                <a:spcPts val="0"/>
              </a:spcAft>
              <a:buClr>
                <a:srgbClr val="1F1F1F"/>
              </a:buClr>
              <a:buSzPts val="1800"/>
              <a:buChar char="●"/>
            </a:pPr>
            <a:r>
              <a:rPr lang="en-IN" sz="1400" dirty="0">
                <a:solidFill>
                  <a:schemeClr val="tx1"/>
                </a:solidFill>
                <a:highlight>
                  <a:srgbClr val="FFFFFF"/>
                </a:highlight>
                <a:latin typeface="Arial" panose="020B0604020202020204" pitchFamily="34" charset="0"/>
                <a:ea typeface="Arial"/>
                <a:cs typeface="Arial" panose="020B0604020202020204" pitchFamily="34" charset="0"/>
                <a:sym typeface="Arial"/>
              </a:rPr>
              <a:t>Back-end development: </a:t>
            </a:r>
            <a:r>
              <a:rPr lang="en-IN" sz="1400" b="0" i="0" dirty="0">
                <a:solidFill>
                  <a:schemeClr val="tx1"/>
                </a:solidFill>
                <a:effectLst/>
                <a:latin typeface="Arial" panose="020B0604020202020204" pitchFamily="34" charset="0"/>
                <a:cs typeface="Arial" panose="020B0604020202020204" pitchFamily="34" charset="0"/>
              </a:rPr>
              <a:t>Implement the core functionalities of the assistant, incorporating the dual classification system based on both question frequency and marks. Develop algorithms that seamlessly integrate the categorized questions into a personalized study plan for users.</a:t>
            </a:r>
          </a:p>
          <a:p>
            <a:pPr marL="114300" lvl="0" indent="0" algn="l" rtl="0">
              <a:lnSpc>
                <a:spcPct val="115000"/>
              </a:lnSpc>
              <a:spcBef>
                <a:spcPts val="0"/>
              </a:spcBef>
              <a:spcAft>
                <a:spcPts val="0"/>
              </a:spcAft>
              <a:buClr>
                <a:srgbClr val="1F1F1F"/>
              </a:buClr>
              <a:buSzPts val="1800"/>
              <a:buNone/>
            </a:pPr>
            <a:endParaRPr lang="en-IN" sz="1400" b="0" i="0" dirty="0">
              <a:solidFill>
                <a:schemeClr val="tx1"/>
              </a:solidFill>
              <a:effectLst/>
              <a:latin typeface="Arial" panose="020B0604020202020204" pitchFamily="34" charset="0"/>
              <a:cs typeface="Arial" panose="020B0604020202020204" pitchFamily="34" charset="0"/>
            </a:endParaRPr>
          </a:p>
          <a:p>
            <a:pPr marL="457200" lvl="0" indent="-342900" algn="l" rtl="0">
              <a:lnSpc>
                <a:spcPct val="115000"/>
              </a:lnSpc>
              <a:spcBef>
                <a:spcPts val="0"/>
              </a:spcBef>
              <a:spcAft>
                <a:spcPts val="0"/>
              </a:spcAft>
              <a:buClr>
                <a:srgbClr val="1F1F1F"/>
              </a:buClr>
              <a:buSzPts val="1800"/>
              <a:buChar char="●"/>
            </a:pPr>
            <a:r>
              <a:rPr lang="en-IN" sz="1400" dirty="0">
                <a:solidFill>
                  <a:schemeClr val="tx1"/>
                </a:solidFill>
                <a:highlight>
                  <a:srgbClr val="FFFFFF"/>
                </a:highlight>
                <a:latin typeface="Arial" panose="020B0604020202020204" pitchFamily="34" charset="0"/>
                <a:ea typeface="Arial"/>
                <a:cs typeface="Arial" panose="020B0604020202020204" pitchFamily="34" charset="0"/>
                <a:sym typeface="Arial"/>
              </a:rPr>
              <a:t>Integration: </a:t>
            </a:r>
            <a:r>
              <a:rPr lang="en-IN" sz="1400" b="0" i="0" dirty="0">
                <a:solidFill>
                  <a:schemeClr val="tx1"/>
                </a:solidFill>
                <a:effectLst/>
                <a:latin typeface="Arial" panose="020B0604020202020204" pitchFamily="34" charset="0"/>
                <a:cs typeface="Arial" panose="020B0604020202020204" pitchFamily="34" charset="0"/>
              </a:rPr>
              <a:t>Ensure the smooth integration of the trained models, accommodating the dual categorization criteria, with the application backend. This integration will enable the assistant to effectively </a:t>
            </a:r>
            <a:r>
              <a:rPr lang="en-IN" sz="1400" b="0" i="0" dirty="0" err="1">
                <a:solidFill>
                  <a:schemeClr val="tx1"/>
                </a:solidFill>
                <a:effectLst/>
                <a:latin typeface="Arial" panose="020B0604020202020204" pitchFamily="34" charset="0"/>
                <a:cs typeface="Arial" panose="020B0604020202020204" pitchFamily="34" charset="0"/>
              </a:rPr>
              <a:t>analyze</a:t>
            </a:r>
            <a:r>
              <a:rPr lang="en-IN" sz="1400" b="0" i="0" dirty="0">
                <a:solidFill>
                  <a:schemeClr val="tx1"/>
                </a:solidFill>
                <a:effectLst/>
                <a:latin typeface="Arial" panose="020B0604020202020204" pitchFamily="34" charset="0"/>
                <a:cs typeface="Arial" panose="020B0604020202020204" pitchFamily="34" charset="0"/>
              </a:rPr>
              <a:t> questions based on both frequency and marks, providing users with a comprehensive and tailored study experience.</a:t>
            </a:r>
            <a:endParaRPr sz="1400" dirty="0">
              <a:solidFill>
                <a:schemeClr val="tx1"/>
              </a:solidFill>
              <a:highlight>
                <a:srgbClr val="FFFFFF"/>
              </a:highlight>
              <a:latin typeface="Arial" panose="020B0604020202020204" pitchFamily="34" charset="0"/>
              <a:ea typeface="Arial"/>
              <a:cs typeface="Arial" panose="020B0604020202020204" pitchFamily="34" charset="0"/>
              <a:sym typeface="Arial"/>
            </a:endParaRPr>
          </a:p>
          <a:p>
            <a:pPr marL="0" lvl="0" indent="0" algn="l" rtl="0">
              <a:lnSpc>
                <a:spcPct val="115000"/>
              </a:lnSpc>
              <a:spcBef>
                <a:spcPts val="1800"/>
              </a:spcBef>
              <a:spcAft>
                <a:spcPts val="0"/>
              </a:spcAft>
              <a:buClr>
                <a:schemeClr val="dk1"/>
              </a:buClr>
              <a:buSzPts val="1100"/>
              <a:buFont typeface="Arial"/>
              <a:buNone/>
            </a:pPr>
            <a:r>
              <a:rPr lang="en-IN" sz="1800" b="1" dirty="0">
                <a:solidFill>
                  <a:srgbClr val="1F1F1F"/>
                </a:solidFill>
                <a:highlight>
                  <a:srgbClr val="FFFFFF"/>
                </a:highlight>
                <a:latin typeface="Arial"/>
                <a:ea typeface="Arial"/>
                <a:cs typeface="Arial"/>
                <a:sym typeface="Arial"/>
              </a:rPr>
              <a:t>4. Testing and Deployment:</a:t>
            </a:r>
            <a:endParaRPr sz="1800" b="1" dirty="0">
              <a:solidFill>
                <a:srgbClr val="1F1F1F"/>
              </a:solidFill>
              <a:highlight>
                <a:srgbClr val="FFFFFF"/>
              </a:highlight>
              <a:latin typeface="Arial"/>
              <a:ea typeface="Arial"/>
              <a:cs typeface="Arial"/>
              <a:sym typeface="Arial"/>
            </a:endParaRPr>
          </a:p>
          <a:p>
            <a:pPr marL="457200" lvl="0" indent="-342900" algn="l" rtl="0">
              <a:lnSpc>
                <a:spcPct val="115000"/>
              </a:lnSpc>
              <a:spcBef>
                <a:spcPts val="1800"/>
              </a:spcBef>
              <a:spcAft>
                <a:spcPts val="0"/>
              </a:spcAft>
              <a:buClr>
                <a:srgbClr val="1F1F1F"/>
              </a:buClr>
              <a:buSzPts val="1800"/>
              <a:buChar char="●"/>
            </a:pPr>
            <a:r>
              <a:rPr lang="en-IN" sz="1500" dirty="0">
                <a:solidFill>
                  <a:schemeClr val="tx1"/>
                </a:solidFill>
                <a:highlight>
                  <a:srgbClr val="FFFFFF"/>
                </a:highlight>
                <a:latin typeface="Arial" panose="020B0604020202020204" pitchFamily="34" charset="0"/>
                <a:ea typeface="Arial"/>
                <a:cs typeface="Arial" panose="020B0604020202020204" pitchFamily="34" charset="0"/>
                <a:sym typeface="Arial"/>
              </a:rPr>
              <a:t>Beta testing: </a:t>
            </a:r>
            <a:r>
              <a:rPr lang="en-IN" sz="1500" b="0" i="0" dirty="0">
                <a:solidFill>
                  <a:schemeClr val="tx1"/>
                </a:solidFill>
                <a:effectLst/>
                <a:latin typeface="Arial" panose="020B0604020202020204" pitchFamily="34" charset="0"/>
                <a:cs typeface="Arial" panose="020B0604020202020204" pitchFamily="34" charset="0"/>
              </a:rPr>
              <a:t>Conduct beta testing with a small group of target users to gather feedback on the app's functionality, usability, and the effectiveness of the dual classification system. Encourage users to provide insights into how well the assistant identifies important questions based on both frequency and marks.</a:t>
            </a:r>
          </a:p>
          <a:p>
            <a:pPr marL="457200" lvl="0" indent="-342900" algn="l" rtl="0">
              <a:lnSpc>
                <a:spcPct val="115000"/>
              </a:lnSpc>
              <a:spcBef>
                <a:spcPts val="1800"/>
              </a:spcBef>
              <a:spcAft>
                <a:spcPts val="0"/>
              </a:spcAft>
              <a:buClr>
                <a:srgbClr val="1F1F1F"/>
              </a:buClr>
              <a:buSzPts val="1800"/>
              <a:buChar char="●"/>
            </a:pPr>
            <a:r>
              <a:rPr lang="en-IN" sz="1500" dirty="0">
                <a:solidFill>
                  <a:schemeClr val="tx1"/>
                </a:solidFill>
                <a:highlight>
                  <a:srgbClr val="FFFFFF"/>
                </a:highlight>
                <a:latin typeface="Arial" panose="020B0604020202020204" pitchFamily="34" charset="0"/>
                <a:ea typeface="Arial"/>
                <a:cs typeface="Arial" panose="020B0604020202020204" pitchFamily="34" charset="0"/>
                <a:sym typeface="Arial"/>
              </a:rPr>
              <a:t>Iterative improvement: </a:t>
            </a:r>
            <a:r>
              <a:rPr lang="en-IN" sz="1500" b="0" i="0" dirty="0">
                <a:solidFill>
                  <a:schemeClr val="tx1"/>
                </a:solidFill>
                <a:effectLst/>
                <a:latin typeface="Arial" panose="020B0604020202020204" pitchFamily="34" charset="0"/>
                <a:cs typeface="Arial" panose="020B0604020202020204" pitchFamily="34" charset="0"/>
              </a:rPr>
              <a:t>Based on beta testing results, iteratively improve the application by addressing user feedback, refining the dual classification system, fixing bugs, and enhancing features. This iterative process ensures that the Exam Prep Assistant evolves to meet the specific needs and expectations of its users.</a:t>
            </a:r>
          </a:p>
          <a:p>
            <a:pPr marL="457200" lvl="0" indent="-342900" algn="l" rtl="0">
              <a:lnSpc>
                <a:spcPct val="115000"/>
              </a:lnSpc>
              <a:spcBef>
                <a:spcPts val="1800"/>
              </a:spcBef>
              <a:spcAft>
                <a:spcPts val="0"/>
              </a:spcAft>
              <a:buClr>
                <a:srgbClr val="1F1F1F"/>
              </a:buClr>
              <a:buSzPts val="1800"/>
              <a:buChar char="●"/>
            </a:pPr>
            <a:r>
              <a:rPr lang="en-IN" sz="1500" dirty="0">
                <a:solidFill>
                  <a:schemeClr val="tx1"/>
                </a:solidFill>
                <a:highlight>
                  <a:srgbClr val="FFFFFF"/>
                </a:highlight>
                <a:latin typeface="Arial" panose="020B0604020202020204" pitchFamily="34" charset="0"/>
                <a:ea typeface="Arial"/>
                <a:cs typeface="Arial" panose="020B0604020202020204" pitchFamily="34" charset="0"/>
                <a:sym typeface="Arial"/>
              </a:rPr>
              <a:t>Deployment: </a:t>
            </a:r>
            <a:r>
              <a:rPr lang="en-IN" sz="1500" b="0" i="0" dirty="0">
                <a:solidFill>
                  <a:schemeClr val="tx1"/>
                </a:solidFill>
                <a:effectLst/>
                <a:latin typeface="Arial" panose="020B0604020202020204" pitchFamily="34" charset="0"/>
                <a:cs typeface="Arial" panose="020B0604020202020204" pitchFamily="34" charset="0"/>
              </a:rPr>
              <a:t>Launch the refined Exam Prep Assistant on app stores or platforms relevant to the target audience, emphasizing its ability to categorize questions based on both frequency and marks. Ensure accessibility and security during the deployment phase to provide a reliable and user-friendly exam preparation tool for students.</a:t>
            </a:r>
            <a:endParaRPr sz="1500" dirty="0">
              <a:solidFill>
                <a:schemeClr val="tx1"/>
              </a:solidFill>
              <a:latin typeface="Arial" panose="020B0604020202020204" pitchFamily="34" charset="0"/>
              <a:ea typeface="Arial"/>
              <a:cs typeface="Arial" panose="020B0604020202020204" pitchFamily="34" charset="0"/>
              <a:sym typeface="Arial"/>
            </a:endParaRPr>
          </a:p>
        </p:txBody>
      </p:sp>
      <p:sp>
        <p:nvSpPr>
          <p:cNvPr id="164" name="Google Shape;164;g2aa84bf4da1_4_8"/>
          <p:cNvSpPr txBox="1">
            <a:spLocks noGrp="1"/>
          </p:cNvSpPr>
          <p:nvPr>
            <p:ph type="sldNum" idx="12"/>
          </p:nvPr>
        </p:nvSpPr>
        <p:spPr>
          <a:xfrm>
            <a:off x="9273988" y="6347204"/>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F732-65CF-1B51-90DF-98FF73629EA8}"/>
              </a:ext>
            </a:extLst>
          </p:cNvPr>
          <p:cNvSpPr>
            <a:spLocks noGrp="1"/>
          </p:cNvSpPr>
          <p:nvPr>
            <p:ph type="title"/>
          </p:nvPr>
        </p:nvSpPr>
        <p:spPr/>
        <p:txBody>
          <a:bodyPr/>
          <a:lstStyle/>
          <a:p>
            <a:r>
              <a:rPr lang="en-US" sz="2400" dirty="0"/>
              <a:t>WORKFLOW PHASE 1/SYSTEM ARCHITECTURE</a:t>
            </a:r>
            <a:endParaRPr lang="en-IN" sz="2400" dirty="0"/>
          </a:p>
        </p:txBody>
      </p:sp>
      <p:sp>
        <p:nvSpPr>
          <p:cNvPr id="4" name="Slide Number Placeholder 3">
            <a:extLst>
              <a:ext uri="{FF2B5EF4-FFF2-40B4-BE49-F238E27FC236}">
                <a16:creationId xmlns:a16="http://schemas.microsoft.com/office/drawing/2014/main" id="{1E09B0C3-8890-845D-1936-1A85AF4715E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p:graphicFrame>
        <p:nvGraphicFramePr>
          <p:cNvPr id="5" name="Diagram 4">
            <a:extLst>
              <a:ext uri="{FF2B5EF4-FFF2-40B4-BE49-F238E27FC236}">
                <a16:creationId xmlns:a16="http://schemas.microsoft.com/office/drawing/2014/main" id="{952A02B9-01EB-4A31-B7F3-DF685D73315E}"/>
              </a:ext>
            </a:extLst>
          </p:cNvPr>
          <p:cNvGraphicFramePr/>
          <p:nvPr>
            <p:extLst>
              <p:ext uri="{D42A27DB-BD31-4B8C-83A1-F6EECF244321}">
                <p14:modId xmlns:p14="http://schemas.microsoft.com/office/powerpoint/2010/main" val="3498741216"/>
              </p:ext>
            </p:extLst>
          </p:nvPr>
        </p:nvGraphicFramePr>
        <p:xfrm>
          <a:off x="174811" y="719666"/>
          <a:ext cx="10836089" cy="4534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Single Corner Rounded 5">
            <a:extLst>
              <a:ext uri="{FF2B5EF4-FFF2-40B4-BE49-F238E27FC236}">
                <a16:creationId xmlns:a16="http://schemas.microsoft.com/office/drawing/2014/main" id="{557D665B-C2CD-9BBB-94D7-01CD3141B242}"/>
              </a:ext>
            </a:extLst>
          </p:cNvPr>
          <p:cNvSpPr/>
          <p:nvPr/>
        </p:nvSpPr>
        <p:spPr>
          <a:xfrm>
            <a:off x="320926" y="1603339"/>
            <a:ext cx="1775117" cy="1078183"/>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Single Corner Rounded 6">
            <a:extLst>
              <a:ext uri="{FF2B5EF4-FFF2-40B4-BE49-F238E27FC236}">
                <a16:creationId xmlns:a16="http://schemas.microsoft.com/office/drawing/2014/main" id="{B471B6DB-D7F9-E303-A1F7-9C87467D4D96}"/>
              </a:ext>
            </a:extLst>
          </p:cNvPr>
          <p:cNvSpPr/>
          <p:nvPr/>
        </p:nvSpPr>
        <p:spPr>
          <a:xfrm>
            <a:off x="3127445" y="1626119"/>
            <a:ext cx="1775117" cy="1078183"/>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Single Corner Rounded 8">
            <a:extLst>
              <a:ext uri="{FF2B5EF4-FFF2-40B4-BE49-F238E27FC236}">
                <a16:creationId xmlns:a16="http://schemas.microsoft.com/office/drawing/2014/main" id="{DBB9A442-8C66-B238-AE2E-0D41BA806E3A}"/>
              </a:ext>
            </a:extLst>
          </p:cNvPr>
          <p:cNvSpPr/>
          <p:nvPr/>
        </p:nvSpPr>
        <p:spPr>
          <a:xfrm>
            <a:off x="5933964" y="1626119"/>
            <a:ext cx="1775117" cy="1078183"/>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Single Corner Rounded 9">
            <a:extLst>
              <a:ext uri="{FF2B5EF4-FFF2-40B4-BE49-F238E27FC236}">
                <a16:creationId xmlns:a16="http://schemas.microsoft.com/office/drawing/2014/main" id="{8C48B527-C775-E016-EF2D-8637235095CF}"/>
              </a:ext>
            </a:extLst>
          </p:cNvPr>
          <p:cNvSpPr/>
          <p:nvPr/>
        </p:nvSpPr>
        <p:spPr>
          <a:xfrm>
            <a:off x="8740483" y="3350942"/>
            <a:ext cx="1775117" cy="1078183"/>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Single Corner Rounded 10">
            <a:extLst>
              <a:ext uri="{FF2B5EF4-FFF2-40B4-BE49-F238E27FC236}">
                <a16:creationId xmlns:a16="http://schemas.microsoft.com/office/drawing/2014/main" id="{AAE39B41-67ED-DCB8-265E-FA15959FAA54}"/>
              </a:ext>
            </a:extLst>
          </p:cNvPr>
          <p:cNvSpPr/>
          <p:nvPr/>
        </p:nvSpPr>
        <p:spPr>
          <a:xfrm>
            <a:off x="8740481" y="1636373"/>
            <a:ext cx="1775117" cy="1078183"/>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Single Corner Rounded 11">
            <a:extLst>
              <a:ext uri="{FF2B5EF4-FFF2-40B4-BE49-F238E27FC236}">
                <a16:creationId xmlns:a16="http://schemas.microsoft.com/office/drawing/2014/main" id="{1415E76C-BE47-E9CB-5558-2709769FBF01}"/>
              </a:ext>
            </a:extLst>
          </p:cNvPr>
          <p:cNvSpPr/>
          <p:nvPr/>
        </p:nvSpPr>
        <p:spPr>
          <a:xfrm>
            <a:off x="5933963" y="3350941"/>
            <a:ext cx="1775117" cy="1078183"/>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Single Corner Rounded 12">
            <a:extLst>
              <a:ext uri="{FF2B5EF4-FFF2-40B4-BE49-F238E27FC236}">
                <a16:creationId xmlns:a16="http://schemas.microsoft.com/office/drawing/2014/main" id="{19B7C618-6494-AF34-9040-DA7B57187289}"/>
              </a:ext>
            </a:extLst>
          </p:cNvPr>
          <p:cNvSpPr/>
          <p:nvPr/>
        </p:nvSpPr>
        <p:spPr>
          <a:xfrm>
            <a:off x="3127445" y="3350941"/>
            <a:ext cx="1775117" cy="1078183"/>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Single Corner Rounded 13">
            <a:extLst>
              <a:ext uri="{FF2B5EF4-FFF2-40B4-BE49-F238E27FC236}">
                <a16:creationId xmlns:a16="http://schemas.microsoft.com/office/drawing/2014/main" id="{6873A004-A6C0-BAF2-7655-D3EE15C3FFCA}"/>
              </a:ext>
            </a:extLst>
          </p:cNvPr>
          <p:cNvSpPr/>
          <p:nvPr/>
        </p:nvSpPr>
        <p:spPr>
          <a:xfrm>
            <a:off x="320926" y="3350941"/>
            <a:ext cx="1775117" cy="1078183"/>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5C7B6755-CDB8-78CB-59C0-520CE81428D2}"/>
              </a:ext>
            </a:extLst>
          </p:cNvPr>
          <p:cNvSpPr/>
          <p:nvPr/>
        </p:nvSpPr>
        <p:spPr>
          <a:xfrm rot="16200000">
            <a:off x="2436159" y="1990766"/>
            <a:ext cx="356348" cy="3717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Down 15">
            <a:extLst>
              <a:ext uri="{FF2B5EF4-FFF2-40B4-BE49-F238E27FC236}">
                <a16:creationId xmlns:a16="http://schemas.microsoft.com/office/drawing/2014/main" id="{EA2C7DA7-E126-3C91-DB93-CDC5475F34DD}"/>
              </a:ext>
            </a:extLst>
          </p:cNvPr>
          <p:cNvSpPr/>
          <p:nvPr/>
        </p:nvSpPr>
        <p:spPr>
          <a:xfrm rot="16200000">
            <a:off x="8097719" y="1995296"/>
            <a:ext cx="356348" cy="3717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Down 16">
            <a:extLst>
              <a:ext uri="{FF2B5EF4-FFF2-40B4-BE49-F238E27FC236}">
                <a16:creationId xmlns:a16="http://schemas.microsoft.com/office/drawing/2014/main" id="{CAC9B29B-48D7-E4C1-9D43-85B1CA01FF1E}"/>
              </a:ext>
            </a:extLst>
          </p:cNvPr>
          <p:cNvSpPr/>
          <p:nvPr/>
        </p:nvSpPr>
        <p:spPr>
          <a:xfrm rot="5400000">
            <a:off x="5271155" y="3601026"/>
            <a:ext cx="356348" cy="3717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635F1FD6-4D61-E9EA-B468-57CB70CE1706}"/>
              </a:ext>
            </a:extLst>
          </p:cNvPr>
          <p:cNvSpPr/>
          <p:nvPr/>
        </p:nvSpPr>
        <p:spPr>
          <a:xfrm rot="5400000">
            <a:off x="2436158" y="3673269"/>
            <a:ext cx="356348" cy="3717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Arrow: Down 18">
            <a:extLst>
              <a:ext uri="{FF2B5EF4-FFF2-40B4-BE49-F238E27FC236}">
                <a16:creationId xmlns:a16="http://schemas.microsoft.com/office/drawing/2014/main" id="{56B58814-7906-F5CB-D692-0A58CBA8FF92}"/>
              </a:ext>
            </a:extLst>
          </p:cNvPr>
          <p:cNvSpPr/>
          <p:nvPr/>
        </p:nvSpPr>
        <p:spPr>
          <a:xfrm rot="16200000">
            <a:off x="5271156" y="1967986"/>
            <a:ext cx="356348" cy="3717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DA00608D-1F8A-CB6D-E9E3-967BE1565207}"/>
              </a:ext>
            </a:extLst>
          </p:cNvPr>
          <p:cNvSpPr/>
          <p:nvPr/>
        </p:nvSpPr>
        <p:spPr>
          <a:xfrm rot="5400000">
            <a:off x="8074950" y="3673268"/>
            <a:ext cx="356348" cy="3717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6B51D1E4-EF18-609A-8D12-A6B1AC47094E}"/>
              </a:ext>
            </a:extLst>
          </p:cNvPr>
          <p:cNvSpPr/>
          <p:nvPr/>
        </p:nvSpPr>
        <p:spPr>
          <a:xfrm>
            <a:off x="9447493" y="2892680"/>
            <a:ext cx="366293" cy="3616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4C47506D-975B-59BF-DE37-2B5ECCD74565}"/>
              </a:ext>
            </a:extLst>
          </p:cNvPr>
          <p:cNvSpPr txBox="1"/>
          <p:nvPr/>
        </p:nvSpPr>
        <p:spPr>
          <a:xfrm>
            <a:off x="3153200" y="3680972"/>
            <a:ext cx="1478854" cy="738664"/>
          </a:xfrm>
          <a:prstGeom prst="rect">
            <a:avLst/>
          </a:prstGeom>
          <a:noFill/>
        </p:spPr>
        <p:txBody>
          <a:bodyPr wrap="square" rtlCol="0">
            <a:spAutoFit/>
          </a:bodyPr>
          <a:lstStyle/>
          <a:p>
            <a:r>
              <a:rPr lang="en-IN" sz="1400" dirty="0">
                <a:effectLst/>
              </a:rPr>
              <a:t>Frequency Table</a:t>
            </a:r>
            <a:endParaRPr lang="en-IN" dirty="0">
              <a:effectLst/>
            </a:endParaRPr>
          </a:p>
          <a:p>
            <a:endParaRPr lang="en-IN" dirty="0"/>
          </a:p>
        </p:txBody>
      </p:sp>
      <p:sp>
        <p:nvSpPr>
          <p:cNvPr id="24" name="TextBox 23">
            <a:extLst>
              <a:ext uri="{FF2B5EF4-FFF2-40B4-BE49-F238E27FC236}">
                <a16:creationId xmlns:a16="http://schemas.microsoft.com/office/drawing/2014/main" id="{48C09C0D-E115-C486-F178-F28976194291}"/>
              </a:ext>
            </a:extLst>
          </p:cNvPr>
          <p:cNvSpPr txBox="1"/>
          <p:nvPr/>
        </p:nvSpPr>
        <p:spPr>
          <a:xfrm>
            <a:off x="3585798" y="1904214"/>
            <a:ext cx="1053222" cy="523220"/>
          </a:xfrm>
          <a:prstGeom prst="rect">
            <a:avLst/>
          </a:prstGeom>
          <a:noFill/>
        </p:spPr>
        <p:txBody>
          <a:bodyPr wrap="square" rtlCol="0">
            <a:spAutoFit/>
          </a:bodyPr>
          <a:lstStyle/>
          <a:p>
            <a:r>
              <a:rPr lang="en-IN" dirty="0"/>
              <a:t>Creating of Dataset</a:t>
            </a:r>
          </a:p>
        </p:txBody>
      </p:sp>
      <p:sp>
        <p:nvSpPr>
          <p:cNvPr id="25" name="TextBox 24">
            <a:extLst>
              <a:ext uri="{FF2B5EF4-FFF2-40B4-BE49-F238E27FC236}">
                <a16:creationId xmlns:a16="http://schemas.microsoft.com/office/drawing/2014/main" id="{92D74E0C-A784-1A7B-20E6-4A91816D033D}"/>
              </a:ext>
            </a:extLst>
          </p:cNvPr>
          <p:cNvSpPr txBox="1"/>
          <p:nvPr/>
        </p:nvSpPr>
        <p:spPr>
          <a:xfrm>
            <a:off x="6352742" y="1909709"/>
            <a:ext cx="1184763" cy="523220"/>
          </a:xfrm>
          <a:prstGeom prst="rect">
            <a:avLst/>
          </a:prstGeom>
          <a:noFill/>
        </p:spPr>
        <p:txBody>
          <a:bodyPr wrap="square" rtlCol="0">
            <a:spAutoFit/>
          </a:bodyPr>
          <a:lstStyle/>
          <a:p>
            <a:r>
              <a:rPr lang="en-IN" dirty="0"/>
              <a:t>Extraction of Collocations</a:t>
            </a:r>
          </a:p>
        </p:txBody>
      </p:sp>
      <p:sp>
        <p:nvSpPr>
          <p:cNvPr id="26" name="TextBox 25">
            <a:extLst>
              <a:ext uri="{FF2B5EF4-FFF2-40B4-BE49-F238E27FC236}">
                <a16:creationId xmlns:a16="http://schemas.microsoft.com/office/drawing/2014/main" id="{53C7F6DB-9A9C-03FB-34F4-B12D8AB06912}"/>
              </a:ext>
            </a:extLst>
          </p:cNvPr>
          <p:cNvSpPr txBox="1"/>
          <p:nvPr/>
        </p:nvSpPr>
        <p:spPr>
          <a:xfrm>
            <a:off x="9010221" y="1904215"/>
            <a:ext cx="1237619" cy="307777"/>
          </a:xfrm>
          <a:prstGeom prst="rect">
            <a:avLst/>
          </a:prstGeom>
          <a:noFill/>
        </p:spPr>
        <p:txBody>
          <a:bodyPr wrap="square" rtlCol="0">
            <a:spAutoFit/>
          </a:bodyPr>
          <a:lstStyle/>
          <a:p>
            <a:r>
              <a:rPr lang="en-IN" dirty="0" err="1"/>
              <a:t>Tokensation</a:t>
            </a:r>
            <a:endParaRPr lang="en-IN" dirty="0"/>
          </a:p>
        </p:txBody>
      </p:sp>
      <p:sp>
        <p:nvSpPr>
          <p:cNvPr id="27" name="TextBox 26">
            <a:extLst>
              <a:ext uri="{FF2B5EF4-FFF2-40B4-BE49-F238E27FC236}">
                <a16:creationId xmlns:a16="http://schemas.microsoft.com/office/drawing/2014/main" id="{C1F7781C-8D52-01DC-2100-C3154B7D7EB2}"/>
              </a:ext>
            </a:extLst>
          </p:cNvPr>
          <p:cNvSpPr txBox="1"/>
          <p:nvPr/>
        </p:nvSpPr>
        <p:spPr>
          <a:xfrm>
            <a:off x="639890" y="3684317"/>
            <a:ext cx="1053222" cy="307777"/>
          </a:xfrm>
          <a:prstGeom prst="rect">
            <a:avLst/>
          </a:prstGeom>
          <a:noFill/>
        </p:spPr>
        <p:txBody>
          <a:bodyPr wrap="square" rtlCol="0">
            <a:spAutoFit/>
          </a:bodyPr>
          <a:lstStyle/>
          <a:p>
            <a:r>
              <a:rPr lang="en-IN" sz="1400" dirty="0">
                <a:effectLst/>
              </a:rPr>
              <a:t>LDA</a:t>
            </a:r>
            <a:endParaRPr lang="en-IN" dirty="0"/>
          </a:p>
        </p:txBody>
      </p:sp>
      <p:sp>
        <p:nvSpPr>
          <p:cNvPr id="28" name="TextBox 27">
            <a:extLst>
              <a:ext uri="{FF2B5EF4-FFF2-40B4-BE49-F238E27FC236}">
                <a16:creationId xmlns:a16="http://schemas.microsoft.com/office/drawing/2014/main" id="{99FF2800-CCB6-9568-6F65-364716CB16FD}"/>
              </a:ext>
            </a:extLst>
          </p:cNvPr>
          <p:cNvSpPr txBox="1"/>
          <p:nvPr/>
        </p:nvSpPr>
        <p:spPr>
          <a:xfrm>
            <a:off x="704119" y="1904215"/>
            <a:ext cx="1053222" cy="307777"/>
          </a:xfrm>
          <a:prstGeom prst="rect">
            <a:avLst/>
          </a:prstGeom>
          <a:noFill/>
        </p:spPr>
        <p:txBody>
          <a:bodyPr wrap="square" rtlCol="0">
            <a:spAutoFit/>
          </a:bodyPr>
          <a:lstStyle/>
          <a:p>
            <a:r>
              <a:rPr lang="en-IN" dirty="0"/>
              <a:t>OCR</a:t>
            </a:r>
          </a:p>
        </p:txBody>
      </p:sp>
      <p:sp>
        <p:nvSpPr>
          <p:cNvPr id="29" name="TextBox 28">
            <a:extLst>
              <a:ext uri="{FF2B5EF4-FFF2-40B4-BE49-F238E27FC236}">
                <a16:creationId xmlns:a16="http://schemas.microsoft.com/office/drawing/2014/main" id="{338897DB-F0AA-88C2-CB6F-F02F3F291261}"/>
              </a:ext>
            </a:extLst>
          </p:cNvPr>
          <p:cNvSpPr txBox="1"/>
          <p:nvPr/>
        </p:nvSpPr>
        <p:spPr>
          <a:xfrm>
            <a:off x="6296242" y="3673123"/>
            <a:ext cx="1053222" cy="307777"/>
          </a:xfrm>
          <a:prstGeom prst="rect">
            <a:avLst/>
          </a:prstGeom>
          <a:noFill/>
        </p:spPr>
        <p:txBody>
          <a:bodyPr wrap="square" rtlCol="0">
            <a:spAutoFit/>
          </a:bodyPr>
          <a:lstStyle/>
          <a:p>
            <a:r>
              <a:rPr lang="en-IN" dirty="0"/>
              <a:t>Stemming</a:t>
            </a:r>
          </a:p>
        </p:txBody>
      </p:sp>
      <p:sp>
        <p:nvSpPr>
          <p:cNvPr id="30" name="TextBox 29">
            <a:extLst>
              <a:ext uri="{FF2B5EF4-FFF2-40B4-BE49-F238E27FC236}">
                <a16:creationId xmlns:a16="http://schemas.microsoft.com/office/drawing/2014/main" id="{9AD82782-4176-71C5-FB09-312256DE73D8}"/>
              </a:ext>
            </a:extLst>
          </p:cNvPr>
          <p:cNvSpPr txBox="1"/>
          <p:nvPr/>
        </p:nvSpPr>
        <p:spPr>
          <a:xfrm>
            <a:off x="9102760" y="3619417"/>
            <a:ext cx="1053222" cy="738664"/>
          </a:xfrm>
          <a:prstGeom prst="rect">
            <a:avLst/>
          </a:prstGeom>
          <a:noFill/>
        </p:spPr>
        <p:txBody>
          <a:bodyPr wrap="square" rtlCol="0">
            <a:spAutoFit/>
          </a:bodyPr>
          <a:lstStyle/>
          <a:p>
            <a:r>
              <a:rPr lang="en-IN" dirty="0"/>
              <a:t>Removing </a:t>
            </a:r>
            <a:r>
              <a:rPr lang="en-IN" dirty="0" err="1"/>
              <a:t>Stopwords</a:t>
            </a:r>
            <a:endParaRPr lang="en-IN" dirty="0"/>
          </a:p>
          <a:p>
            <a:endParaRPr lang="en-IN" dirty="0"/>
          </a:p>
        </p:txBody>
      </p:sp>
    </p:spTree>
    <p:extLst>
      <p:ext uri="{BB962C8B-B14F-4D97-AF65-F5344CB8AC3E}">
        <p14:creationId xmlns:p14="http://schemas.microsoft.com/office/powerpoint/2010/main" val="3001107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64ba06fcf7_0_4"/>
          <p:cNvSpPr txBox="1">
            <a:spLocks noGrp="1"/>
          </p:cNvSpPr>
          <p:nvPr>
            <p:ph type="title"/>
          </p:nvPr>
        </p:nvSpPr>
        <p:spPr>
          <a:xfrm>
            <a:off x="1174375" y="60480"/>
            <a:ext cx="8551200" cy="638700"/>
          </a:xfrm>
          <a:prstGeom prst="rect">
            <a:avLst/>
          </a:prstGeom>
          <a:solidFill>
            <a:srgbClr val="FFF2CC"/>
          </a:solid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C00000"/>
              </a:buClr>
              <a:buSzPts val="3600"/>
              <a:buFont typeface="Bookman Old Style"/>
              <a:buNone/>
            </a:pPr>
            <a:r>
              <a:rPr lang="en-IN"/>
              <a:t>System architecture</a:t>
            </a:r>
            <a:endParaRPr/>
          </a:p>
        </p:txBody>
      </p:sp>
      <p:sp>
        <p:nvSpPr>
          <p:cNvPr id="178" name="Google Shape;178;g264ba06fcf7_0_4"/>
          <p:cNvSpPr txBox="1">
            <a:spLocks noGrp="1"/>
          </p:cNvSpPr>
          <p:nvPr>
            <p:ph type="body" idx="1"/>
          </p:nvPr>
        </p:nvSpPr>
        <p:spPr>
          <a:xfrm>
            <a:off x="174812" y="797859"/>
            <a:ext cx="11842500" cy="5379000"/>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1000"/>
              </a:spcBef>
              <a:spcAft>
                <a:spcPts val="0"/>
              </a:spcAft>
              <a:buClr>
                <a:srgbClr val="002060"/>
              </a:buClr>
              <a:buSzPts val="2800"/>
              <a:buNone/>
            </a:pPr>
            <a:r>
              <a:rPr lang="en-IN"/>
              <a:t>Complete Workflow:</a:t>
            </a:r>
            <a:endParaRPr/>
          </a:p>
          <a:p>
            <a:pPr marL="228600" lvl="0" indent="-50800" algn="l" rtl="0">
              <a:lnSpc>
                <a:spcPct val="90000"/>
              </a:lnSpc>
              <a:spcBef>
                <a:spcPts val="1000"/>
              </a:spcBef>
              <a:spcAft>
                <a:spcPts val="0"/>
              </a:spcAft>
              <a:buClr>
                <a:srgbClr val="002060"/>
              </a:buClr>
              <a:buSzPts val="2800"/>
              <a:buNone/>
            </a:pPr>
            <a:endParaRPr/>
          </a:p>
        </p:txBody>
      </p:sp>
      <p:sp>
        <p:nvSpPr>
          <p:cNvPr id="179" name="Google Shape;179;g264ba06fcf7_0_4"/>
          <p:cNvSpPr txBox="1">
            <a:spLocks noGrp="1"/>
          </p:cNvSpPr>
          <p:nvPr>
            <p:ph type="sldNum" idx="12"/>
          </p:nvPr>
        </p:nvSpPr>
        <p:spPr>
          <a:xfrm>
            <a:off x="9273988" y="6347204"/>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pic>
        <p:nvPicPr>
          <p:cNvPr id="180" name="Google Shape;180;g264ba06fcf7_0_4"/>
          <p:cNvPicPr preferRelativeResize="0"/>
          <p:nvPr/>
        </p:nvPicPr>
        <p:blipFill>
          <a:blip r:embed="rId3">
            <a:alphaModFix/>
          </a:blip>
          <a:stretch>
            <a:fillRect/>
          </a:stretch>
        </p:blipFill>
        <p:spPr>
          <a:xfrm>
            <a:off x="2918000" y="1464013"/>
            <a:ext cx="6686550" cy="524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C8C8-D187-70B0-DDC9-EA8621D83302}"/>
              </a:ext>
            </a:extLst>
          </p:cNvPr>
          <p:cNvSpPr>
            <a:spLocks noGrp="1"/>
          </p:cNvSpPr>
          <p:nvPr>
            <p:ph type="title"/>
          </p:nvPr>
        </p:nvSpPr>
        <p:spPr/>
        <p:txBody>
          <a:bodyPr/>
          <a:lstStyle/>
          <a:p>
            <a:r>
              <a:rPr lang="en-US" dirty="0"/>
              <a:t>Literature Survey</a:t>
            </a:r>
          </a:p>
        </p:txBody>
      </p:sp>
      <p:sp>
        <p:nvSpPr>
          <p:cNvPr id="4" name="Slide Number Placeholder 3">
            <a:extLst>
              <a:ext uri="{FF2B5EF4-FFF2-40B4-BE49-F238E27FC236}">
                <a16:creationId xmlns:a16="http://schemas.microsoft.com/office/drawing/2014/main" id="{F6D2FF27-BC44-9971-D9EC-483C02EBB3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8</a:t>
            </a:fld>
            <a:endParaRPr lang="en-IN"/>
          </a:p>
        </p:txBody>
      </p:sp>
      <p:graphicFrame>
        <p:nvGraphicFramePr>
          <p:cNvPr id="7" name="Table 4">
            <a:extLst>
              <a:ext uri="{FF2B5EF4-FFF2-40B4-BE49-F238E27FC236}">
                <a16:creationId xmlns:a16="http://schemas.microsoft.com/office/drawing/2014/main" id="{A7C96A12-721E-F37C-4322-8975E587BBBC}"/>
              </a:ext>
            </a:extLst>
          </p:cNvPr>
          <p:cNvGraphicFramePr>
            <a:graphicFrameLocks noGrp="1"/>
          </p:cNvGraphicFramePr>
          <p:nvPr>
            <p:extLst>
              <p:ext uri="{D42A27DB-BD31-4B8C-83A1-F6EECF244321}">
                <p14:modId xmlns:p14="http://schemas.microsoft.com/office/powerpoint/2010/main" val="3048759375"/>
              </p:ext>
            </p:extLst>
          </p:nvPr>
        </p:nvGraphicFramePr>
        <p:xfrm>
          <a:off x="174812" y="830324"/>
          <a:ext cx="11736773" cy="5508421"/>
        </p:xfrm>
        <a:graphic>
          <a:graphicData uri="http://schemas.openxmlformats.org/drawingml/2006/table">
            <a:tbl>
              <a:tblPr firstRow="1" bandRow="1">
                <a:tableStyleId>{5C22544A-7EE6-4342-B048-85BDC9FD1C3A}</a:tableStyleId>
              </a:tblPr>
              <a:tblGrid>
                <a:gridCol w="643087">
                  <a:extLst>
                    <a:ext uri="{9D8B030D-6E8A-4147-A177-3AD203B41FA5}">
                      <a16:colId xmlns:a16="http://schemas.microsoft.com/office/drawing/2014/main" val="2032888670"/>
                    </a:ext>
                  </a:extLst>
                </a:gridCol>
                <a:gridCol w="2085950">
                  <a:extLst>
                    <a:ext uri="{9D8B030D-6E8A-4147-A177-3AD203B41FA5}">
                      <a16:colId xmlns:a16="http://schemas.microsoft.com/office/drawing/2014/main" val="4097584157"/>
                    </a:ext>
                  </a:extLst>
                </a:gridCol>
                <a:gridCol w="1787717">
                  <a:extLst>
                    <a:ext uri="{9D8B030D-6E8A-4147-A177-3AD203B41FA5}">
                      <a16:colId xmlns:a16="http://schemas.microsoft.com/office/drawing/2014/main" val="1333349294"/>
                    </a:ext>
                  </a:extLst>
                </a:gridCol>
                <a:gridCol w="7220019">
                  <a:extLst>
                    <a:ext uri="{9D8B030D-6E8A-4147-A177-3AD203B41FA5}">
                      <a16:colId xmlns:a16="http://schemas.microsoft.com/office/drawing/2014/main" val="2807148856"/>
                    </a:ext>
                  </a:extLst>
                </a:gridCol>
              </a:tblGrid>
              <a:tr h="448741">
                <a:tc>
                  <a:txBody>
                    <a:bodyPr/>
                    <a:lstStyle/>
                    <a:p>
                      <a:r>
                        <a:rPr lang="en-IN" sz="1400" err="1">
                          <a:solidFill>
                            <a:schemeClr val="bg1"/>
                          </a:solidFill>
                        </a:rPr>
                        <a:t>Sl</a:t>
                      </a:r>
                      <a:r>
                        <a:rPr lang="en-IN" sz="1400">
                          <a:solidFill>
                            <a:schemeClr val="bg1"/>
                          </a:solidFill>
                        </a:rPr>
                        <a:t> no</a:t>
                      </a:r>
                      <a:endParaRPr lang="en-IN" sz="1400">
                        <a:solidFill>
                          <a:schemeClr val="bg1"/>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r>
                        <a:rPr lang="en-IN" sz="1400"/>
                        <a:t>Author and Title</a:t>
                      </a:r>
                      <a:endParaRPr lang="en-IN" sz="1400">
                        <a:latin typeface="Times New Roman" panose="02020603050405020304" pitchFamily="18" charset="0"/>
                        <a:cs typeface="Times New Roman" panose="02020603050405020304" pitchFamily="18" charset="0"/>
                      </a:endParaRPr>
                    </a:p>
                  </a:txBody>
                  <a:tcPr/>
                </a:tc>
                <a:tc>
                  <a:txBody>
                    <a:bodyPr/>
                    <a:lstStyle/>
                    <a:p>
                      <a:r>
                        <a:rPr lang="en-IN" sz="1400"/>
                        <a:t>Publication Details</a:t>
                      </a:r>
                      <a:endParaRPr lang="en-IN" sz="1400">
                        <a:latin typeface="Times New Roman" panose="02020603050405020304" pitchFamily="18" charset="0"/>
                        <a:cs typeface="Times New Roman" panose="02020603050405020304" pitchFamily="18" charset="0"/>
                      </a:endParaRPr>
                    </a:p>
                  </a:txBody>
                  <a:tcPr/>
                </a:tc>
                <a:tc>
                  <a:txBody>
                    <a:bodyPr/>
                    <a:lstStyle/>
                    <a:p>
                      <a:r>
                        <a:rPr lang="en-IN" sz="1400"/>
                        <a:t>Summary</a:t>
                      </a:r>
                      <a:endParaRPr lang="en-IN"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372882"/>
                  </a:ext>
                </a:extLst>
              </a:tr>
              <a:tr h="1043244">
                <a:tc>
                  <a:txBody>
                    <a:bodyPr/>
                    <a:lstStyle/>
                    <a:p>
                      <a:r>
                        <a:rPr lang="en-IN"/>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OPTICAL CHARACTER RECOGNITION</a:t>
                      </a:r>
                    </a:p>
                    <a:p>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Dr.</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V. Geetha, Ch V V Sudheer, A V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Saikumar</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p>
                    <a:p>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Dr C K Gomathy</a:t>
                      </a:r>
                    </a:p>
                  </a:txBody>
                  <a:tcPr>
                    <a:lnL w="12700" cap="flat" cmpd="sng" algn="ctr">
                      <a:noFill/>
                      <a:prstDash val="solid"/>
                      <a:round/>
                      <a:headEnd type="none" w="med" len="med"/>
                      <a:tailEnd type="none" w="med" len="med"/>
                    </a:lnL>
                  </a:tcPr>
                </a:tc>
                <a:tc>
                  <a:txBody>
                    <a:bodyPr/>
                    <a:lstStyle/>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May 2022</a:t>
                      </a: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project is about OCR. It stands for "Optical Character Recognition." OCR is an input device used to read a printed text. OCR scans the text optically, character by character, converts them into a machine readable code and stores the text on the system memory and convert it into Document. The technology of optical character recognition (OCR) was used to transform printed text into editable text. In a variety of applications, OCR is a very helpful and popular approach. Text preparation and segmentation techniques can influence OCR accuracy. Because of the image's varying size, style, orientation, and intricate backdrop, retrieving text from it might be challenging at times. It is a technology that recognizes text within a digital image. It is commonly used to recognize text in scanned documents and images. OCR can be used to convert a physical paper document, or an image into an accessible electronic version with text. </a:t>
                      </a:r>
                    </a:p>
                  </a:txBody>
                  <a:tcPr/>
                </a:tc>
                <a:extLst>
                  <a:ext uri="{0D108BD9-81ED-4DB2-BD59-A6C34878D82A}">
                    <a16:rowId xmlns:a16="http://schemas.microsoft.com/office/drawing/2014/main" val="3868828178"/>
                  </a:ext>
                </a:extLst>
              </a:tr>
              <a:tr h="1109008">
                <a:tc>
                  <a:txBody>
                    <a:bodyPr/>
                    <a:lstStyle/>
                    <a:p>
                      <a:r>
                        <a:rPr lang="en-IN"/>
                        <a:t>2.</a:t>
                      </a:r>
                    </a:p>
                  </a:txBody>
                  <a:tcPr>
                    <a:lnT w="12700" cap="flat" cmpd="sng" algn="ctr">
                      <a:noFill/>
                      <a:prstDash val="solid"/>
                      <a:round/>
                      <a:headEnd type="none" w="med" len="med"/>
                      <a:tailEnd type="none" w="med" len="med"/>
                    </a:lnT>
                  </a:tcPr>
                </a:tc>
                <a:tc>
                  <a:txBody>
                    <a:bodyPr/>
                    <a:lstStyle/>
                    <a:p>
                      <a:pPr algn="l"/>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 Study of Text Classification Natural Language Processing </a:t>
                      </a:r>
                    </a:p>
                    <a:p>
                      <a:pPr algn="l"/>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Algorithms for Indian Languages </a:t>
                      </a:r>
                    </a:p>
                    <a:p>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Jasleen Kaur and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Dr.Jatinderkumar</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R. SAINI</a:t>
                      </a:r>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algn="ctr"/>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algn="ct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VNSGU Journal of Science and Technology – V 4(1) - 2015-163</a:t>
                      </a:r>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In this informative age, many documents in different Indian Languages are available in digital forms. For easy retrieval of these digitized documents, these documents must be classified into a class according to its content. Text Classification is an area of Text Mining which helps to overcome this challenge. Text Classification is act of assigning classes to documents. This paper provides the analysis of Text Classification works done on Indian Language content. Text being present in Indian language imposes the challenges of Natural Language processing. This study shows that supervised learning algorithms (Naive Bayes (NB), Support Vector Machine (SVM), Artificial Neural Network (ANN), and N-gram) performed better for Text Classification task.</a:t>
                      </a:r>
                    </a:p>
                  </a:txBody>
                  <a:tcPr/>
                </a:tc>
                <a:extLst>
                  <a:ext uri="{0D108BD9-81ED-4DB2-BD59-A6C34878D82A}">
                    <a16:rowId xmlns:a16="http://schemas.microsoft.com/office/drawing/2014/main" val="1396000012"/>
                  </a:ext>
                </a:extLst>
              </a:tr>
              <a:tr h="0">
                <a:tc>
                  <a:txBody>
                    <a:bodyPr/>
                    <a:lstStyle/>
                    <a:p>
                      <a:r>
                        <a:rPr lang="en-IN"/>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Question-And-Answer System Using Natural Language Processing</a:t>
                      </a:r>
                    </a:p>
                    <a:p>
                      <a:endParaRPr lang="en-IN" sz="1200" dirty="0">
                        <a:latin typeface="Times New Roman" panose="02020603050405020304" pitchFamily="18" charset="0"/>
                        <a:cs typeface="Times New Roman" panose="02020603050405020304" pitchFamily="18" charset="0"/>
                      </a:endParaRPr>
                    </a:p>
                    <a:p>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Tatenda Allan Beta </a:t>
                      </a:r>
                      <a:endParaRPr lang="en-IN" sz="1200" dirty="0">
                        <a:latin typeface="Times New Roman" panose="02020603050405020304" pitchFamily="18" charset="0"/>
                        <a:cs typeface="Times New Roman" panose="02020603050405020304" pitchFamily="18" charset="0"/>
                      </a:endParaRPr>
                    </a:p>
                  </a:txBody>
                  <a:tcPr/>
                </a:tc>
                <a:tc>
                  <a:txBody>
                    <a:bodyPr/>
                    <a:lstStyle/>
                    <a:p>
                      <a:pPr algn="ctr"/>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algn="ctr"/>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algn="ct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Harare Institute of Technology</a:t>
                      </a:r>
                    </a:p>
                    <a:p>
                      <a:pPr algn="ctr"/>
                      <a:endParaRPr lang="en-IN" sz="1200" b="0" i="0" u="none" strike="noStrike" kern="1200"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September 2023</a:t>
                      </a:r>
                    </a:p>
                    <a:p>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Most organization are subject to large volumes of data which is stored in indifferent formats some on websites, some as pdfs files as a result the retrieval and the exploration of this large amount of information becomes so difficult, complex, frustrating and expensive in terms of time associated in retrieving that particular information as a result organizations and schools need to move towards automated data retrieval solutions that use AI technologies such as NLP which allows hence in this paper an information extraction system (question and answer) is proposed so as to support Institutes and business to easily obtain information that is required in less amount of time as well as to ensure customer satisfaction due to the availability of a system which is able to provide information required by customers or personnel easily. By utilizing these automated data extraction tools, organizations and schools can increase their productivity by putting an end boring and autonomous manual searching processes which involves scanning through thousands of pages scraps at time!</a:t>
                      </a:r>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239944321"/>
                  </a:ext>
                </a:extLst>
              </a:tr>
            </a:tbl>
          </a:graphicData>
        </a:graphic>
      </p:graphicFrame>
    </p:spTree>
    <p:extLst>
      <p:ext uri="{BB962C8B-B14F-4D97-AF65-F5344CB8AC3E}">
        <p14:creationId xmlns:p14="http://schemas.microsoft.com/office/powerpoint/2010/main" val="879679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C8C8-D187-70B0-DDC9-EA8621D83302}"/>
              </a:ext>
            </a:extLst>
          </p:cNvPr>
          <p:cNvSpPr>
            <a:spLocks noGrp="1"/>
          </p:cNvSpPr>
          <p:nvPr>
            <p:ph type="title"/>
          </p:nvPr>
        </p:nvSpPr>
        <p:spPr/>
        <p:txBody>
          <a:bodyPr/>
          <a:lstStyle/>
          <a:p>
            <a:r>
              <a:rPr lang="en-US" dirty="0"/>
              <a:t>Literature Survey</a:t>
            </a:r>
          </a:p>
        </p:txBody>
      </p:sp>
      <p:sp>
        <p:nvSpPr>
          <p:cNvPr id="4" name="Slide Number Placeholder 3">
            <a:extLst>
              <a:ext uri="{FF2B5EF4-FFF2-40B4-BE49-F238E27FC236}">
                <a16:creationId xmlns:a16="http://schemas.microsoft.com/office/drawing/2014/main" id="{F6D2FF27-BC44-9971-D9EC-483C02EBB3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graphicFrame>
        <p:nvGraphicFramePr>
          <p:cNvPr id="7" name="Table 4">
            <a:extLst>
              <a:ext uri="{FF2B5EF4-FFF2-40B4-BE49-F238E27FC236}">
                <a16:creationId xmlns:a16="http://schemas.microsoft.com/office/drawing/2014/main" id="{A7C96A12-721E-F37C-4322-8975E587BBBC}"/>
              </a:ext>
            </a:extLst>
          </p:cNvPr>
          <p:cNvGraphicFramePr>
            <a:graphicFrameLocks noGrp="1"/>
          </p:cNvGraphicFramePr>
          <p:nvPr>
            <p:extLst>
              <p:ext uri="{D42A27DB-BD31-4B8C-83A1-F6EECF244321}">
                <p14:modId xmlns:p14="http://schemas.microsoft.com/office/powerpoint/2010/main" val="579222938"/>
              </p:ext>
            </p:extLst>
          </p:nvPr>
        </p:nvGraphicFramePr>
        <p:xfrm>
          <a:off x="174812" y="830324"/>
          <a:ext cx="11736773" cy="4228261"/>
        </p:xfrm>
        <a:graphic>
          <a:graphicData uri="http://schemas.openxmlformats.org/drawingml/2006/table">
            <a:tbl>
              <a:tblPr firstRow="1" bandRow="1">
                <a:tableStyleId>{5C22544A-7EE6-4342-B048-85BDC9FD1C3A}</a:tableStyleId>
              </a:tblPr>
              <a:tblGrid>
                <a:gridCol w="643087">
                  <a:extLst>
                    <a:ext uri="{9D8B030D-6E8A-4147-A177-3AD203B41FA5}">
                      <a16:colId xmlns:a16="http://schemas.microsoft.com/office/drawing/2014/main" val="2032888670"/>
                    </a:ext>
                  </a:extLst>
                </a:gridCol>
                <a:gridCol w="2085950">
                  <a:extLst>
                    <a:ext uri="{9D8B030D-6E8A-4147-A177-3AD203B41FA5}">
                      <a16:colId xmlns:a16="http://schemas.microsoft.com/office/drawing/2014/main" val="4097584157"/>
                    </a:ext>
                  </a:extLst>
                </a:gridCol>
                <a:gridCol w="1787717">
                  <a:extLst>
                    <a:ext uri="{9D8B030D-6E8A-4147-A177-3AD203B41FA5}">
                      <a16:colId xmlns:a16="http://schemas.microsoft.com/office/drawing/2014/main" val="1333349294"/>
                    </a:ext>
                  </a:extLst>
                </a:gridCol>
                <a:gridCol w="7220019">
                  <a:extLst>
                    <a:ext uri="{9D8B030D-6E8A-4147-A177-3AD203B41FA5}">
                      <a16:colId xmlns:a16="http://schemas.microsoft.com/office/drawing/2014/main" val="2807148856"/>
                    </a:ext>
                  </a:extLst>
                </a:gridCol>
              </a:tblGrid>
              <a:tr h="448741">
                <a:tc>
                  <a:txBody>
                    <a:bodyPr/>
                    <a:lstStyle/>
                    <a:p>
                      <a:r>
                        <a:rPr lang="en-IN" sz="1400" err="1">
                          <a:solidFill>
                            <a:schemeClr val="bg1"/>
                          </a:solidFill>
                        </a:rPr>
                        <a:t>Sl</a:t>
                      </a:r>
                      <a:r>
                        <a:rPr lang="en-IN" sz="1400">
                          <a:solidFill>
                            <a:schemeClr val="bg1"/>
                          </a:solidFill>
                        </a:rPr>
                        <a:t> no</a:t>
                      </a:r>
                      <a:endParaRPr lang="en-IN" sz="1400">
                        <a:solidFill>
                          <a:schemeClr val="bg1"/>
                        </a:solidFill>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r>
                        <a:rPr lang="en-IN" sz="1400"/>
                        <a:t>Author and Title</a:t>
                      </a:r>
                      <a:endParaRPr lang="en-IN" sz="1400">
                        <a:latin typeface="Times New Roman" panose="02020603050405020304" pitchFamily="18" charset="0"/>
                        <a:cs typeface="Times New Roman" panose="02020603050405020304" pitchFamily="18" charset="0"/>
                      </a:endParaRPr>
                    </a:p>
                  </a:txBody>
                  <a:tcPr/>
                </a:tc>
                <a:tc>
                  <a:txBody>
                    <a:bodyPr/>
                    <a:lstStyle/>
                    <a:p>
                      <a:r>
                        <a:rPr lang="en-IN" sz="1400"/>
                        <a:t>Publication Details</a:t>
                      </a:r>
                      <a:endParaRPr lang="en-IN" sz="1400">
                        <a:latin typeface="Times New Roman" panose="02020603050405020304" pitchFamily="18" charset="0"/>
                        <a:cs typeface="Times New Roman" panose="02020603050405020304" pitchFamily="18" charset="0"/>
                      </a:endParaRPr>
                    </a:p>
                  </a:txBody>
                  <a:tcPr/>
                </a:tc>
                <a:tc>
                  <a:txBody>
                    <a:bodyPr/>
                    <a:lstStyle/>
                    <a:p>
                      <a:r>
                        <a:rPr lang="en-IN" sz="1400"/>
                        <a:t>Summary</a:t>
                      </a:r>
                      <a:endParaRPr lang="en-IN" sz="14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0372882"/>
                  </a:ext>
                </a:extLst>
              </a:tr>
              <a:tr h="1043244">
                <a:tc>
                  <a:txBody>
                    <a:bodyPr/>
                    <a:lstStyle/>
                    <a:p>
                      <a:r>
                        <a:rPr lang="en-IN"/>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dirty="0"/>
                        <a:t>Latent Dirichlet Allocation</a:t>
                      </a:r>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IN" sz="1200" dirty="0"/>
                        <a:t>David M. </a:t>
                      </a:r>
                      <a:r>
                        <a:rPr lang="en-IN" sz="1200" dirty="0" err="1"/>
                        <a:t>Blei</a:t>
                      </a:r>
                      <a:r>
                        <a:rPr lang="en-IN" sz="1200" dirty="0"/>
                        <a:t>, Andrew Y. Ng, Michael I. Jordan</a:t>
                      </a:r>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lnL w="12700" cap="flat" cmpd="sng" algn="ctr">
                      <a:noFill/>
                      <a:prstDash val="solid"/>
                      <a:round/>
                      <a:headEnd type="none" w="med" len="med"/>
                      <a:tailEnd type="none" w="med" len="med"/>
                    </a:lnL>
                  </a:tcPr>
                </a:tc>
                <a:tc>
                  <a:txBody>
                    <a:bodyPr/>
                    <a:lstStyle/>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May 2022</a:t>
                      </a: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sz="1200" dirty="0"/>
                        <a:t>We describe latent Dirichlet allocation (LDA), a generative probabilistic model for collections of discrete data such as text corpora. LDA is a three-level hierarchical Bayesian model, in which each item of a collection is modeled as a finite mixture over an underlying set of topics. Each topic is, in turn, modeled as an infinite mixture over an underlying set of topic probabilities. In the context of text modeling, the topic probabilities provide an explicit representation of a document. We present efficient approximate inference techniques based on variational methods and an EM algorithm for empirical Bayes parameter estimation. We report results in document modeling, text classification, and collaborative filtering, comparing to a mixture of unigrams model and the probabilistic LSI model.</a:t>
                      </a:r>
                      <a:endPar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3868828178"/>
                  </a:ext>
                </a:extLst>
              </a:tr>
              <a:tr h="1109008">
                <a:tc>
                  <a:txBody>
                    <a:bodyPr/>
                    <a:lstStyle/>
                    <a:p>
                      <a:r>
                        <a:rPr lang="en-IN"/>
                        <a:t>2.</a:t>
                      </a:r>
                    </a:p>
                  </a:txBody>
                  <a:tcPr>
                    <a:lnT w="12700" cap="flat" cmpd="sng" algn="ctr">
                      <a:noFill/>
                      <a:prstDash val="solid"/>
                      <a:round/>
                      <a:headEnd type="none" w="med" len="med"/>
                      <a:tailEnd type="none" w="med" len="med"/>
                    </a:lnT>
                  </a:tcPr>
                </a:tc>
                <a:tc>
                  <a:txBody>
                    <a:bodyPr/>
                    <a:lstStyle/>
                    <a:p>
                      <a:pPr algn="l"/>
                      <a:r>
                        <a:rPr lang="en-US" sz="1200" b="0" i="0" dirty="0">
                          <a:solidFill>
                            <a:srgbClr val="000000"/>
                          </a:solidFill>
                          <a:effectLst/>
                          <a:latin typeface="ff1"/>
                        </a:rPr>
                        <a:t>SUPPORT VECTOR MACHINES: THEORY AND APPLICATIONS</a:t>
                      </a:r>
                    </a:p>
                    <a:p>
                      <a:pPr algn="l"/>
                      <a:endParaRPr lang="en-US" sz="1200" b="0" i="0" kern="1200" dirty="0">
                        <a:solidFill>
                          <a:srgbClr val="000000"/>
                        </a:solidFill>
                        <a:effectLst/>
                        <a:latin typeface="ff1"/>
                        <a:ea typeface="+mn-ea"/>
                        <a:cs typeface="Times New Roman" panose="02020603050405020304" pitchFamily="18" charset="0"/>
                      </a:endParaRPr>
                    </a:p>
                    <a:p>
                      <a:pPr algn="l"/>
                      <a:endParaRPr lang="en-IN" sz="1400" b="0" i="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050" b="1" i="0" u="none" strike="noStrike" cap="none" dirty="0">
                          <a:solidFill>
                            <a:schemeClr val="dk1"/>
                          </a:solidFill>
                          <a:effectLst/>
                          <a:latin typeface="+mn-lt"/>
                          <a:ea typeface="+mn-ea"/>
                          <a:cs typeface="+mn-cs"/>
                          <a:sym typeface="Arial"/>
                        </a:rPr>
                        <a:t>Theodoros </a:t>
                      </a:r>
                      <a:r>
                        <a:rPr lang="en-IN" sz="1050" b="1" i="0" u="none" strike="noStrike" cap="none" dirty="0" err="1">
                          <a:solidFill>
                            <a:schemeClr val="dk1"/>
                          </a:solidFill>
                          <a:effectLst/>
                          <a:latin typeface="+mn-lt"/>
                          <a:ea typeface="+mn-ea"/>
                          <a:cs typeface="+mn-cs"/>
                          <a:sym typeface="Arial"/>
                        </a:rPr>
                        <a:t>Evgeniou</a:t>
                      </a:r>
                      <a:endParaRPr lang="en-IN" sz="1050" b="1" i="0" u="none" strike="noStrike" cap="none" dirty="0">
                        <a:solidFill>
                          <a:schemeClr val="dk1"/>
                        </a:solidFill>
                        <a:effectLst/>
                        <a:latin typeface="+mn-lt"/>
                        <a:ea typeface="+mn-ea"/>
                        <a:cs typeface="+mn-cs"/>
                        <a:sym typeface="Arial"/>
                      </a:endParaRPr>
                    </a:p>
                    <a:p>
                      <a:r>
                        <a:rPr lang="en-IN" sz="1050" b="0" i="0" u="none" strike="noStrike" cap="none" dirty="0">
                          <a:solidFill>
                            <a:schemeClr val="dk1"/>
                          </a:solidFill>
                          <a:effectLst/>
                          <a:latin typeface="+mn-lt"/>
                          <a:ea typeface="+mn-ea"/>
                          <a:cs typeface="+mn-cs"/>
                          <a:sym typeface="Arial"/>
                        </a:rPr>
                        <a:t>INSEAD</a:t>
                      </a:r>
                    </a:p>
                    <a:p>
                      <a:r>
                        <a:rPr lang="it-IT" sz="1100" b="1" i="0" u="sng" strike="noStrike" cap="none" dirty="0">
                          <a:solidFill>
                            <a:schemeClr val="dk1"/>
                          </a:solidFill>
                          <a:effectLst/>
                          <a:latin typeface="+mn-lt"/>
                          <a:ea typeface="+mn-ea"/>
                          <a:cs typeface="+mn-cs"/>
                          <a:sym typeface="Arial"/>
                        </a:rPr>
                        <a:t>Massimiliano Pontil</a:t>
                      </a:r>
                      <a:endParaRPr lang="it-IT" sz="1100" b="1" i="0" u="none" strike="noStrike" cap="none" dirty="0">
                        <a:solidFill>
                          <a:schemeClr val="dk1"/>
                        </a:solidFill>
                        <a:effectLst/>
                        <a:latin typeface="+mn-lt"/>
                        <a:ea typeface="+mn-ea"/>
                        <a:cs typeface="+mn-cs"/>
                        <a:sym typeface="Arial"/>
                      </a:endParaRPr>
                    </a:p>
                    <a:p>
                      <a:r>
                        <a:rPr lang="it-IT" sz="1100" b="0" i="0" u="none" strike="noStrike" cap="none" dirty="0">
                          <a:solidFill>
                            <a:schemeClr val="dk1"/>
                          </a:solidFill>
                          <a:effectLst/>
                          <a:latin typeface="+mn-lt"/>
                          <a:ea typeface="+mn-ea"/>
                          <a:cs typeface="+mn-cs"/>
                          <a:sym typeface="Arial"/>
                        </a:rPr>
                        <a:t>University College London</a:t>
                      </a:r>
                    </a:p>
                    <a:p>
                      <a:br>
                        <a:rPr lang="it-IT" sz="1400" b="0" i="0" u="none" strike="noStrike" cap="none" dirty="0">
                          <a:solidFill>
                            <a:schemeClr val="dk1"/>
                          </a:solidFill>
                          <a:effectLst/>
                          <a:latin typeface="+mn-lt"/>
                          <a:ea typeface="+mn-ea"/>
                          <a:cs typeface="+mn-cs"/>
                          <a:sym typeface="Arial"/>
                        </a:rPr>
                      </a:br>
                      <a:endParaRPr lang="en-IN" sz="1050" b="0" i="0" u="none" strike="noStrike" cap="none" dirty="0">
                        <a:solidFill>
                          <a:schemeClr val="dk1"/>
                        </a:solidFill>
                        <a:effectLst/>
                        <a:latin typeface="+mn-lt"/>
                        <a:ea typeface="+mn-ea"/>
                        <a:cs typeface="+mn-cs"/>
                        <a:sym typeface="Arial"/>
                      </a:endParaRPr>
                    </a:p>
                  </a:txBody>
                  <a:tcPr/>
                </a:tc>
                <a:tc>
                  <a:txBody>
                    <a:bodyPr/>
                    <a:lstStyle/>
                    <a:p>
                      <a:pPr algn="l"/>
                      <a:r>
                        <a:rPr lang="en-IN" sz="1200" b="0" i="0" dirty="0">
                          <a:solidFill>
                            <a:srgbClr val="000000"/>
                          </a:solidFill>
                          <a:effectLst/>
                          <a:latin typeface="ff2"/>
                        </a:rPr>
                        <a:t>Theodoros </a:t>
                      </a:r>
                      <a:r>
                        <a:rPr lang="en-IN" sz="1200" b="0" i="0" dirty="0" err="1">
                          <a:solidFill>
                            <a:srgbClr val="000000"/>
                          </a:solidFill>
                          <a:effectLst/>
                          <a:latin typeface="ff2"/>
                        </a:rPr>
                        <a:t>Evgeniou</a:t>
                      </a:r>
                      <a:r>
                        <a:rPr lang="en-IN" sz="1200" b="0" i="0" dirty="0">
                          <a:solidFill>
                            <a:srgbClr val="000000"/>
                          </a:solidFill>
                          <a:effectLst/>
                          <a:latin typeface="ff2"/>
                        </a:rPr>
                        <a:t> and Massimiliano Pontil </a:t>
                      </a:r>
                    </a:p>
                    <a:p>
                      <a:pPr algn="l"/>
                      <a:r>
                        <a:rPr lang="en-IN" sz="1200" b="0" i="0" dirty="0">
                          <a:solidFill>
                            <a:srgbClr val="000000"/>
                          </a:solidFill>
                          <a:effectLst/>
                          <a:latin typeface="ff2"/>
                        </a:rPr>
                        <a:t>Center for Biological and Computational Learning, and </a:t>
                      </a:r>
                    </a:p>
                    <a:p>
                      <a:pPr algn="l"/>
                      <a:r>
                        <a:rPr lang="en-IN" sz="1200" b="0" i="0" dirty="0">
                          <a:solidFill>
                            <a:srgbClr val="000000"/>
                          </a:solidFill>
                          <a:effectLst/>
                          <a:latin typeface="ff2"/>
                        </a:rPr>
                        <a:t>Artificial Intelligence Laboratory, </a:t>
                      </a:r>
                    </a:p>
                    <a:p>
                      <a:pPr algn="l"/>
                      <a:r>
                        <a:rPr lang="en-IN" sz="1200" b="0" i="0" dirty="0">
                          <a:solidFill>
                            <a:srgbClr val="000000"/>
                          </a:solidFill>
                          <a:effectLst/>
                          <a:latin typeface="ff2"/>
                        </a:rPr>
                        <a:t>MIT, E25-201, </a:t>
                      </a:r>
                    </a:p>
                    <a:p>
                      <a:pPr algn="l"/>
                      <a:r>
                        <a:rPr lang="en-IN" sz="1200" b="0" i="0" dirty="0">
                          <a:solidFill>
                            <a:srgbClr val="000000"/>
                          </a:solidFill>
                          <a:effectLst/>
                          <a:latin typeface="ff2"/>
                        </a:rPr>
                        <a:t>Cambridge, MA 02139, </a:t>
                      </a:r>
                    </a:p>
                    <a:p>
                      <a:pPr algn="l"/>
                      <a:r>
                        <a:rPr lang="en-IN" sz="1200" b="0" i="0" dirty="0">
                          <a:solidFill>
                            <a:srgbClr val="000000"/>
                          </a:solidFill>
                          <a:effectLst/>
                          <a:latin typeface="ff2"/>
                        </a:rPr>
                        <a:t>USA </a:t>
                      </a:r>
                    </a:p>
                  </a:txBody>
                  <a:tcPr/>
                </a:tc>
                <a:tc>
                  <a:txBody>
                    <a:bodyPr/>
                    <a:lstStyle/>
                    <a:p>
                      <a:pPr algn="l"/>
                      <a:r>
                        <a:rPr lang="en-US" sz="1200" b="0" i="0" dirty="0">
                          <a:solidFill>
                            <a:srgbClr val="000000"/>
                          </a:solidFill>
                          <a:effectLst/>
                          <a:latin typeface="ff2"/>
                        </a:rPr>
                        <a:t>This paper presents a summary of the issues discussed during the one day workshop on "Support Vector Machines (SVM) </a:t>
                      </a:r>
                    </a:p>
                    <a:p>
                      <a:pPr algn="l"/>
                      <a:r>
                        <a:rPr lang="en-US" sz="1200" b="0" i="0" dirty="0">
                          <a:solidFill>
                            <a:srgbClr val="000000"/>
                          </a:solidFill>
                          <a:effectLst/>
                          <a:latin typeface="ff2"/>
                        </a:rPr>
                        <a:t>Theory and Applications" organized as part of the Advanced Course on Artificial Intelligence (ACAI 99) in Chania, Greece. The </a:t>
                      </a:r>
                    </a:p>
                    <a:p>
                      <a:pPr algn="l"/>
                      <a:r>
                        <a:rPr lang="en-US" sz="1200" b="0" i="0" dirty="0">
                          <a:solidFill>
                            <a:srgbClr val="000000"/>
                          </a:solidFill>
                          <a:effectLst/>
                          <a:latin typeface="ff2"/>
                        </a:rPr>
                        <a:t>goal of the paper is twofold: to present an overview of the background theory and current understanding of SVM, and to discuss </a:t>
                      </a:r>
                    </a:p>
                    <a:p>
                      <a:pPr algn="l"/>
                      <a:r>
                        <a:rPr lang="en-US" sz="1200" b="0" i="0" dirty="0">
                          <a:solidFill>
                            <a:srgbClr val="000000"/>
                          </a:solidFill>
                          <a:effectLst/>
                          <a:latin typeface="ff2"/>
                        </a:rPr>
                        <a:t>the papers presented as well as the issues that arose during the workshop. </a:t>
                      </a:r>
                    </a:p>
                  </a:txBody>
                  <a:tcPr/>
                </a:tc>
                <a:extLst>
                  <a:ext uri="{0D108BD9-81ED-4DB2-BD59-A6C34878D82A}">
                    <a16:rowId xmlns:a16="http://schemas.microsoft.com/office/drawing/2014/main" val="1396000012"/>
                  </a:ext>
                </a:extLst>
              </a:tr>
              <a:tr h="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US"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endParaRPr lang="en-IN" sz="12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239944321"/>
                  </a:ext>
                </a:extLst>
              </a:tr>
            </a:tbl>
          </a:graphicData>
        </a:graphic>
      </p:graphicFrame>
    </p:spTree>
    <p:extLst>
      <p:ext uri="{BB962C8B-B14F-4D97-AF65-F5344CB8AC3E}">
        <p14:creationId xmlns:p14="http://schemas.microsoft.com/office/powerpoint/2010/main" val="25888003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1728</TotalTime>
  <Words>2022</Words>
  <Application>Microsoft Office PowerPoint</Application>
  <PresentationFormat>Widescreen</PresentationFormat>
  <Paragraphs>187</Paragraphs>
  <Slides>14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ff1</vt:lpstr>
      <vt:lpstr>ff2</vt:lpstr>
      <vt:lpstr>Söhne</vt:lpstr>
      <vt:lpstr>Times New Roman</vt:lpstr>
      <vt:lpstr>Office Theme</vt:lpstr>
      <vt:lpstr>   EL-V Semester         Exam Preparation Assistant </vt:lpstr>
      <vt:lpstr>OBJECTIVE</vt:lpstr>
      <vt:lpstr>Criteria for Questions</vt:lpstr>
      <vt:lpstr>Methodology/ Approach details</vt:lpstr>
      <vt:lpstr>Methodology</vt:lpstr>
      <vt:lpstr>WORKFLOW PHASE 1/SYSTEM ARCHITECTURE</vt:lpstr>
      <vt:lpstr>System architecture</vt:lpstr>
      <vt:lpstr>Literature Survey</vt:lpstr>
      <vt:lpstr>Literature Survey</vt:lpstr>
      <vt:lpstr>Client/Stakeholders</vt:lpstr>
      <vt:lpstr>Input source and Imaginary output</vt:lpstr>
      <vt:lpstr>Tech Stack</vt:lpstr>
      <vt:lpstr>Societal impact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EL-V Semester         Exam Preparation Assistant </dc:title>
  <dc:creator>Dr. Shanmukha</dc:creator>
  <cp:lastModifiedBy>SHUBHAM KUMAR</cp:lastModifiedBy>
  <cp:revision>10</cp:revision>
  <dcterms:created xsi:type="dcterms:W3CDTF">2021-06-02T13:10:21Z</dcterms:created>
  <dcterms:modified xsi:type="dcterms:W3CDTF">2024-02-01T10:08:21Z</dcterms:modified>
</cp:coreProperties>
</file>