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64" r:id="rId6"/>
    <p:sldId id="265" r:id="rId7"/>
    <p:sldId id="26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fr-FR"/>
              <a:t>Modifiez le style du titre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2/9/2025</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2/9/2025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fr-FR"/>
              <a:t>Modifiez le style du titre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2/9/2025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2/9/2025</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fr-FR"/>
              <a:t>Modifiez le style du titre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fr-FR"/>
              <a:t>Modifiez le style du titre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2/9/2025</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fr-FR"/>
              <a:t>Modifiez le style du titre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2/9/2025</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fr-FR"/>
              <a:t>Modifiez le style du titre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5800" y="3132666"/>
            <a:ext cx="5311775" cy="308601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132666"/>
            <a:ext cx="5334000" cy="308601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fr-FR"/>
              <a:t>Modifiez le style du titre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2/9/2025</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18FF79-BFB2-69D1-6207-20C287CFEF2C}"/>
              </a:ext>
            </a:extLst>
          </p:cNvPr>
          <p:cNvSpPr>
            <a:spLocks noGrp="1"/>
          </p:cNvSpPr>
          <p:nvPr>
            <p:ph type="ctrTitle"/>
          </p:nvPr>
        </p:nvSpPr>
        <p:spPr>
          <a:xfrm>
            <a:off x="1371600" y="944380"/>
            <a:ext cx="9448800" cy="3732551"/>
          </a:xfrm>
        </p:spPr>
        <p:txBody>
          <a:bodyPr>
            <a:normAutofit fontScale="90000"/>
          </a:bodyPr>
          <a:lstStyle/>
          <a:p>
            <a:pPr marL="457200" algn="ctr">
              <a:lnSpc>
                <a:spcPct val="115000"/>
              </a:lnSpc>
              <a:spcAft>
                <a:spcPts val="800"/>
              </a:spcAft>
            </a:pPr>
            <a:r>
              <a:rPr lang="fr-FR" sz="6000" b="1" u="sng" kern="100" dirty="0">
                <a:effectLst/>
                <a:latin typeface="Calibri" panose="020F0502020204030204" pitchFamily="34" charset="0"/>
                <a:ea typeface="Calibri" panose="020F0502020204030204" pitchFamily="34" charset="0"/>
                <a:cs typeface="Times New Roman" panose="02020603050405020304" pitchFamily="18" charset="0"/>
              </a:rPr>
              <a:t>DOCUMENT DE RECEUIL, ANALYSE ET SPECIFICATION DES BESOINS.</a:t>
            </a:r>
            <a:br>
              <a:rPr lang="fr-FR" sz="4800" kern="100" dirty="0">
                <a:effectLst/>
                <a:latin typeface="Calibri" panose="020F0502020204030204" pitchFamily="34" charset="0"/>
                <a:ea typeface="Calibri" panose="020F0502020204030204" pitchFamily="34" charset="0"/>
                <a:cs typeface="Times New Roman" panose="02020603050405020304" pitchFamily="18" charset="0"/>
              </a:rPr>
            </a:br>
            <a:endParaRPr lang="fr-FR" dirty="0"/>
          </a:p>
        </p:txBody>
      </p:sp>
      <p:sp>
        <p:nvSpPr>
          <p:cNvPr id="3" name="Sous-titre 2">
            <a:extLst>
              <a:ext uri="{FF2B5EF4-FFF2-40B4-BE49-F238E27FC236}">
                <a16:creationId xmlns:a16="http://schemas.microsoft.com/office/drawing/2014/main" id="{54ABC936-F6DD-621B-DD4A-2B82096CF6CC}"/>
              </a:ext>
            </a:extLst>
          </p:cNvPr>
          <p:cNvSpPr>
            <a:spLocks noGrp="1"/>
          </p:cNvSpPr>
          <p:nvPr>
            <p:ph type="subTitle" idx="1"/>
          </p:nvPr>
        </p:nvSpPr>
        <p:spPr>
          <a:xfrm>
            <a:off x="224851" y="3991131"/>
            <a:ext cx="11392525" cy="685800"/>
          </a:xfrm>
        </p:spPr>
        <p:txBody>
          <a:bodyPr>
            <a:normAutofit fontScale="85000" lnSpcReduction="20000"/>
          </a:bodyPr>
          <a:lstStyle/>
          <a:p>
            <a:pPr marL="457200" algn="ctr">
              <a:lnSpc>
                <a:spcPct val="115000"/>
              </a:lnSpc>
              <a:spcAft>
                <a:spcPts val="800"/>
              </a:spcAft>
            </a:pPr>
            <a:r>
              <a:rPr lang="fr-FR" sz="3600" b="1" u="sng" kern="100" dirty="0">
                <a:effectLst/>
                <a:latin typeface="Calibri" panose="020F0502020204030204" pitchFamily="34" charset="0"/>
                <a:ea typeface="Calibri" panose="020F0502020204030204" pitchFamily="34" charset="0"/>
                <a:cs typeface="Times New Roman" panose="02020603050405020304" pitchFamily="18" charset="0"/>
              </a:rPr>
              <a:t>PROJET : </a:t>
            </a:r>
            <a:r>
              <a:rPr lang="fr-FR" sz="3600" b="1" kern="100" dirty="0">
                <a:effectLst/>
                <a:latin typeface="Calibri" panose="020F0502020204030204" pitchFamily="34" charset="0"/>
                <a:ea typeface="Calibri" panose="020F0502020204030204" pitchFamily="34" charset="0"/>
                <a:cs typeface="Times New Roman" panose="02020603050405020304" pitchFamily="18" charset="0"/>
              </a:rPr>
              <a:t>Système de sauvetage et redistribution alimentaire</a:t>
            </a:r>
            <a:endParaRPr lang="fr-FR" sz="3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333137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858A6D-0F89-7FE9-8EB9-E730AE831920}"/>
              </a:ext>
            </a:extLst>
          </p:cNvPr>
          <p:cNvSpPr>
            <a:spLocks noGrp="1"/>
          </p:cNvSpPr>
          <p:nvPr>
            <p:ph type="title"/>
          </p:nvPr>
        </p:nvSpPr>
        <p:spPr>
          <a:xfrm>
            <a:off x="1546485" y="1124137"/>
            <a:ext cx="8610600" cy="779614"/>
          </a:xfrm>
        </p:spPr>
        <p:txBody>
          <a:bodyPr>
            <a:normAutofit/>
          </a:bodyPr>
          <a:lstStyle/>
          <a:p>
            <a:pPr marL="342900" lvl="0" indent="-342900" algn="ctr">
              <a:lnSpc>
                <a:spcPct val="115000"/>
              </a:lnSpc>
              <a:spcAft>
                <a:spcPts val="800"/>
              </a:spcAft>
            </a:pPr>
            <a:r>
              <a:rPr lang="en-GB" sz="4000" b="1" u="sng" kern="100" dirty="0">
                <a:effectLst/>
                <a:latin typeface="Calibri" panose="020F0502020204030204" pitchFamily="34" charset="0"/>
                <a:ea typeface="Calibri" panose="020F0502020204030204" pitchFamily="34" charset="0"/>
                <a:cs typeface="Times New Roman" panose="02020603050405020304" pitchFamily="18" charset="0"/>
              </a:rPr>
              <a:t>A- Breve description du </a:t>
            </a:r>
            <a:r>
              <a:rPr lang="en-GB" sz="4000" b="1" u="sng" kern="100" dirty="0" err="1">
                <a:effectLst/>
                <a:latin typeface="Calibri" panose="020F0502020204030204" pitchFamily="34" charset="0"/>
                <a:ea typeface="Calibri" panose="020F0502020204030204" pitchFamily="34" charset="0"/>
                <a:cs typeface="Times New Roman" panose="02020603050405020304" pitchFamily="18" charset="0"/>
              </a:rPr>
              <a:t>projet</a:t>
            </a:r>
            <a:endParaRPr lang="fr-FR" dirty="0"/>
          </a:p>
        </p:txBody>
      </p:sp>
      <p:sp>
        <p:nvSpPr>
          <p:cNvPr id="3" name="Espace réservé du contenu 2">
            <a:extLst>
              <a:ext uri="{FF2B5EF4-FFF2-40B4-BE49-F238E27FC236}">
                <a16:creationId xmlns:a16="http://schemas.microsoft.com/office/drawing/2014/main" id="{FFE97D6F-5E0F-BB64-B356-C3C8C864A58E}"/>
              </a:ext>
            </a:extLst>
          </p:cNvPr>
          <p:cNvSpPr>
            <a:spLocks noGrp="1"/>
          </p:cNvSpPr>
          <p:nvPr>
            <p:ph idx="1"/>
          </p:nvPr>
        </p:nvSpPr>
        <p:spPr/>
        <p:txBody>
          <a:bodyPr>
            <a:normAutofit fontScale="92500"/>
          </a:bodyPr>
          <a:lstStyle/>
          <a:p>
            <a:pPr marL="0" indent="0">
              <a:lnSpc>
                <a:spcPct val="115000"/>
              </a:lnSpc>
              <a:spcAft>
                <a:spcPts val="800"/>
              </a:spcAft>
              <a:buNone/>
            </a:pPr>
            <a:r>
              <a:rPr lang="fr-FR" sz="2400" kern="100" dirty="0">
                <a:effectLst/>
                <a:latin typeface="Calibri" panose="020F0502020204030204" pitchFamily="34" charset="0"/>
                <a:ea typeface="Calibri" panose="020F0502020204030204" pitchFamily="34" charset="0"/>
                <a:cs typeface="Times New Roman" panose="02020603050405020304" pitchFamily="18" charset="0"/>
              </a:rPr>
              <a:t>Dans l’optique de la lutte contre la famine qui s’</a:t>
            </a:r>
            <a:r>
              <a:rPr lang="fr-FR" sz="2400" kern="100" dirty="0" err="1">
                <a:effectLst/>
                <a:latin typeface="Calibri" panose="020F0502020204030204" pitchFamily="34" charset="0"/>
                <a:ea typeface="Calibri" panose="020F0502020204030204" pitchFamily="34" charset="0"/>
                <a:cs typeface="Times New Roman" panose="02020603050405020304" pitchFamily="18" charset="0"/>
              </a:rPr>
              <a:t>évit</a:t>
            </a:r>
            <a:r>
              <a:rPr lang="fr-FR" sz="2400" kern="100" dirty="0">
                <a:effectLst/>
                <a:latin typeface="Calibri" panose="020F0502020204030204" pitchFamily="34" charset="0"/>
                <a:ea typeface="Calibri" panose="020F0502020204030204" pitchFamily="34" charset="0"/>
                <a:cs typeface="Times New Roman" panose="02020603050405020304" pitchFamily="18" charset="0"/>
              </a:rPr>
              <a:t> partout dans le monde et en particulier au Cameroun, il nous a été donne de concevoir un site de sauvegarde et de redistribution alimentaire afin d’aider les nécessiteux et combattre autant ce fléau qui jusqu’à nos jours mine toujours nos sociétés. FOODHELPER  aura donc pour but de mettre en contact  les restaurants, épiceries et particuliers avec les banques alimentaires et refuges afin de nourrir les personnes en insécurités alimentaire et lutter de ce fait contre le gaspillage et même la pollution Face à un gaspillage alimentaire considérable et à des besoins croissants en aide alimentaire, </a:t>
            </a:r>
            <a:r>
              <a:rPr lang="fr-FR" sz="2400" kern="100" dirty="0" err="1">
                <a:effectLst/>
                <a:latin typeface="Calibri" panose="020F0502020204030204" pitchFamily="34" charset="0"/>
                <a:ea typeface="Calibri" panose="020F0502020204030204" pitchFamily="34" charset="0"/>
                <a:cs typeface="Times New Roman" panose="02020603050405020304" pitchFamily="18" charset="0"/>
              </a:rPr>
              <a:t>FoodHelper</a:t>
            </a:r>
            <a:r>
              <a:rPr lang="fr-FR" sz="2400" kern="100" dirty="0">
                <a:effectLst/>
                <a:latin typeface="Calibri" panose="020F0502020204030204" pitchFamily="34" charset="0"/>
                <a:ea typeface="Calibri" panose="020F0502020204030204" pitchFamily="34" charset="0"/>
                <a:cs typeface="Times New Roman" panose="02020603050405020304" pitchFamily="18" charset="0"/>
              </a:rPr>
              <a:t> se positionne comme un acteur innovant pour connecter les donateurs (commerces, restaurants, producteurs) et les bénéficiaires (associations, banques alimentaires, particuliers en difficulté).</a:t>
            </a:r>
          </a:p>
        </p:txBody>
      </p:sp>
    </p:spTree>
    <p:extLst>
      <p:ext uri="{BB962C8B-B14F-4D97-AF65-F5344CB8AC3E}">
        <p14:creationId xmlns:p14="http://schemas.microsoft.com/office/powerpoint/2010/main" val="1637978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4EDE59-1EB1-E23E-AF8B-5DDE3C67F763}"/>
              </a:ext>
            </a:extLst>
          </p:cNvPr>
          <p:cNvSpPr>
            <a:spLocks noGrp="1"/>
          </p:cNvSpPr>
          <p:nvPr>
            <p:ph type="title"/>
          </p:nvPr>
        </p:nvSpPr>
        <p:spPr>
          <a:xfrm>
            <a:off x="1790700" y="1276411"/>
            <a:ext cx="8610600" cy="918149"/>
          </a:xfrm>
        </p:spPr>
        <p:txBody>
          <a:bodyPr>
            <a:normAutofit/>
          </a:bodyPr>
          <a:lstStyle/>
          <a:p>
            <a:pPr marL="342900" lvl="0" indent="-342900" algn="ctr">
              <a:lnSpc>
                <a:spcPct val="115000"/>
              </a:lnSpc>
              <a:spcAft>
                <a:spcPts val="800"/>
              </a:spcAft>
            </a:pPr>
            <a:r>
              <a:rPr lang="fr-FR" sz="4000" b="1" u="sng" kern="100" dirty="0">
                <a:effectLst/>
                <a:latin typeface="Calibri" panose="020F0502020204030204" pitchFamily="34" charset="0"/>
                <a:ea typeface="Calibri" panose="020F0502020204030204" pitchFamily="34" charset="0"/>
                <a:cs typeface="Times New Roman" panose="02020603050405020304" pitchFamily="18" charset="0"/>
              </a:rPr>
              <a:t>B- Expression des besoins</a:t>
            </a:r>
            <a:endParaRPr lang="fr-FR" dirty="0"/>
          </a:p>
        </p:txBody>
      </p:sp>
      <p:sp>
        <p:nvSpPr>
          <p:cNvPr id="3" name="Espace réservé du contenu 2">
            <a:extLst>
              <a:ext uri="{FF2B5EF4-FFF2-40B4-BE49-F238E27FC236}">
                <a16:creationId xmlns:a16="http://schemas.microsoft.com/office/drawing/2014/main" id="{3E732EC4-56A9-50F3-1376-D0CE528A0848}"/>
              </a:ext>
            </a:extLst>
          </p:cNvPr>
          <p:cNvSpPr>
            <a:spLocks noGrp="1"/>
          </p:cNvSpPr>
          <p:nvPr>
            <p:ph idx="1"/>
          </p:nvPr>
        </p:nvSpPr>
        <p:spPr/>
        <p:txBody>
          <a:bodyPr/>
          <a:lstStyle/>
          <a:p>
            <a:pPr marL="0" indent="0">
              <a:lnSpc>
                <a:spcPct val="115000"/>
              </a:lnSpc>
              <a:spcAft>
                <a:spcPts val="800"/>
              </a:spcAft>
              <a:buNone/>
            </a:pPr>
            <a:r>
              <a:rPr lang="fr-FR" sz="2000" kern="100" dirty="0">
                <a:effectLst/>
                <a:latin typeface="Calibri" panose="020F0502020204030204" pitchFamily="34" charset="0"/>
                <a:ea typeface="Calibri" panose="020F0502020204030204" pitchFamily="34" charset="0"/>
                <a:cs typeface="Times New Roman" panose="02020603050405020304" pitchFamily="18" charset="0"/>
              </a:rPr>
              <a:t>La plateforme FOODHELPER est conçue pour faciliter le sauvetage et la redistribution des produits alimentaires entre les donateurs et les bénéficiaires des dits produits. Le système ainsi mis en en place visera ainsi donc à :</a:t>
            </a:r>
          </a:p>
          <a:p>
            <a:pPr marL="342900" lvl="0" indent="-342900">
              <a:lnSpc>
                <a:spcPct val="115000"/>
              </a:lnSpc>
              <a:buFont typeface="Calibri" panose="020F0502020204030204" pitchFamily="34" charset="0"/>
              <a:buChar char="-"/>
            </a:pPr>
            <a:r>
              <a:rPr lang="fr-FR" sz="2000" kern="100" dirty="0">
                <a:effectLst/>
                <a:latin typeface="Calibri" panose="020F0502020204030204" pitchFamily="34" charset="0"/>
                <a:ea typeface="Calibri" panose="020F0502020204030204" pitchFamily="34" charset="0"/>
                <a:cs typeface="Times New Roman" panose="02020603050405020304" pitchFamily="18" charset="0"/>
              </a:rPr>
              <a:t>Eviter le gaspillage alimentaire en récupérant les invendus chez les acteurs du secteur alimentaire.</a:t>
            </a:r>
          </a:p>
          <a:p>
            <a:pPr marL="342900" lvl="0" indent="-342900">
              <a:lnSpc>
                <a:spcPct val="115000"/>
              </a:lnSpc>
              <a:buFont typeface="Calibri" panose="020F0502020204030204" pitchFamily="34" charset="0"/>
              <a:buChar char="-"/>
            </a:pPr>
            <a:r>
              <a:rPr lang="fr-FR" sz="2000" kern="100" dirty="0">
                <a:effectLst/>
                <a:latin typeface="Calibri" panose="020F0502020204030204" pitchFamily="34" charset="0"/>
                <a:ea typeface="Calibri" panose="020F0502020204030204" pitchFamily="34" charset="0"/>
                <a:cs typeface="Times New Roman" panose="02020603050405020304" pitchFamily="18" charset="0"/>
              </a:rPr>
              <a:t>Faciliter la distribution des ressources aux structures en mettant en place une connexion facile entre les donateurs et bénéficiaires grâce à une plateforme intuitive.</a:t>
            </a:r>
          </a:p>
          <a:p>
            <a:pPr marL="342900" lvl="0" indent="-342900">
              <a:lnSpc>
                <a:spcPct val="115000"/>
              </a:lnSpc>
              <a:buFont typeface="Calibri" panose="020F0502020204030204" pitchFamily="34" charset="0"/>
              <a:buChar char="-"/>
            </a:pPr>
            <a:r>
              <a:rPr lang="fr-FR" sz="2000" kern="100" dirty="0">
                <a:effectLst/>
                <a:latin typeface="Calibri" panose="020F0502020204030204" pitchFamily="34" charset="0"/>
                <a:ea typeface="Calibri" panose="020F0502020204030204" pitchFamily="34" charset="0"/>
                <a:cs typeface="Times New Roman" panose="02020603050405020304" pitchFamily="18" charset="0"/>
              </a:rPr>
              <a:t>Sensibiliser le public aux enjeux de la solidarité et les permettre d’effectuer des dons pour soutenir la cause.</a:t>
            </a:r>
          </a:p>
          <a:p>
            <a:pPr marL="342900" lvl="0" indent="-342900">
              <a:lnSpc>
                <a:spcPct val="115000"/>
              </a:lnSpc>
              <a:spcAft>
                <a:spcPts val="800"/>
              </a:spcAft>
              <a:buFont typeface="Calibri" panose="020F0502020204030204" pitchFamily="34" charset="0"/>
              <a:buChar char="-"/>
            </a:pPr>
            <a:r>
              <a:rPr lang="fr-FR" sz="2000" kern="100" dirty="0">
                <a:effectLst/>
                <a:latin typeface="Calibri" panose="020F0502020204030204" pitchFamily="34" charset="0"/>
                <a:ea typeface="Calibri" panose="020F0502020204030204" pitchFamily="34" charset="0"/>
                <a:cs typeface="Times New Roman" panose="02020603050405020304" pitchFamily="18" charset="0"/>
              </a:rPr>
              <a:t>Simplifier la gestion des dons alimentaires grâce aux administrateurs de la plateforme.</a:t>
            </a:r>
          </a:p>
          <a:p>
            <a:endParaRPr lang="fr-FR" dirty="0"/>
          </a:p>
        </p:txBody>
      </p:sp>
    </p:spTree>
    <p:extLst>
      <p:ext uri="{BB962C8B-B14F-4D97-AF65-F5344CB8AC3E}">
        <p14:creationId xmlns:p14="http://schemas.microsoft.com/office/powerpoint/2010/main" val="449212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0A43C2-7FFE-A548-28CD-8CF643F10198}"/>
              </a:ext>
            </a:extLst>
          </p:cNvPr>
          <p:cNvSpPr>
            <a:spLocks noGrp="1"/>
          </p:cNvSpPr>
          <p:nvPr>
            <p:ph type="title"/>
          </p:nvPr>
        </p:nvSpPr>
        <p:spPr>
          <a:xfrm>
            <a:off x="1790700" y="821319"/>
            <a:ext cx="8610600" cy="1293028"/>
          </a:xfrm>
        </p:spPr>
        <p:txBody>
          <a:bodyPr>
            <a:normAutofit/>
          </a:bodyPr>
          <a:lstStyle/>
          <a:p>
            <a:pPr algn="ctr"/>
            <a:r>
              <a:rPr lang="fr-FR" sz="3600" b="1" u="sng" kern="100" dirty="0">
                <a:effectLst/>
                <a:latin typeface="Calibri" panose="020F0502020204030204" pitchFamily="34" charset="0"/>
                <a:ea typeface="Calibri" panose="020F0502020204030204" pitchFamily="34" charset="0"/>
                <a:cs typeface="Times New Roman" panose="02020603050405020304" pitchFamily="18" charset="0"/>
              </a:rPr>
              <a:t>C- Spécifications des besoins</a:t>
            </a:r>
            <a:r>
              <a:rPr lang="fr-FR" sz="3600" b="1" u="none" strike="noStrike" kern="100" dirty="0">
                <a:effectLst/>
                <a:latin typeface="Calibri" panose="020F0502020204030204" pitchFamily="34" charset="0"/>
                <a:ea typeface="Calibri" panose="020F0502020204030204" pitchFamily="34" charset="0"/>
                <a:cs typeface="Times New Roman" panose="02020603050405020304" pitchFamily="18" charset="0"/>
              </a:rPr>
              <a:t> </a:t>
            </a:r>
            <a:br>
              <a:rPr lang="fr-FR" sz="3600" kern="100" dirty="0">
                <a:effectLst/>
                <a:latin typeface="Calibri" panose="020F0502020204030204" pitchFamily="34" charset="0"/>
                <a:ea typeface="Calibri" panose="020F0502020204030204" pitchFamily="34" charset="0"/>
                <a:cs typeface="Times New Roman" panose="02020603050405020304" pitchFamily="18" charset="0"/>
              </a:rPr>
            </a:br>
            <a:r>
              <a:rPr lang="fr-FR" sz="3600" b="1" u="sng" kern="100" dirty="0">
                <a:effectLst/>
                <a:latin typeface="Calibri" panose="020F0502020204030204" pitchFamily="34" charset="0"/>
                <a:ea typeface="Calibri" panose="020F0502020204030204" pitchFamily="34" charset="0"/>
                <a:cs typeface="Times New Roman" panose="02020603050405020304" pitchFamily="18" charset="0"/>
              </a:rPr>
              <a:t>1.specifications fonctionnelles</a:t>
            </a:r>
            <a:endParaRPr lang="fr-FR" sz="3600" dirty="0"/>
          </a:p>
        </p:txBody>
      </p:sp>
      <p:sp>
        <p:nvSpPr>
          <p:cNvPr id="3" name="Espace réservé du contenu 2">
            <a:extLst>
              <a:ext uri="{FF2B5EF4-FFF2-40B4-BE49-F238E27FC236}">
                <a16:creationId xmlns:a16="http://schemas.microsoft.com/office/drawing/2014/main" id="{915F19CA-077B-77B5-0287-C3AEA69252A2}"/>
              </a:ext>
            </a:extLst>
          </p:cNvPr>
          <p:cNvSpPr>
            <a:spLocks noGrp="1"/>
          </p:cNvSpPr>
          <p:nvPr>
            <p:ph idx="1"/>
          </p:nvPr>
        </p:nvSpPr>
        <p:spPr/>
        <p:txBody>
          <a:bodyPr/>
          <a:lstStyle/>
          <a:p>
            <a:pPr marL="0" indent="0">
              <a:lnSpc>
                <a:spcPct val="115000"/>
              </a:lnSpc>
              <a:spcAft>
                <a:spcPts val="800"/>
              </a:spcAft>
              <a:buNone/>
            </a:pPr>
            <a:r>
              <a:rPr lang="fr-FR" sz="2000" kern="100" dirty="0">
                <a:effectLst/>
                <a:latin typeface="Calibri" panose="020F0502020204030204" pitchFamily="34" charset="0"/>
                <a:ea typeface="Calibri" panose="020F0502020204030204" pitchFamily="34" charset="0"/>
                <a:cs typeface="Times New Roman" panose="02020603050405020304" pitchFamily="18" charset="0"/>
              </a:rPr>
              <a:t>Le système conçu aura les fonctions suivantes pour les différents utilisateurs :</a:t>
            </a:r>
          </a:p>
          <a:p>
            <a:pPr marL="342900" lvl="0" indent="-342900">
              <a:lnSpc>
                <a:spcPct val="115000"/>
              </a:lnSpc>
              <a:buFont typeface="Calibri" panose="020F0502020204030204" pitchFamily="34" charset="0"/>
              <a:buChar char="-"/>
            </a:pPr>
            <a:r>
              <a:rPr lang="fr-FR" sz="2000" b="1" i="1" kern="100" dirty="0">
                <a:effectLst/>
                <a:latin typeface="Calibri" panose="020F0502020204030204" pitchFamily="34" charset="0"/>
                <a:ea typeface="Calibri" panose="020F0502020204030204" pitchFamily="34" charset="0"/>
                <a:cs typeface="Times New Roman" panose="02020603050405020304" pitchFamily="18" charset="0"/>
              </a:rPr>
              <a:t>Pour les donateurs </a:t>
            </a:r>
            <a:r>
              <a:rPr lang="fr-FR" sz="20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15000"/>
              </a:lnSpc>
              <a:buFont typeface="Symbol" panose="05050102010706020507" pitchFamily="18" charset="2"/>
              <a:buChar char=""/>
            </a:pPr>
            <a:r>
              <a:rPr lang="fr-FR" sz="2000" b="1" u="sng" kern="100" dirty="0">
                <a:effectLst/>
                <a:latin typeface="Calibri" panose="020F0502020204030204" pitchFamily="34" charset="0"/>
                <a:ea typeface="Calibri" panose="020F0502020204030204" pitchFamily="34" charset="0"/>
                <a:cs typeface="Times New Roman" panose="02020603050405020304" pitchFamily="18" charset="0"/>
              </a:rPr>
              <a:t>Inscription et connexion </a:t>
            </a:r>
            <a:r>
              <a:rPr lang="fr-FR" sz="2000" kern="100" dirty="0">
                <a:effectLst/>
                <a:latin typeface="Calibri" panose="020F0502020204030204" pitchFamily="34" charset="0"/>
                <a:ea typeface="Calibri" panose="020F0502020204030204" pitchFamily="34" charset="0"/>
                <a:cs typeface="Times New Roman" panose="02020603050405020304" pitchFamily="18" charset="0"/>
              </a:rPr>
              <a:t>: les donateurs pourront créer un compte sur le site avec précision des informations sur l’établissement (nom, adresse, horaires, contacts)</a:t>
            </a:r>
          </a:p>
          <a:p>
            <a:pPr marL="342900" lvl="0" indent="-342900">
              <a:lnSpc>
                <a:spcPct val="115000"/>
              </a:lnSpc>
              <a:buFont typeface="Symbol" panose="05050102010706020507" pitchFamily="18" charset="2"/>
              <a:buChar char=""/>
            </a:pPr>
            <a:r>
              <a:rPr lang="fr-FR" sz="2000" b="1" u="sng" kern="100" dirty="0">
                <a:effectLst/>
                <a:latin typeface="Calibri" panose="020F0502020204030204" pitchFamily="34" charset="0"/>
                <a:ea typeface="Calibri" panose="020F0502020204030204" pitchFamily="34" charset="0"/>
                <a:cs typeface="Times New Roman" panose="02020603050405020304" pitchFamily="18" charset="0"/>
              </a:rPr>
              <a:t>Faire un don </a:t>
            </a:r>
            <a:r>
              <a:rPr lang="fr-FR" sz="2000" kern="100" dirty="0">
                <a:effectLst/>
                <a:latin typeface="Calibri" panose="020F0502020204030204" pitchFamily="34" charset="0"/>
                <a:ea typeface="Calibri" panose="020F0502020204030204" pitchFamily="34" charset="0"/>
                <a:cs typeface="Times New Roman" panose="02020603050405020304" pitchFamily="18" charset="0"/>
              </a:rPr>
              <a:t>: un formulaire sera fourni aux donateurs pour la spécification de la nature du don (type d’aliment, date de délai de consommation, quantité) et le lieu de collecte.</a:t>
            </a:r>
          </a:p>
          <a:p>
            <a:pPr marL="342900" lvl="0" indent="-342900">
              <a:lnSpc>
                <a:spcPct val="115000"/>
              </a:lnSpc>
              <a:spcAft>
                <a:spcPts val="800"/>
              </a:spcAft>
              <a:buFont typeface="Symbol" panose="05050102010706020507" pitchFamily="18" charset="2"/>
              <a:buChar char=""/>
            </a:pPr>
            <a:r>
              <a:rPr lang="fr-FR" sz="2000" b="1" u="sng" kern="100" dirty="0">
                <a:effectLst/>
                <a:latin typeface="Calibri" panose="020F0502020204030204" pitchFamily="34" charset="0"/>
                <a:ea typeface="Calibri" panose="020F0502020204030204" pitchFamily="34" charset="0"/>
                <a:cs typeface="Times New Roman" panose="02020603050405020304" pitchFamily="18" charset="0"/>
              </a:rPr>
              <a:t>Suivi des dons </a:t>
            </a:r>
            <a:r>
              <a:rPr lang="fr-FR" sz="2000" kern="100" dirty="0">
                <a:effectLst/>
                <a:latin typeface="Calibri" panose="020F0502020204030204" pitchFamily="34" charset="0"/>
                <a:ea typeface="Calibri" panose="020F0502020204030204" pitchFamily="34" charset="0"/>
                <a:cs typeface="Times New Roman" panose="02020603050405020304" pitchFamily="18" charset="0"/>
              </a:rPr>
              <a:t>: il pourra consulter son historique de dons et recevoir un message de confirmation dans le cas de la réception effective d’un don.</a:t>
            </a:r>
          </a:p>
          <a:p>
            <a:endParaRPr lang="fr-FR" dirty="0"/>
          </a:p>
        </p:txBody>
      </p:sp>
    </p:spTree>
    <p:extLst>
      <p:ext uri="{BB962C8B-B14F-4D97-AF65-F5344CB8AC3E}">
        <p14:creationId xmlns:p14="http://schemas.microsoft.com/office/powerpoint/2010/main" val="4227854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52CFF0-CFC5-E53F-AA36-11188BF63292}"/>
              </a:ext>
            </a:extLst>
          </p:cNvPr>
          <p:cNvSpPr>
            <a:spLocks noGrp="1"/>
          </p:cNvSpPr>
          <p:nvPr>
            <p:ph type="title"/>
          </p:nvPr>
        </p:nvSpPr>
        <p:spPr>
          <a:xfrm>
            <a:off x="1790700" y="1184223"/>
            <a:ext cx="8610600" cy="903158"/>
          </a:xfrm>
        </p:spPr>
        <p:txBody>
          <a:bodyPr/>
          <a:lstStyle/>
          <a:p>
            <a:r>
              <a:rPr lang="fr-FR" sz="4000" b="1" u="sng" kern="100" dirty="0">
                <a:effectLst/>
                <a:latin typeface="Calibri" panose="020F0502020204030204" pitchFamily="34" charset="0"/>
                <a:ea typeface="Calibri" panose="020F0502020204030204" pitchFamily="34" charset="0"/>
                <a:cs typeface="Times New Roman" panose="02020603050405020304" pitchFamily="18" charset="0"/>
              </a:rPr>
              <a:t>1.specifications fonctionnelles</a:t>
            </a:r>
            <a:endParaRPr lang="fr-FR" dirty="0"/>
          </a:p>
        </p:txBody>
      </p:sp>
      <p:sp>
        <p:nvSpPr>
          <p:cNvPr id="3" name="Espace réservé du contenu 2">
            <a:extLst>
              <a:ext uri="{FF2B5EF4-FFF2-40B4-BE49-F238E27FC236}">
                <a16:creationId xmlns:a16="http://schemas.microsoft.com/office/drawing/2014/main" id="{7EBE18C0-A220-0D64-1683-FCFAD0E07D34}"/>
              </a:ext>
            </a:extLst>
          </p:cNvPr>
          <p:cNvSpPr>
            <a:spLocks noGrp="1"/>
          </p:cNvSpPr>
          <p:nvPr>
            <p:ph idx="1"/>
          </p:nvPr>
        </p:nvSpPr>
        <p:spPr/>
        <p:txBody>
          <a:bodyPr/>
          <a:lstStyle/>
          <a:p>
            <a:pPr marL="342900" lvl="0" indent="-342900" algn="l">
              <a:lnSpc>
                <a:spcPct val="115000"/>
              </a:lnSpc>
              <a:buFont typeface="Calibri" panose="020F0502020204030204" pitchFamily="34" charset="0"/>
              <a:buChar char="-"/>
            </a:pPr>
            <a:r>
              <a:rPr lang="fr-FR" sz="2400" b="1" i="1" kern="100" dirty="0">
                <a:effectLst/>
                <a:latin typeface="Calibri" panose="020F0502020204030204" pitchFamily="34" charset="0"/>
                <a:ea typeface="Calibri" panose="020F0502020204030204" pitchFamily="34" charset="0"/>
                <a:cs typeface="Times New Roman" panose="02020603050405020304" pitchFamily="18" charset="0"/>
              </a:rPr>
              <a:t>Pour les bénéficiaires </a:t>
            </a:r>
            <a:r>
              <a:rPr lang="fr-FR" sz="24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gn="l">
              <a:lnSpc>
                <a:spcPct val="115000"/>
              </a:lnSpc>
              <a:buFont typeface="Symbol" panose="05050102010706020507" pitchFamily="18" charset="2"/>
              <a:buChar char=""/>
            </a:pPr>
            <a:r>
              <a:rPr lang="fr-FR" sz="2400" b="1" u="sng" kern="100" dirty="0">
                <a:effectLst/>
                <a:latin typeface="Calibri" panose="020F0502020204030204" pitchFamily="34" charset="0"/>
                <a:ea typeface="Calibri" panose="020F0502020204030204" pitchFamily="34" charset="0"/>
                <a:cs typeface="Times New Roman" panose="02020603050405020304" pitchFamily="18" charset="0"/>
              </a:rPr>
              <a:t>Inscription et connexion </a:t>
            </a:r>
            <a:r>
              <a:rPr lang="fr-FR" sz="2400" kern="100" dirty="0">
                <a:effectLst/>
                <a:latin typeface="Calibri" panose="020F0502020204030204" pitchFamily="34" charset="0"/>
                <a:ea typeface="Calibri" panose="020F0502020204030204" pitchFamily="34" charset="0"/>
                <a:cs typeface="Times New Roman" panose="02020603050405020304" pitchFamily="18" charset="0"/>
              </a:rPr>
              <a:t>:  les bénéficiaires pourront créer un compte en fournissant des informations sur l’association (adresse, contacts, zones d’intervention)</a:t>
            </a:r>
          </a:p>
          <a:p>
            <a:pPr marL="342900" lvl="0" indent="-342900" algn="l">
              <a:lnSpc>
                <a:spcPct val="115000"/>
              </a:lnSpc>
              <a:buFont typeface="Symbol" panose="05050102010706020507" pitchFamily="18" charset="2"/>
              <a:buChar char=""/>
            </a:pPr>
            <a:r>
              <a:rPr lang="fr-FR" sz="2400" b="1" u="sng" kern="100" dirty="0">
                <a:effectLst/>
                <a:latin typeface="Calibri" panose="020F0502020204030204" pitchFamily="34" charset="0"/>
                <a:ea typeface="Calibri" panose="020F0502020204030204" pitchFamily="34" charset="0"/>
                <a:cs typeface="Times New Roman" panose="02020603050405020304" pitchFamily="18" charset="0"/>
              </a:rPr>
              <a:t>Consultation des dons </a:t>
            </a:r>
            <a:r>
              <a:rPr lang="fr-FR" sz="2400" kern="100" dirty="0">
                <a:effectLst/>
                <a:latin typeface="Calibri" panose="020F0502020204030204" pitchFamily="34" charset="0"/>
                <a:ea typeface="Calibri" panose="020F0502020204030204" pitchFamily="34" charset="0"/>
                <a:cs typeface="Times New Roman" panose="02020603050405020304" pitchFamily="18" charset="0"/>
              </a:rPr>
              <a:t>: Afin d’avoir une connaissance effective des dons disponibles.</a:t>
            </a:r>
          </a:p>
          <a:p>
            <a:pPr marL="342900" lvl="0" indent="-342900" algn="l">
              <a:lnSpc>
                <a:spcPct val="115000"/>
              </a:lnSpc>
              <a:spcAft>
                <a:spcPts val="800"/>
              </a:spcAft>
              <a:buFont typeface="Symbol" panose="05050102010706020507" pitchFamily="18" charset="2"/>
              <a:buChar char=""/>
            </a:pPr>
            <a:r>
              <a:rPr lang="fr-FR" sz="2400" u="sng" kern="100" dirty="0">
                <a:effectLst/>
                <a:latin typeface="Calibri" panose="020F0502020204030204" pitchFamily="34" charset="0"/>
                <a:ea typeface="Calibri" panose="020F0502020204030204" pitchFamily="34" charset="0"/>
                <a:cs typeface="Times New Roman" panose="02020603050405020304" pitchFamily="18" charset="0"/>
              </a:rPr>
              <a:t>Réservation des dons </a:t>
            </a:r>
            <a:r>
              <a:rPr lang="fr-FR" sz="2400" kern="100" dirty="0">
                <a:effectLst/>
                <a:latin typeface="Calibri" panose="020F0502020204030204" pitchFamily="34" charset="0"/>
                <a:ea typeface="Calibri" panose="020F0502020204030204" pitchFamily="34" charset="0"/>
                <a:cs typeface="Times New Roman" panose="02020603050405020304" pitchFamily="18" charset="0"/>
              </a:rPr>
              <a:t>: via un formulaire détaillé.</a:t>
            </a:r>
          </a:p>
          <a:p>
            <a:endParaRPr lang="fr-FR" dirty="0"/>
          </a:p>
        </p:txBody>
      </p:sp>
    </p:spTree>
    <p:extLst>
      <p:ext uri="{BB962C8B-B14F-4D97-AF65-F5344CB8AC3E}">
        <p14:creationId xmlns:p14="http://schemas.microsoft.com/office/powerpoint/2010/main" val="2539763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22DC91-C2C3-480E-435F-69F54AB889A3}"/>
              </a:ext>
            </a:extLst>
          </p:cNvPr>
          <p:cNvSpPr>
            <a:spLocks noGrp="1"/>
          </p:cNvSpPr>
          <p:nvPr>
            <p:ph type="title"/>
          </p:nvPr>
        </p:nvSpPr>
        <p:spPr>
          <a:xfrm>
            <a:off x="1790700" y="1190094"/>
            <a:ext cx="8610600" cy="1004466"/>
          </a:xfrm>
        </p:spPr>
        <p:txBody>
          <a:bodyPr/>
          <a:lstStyle/>
          <a:p>
            <a:pPr algn="ctr"/>
            <a:r>
              <a:rPr lang="fr-FR" sz="4000" b="1" u="sng" kern="100" dirty="0">
                <a:effectLst/>
                <a:latin typeface="Calibri" panose="020F0502020204030204" pitchFamily="34" charset="0"/>
                <a:ea typeface="Calibri" panose="020F0502020204030204" pitchFamily="34" charset="0"/>
                <a:cs typeface="Times New Roman" panose="02020603050405020304" pitchFamily="18" charset="0"/>
              </a:rPr>
              <a:t>1.specifications fonctionnelles</a:t>
            </a:r>
            <a:endParaRPr lang="fr-FR" dirty="0"/>
          </a:p>
        </p:txBody>
      </p:sp>
      <p:sp>
        <p:nvSpPr>
          <p:cNvPr id="3" name="Espace réservé du contenu 2">
            <a:extLst>
              <a:ext uri="{FF2B5EF4-FFF2-40B4-BE49-F238E27FC236}">
                <a16:creationId xmlns:a16="http://schemas.microsoft.com/office/drawing/2014/main" id="{F6BFE1FF-BE52-6A90-8609-8F35E6585E06}"/>
              </a:ext>
            </a:extLst>
          </p:cNvPr>
          <p:cNvSpPr>
            <a:spLocks noGrp="1"/>
          </p:cNvSpPr>
          <p:nvPr>
            <p:ph idx="1"/>
          </p:nvPr>
        </p:nvSpPr>
        <p:spPr/>
        <p:txBody>
          <a:bodyPr/>
          <a:lstStyle/>
          <a:p>
            <a:pPr marL="342900" lvl="0" indent="-342900">
              <a:lnSpc>
                <a:spcPct val="115000"/>
              </a:lnSpc>
              <a:buFont typeface="Calibri" panose="020F0502020204030204" pitchFamily="34" charset="0"/>
              <a:buChar char="-"/>
            </a:pPr>
            <a:r>
              <a:rPr lang="fr-FR" sz="2000" b="1" i="1" kern="100" dirty="0">
                <a:effectLst/>
                <a:latin typeface="Calibri" panose="020F0502020204030204" pitchFamily="34" charset="0"/>
                <a:ea typeface="Calibri" panose="020F0502020204030204" pitchFamily="34" charset="0"/>
                <a:cs typeface="Times New Roman" panose="02020603050405020304" pitchFamily="18" charset="0"/>
              </a:rPr>
              <a:t>Pour les administrateurs </a:t>
            </a:r>
            <a:r>
              <a:rPr lang="fr-FR" sz="20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15000"/>
              </a:lnSpc>
              <a:buFont typeface="Symbol" panose="05050102010706020507" pitchFamily="18" charset="2"/>
              <a:buChar char=""/>
            </a:pPr>
            <a:r>
              <a:rPr lang="fr-FR" sz="2000" b="1" u="sng" kern="100" dirty="0">
                <a:effectLst/>
                <a:latin typeface="Calibri" panose="020F0502020204030204" pitchFamily="34" charset="0"/>
                <a:ea typeface="Calibri" panose="020F0502020204030204" pitchFamily="34" charset="0"/>
                <a:cs typeface="Times New Roman" panose="02020603050405020304" pitchFamily="18" charset="0"/>
              </a:rPr>
              <a:t>Gestion des utilisateurs </a:t>
            </a:r>
            <a:r>
              <a:rPr lang="fr-FR" sz="2000" kern="100" dirty="0">
                <a:effectLst/>
                <a:latin typeface="Calibri" panose="020F0502020204030204" pitchFamily="34" charset="0"/>
                <a:ea typeface="Calibri" panose="020F0502020204030204" pitchFamily="34" charset="0"/>
                <a:cs typeface="Times New Roman" panose="02020603050405020304" pitchFamily="18" charset="0"/>
              </a:rPr>
              <a:t>: les admirateurs auront la possibilité d’approuver ou rejeter le profil des utilisateurs et les gérer.</a:t>
            </a:r>
          </a:p>
          <a:p>
            <a:pPr marL="342900" lvl="0" indent="-342900">
              <a:lnSpc>
                <a:spcPct val="115000"/>
              </a:lnSpc>
              <a:buFont typeface="Symbol" panose="05050102010706020507" pitchFamily="18" charset="2"/>
              <a:buChar char=""/>
            </a:pPr>
            <a:r>
              <a:rPr lang="fr-FR" sz="2000" b="1" u="sng" kern="100" dirty="0">
                <a:effectLst/>
                <a:latin typeface="Calibri" panose="020F0502020204030204" pitchFamily="34" charset="0"/>
                <a:ea typeface="Calibri" panose="020F0502020204030204" pitchFamily="34" charset="0"/>
                <a:cs typeface="Times New Roman" panose="02020603050405020304" pitchFamily="18" charset="0"/>
              </a:rPr>
              <a:t>Gestion des dons </a:t>
            </a:r>
            <a:r>
              <a:rPr lang="fr-FR" sz="2000" kern="100" dirty="0">
                <a:effectLst/>
                <a:latin typeface="Calibri" panose="020F0502020204030204" pitchFamily="34" charset="0"/>
                <a:ea typeface="Calibri" panose="020F0502020204030204" pitchFamily="34" charset="0"/>
                <a:cs typeface="Times New Roman" panose="02020603050405020304" pitchFamily="18" charset="0"/>
              </a:rPr>
              <a:t>: ils devront valider les annonces avant publication pour garantir la qualité et la conformité et gérer en temps réel des dons proposés et collectés.</a:t>
            </a:r>
          </a:p>
          <a:p>
            <a:pPr marL="342900" lvl="0" indent="-342900">
              <a:lnSpc>
                <a:spcPct val="115000"/>
              </a:lnSpc>
              <a:spcAft>
                <a:spcPts val="800"/>
              </a:spcAft>
              <a:buFont typeface="Symbol" panose="05050102010706020507" pitchFamily="18" charset="2"/>
              <a:buChar char=""/>
            </a:pPr>
            <a:r>
              <a:rPr lang="fr-FR" sz="2000" b="1" u="sng" kern="100" dirty="0">
                <a:effectLst/>
                <a:latin typeface="Calibri" panose="020F0502020204030204" pitchFamily="34" charset="0"/>
                <a:ea typeface="Calibri" panose="020F0502020204030204" pitchFamily="34" charset="0"/>
                <a:cs typeface="Times New Roman" panose="02020603050405020304" pitchFamily="18" charset="0"/>
              </a:rPr>
              <a:t>Statistiques et </a:t>
            </a:r>
            <a:r>
              <a:rPr lang="fr-FR" sz="2000" b="1" u="sng" kern="100" dirty="0" err="1">
                <a:effectLst/>
                <a:latin typeface="Calibri" panose="020F0502020204030204" pitchFamily="34" charset="0"/>
                <a:ea typeface="Calibri" panose="020F0502020204030204" pitchFamily="34" charset="0"/>
                <a:cs typeface="Times New Roman" panose="02020603050405020304" pitchFamily="18" charset="0"/>
              </a:rPr>
              <a:t>reporting</a:t>
            </a:r>
            <a:r>
              <a:rPr lang="fr-FR" sz="2000" b="1" u="sng" kern="100" dirty="0">
                <a:effectLst/>
                <a:latin typeface="Calibri" panose="020F0502020204030204" pitchFamily="34" charset="0"/>
                <a:ea typeface="Calibri" panose="020F0502020204030204" pitchFamily="34" charset="0"/>
                <a:cs typeface="Times New Roman" panose="02020603050405020304" pitchFamily="18" charset="0"/>
              </a:rPr>
              <a:t> </a:t>
            </a:r>
            <a:r>
              <a:rPr lang="fr-FR" sz="2000" kern="100" dirty="0">
                <a:effectLst/>
                <a:latin typeface="Calibri" panose="020F0502020204030204" pitchFamily="34" charset="0"/>
                <a:ea typeface="Calibri" panose="020F0502020204030204" pitchFamily="34" charset="0"/>
                <a:cs typeface="Times New Roman" panose="02020603050405020304" pitchFamily="18" charset="0"/>
              </a:rPr>
              <a:t>: les administrateurs devront  générer des rapports réguliers sur les quantités d’aliments sauves et distribues.</a:t>
            </a:r>
          </a:p>
          <a:p>
            <a:endParaRPr lang="fr-FR" dirty="0"/>
          </a:p>
        </p:txBody>
      </p:sp>
    </p:spTree>
    <p:extLst>
      <p:ext uri="{BB962C8B-B14F-4D97-AF65-F5344CB8AC3E}">
        <p14:creationId xmlns:p14="http://schemas.microsoft.com/office/powerpoint/2010/main" val="2015304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CC777F-45F4-27C2-F69C-657BCF164195}"/>
              </a:ext>
            </a:extLst>
          </p:cNvPr>
          <p:cNvSpPr>
            <a:spLocks noGrp="1"/>
          </p:cNvSpPr>
          <p:nvPr>
            <p:ph type="title"/>
          </p:nvPr>
        </p:nvSpPr>
        <p:spPr>
          <a:xfrm>
            <a:off x="1790700" y="1594953"/>
            <a:ext cx="8610600" cy="599607"/>
          </a:xfrm>
        </p:spPr>
        <p:txBody>
          <a:bodyPr>
            <a:normAutofit fontScale="90000"/>
          </a:bodyPr>
          <a:lstStyle/>
          <a:p>
            <a:pPr>
              <a:lnSpc>
                <a:spcPct val="115000"/>
              </a:lnSpc>
              <a:spcAft>
                <a:spcPts val="800"/>
              </a:spcAft>
            </a:pPr>
            <a:r>
              <a:rPr lang="fr-FR" sz="4000" b="1" u="sng" kern="100" dirty="0">
                <a:effectLst/>
                <a:latin typeface="Calibri" panose="020F0502020204030204" pitchFamily="34" charset="0"/>
                <a:ea typeface="Calibri" panose="020F0502020204030204" pitchFamily="34" charset="0"/>
                <a:cs typeface="Times New Roman" panose="02020603050405020304" pitchFamily="18" charset="0"/>
              </a:rPr>
              <a:t>2.specifications non fonctionnelles</a:t>
            </a:r>
            <a:br>
              <a:rPr lang="fr-FR" sz="3200" kern="100" dirty="0">
                <a:effectLst/>
                <a:latin typeface="Calibri" panose="020F0502020204030204" pitchFamily="34" charset="0"/>
                <a:ea typeface="Calibri" panose="020F0502020204030204" pitchFamily="34" charset="0"/>
                <a:cs typeface="Times New Roman" panose="02020603050405020304" pitchFamily="18" charset="0"/>
              </a:rPr>
            </a:br>
            <a:endParaRPr lang="fr-FR" dirty="0"/>
          </a:p>
        </p:txBody>
      </p:sp>
      <p:sp>
        <p:nvSpPr>
          <p:cNvPr id="3" name="Espace réservé du contenu 2">
            <a:extLst>
              <a:ext uri="{FF2B5EF4-FFF2-40B4-BE49-F238E27FC236}">
                <a16:creationId xmlns:a16="http://schemas.microsoft.com/office/drawing/2014/main" id="{C9599E39-F61B-C38A-6EF4-FE74FB2F431E}"/>
              </a:ext>
            </a:extLst>
          </p:cNvPr>
          <p:cNvSpPr>
            <a:spLocks noGrp="1"/>
          </p:cNvSpPr>
          <p:nvPr>
            <p:ph idx="1"/>
          </p:nvPr>
        </p:nvSpPr>
        <p:spPr/>
        <p:txBody>
          <a:bodyPr/>
          <a:lstStyle/>
          <a:p>
            <a:pPr marL="342900" lvl="0" indent="-342900">
              <a:lnSpc>
                <a:spcPct val="115000"/>
              </a:lnSpc>
              <a:buFont typeface="Calibri" panose="020F0502020204030204" pitchFamily="34" charset="0"/>
              <a:buChar char="-"/>
            </a:pPr>
            <a:r>
              <a:rPr lang="fr-FR" sz="2000" b="1" u="sng" kern="100" dirty="0">
                <a:effectLst/>
                <a:latin typeface="Calibri" panose="020F0502020204030204" pitchFamily="34" charset="0"/>
                <a:ea typeface="Calibri" panose="020F0502020204030204" pitchFamily="34" charset="0"/>
                <a:cs typeface="Times New Roman" panose="02020603050405020304" pitchFamily="18" charset="0"/>
              </a:rPr>
              <a:t>Sécurité </a:t>
            </a:r>
            <a:r>
              <a:rPr lang="fr-FR" sz="2000" kern="100" dirty="0">
                <a:effectLst/>
                <a:latin typeface="Calibri" panose="020F0502020204030204" pitchFamily="34" charset="0"/>
                <a:ea typeface="Calibri" panose="020F0502020204030204" pitchFamily="34" charset="0"/>
                <a:cs typeface="Times New Roman" panose="02020603050405020304" pitchFamily="18" charset="0"/>
              </a:rPr>
              <a:t>: la plateforme </a:t>
            </a:r>
            <a:r>
              <a:rPr lang="fr-FR" sz="2000" kern="100" dirty="0" err="1">
                <a:effectLst/>
                <a:latin typeface="Calibri" panose="020F0502020204030204" pitchFamily="34" charset="0"/>
                <a:ea typeface="Calibri" panose="020F0502020204030204" pitchFamily="34" charset="0"/>
                <a:cs typeface="Times New Roman" panose="02020603050405020304" pitchFamily="18" charset="0"/>
              </a:rPr>
              <a:t>FoodHelper</a:t>
            </a:r>
            <a:r>
              <a:rPr lang="fr-FR" sz="2000" kern="100" dirty="0">
                <a:effectLst/>
                <a:latin typeface="Calibri" panose="020F0502020204030204" pitchFamily="34" charset="0"/>
                <a:ea typeface="Calibri" panose="020F0502020204030204" pitchFamily="34" charset="0"/>
                <a:cs typeface="Times New Roman" panose="02020603050405020304" pitchFamily="18" charset="0"/>
              </a:rPr>
              <a:t> garantira la sécurité et la confidentialité des informations de ses utilisateurs ainsi que celle des aliments fournis.</a:t>
            </a:r>
          </a:p>
          <a:p>
            <a:pPr marL="342900" lvl="0" indent="-342900">
              <a:lnSpc>
                <a:spcPct val="115000"/>
              </a:lnSpc>
              <a:buFont typeface="Calibri" panose="020F0502020204030204" pitchFamily="34" charset="0"/>
              <a:buChar char="-"/>
            </a:pPr>
            <a:r>
              <a:rPr lang="fr-FR" sz="2000" b="1" u="sng" kern="100" dirty="0">
                <a:effectLst/>
                <a:latin typeface="Calibri" panose="020F0502020204030204" pitchFamily="34" charset="0"/>
                <a:ea typeface="Calibri" panose="020F0502020204030204" pitchFamily="34" charset="0"/>
                <a:cs typeface="Times New Roman" panose="02020603050405020304" pitchFamily="18" charset="0"/>
              </a:rPr>
              <a:t>Scalabilité</a:t>
            </a:r>
            <a:r>
              <a:rPr lang="fr-FR" sz="2000" kern="100" dirty="0">
                <a:effectLst/>
                <a:latin typeface="Calibri" panose="020F0502020204030204" pitchFamily="34" charset="0"/>
                <a:ea typeface="Calibri" panose="020F0502020204030204" pitchFamily="34" charset="0"/>
                <a:cs typeface="Times New Roman" panose="02020603050405020304" pitchFamily="18" charset="0"/>
              </a:rPr>
              <a:t> : </a:t>
            </a:r>
            <a:r>
              <a:rPr lang="fr-FR" sz="2000" kern="100" dirty="0" err="1">
                <a:effectLst/>
                <a:latin typeface="Calibri" panose="020F0502020204030204" pitchFamily="34" charset="0"/>
                <a:ea typeface="Calibri" panose="020F0502020204030204" pitchFamily="34" charset="0"/>
                <a:cs typeface="Times New Roman" panose="02020603050405020304" pitchFamily="18" charset="0"/>
              </a:rPr>
              <a:t>FoodHelper</a:t>
            </a:r>
            <a:r>
              <a:rPr lang="fr-FR" sz="2000" kern="100" dirty="0">
                <a:effectLst/>
                <a:latin typeface="Calibri" panose="020F0502020204030204" pitchFamily="34" charset="0"/>
                <a:ea typeface="Calibri" panose="020F0502020204030204" pitchFamily="34" charset="0"/>
                <a:cs typeface="Times New Roman" panose="02020603050405020304" pitchFamily="18" charset="0"/>
              </a:rPr>
              <a:t> sera conçue pour s’adapter à la croissance de la demande des utilisateurs tout en gardant un bon fonctionnement du système.</a:t>
            </a:r>
          </a:p>
          <a:p>
            <a:pPr marL="342900" lvl="0" indent="-342900">
              <a:lnSpc>
                <a:spcPct val="115000"/>
              </a:lnSpc>
              <a:buFont typeface="Calibri" panose="020F0502020204030204" pitchFamily="34" charset="0"/>
              <a:buChar char="-"/>
            </a:pPr>
            <a:r>
              <a:rPr lang="fr-FR" sz="2000" b="1" u="sng" kern="100" dirty="0">
                <a:effectLst/>
                <a:latin typeface="Calibri" panose="020F0502020204030204" pitchFamily="34" charset="0"/>
                <a:ea typeface="Calibri" panose="020F0502020204030204" pitchFamily="34" charset="0"/>
                <a:cs typeface="Times New Roman" panose="02020603050405020304" pitchFamily="18" charset="0"/>
              </a:rPr>
              <a:t>Accessibilité</a:t>
            </a:r>
            <a:r>
              <a:rPr lang="fr-FR" sz="2000" kern="100" dirty="0">
                <a:effectLst/>
                <a:latin typeface="Calibri" panose="020F0502020204030204" pitchFamily="34" charset="0"/>
                <a:ea typeface="Calibri" panose="020F0502020204030204" pitchFamily="34" charset="0"/>
                <a:cs typeface="Times New Roman" panose="02020603050405020304" pitchFamily="18" charset="0"/>
              </a:rPr>
              <a:t> : la plateforme sera facile et simple d’utilisation même pour les utilisateurs peu familiers aux technologies afin de garantir une expérience utilisateur unique et hors norme.</a:t>
            </a:r>
          </a:p>
          <a:p>
            <a:pPr marL="342900" lvl="0" indent="-342900">
              <a:lnSpc>
                <a:spcPct val="115000"/>
              </a:lnSpc>
              <a:spcAft>
                <a:spcPts val="800"/>
              </a:spcAft>
              <a:buFont typeface="Calibri" panose="020F0502020204030204" pitchFamily="34" charset="0"/>
              <a:buChar char="-"/>
            </a:pPr>
            <a:r>
              <a:rPr lang="fr-FR" sz="2000" b="1" u="sng" kern="100" dirty="0">
                <a:latin typeface="Calibri" panose="020F0502020204030204" pitchFamily="34" charset="0"/>
                <a:ea typeface="Calibri" panose="020F0502020204030204" pitchFamily="34" charset="0"/>
                <a:cs typeface="Times New Roman" panose="02020603050405020304" pitchFamily="18" charset="0"/>
              </a:rPr>
              <a:t>Disponibilité</a:t>
            </a:r>
            <a:r>
              <a:rPr lang="fr-FR" sz="2000" kern="100" dirty="0">
                <a:effectLst/>
                <a:latin typeface="Calibri" panose="020F0502020204030204" pitchFamily="34" charset="0"/>
                <a:ea typeface="Calibri" panose="020F0502020204030204" pitchFamily="34" charset="0"/>
                <a:cs typeface="Times New Roman" panose="02020603050405020304" pitchFamily="18" charset="0"/>
              </a:rPr>
              <a:t> : le système mis en place sera disponible en tout temps avec un temps de réponse minimal aux actions des utilisateurs.</a:t>
            </a:r>
          </a:p>
          <a:p>
            <a:endParaRPr lang="fr-FR" dirty="0"/>
          </a:p>
        </p:txBody>
      </p:sp>
    </p:spTree>
    <p:extLst>
      <p:ext uri="{BB962C8B-B14F-4D97-AF65-F5344CB8AC3E}">
        <p14:creationId xmlns:p14="http://schemas.microsoft.com/office/powerpoint/2010/main" val="1682262532"/>
      </p:ext>
    </p:extLst>
  </p:cSld>
  <p:clrMapOvr>
    <a:masterClrMapping/>
  </p:clrMapOvr>
</p:sld>
</file>

<file path=ppt/theme/theme1.xml><?xml version="1.0" encoding="utf-8"?>
<a:theme xmlns:a="http://schemas.openxmlformats.org/drawingml/2006/main" name="Traînée de condensation">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TM04033937[[fn=Traînée de condensation]]</Template>
  <TotalTime>33</TotalTime>
  <Words>627</Words>
  <Application>Microsoft Office PowerPoint</Application>
  <PresentationFormat>Grand écran</PresentationFormat>
  <Paragraphs>31</Paragraphs>
  <Slides>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vt:i4>
      </vt:variant>
    </vt:vector>
  </HeadingPairs>
  <TitlesOfParts>
    <vt:vector size="12" baseType="lpstr">
      <vt:lpstr>Arial</vt:lpstr>
      <vt:lpstr>Calibri</vt:lpstr>
      <vt:lpstr>Century Gothic</vt:lpstr>
      <vt:lpstr>Symbol</vt:lpstr>
      <vt:lpstr>Traînée de condensation</vt:lpstr>
      <vt:lpstr>DOCUMENT DE RECEUIL, ANALYSE ET SPECIFICATION DES BESOINS. </vt:lpstr>
      <vt:lpstr>A- Breve description du projet</vt:lpstr>
      <vt:lpstr>B- Expression des besoins</vt:lpstr>
      <vt:lpstr>C- Spécifications des besoins  1.specifications fonctionnelles</vt:lpstr>
      <vt:lpstr>1.specifications fonctionnelles</vt:lpstr>
      <vt:lpstr>1.specifications fonctionnelles</vt:lpstr>
      <vt:lpstr>2.specifications non fonctionnelles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DELL</dc:creator>
  <cp:lastModifiedBy>DELL</cp:lastModifiedBy>
  <cp:revision>1</cp:revision>
  <dcterms:created xsi:type="dcterms:W3CDTF">2025-02-09T17:21:54Z</dcterms:created>
  <dcterms:modified xsi:type="dcterms:W3CDTF">2025-02-09T17:55:15Z</dcterms:modified>
</cp:coreProperties>
</file>