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8FF79-BFB2-69D1-6207-20C287CFEF2C}"/>
              </a:ext>
            </a:extLst>
          </p:cNvPr>
          <p:cNvSpPr>
            <a:spLocks noGrp="1"/>
          </p:cNvSpPr>
          <p:nvPr>
            <p:ph type="ctrTitle"/>
          </p:nvPr>
        </p:nvSpPr>
        <p:spPr>
          <a:xfrm>
            <a:off x="1371600" y="944380"/>
            <a:ext cx="9448800" cy="3732551"/>
          </a:xfrm>
        </p:spPr>
        <p:txBody>
          <a:bodyPr>
            <a:normAutofit fontScale="90000"/>
          </a:bodyPr>
          <a:lstStyle/>
          <a:p>
            <a:pPr marL="457200" algn="ctr">
              <a:lnSpc>
                <a:spcPct val="115000"/>
              </a:lnSpc>
              <a:spcAft>
                <a:spcPts val="800"/>
              </a:spcAft>
            </a:pPr>
            <a:r>
              <a:rPr lang="fr-FR" sz="6000" b="1" u="sng" kern="100" dirty="0">
                <a:effectLst/>
                <a:latin typeface="Calibri" panose="020F0502020204030204" pitchFamily="34" charset="0"/>
                <a:ea typeface="Calibri" panose="020F0502020204030204" pitchFamily="34" charset="0"/>
                <a:cs typeface="Times New Roman" panose="02020603050405020304" pitchFamily="18" charset="0"/>
              </a:rPr>
              <a:t>DOCUMENT DE RECEUIL, ANALYSE ET SPECIFICATION DES BESOINS.</a:t>
            </a:r>
            <a:br>
              <a:rPr lang="fr-FR"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Sous-titre 2">
            <a:extLst>
              <a:ext uri="{FF2B5EF4-FFF2-40B4-BE49-F238E27FC236}">
                <a16:creationId xmlns:a16="http://schemas.microsoft.com/office/drawing/2014/main" id="{54ABC936-F6DD-621B-DD4A-2B82096CF6CC}"/>
              </a:ext>
            </a:extLst>
          </p:cNvPr>
          <p:cNvSpPr>
            <a:spLocks noGrp="1"/>
          </p:cNvSpPr>
          <p:nvPr>
            <p:ph type="subTitle" idx="1"/>
          </p:nvPr>
        </p:nvSpPr>
        <p:spPr>
          <a:xfrm>
            <a:off x="224851" y="3991131"/>
            <a:ext cx="11392525" cy="685800"/>
          </a:xfrm>
        </p:spPr>
        <p:txBody>
          <a:bodyPr>
            <a:normAutofit fontScale="85000" lnSpcReduction="20000"/>
          </a:bodyPr>
          <a:lstStyle/>
          <a:p>
            <a:pPr marL="457200" algn="ctr">
              <a:lnSpc>
                <a:spcPct val="115000"/>
              </a:lnSpc>
              <a:spcAft>
                <a:spcPts val="800"/>
              </a:spcAft>
            </a:pP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PROJET : </a:t>
            </a:r>
            <a:r>
              <a:rPr lang="fr-FR" sz="3600" b="1" kern="100" dirty="0">
                <a:effectLst/>
                <a:latin typeface="Calibri" panose="020F0502020204030204" pitchFamily="34" charset="0"/>
                <a:ea typeface="Calibri" panose="020F0502020204030204" pitchFamily="34" charset="0"/>
                <a:cs typeface="Times New Roman" panose="02020603050405020304" pitchFamily="18" charset="0"/>
              </a:rPr>
              <a:t>Système de sauvetage et redistribution alimentaire</a:t>
            </a:r>
            <a:endParaRPr lang="fr-FR"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33313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58A6D-0F89-7FE9-8EB9-E730AE831920}"/>
              </a:ext>
            </a:extLst>
          </p:cNvPr>
          <p:cNvSpPr>
            <a:spLocks noGrp="1"/>
          </p:cNvSpPr>
          <p:nvPr>
            <p:ph type="title"/>
          </p:nvPr>
        </p:nvSpPr>
        <p:spPr>
          <a:xfrm>
            <a:off x="1546485" y="1124137"/>
            <a:ext cx="8610600" cy="779614"/>
          </a:xfrm>
        </p:spPr>
        <p:txBody>
          <a:bodyPr>
            <a:normAutofit/>
          </a:bodyPr>
          <a:lstStyle/>
          <a:p>
            <a:pPr marL="342900" lvl="0" indent="-342900" algn="ctr">
              <a:lnSpc>
                <a:spcPct val="115000"/>
              </a:lnSpc>
              <a:spcAft>
                <a:spcPts val="800"/>
              </a:spcAft>
            </a:pPr>
            <a:r>
              <a:rPr lang="en-GB" sz="4000" b="1" u="sng" kern="100" dirty="0">
                <a:effectLst/>
                <a:latin typeface="Calibri" panose="020F0502020204030204" pitchFamily="34" charset="0"/>
                <a:ea typeface="Calibri" panose="020F0502020204030204" pitchFamily="34" charset="0"/>
                <a:cs typeface="Times New Roman" panose="02020603050405020304" pitchFamily="18" charset="0"/>
              </a:rPr>
              <a:t>A- Breve description du </a:t>
            </a:r>
            <a:r>
              <a:rPr lang="en-GB" sz="4000" b="1" u="sng" kern="100" dirty="0" err="1">
                <a:effectLst/>
                <a:latin typeface="Calibri" panose="020F0502020204030204" pitchFamily="34" charset="0"/>
                <a:ea typeface="Calibri" panose="020F0502020204030204" pitchFamily="34" charset="0"/>
                <a:cs typeface="Times New Roman" panose="02020603050405020304" pitchFamily="18" charset="0"/>
              </a:rPr>
              <a:t>projet</a:t>
            </a:r>
            <a:endParaRPr lang="fr-FR" dirty="0"/>
          </a:p>
        </p:txBody>
      </p:sp>
      <p:sp>
        <p:nvSpPr>
          <p:cNvPr id="3" name="Espace réservé du contenu 2">
            <a:extLst>
              <a:ext uri="{FF2B5EF4-FFF2-40B4-BE49-F238E27FC236}">
                <a16:creationId xmlns:a16="http://schemas.microsoft.com/office/drawing/2014/main" id="{FFE97D6F-5E0F-BB64-B356-C3C8C864A58E}"/>
              </a:ext>
            </a:extLst>
          </p:cNvPr>
          <p:cNvSpPr>
            <a:spLocks noGrp="1"/>
          </p:cNvSpPr>
          <p:nvPr>
            <p:ph idx="1"/>
          </p:nvPr>
        </p:nvSpPr>
        <p:spPr/>
        <p:txBody>
          <a:bodyPr>
            <a:normAutofit fontScale="92500"/>
          </a:bodyPr>
          <a:lstStyle/>
          <a:p>
            <a:pPr marL="0" indent="0">
              <a:lnSpc>
                <a:spcPct val="115000"/>
              </a:lnSpc>
              <a:spcAft>
                <a:spcPts val="800"/>
              </a:spcAft>
              <a:buNone/>
            </a:pP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Dans l’optique de la lutte contre la famine qui s’</a:t>
            </a:r>
            <a:r>
              <a:rPr lang="fr-FR" sz="2400" kern="100" dirty="0" err="1">
                <a:effectLst/>
                <a:latin typeface="Calibri" panose="020F0502020204030204" pitchFamily="34" charset="0"/>
                <a:ea typeface="Calibri" panose="020F0502020204030204" pitchFamily="34" charset="0"/>
                <a:cs typeface="Times New Roman" panose="02020603050405020304" pitchFamily="18" charset="0"/>
              </a:rPr>
              <a:t>évit</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partout dans le monde et en particulier au Cameroun, il nous a été donne de concevoir un site de sauvegarde et de redistribution alimentaire afin d’aider les nécessiteux et combattre autant ce fléau qui jusqu’à nos jours mine toujours nos sociétés. FOODHELPER  aura donc pour but de mettre en contact  les restaurants, épiceries et particuliers avec les banques alimentaires et refuges afin de nourrir les personnes en insécurités alimentaire et lutter de ce fait contre le gaspillage et même la pollution Face à un gaspillage alimentaire considérable et à des besoins croissants en aide alimentaire, </a:t>
            </a:r>
            <a:r>
              <a:rPr lang="fr-FR" sz="24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se positionne comme un acteur innovant pour connecter les donateurs (commerces, restaurants, producteurs) et les bénéficiaires (associations, banques alimentaires, particuliers en difficulté).</a:t>
            </a:r>
          </a:p>
        </p:txBody>
      </p:sp>
    </p:spTree>
    <p:extLst>
      <p:ext uri="{BB962C8B-B14F-4D97-AF65-F5344CB8AC3E}">
        <p14:creationId xmlns:p14="http://schemas.microsoft.com/office/powerpoint/2010/main" val="163797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4EDE59-1EB1-E23E-AF8B-5DDE3C67F763}"/>
              </a:ext>
            </a:extLst>
          </p:cNvPr>
          <p:cNvSpPr>
            <a:spLocks noGrp="1"/>
          </p:cNvSpPr>
          <p:nvPr>
            <p:ph type="title"/>
          </p:nvPr>
        </p:nvSpPr>
        <p:spPr>
          <a:xfrm>
            <a:off x="1790700" y="1276411"/>
            <a:ext cx="8610600" cy="918149"/>
          </a:xfrm>
        </p:spPr>
        <p:txBody>
          <a:bodyPr>
            <a:normAutofit/>
          </a:bodyPr>
          <a:lstStyle/>
          <a:p>
            <a:pPr marL="342900" lvl="0" indent="-342900" algn="ctr">
              <a:lnSpc>
                <a:spcPct val="115000"/>
              </a:lnSpc>
              <a:spcAft>
                <a:spcPts val="800"/>
              </a:spcAft>
            </a:pP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B- Expression des besoins</a:t>
            </a:r>
            <a:endParaRPr lang="fr-FR" dirty="0"/>
          </a:p>
        </p:txBody>
      </p:sp>
      <p:sp>
        <p:nvSpPr>
          <p:cNvPr id="3" name="Espace réservé du contenu 2">
            <a:extLst>
              <a:ext uri="{FF2B5EF4-FFF2-40B4-BE49-F238E27FC236}">
                <a16:creationId xmlns:a16="http://schemas.microsoft.com/office/drawing/2014/main" id="{3E732EC4-56A9-50F3-1376-D0CE528A0848}"/>
              </a:ext>
            </a:extLst>
          </p:cNvPr>
          <p:cNvSpPr>
            <a:spLocks noGrp="1"/>
          </p:cNvSpPr>
          <p:nvPr>
            <p:ph idx="1"/>
          </p:nvPr>
        </p:nvSpPr>
        <p:spPr/>
        <p:txBody>
          <a:bodyPr/>
          <a:lstStyle/>
          <a:p>
            <a:pPr marL="0" indent="0">
              <a:lnSpc>
                <a:spcPct val="115000"/>
              </a:lnSpc>
              <a:spcAft>
                <a:spcPts val="800"/>
              </a:spcAft>
              <a:buNone/>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La plateforme FOODHELPER est conçue pour faciliter le sauvetage et la redistribution des produits alimentaires entre les donateurs et les bénéficiaires des dits produits. Le système ainsi mis en en place visera ainsi donc à :</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Eviter le gaspillage alimentaire en récupérant les invendus chez les acteurs du secteur alimentaire.</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Faciliter la distribution des ressources aux structures en mettant en place une connexion facile entre les donateurs et bénéficiaires grâce à une plateforme intuitive.</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Sensibiliser le public aux enjeux de la solidarité et les permettre d’effectuer des dons pour soutenir la cause.</a:t>
            </a:r>
          </a:p>
          <a:p>
            <a:pPr marL="342900" lvl="0" indent="-342900">
              <a:lnSpc>
                <a:spcPct val="115000"/>
              </a:lnSpc>
              <a:spcAft>
                <a:spcPts val="800"/>
              </a:spcAft>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Simplifier la gestion des dons alimentaires grâce aux administrateurs de la plateforme.</a:t>
            </a:r>
          </a:p>
          <a:p>
            <a:endParaRPr lang="fr-FR" dirty="0"/>
          </a:p>
        </p:txBody>
      </p:sp>
    </p:spTree>
    <p:extLst>
      <p:ext uri="{BB962C8B-B14F-4D97-AF65-F5344CB8AC3E}">
        <p14:creationId xmlns:p14="http://schemas.microsoft.com/office/powerpoint/2010/main" val="44921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A43C2-7FFE-A548-28CD-8CF643F10198}"/>
              </a:ext>
            </a:extLst>
          </p:cNvPr>
          <p:cNvSpPr>
            <a:spLocks noGrp="1"/>
          </p:cNvSpPr>
          <p:nvPr>
            <p:ph type="title"/>
          </p:nvPr>
        </p:nvSpPr>
        <p:spPr>
          <a:xfrm>
            <a:off x="1790700" y="821319"/>
            <a:ext cx="8610600" cy="1293028"/>
          </a:xfrm>
        </p:spPr>
        <p:txBody>
          <a:bodyPr>
            <a:normAutofit/>
          </a:bodyPr>
          <a:lstStyle/>
          <a:p>
            <a:pPr algn="ct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C- Spécifications des besoins</a:t>
            </a:r>
            <a:r>
              <a:rPr lang="fr-FR" sz="36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kern="100" dirty="0">
                <a:effectLst/>
                <a:latin typeface="Calibri" panose="020F0502020204030204" pitchFamily="34" charset="0"/>
                <a:ea typeface="Calibri" panose="020F0502020204030204" pitchFamily="34" charset="0"/>
                <a:cs typeface="Times New Roman" panose="02020603050405020304" pitchFamily="18" charset="0"/>
              </a:rPr>
            </a:b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sz="3600" dirty="0"/>
          </a:p>
        </p:txBody>
      </p:sp>
      <p:sp>
        <p:nvSpPr>
          <p:cNvPr id="3" name="Espace réservé du contenu 2">
            <a:extLst>
              <a:ext uri="{FF2B5EF4-FFF2-40B4-BE49-F238E27FC236}">
                <a16:creationId xmlns:a16="http://schemas.microsoft.com/office/drawing/2014/main" id="{915F19CA-077B-77B5-0287-C3AEA69252A2}"/>
              </a:ext>
            </a:extLst>
          </p:cNvPr>
          <p:cNvSpPr>
            <a:spLocks noGrp="1"/>
          </p:cNvSpPr>
          <p:nvPr>
            <p:ph idx="1"/>
          </p:nvPr>
        </p:nvSpPr>
        <p:spPr/>
        <p:txBody>
          <a:bodyPr/>
          <a:lstStyle/>
          <a:p>
            <a:pPr marL="0" indent="0">
              <a:lnSpc>
                <a:spcPct val="115000"/>
              </a:lnSpc>
              <a:spcAft>
                <a:spcPts val="800"/>
              </a:spcAft>
              <a:buNone/>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Le système conçu aura les fonctions suivantes pour les différents utilisateurs :</a:t>
            </a:r>
          </a:p>
          <a:p>
            <a:pPr marL="342900" lvl="0" indent="-342900">
              <a:lnSpc>
                <a:spcPct val="115000"/>
              </a:lnSpc>
              <a:buFont typeface="Calibri" panose="020F0502020204030204" pitchFamily="34" charset="0"/>
              <a:buChar char="-"/>
            </a:pPr>
            <a:r>
              <a:rPr lang="fr-FR" sz="2000" b="1" i="1" kern="100" dirty="0">
                <a:effectLst/>
                <a:latin typeface="Calibri" panose="020F0502020204030204" pitchFamily="34" charset="0"/>
                <a:ea typeface="Calibri" panose="020F0502020204030204" pitchFamily="34" charset="0"/>
                <a:cs typeface="Times New Roman" panose="02020603050405020304" pitchFamily="18" charset="0"/>
              </a:rPr>
              <a:t>Pour les donateurs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Inscription et connexion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donateurs pourront créer un compte sur le site avec précision des informations sur l’établissement (nom, adresse, horaires, contacts)</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Faire un don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un formulaire sera fourni aux donateurs pour la spécification de la nature du don (type d’aliment, date de délai de consommation, quantité) et le lieu de collecte.</a:t>
            </a:r>
          </a:p>
          <a:p>
            <a:pPr marL="342900" lvl="0" indent="-342900">
              <a:lnSpc>
                <a:spcPct val="115000"/>
              </a:lnSpc>
              <a:spcAft>
                <a:spcPts val="800"/>
              </a:spcAft>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Suivi des dons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il pourra consulter son historique de dons et recevoir un message de confirmation dans le cas de la réception effective d’un don.</a:t>
            </a:r>
          </a:p>
          <a:p>
            <a:endParaRPr lang="fr-FR" dirty="0"/>
          </a:p>
        </p:txBody>
      </p:sp>
    </p:spTree>
    <p:extLst>
      <p:ext uri="{BB962C8B-B14F-4D97-AF65-F5344CB8AC3E}">
        <p14:creationId xmlns:p14="http://schemas.microsoft.com/office/powerpoint/2010/main" val="422785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2CFF0-CFC5-E53F-AA36-11188BF63292}"/>
              </a:ext>
            </a:extLst>
          </p:cNvPr>
          <p:cNvSpPr>
            <a:spLocks noGrp="1"/>
          </p:cNvSpPr>
          <p:nvPr>
            <p:ph type="title"/>
          </p:nvPr>
        </p:nvSpPr>
        <p:spPr>
          <a:xfrm>
            <a:off x="1790700" y="1184223"/>
            <a:ext cx="8610600" cy="903158"/>
          </a:xfrm>
        </p:spPr>
        <p:txBody>
          <a:bodyPr/>
          <a:lstStyle/>
          <a:p>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dirty="0"/>
          </a:p>
        </p:txBody>
      </p:sp>
      <p:sp>
        <p:nvSpPr>
          <p:cNvPr id="3" name="Espace réservé du contenu 2">
            <a:extLst>
              <a:ext uri="{FF2B5EF4-FFF2-40B4-BE49-F238E27FC236}">
                <a16:creationId xmlns:a16="http://schemas.microsoft.com/office/drawing/2014/main" id="{7EBE18C0-A220-0D64-1683-FCFAD0E07D34}"/>
              </a:ext>
            </a:extLst>
          </p:cNvPr>
          <p:cNvSpPr>
            <a:spLocks noGrp="1"/>
          </p:cNvSpPr>
          <p:nvPr>
            <p:ph idx="1"/>
          </p:nvPr>
        </p:nvSpPr>
        <p:spPr/>
        <p:txBody>
          <a:bodyPr/>
          <a:lstStyle/>
          <a:p>
            <a:pPr marL="342900" lvl="0" indent="-342900" algn="l">
              <a:lnSpc>
                <a:spcPct val="115000"/>
              </a:lnSpc>
              <a:buFont typeface="Calibri" panose="020F0502020204030204" pitchFamily="34" charset="0"/>
              <a:buChar char="-"/>
            </a:pPr>
            <a:r>
              <a:rPr lang="fr-FR" sz="2400" b="1" i="1" kern="100" dirty="0">
                <a:effectLst/>
                <a:latin typeface="Calibri" panose="020F0502020204030204" pitchFamily="34" charset="0"/>
                <a:ea typeface="Calibri" panose="020F0502020204030204" pitchFamily="34" charset="0"/>
                <a:cs typeface="Times New Roman" panose="02020603050405020304" pitchFamily="18" charset="0"/>
              </a:rPr>
              <a:t>Pour les bénéficiaires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l">
              <a:lnSpc>
                <a:spcPct val="115000"/>
              </a:lnSpc>
              <a:buFont typeface="Symbol" panose="05050102010706020507" pitchFamily="18" charset="2"/>
              <a:buChar char=""/>
            </a:pPr>
            <a:r>
              <a:rPr lang="fr-FR" sz="2400" b="1" u="sng" kern="100" dirty="0">
                <a:effectLst/>
                <a:latin typeface="Calibri" panose="020F0502020204030204" pitchFamily="34" charset="0"/>
                <a:ea typeface="Calibri" panose="020F0502020204030204" pitchFamily="34" charset="0"/>
                <a:cs typeface="Times New Roman" panose="02020603050405020304" pitchFamily="18" charset="0"/>
              </a:rPr>
              <a:t>Inscription et connexion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les bénéficiaires pourront créer un compte en fournissant des informations sur l’association (adresse, contacts, zones d’intervention)</a:t>
            </a:r>
          </a:p>
          <a:p>
            <a:pPr marL="342900" lvl="0" indent="-342900" algn="l">
              <a:lnSpc>
                <a:spcPct val="115000"/>
              </a:lnSpc>
              <a:buFont typeface="Symbol" panose="05050102010706020507" pitchFamily="18" charset="2"/>
              <a:buChar char=""/>
            </a:pPr>
            <a:r>
              <a:rPr lang="fr-FR" sz="2400" b="1" u="sng" kern="100" dirty="0">
                <a:effectLst/>
                <a:latin typeface="Calibri" panose="020F0502020204030204" pitchFamily="34" charset="0"/>
                <a:ea typeface="Calibri" panose="020F0502020204030204" pitchFamily="34" charset="0"/>
                <a:cs typeface="Times New Roman" panose="02020603050405020304" pitchFamily="18" charset="0"/>
              </a:rPr>
              <a:t>Consultation des dons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Afin d’avoir une connaissance effective des dons disponibles.</a:t>
            </a:r>
          </a:p>
          <a:p>
            <a:pPr marL="342900" lvl="0" indent="-342900" algn="l">
              <a:lnSpc>
                <a:spcPct val="115000"/>
              </a:lnSpc>
              <a:spcAft>
                <a:spcPts val="800"/>
              </a:spcAft>
              <a:buFont typeface="Symbol" panose="05050102010706020507" pitchFamily="18" charset="2"/>
              <a:buChar char=""/>
            </a:pPr>
            <a:r>
              <a:rPr lang="fr-FR" sz="2400" u="sng" kern="100" dirty="0">
                <a:effectLst/>
                <a:latin typeface="Calibri" panose="020F0502020204030204" pitchFamily="34" charset="0"/>
                <a:ea typeface="Calibri" panose="020F0502020204030204" pitchFamily="34" charset="0"/>
                <a:cs typeface="Times New Roman" panose="02020603050405020304" pitchFamily="18" charset="0"/>
              </a:rPr>
              <a:t>Réservation des dons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via un formulaire détaillé.</a:t>
            </a:r>
          </a:p>
          <a:p>
            <a:endParaRPr lang="fr-FR" dirty="0"/>
          </a:p>
        </p:txBody>
      </p:sp>
    </p:spTree>
    <p:extLst>
      <p:ext uri="{BB962C8B-B14F-4D97-AF65-F5344CB8AC3E}">
        <p14:creationId xmlns:p14="http://schemas.microsoft.com/office/powerpoint/2010/main" val="253976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2DC91-C2C3-480E-435F-69F54AB889A3}"/>
              </a:ext>
            </a:extLst>
          </p:cNvPr>
          <p:cNvSpPr>
            <a:spLocks noGrp="1"/>
          </p:cNvSpPr>
          <p:nvPr>
            <p:ph type="title"/>
          </p:nvPr>
        </p:nvSpPr>
        <p:spPr>
          <a:xfrm>
            <a:off x="1790700" y="1190094"/>
            <a:ext cx="8610600" cy="1004466"/>
          </a:xfrm>
        </p:spPr>
        <p:txBody>
          <a:bodyPr/>
          <a:lstStyle/>
          <a:p>
            <a:pPr algn="ct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dirty="0"/>
          </a:p>
        </p:txBody>
      </p:sp>
      <p:sp>
        <p:nvSpPr>
          <p:cNvPr id="3" name="Espace réservé du contenu 2">
            <a:extLst>
              <a:ext uri="{FF2B5EF4-FFF2-40B4-BE49-F238E27FC236}">
                <a16:creationId xmlns:a16="http://schemas.microsoft.com/office/drawing/2014/main" id="{F6BFE1FF-BE52-6A90-8609-8F35E6585E06}"/>
              </a:ext>
            </a:extLst>
          </p:cNvPr>
          <p:cNvSpPr>
            <a:spLocks noGrp="1"/>
          </p:cNvSpPr>
          <p:nvPr>
            <p:ph idx="1"/>
          </p:nvPr>
        </p:nvSpPr>
        <p:spPr/>
        <p:txBody>
          <a:bodyPr/>
          <a:lstStyle/>
          <a:p>
            <a:pPr marL="342900" lvl="0" indent="-342900">
              <a:lnSpc>
                <a:spcPct val="115000"/>
              </a:lnSpc>
              <a:buFont typeface="Calibri" panose="020F0502020204030204" pitchFamily="34" charset="0"/>
              <a:buChar char="-"/>
            </a:pPr>
            <a:r>
              <a:rPr lang="fr-FR" sz="2000" b="1" i="1" kern="100" dirty="0">
                <a:effectLst/>
                <a:latin typeface="Calibri" panose="020F0502020204030204" pitchFamily="34" charset="0"/>
                <a:ea typeface="Calibri" panose="020F0502020204030204" pitchFamily="34" charset="0"/>
                <a:cs typeface="Times New Roman" panose="02020603050405020304" pitchFamily="18" charset="0"/>
              </a:rPr>
              <a:t>Pour les administrateurs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Gestion des utilisateurs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admirateurs auront la possibilité d’approuver ou rejeter le profil des utilisateurs et les gérer.</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Gestion des dons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ils devront valider les annonces avant publication pour garantir la qualité et la conformité et gérer en temps réel des dons proposés et collectés.</a:t>
            </a:r>
          </a:p>
          <a:p>
            <a:pPr marL="342900" lvl="0" indent="-342900">
              <a:lnSpc>
                <a:spcPct val="115000"/>
              </a:lnSpc>
              <a:spcAft>
                <a:spcPts val="800"/>
              </a:spcAft>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Statistiques et </a:t>
            </a:r>
            <a:r>
              <a:rPr lang="fr-FR" sz="2000" b="1" u="sng" kern="100" dirty="0" err="1">
                <a:effectLst/>
                <a:latin typeface="Calibri" panose="020F0502020204030204" pitchFamily="34" charset="0"/>
                <a:ea typeface="Calibri" panose="020F0502020204030204" pitchFamily="34" charset="0"/>
                <a:cs typeface="Times New Roman" panose="02020603050405020304" pitchFamily="18" charset="0"/>
              </a:rPr>
              <a:t>reporting</a:t>
            </a: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administrateurs devront  générer des rapports réguliers sur les quantités d’aliments sauves et distribues.</a:t>
            </a:r>
          </a:p>
          <a:p>
            <a:endParaRPr lang="fr-FR" dirty="0"/>
          </a:p>
        </p:txBody>
      </p:sp>
    </p:spTree>
    <p:extLst>
      <p:ext uri="{BB962C8B-B14F-4D97-AF65-F5344CB8AC3E}">
        <p14:creationId xmlns:p14="http://schemas.microsoft.com/office/powerpoint/2010/main" val="201530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C777F-45F4-27C2-F69C-657BCF164195}"/>
              </a:ext>
            </a:extLst>
          </p:cNvPr>
          <p:cNvSpPr>
            <a:spLocks noGrp="1"/>
          </p:cNvSpPr>
          <p:nvPr>
            <p:ph type="title"/>
          </p:nvPr>
        </p:nvSpPr>
        <p:spPr>
          <a:xfrm>
            <a:off x="1790700" y="1594953"/>
            <a:ext cx="8610600" cy="599607"/>
          </a:xfrm>
        </p:spPr>
        <p:txBody>
          <a:bodyPr>
            <a:normAutofit fontScale="90000"/>
          </a:bodyPr>
          <a:lstStyle/>
          <a:p>
            <a:pPr>
              <a:lnSpc>
                <a:spcPct val="115000"/>
              </a:lnSpc>
              <a:spcAft>
                <a:spcPts val="800"/>
              </a:spcAft>
            </a:pP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2.specifications non fonctionnelles</a:t>
            </a:r>
            <a:br>
              <a:rPr lang="fr-FR"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C9599E39-F61B-C38A-6EF4-FE74FB2F431E}"/>
              </a:ext>
            </a:extLst>
          </p:cNvPr>
          <p:cNvSpPr>
            <a:spLocks noGrp="1"/>
          </p:cNvSpPr>
          <p:nvPr>
            <p:ph idx="1"/>
          </p:nvPr>
        </p:nvSpPr>
        <p:spPr/>
        <p:txBody>
          <a:bodyPr/>
          <a:lstStyle/>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Sécurité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la plateforme </a:t>
            </a:r>
            <a:r>
              <a:rPr lang="fr-FR" sz="20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garantira la sécurité et la confidentialité des informations de ses utilisateurs ainsi que celle des aliments fournis.</a:t>
            </a:r>
          </a:p>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Scalabilité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fr-FR" sz="20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sera conçue pour s’adapter à la croissance de la demande des utilisateurs tout en gardant un bon fonctionnement du système.</a:t>
            </a:r>
          </a:p>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Accessibilité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la plateforme sera facile et simple d’utilisation même pour les utilisateurs peu familiers aux technologies afin de garantir une expérience utilisateur unique et hors norme.</a:t>
            </a:r>
          </a:p>
          <a:p>
            <a:pPr marL="342900" lvl="0" indent="-342900">
              <a:lnSpc>
                <a:spcPct val="115000"/>
              </a:lnSpc>
              <a:spcAft>
                <a:spcPts val="800"/>
              </a:spcAft>
              <a:buFont typeface="Calibri" panose="020F0502020204030204" pitchFamily="34" charset="0"/>
              <a:buChar char="-"/>
            </a:pPr>
            <a:r>
              <a:rPr lang="fr-FR" sz="2000" b="1" u="sng" kern="100" dirty="0">
                <a:latin typeface="Calibri" panose="020F0502020204030204" pitchFamily="34" charset="0"/>
                <a:ea typeface="Calibri" panose="020F0502020204030204" pitchFamily="34" charset="0"/>
                <a:cs typeface="Times New Roman" panose="02020603050405020304" pitchFamily="18" charset="0"/>
              </a:rPr>
              <a:t>Disponibilité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le système mis en place sera disponible en tout temps avec un temps de réponse minimal aux actions des utilisateurs.</a:t>
            </a:r>
          </a:p>
          <a:p>
            <a:endParaRPr lang="fr-FR" dirty="0"/>
          </a:p>
        </p:txBody>
      </p:sp>
    </p:spTree>
    <p:extLst>
      <p:ext uri="{BB962C8B-B14F-4D97-AF65-F5344CB8AC3E}">
        <p14:creationId xmlns:p14="http://schemas.microsoft.com/office/powerpoint/2010/main" val="168226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54973-1F8E-5099-8024-ECEDC46E429F}"/>
              </a:ext>
            </a:extLst>
          </p:cNvPr>
          <p:cNvSpPr>
            <a:spLocks noGrp="1"/>
          </p:cNvSpPr>
          <p:nvPr>
            <p:ph type="ctrTitle"/>
          </p:nvPr>
        </p:nvSpPr>
        <p:spPr>
          <a:xfrm>
            <a:off x="1019331" y="2818151"/>
            <a:ext cx="10133351" cy="810350"/>
          </a:xfrm>
        </p:spPr>
        <p:txBody>
          <a:bodyPr>
            <a:normAutofit/>
          </a:bodyPr>
          <a:lstStyle/>
          <a:p>
            <a:pPr algn="ctr"/>
            <a:r>
              <a:rPr lang="en-GB" sz="4800" i="1" dirty="0">
                <a:latin typeface="Brush Script MT" panose="03060802040406070304" pitchFamily="66" charset="0"/>
              </a:rPr>
              <a:t>Merci pour </a:t>
            </a:r>
            <a:r>
              <a:rPr lang="en-GB" sz="4800" i="1" dirty="0" err="1">
                <a:latin typeface="Brush Script MT" panose="03060802040406070304" pitchFamily="66" charset="0"/>
              </a:rPr>
              <a:t>votre</a:t>
            </a:r>
            <a:r>
              <a:rPr lang="en-GB" sz="4800" i="1" dirty="0">
                <a:latin typeface="Brush Script MT" panose="03060802040406070304" pitchFamily="66" charset="0"/>
              </a:rPr>
              <a:t> attention!!</a:t>
            </a:r>
            <a:endParaRPr lang="fr-FR" sz="4800" i="1" dirty="0">
              <a:latin typeface="Brush Script MT" panose="03060802040406070304" pitchFamily="66" charset="0"/>
            </a:endParaRPr>
          </a:p>
        </p:txBody>
      </p:sp>
      <p:sp>
        <p:nvSpPr>
          <p:cNvPr id="3" name="Sous-titre 2">
            <a:extLst>
              <a:ext uri="{FF2B5EF4-FFF2-40B4-BE49-F238E27FC236}">
                <a16:creationId xmlns:a16="http://schemas.microsoft.com/office/drawing/2014/main" id="{D64CA42C-C7D3-CEF2-A58A-15D77101F24E}"/>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709810636"/>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37</TotalTime>
  <Words>632</Words>
  <Application>Microsoft Office PowerPoint</Application>
  <PresentationFormat>Grand écran</PresentationFormat>
  <Paragraphs>32</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Brush Script MT</vt:lpstr>
      <vt:lpstr>Calibri</vt:lpstr>
      <vt:lpstr>Century Gothic</vt:lpstr>
      <vt:lpstr>Symbol</vt:lpstr>
      <vt:lpstr>Traînée de condensation</vt:lpstr>
      <vt:lpstr>DOCUMENT DE RECEUIL, ANALYSE ET SPECIFICATION DES BESOINS. </vt:lpstr>
      <vt:lpstr>A- Breve description du projet</vt:lpstr>
      <vt:lpstr>B- Expression des besoins</vt:lpstr>
      <vt:lpstr>C- Spécifications des besoins  1.specifications fonctionnelles</vt:lpstr>
      <vt:lpstr>1.specifications fonctionnelles</vt:lpstr>
      <vt:lpstr>1.specifications fonctionnelles</vt:lpstr>
      <vt:lpstr>2.specifications non fonctionnelles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cp:revision>
  <dcterms:created xsi:type="dcterms:W3CDTF">2025-02-09T17:21:54Z</dcterms:created>
  <dcterms:modified xsi:type="dcterms:W3CDTF">2025-02-09T17:59:34Z</dcterms:modified>
</cp:coreProperties>
</file>