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8" r:id="rId12"/>
    <p:sldId id="262" r:id="rId13"/>
    <p:sldId id="260" r:id="rId14"/>
    <p:sldId id="270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41BE5-3663-4801-9554-D4323FA5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6D9D-40D1-48F0-AC23-0E17E5D2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44846-2DFC-42C4-89B7-65009F8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93D5E-1C7F-49E4-B1FB-A3FE548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B40BC-223D-417D-AF7E-8FDE122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63C8-344C-42ED-8EC7-6B82410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FB9DD3-2FB1-4C97-A91F-ECF8FE3D2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E953C-2299-447A-BBCF-FFD53A0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A9F08-F337-4E62-B670-4F4D431C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BA1-07B4-4BE9-9DAE-73B1142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4B6C0-0437-4E08-B97B-75A4DFC30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651E8-02F0-4FCD-AAD6-1E729A1D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E6BFD-B10C-4DAD-8075-F5BF7856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D4E6F-9FAF-4098-A1E2-9718E378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4B47A-4111-48BC-B87E-E44B8DB9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8D41A-9A83-4DE8-A019-A3AAA8D2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91C85-B95B-40F4-9B42-1EE6387E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4F06C-BCA7-4BE8-960B-03C055A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B02EB-D122-4EF8-9B79-05A8FB0C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6E3EC-00E1-40A0-9BEE-3E459A33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3D57C-5557-4E6C-848D-92E837E6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C2858-E794-4419-A3DE-55FAEABB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DD808-2342-4859-9090-33B85AA5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41084-A1C0-4BAA-91A7-35A74325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F896E-01E3-496E-B7AC-18646B39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C7AB6-0A60-4073-8D96-D0F82B9C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AFAA-CFB0-4047-8C00-0A0E801B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1F973-74D2-4ECB-84A4-27F47D66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9D73A-D74E-42EB-8E12-C7931736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98DB5A-344A-47E7-9417-EDEAF491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5FC2A-582E-47B9-9F12-F4785F6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AFFB6-DEE8-46FD-A8A9-9ED0506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EF513-1522-4E30-A3D6-60EF6214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65EE3-FCD8-430B-8B19-B2F4DC81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7D8322-6A52-4DB3-A100-9AA98050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BADD6D-9CAF-4F3A-A2D1-5129888D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3CED6F-C5B4-4DF5-AAF3-30CCAF9A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A74EF0-3A6A-41A0-938F-C44E6678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CE8E8-DEFA-40CB-9D62-8AEE9AA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99020-9396-4D36-9F9C-73E9EF38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FBB6C8-769C-4F04-8A27-C27D611B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55193-E2A6-4BCD-A58B-64D37B4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98E34-5E46-4077-A41F-4DFE17E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A1E5C-1B9D-4BEB-A08A-481C70B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280CB4-E855-46C9-8A6C-7D1E5B43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E0BD8-DED3-4E4D-8BFC-B864F731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4E510-B225-4372-8CA8-56C42FFA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3DE56-1188-42DF-9D85-240B0C52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DE712E-1F16-4579-8561-DE0A90BE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88507-ADB4-4FF9-B3D7-16FEF75F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D2E5-997B-429A-91C4-09B04D3E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5013E-13B7-4599-8534-EBCAE93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BB3A-7CA4-4930-8215-4A1C4031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B38C5D-F00B-4CD6-BC17-EF6154AB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64514B-BCB2-43EF-AD17-6C60FA0E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A21B8-C1A3-4604-B81F-CFE3FFE9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7B671-BEDE-4BCE-9B37-6C3A66F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698B67-9C0C-48E3-90AD-C9AD9725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B5187F-0F21-4EDF-8CCC-F525BF28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ADB48-46EE-48AA-831A-924B7EC9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FCC72-DE33-4506-A6BD-65CC1FCAC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6E8CD-A89F-4B91-9E19-4957124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3D7F9-F327-457E-BEA0-3FDB04CD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Quaternionen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ADA18-A89E-4449-99C5-EEDB558BA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Computergrafik</a:t>
            </a:r>
          </a:p>
        </p:txBody>
      </p:sp>
    </p:spTree>
    <p:extLst>
      <p:ext uri="{BB962C8B-B14F-4D97-AF65-F5344CB8AC3E}">
        <p14:creationId xmlns:p14="http://schemas.microsoft.com/office/powerpoint/2010/main" val="3676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Rotationen: Polarkoordinaten und 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Polarform wie bei komplexen Zahlen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Vereinfachung für das Einheitsquaternion</a:t>
            </a:r>
          </a:p>
          <a:p>
            <a:endParaRPr lang="de-DE" dirty="0"/>
          </a:p>
          <a:p>
            <a:r>
              <a:rPr lang="de-DE" dirty="0"/>
              <a:t>Rotation: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9DEAFB-5315-4385-897E-DB2808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872038"/>
            <a:ext cx="6919746" cy="6950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D4530-6F2B-4858-BEFC-21C53C8B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304703"/>
            <a:ext cx="3470694" cy="629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054969-E413-4F87-909A-BA9D6658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3" y="5311035"/>
            <a:ext cx="1722105" cy="7406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E303EB-4781-4DE7-8CCD-76AE6029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06" y="5267695"/>
            <a:ext cx="1722104" cy="7328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486789-49A7-4763-8ADD-91410FC15231}"/>
              </a:ext>
            </a:extLst>
          </p:cNvPr>
          <p:cNvSpPr txBox="1"/>
          <p:nvPr/>
        </p:nvSpPr>
        <p:spPr>
          <a:xfrm>
            <a:off x="3497055" y="581604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(Einheitsquaternion)</a:t>
            </a:r>
          </a:p>
        </p:txBody>
      </p:sp>
    </p:spTree>
    <p:extLst>
      <p:ext uri="{BB962C8B-B14F-4D97-AF65-F5344CB8AC3E}">
        <p14:creationId xmlns:p14="http://schemas.microsoft.com/office/powerpoint/2010/main" val="90525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0399"/>
            <a:ext cx="8534400" cy="1507067"/>
          </a:xfrm>
        </p:spPr>
        <p:txBody>
          <a:bodyPr/>
          <a:lstStyle/>
          <a:p>
            <a:r>
              <a:rPr lang="de-DE" dirty="0"/>
              <a:t>Rotationen: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67466"/>
            <a:ext cx="11106735" cy="3615267"/>
          </a:xfrm>
        </p:spPr>
        <p:txBody>
          <a:bodyPr/>
          <a:lstStyle/>
          <a:p>
            <a:r>
              <a:rPr lang="de-DE" dirty="0"/>
              <a:t>Ein Punkt P(0,2,6) soll rechtsherum um 60° um die z-Achse gedreht werden.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1509C2-AAA6-46F0-9204-70407A78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44" y="1075267"/>
            <a:ext cx="1722105" cy="7406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0782E4-56A1-48E1-94B3-DE4062AD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60" y="1047528"/>
            <a:ext cx="1722104" cy="732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2C621D-1A86-4FFB-B6AC-035DEA16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1" y="2919628"/>
            <a:ext cx="5411788" cy="12698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6C23B1C-BAC5-4AAF-A986-BA0E6F684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3540"/>
            <a:ext cx="3697905" cy="12029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2979AD-9823-45B1-87C7-CAFB1339A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5307557"/>
            <a:ext cx="7944295" cy="5662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25CEAAA-49F6-4936-A78C-84A3B7E9EBD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63295" y="2982286"/>
            <a:ext cx="2727652" cy="248131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07C26C3-6107-4A68-B6D6-019BA8D23E14}"/>
              </a:ext>
            </a:extLst>
          </p:cNvPr>
          <p:cNvSpPr txBox="1"/>
          <p:nvPr/>
        </p:nvSpPr>
        <p:spPr>
          <a:xfrm>
            <a:off x="9582360" y="5504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Recht-Hand-Regel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1D4CCE5-07CF-4E5A-B817-F5F5A669E42C}"/>
              </a:ext>
            </a:extLst>
          </p:cNvPr>
          <p:cNvSpPr/>
          <p:nvPr/>
        </p:nvSpPr>
        <p:spPr>
          <a:xfrm>
            <a:off x="5518484" y="995393"/>
            <a:ext cx="4812632" cy="73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5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Wiederholung: </a:t>
            </a:r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2CDE8-6488-4C6E-AC16-29EA2EE0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3" y="1794711"/>
            <a:ext cx="4657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Vor- und Nachteile</a:t>
            </a:r>
          </a:p>
        </p:txBody>
      </p:sp>
      <p:pic>
        <p:nvPicPr>
          <p:cNvPr id="2052" name="Picture 4" descr="Pro Contra Icon - Illustrationen und Vektorgrafiken">
            <a:extLst>
              <a:ext uri="{FF2B5EF4-FFF2-40B4-BE49-F238E27FC236}">
                <a16:creationId xmlns:a16="http://schemas.microsoft.com/office/drawing/2014/main" id="{2E6D480D-A0A8-4976-BF38-794174D4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792" y="214618"/>
            <a:ext cx="3059029" cy="30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2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51BE-58BE-491C-9347-DC47B0B94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173545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343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6224588" cy="3615267"/>
          </a:xfrm>
        </p:spPr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Rotation</a:t>
            </a:r>
          </a:p>
          <a:p>
            <a:r>
              <a:rPr lang="de-DE" dirty="0" err="1"/>
              <a:t>Gimbal</a:t>
            </a:r>
            <a:r>
              <a:rPr lang="de-DE" dirty="0"/>
              <a:t> Lock</a:t>
            </a:r>
          </a:p>
          <a:p>
            <a:r>
              <a:rPr lang="de-DE" dirty="0"/>
              <a:t>Vor- und Nachteile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E3EEA-60E2-4E0F-808F-A19038A1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510"/>
            <a:ext cx="5331149" cy="4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irischen Mathematiker William Hamilton im Jahre 1843</a:t>
                </a:r>
              </a:p>
              <a:p>
                <a:r>
                  <a:rPr lang="de-DE" dirty="0"/>
                  <a:t>dreidimensionalen Erweiterung für die komplexen Zahlen</a:t>
                </a:r>
              </a:p>
              <a:p>
                <a:r>
                  <a:rPr lang="de-DE" dirty="0"/>
                  <a:t>vierte Dimension -&gt; war er in der Lage eine Multiplikation</a:t>
                </a:r>
              </a:p>
              <a:p>
                <a:r>
                  <a:rPr lang="de-DE" dirty="0"/>
                  <a:t>Professor Gibbs aus Yale</a:t>
                </a:r>
              </a:p>
              <a:p>
                <a:r>
                  <a:rPr lang="de-DE" dirty="0"/>
                  <a:t>Quaternionen aus einem skalaren Teil s und einem vektoriellen Teil v (oder in der Form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r>
                  <a:rPr lang="de-DE" dirty="0"/>
                  <a:t>)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192866"/>
                <a:ext cx="7946441" cy="3979333"/>
              </a:xfrm>
              <a:blipFill>
                <a:blip r:embed="rId2"/>
                <a:stretch>
                  <a:fillRect l="-1380" t="-3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87E3851-6D63-4515-B968-F725D8EB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4" y="1391831"/>
            <a:ext cx="2968219" cy="40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Quaternion q ist ein 4-Tupel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effectLst/>
                            <a:ea typeface="Yu Mincho" panose="02020400000000000000" pitchFamily="18" charset="-128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Realteil s und den Imaginärteil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𝑖𝑥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𝑗𝑦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𝑘𝑧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Darstellung 1: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=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𝑠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𝑖𝑥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𝑗𝑦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+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𝑘𝑧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Darstellung 2: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𝑞</m:t>
                    </m:r>
                    <m:r>
                      <a:rPr lang="de-DE" i="1" smtClean="0">
                        <a:effectLst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effectLst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DE" i="1">
                            <a:effectLst/>
                            <a:ea typeface="Calibri" panose="020F0502020204030204" pitchFamily="34" charset="0"/>
                          </a:rPr>
                          <m:t>𝑠</m:t>
                        </m:r>
                        <m:r>
                          <a:rPr lang="de-DE" i="1">
                            <a:effectLst/>
                            <a:ea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effectLst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i="1">
                                    <a:effectLst/>
                                    <a:ea typeface="Calibri" panose="020F0502020204030204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de-DE" i="1">
                                    <a:effectLst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i="1">
                                    <a:effectLst/>
                                    <a:ea typeface="Calibri" panose="020F0502020204030204" pitchFamily="34" charset="0"/>
                                  </a:rPr>
                                  <m:t>𝑧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10080041" cy="3615267"/>
              </a:xfrm>
              <a:blipFill>
                <a:blip r:embed="rId2"/>
                <a:stretch>
                  <a:fillRect l="-1088" t="-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Hamilton Dreieck</a:t>
                </a:r>
              </a:p>
              <a:p>
                <a:r>
                  <a:rPr lang="de-DE" dirty="0"/>
                  <a:t>Rechenregeln für Imaginärteil</a:t>
                </a:r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DE">
                            <a:effectLst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de-DE">
                            <a:effectLst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ea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effectLst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i="1">
                            <a:effectLst/>
                            <a:ea typeface="Calibri" panose="020F0502020204030204" pitchFamily="34" charset="0"/>
                          </a:rPr>
                          <m:t>𝑗</m:t>
                        </m:r>
                      </m:e>
                      <m:sup>
                        <m:r>
                          <a:rPr lang="de-DE">
                            <a:effectLst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>
                        <a:effectLst/>
                        <a:ea typeface="Calibri" panose="020F0502020204030204" pitchFamily="34" charset="0"/>
                      </a:rPr>
                      <m:t>=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−</m:t>
                    </m:r>
                    <m:r>
                      <a:rPr lang="de-DE">
                        <a:effectLst/>
                        <a:ea typeface="Calibri" panose="020F0502020204030204" pitchFamily="34" charset="0"/>
                      </a:rPr>
                      <m:t>1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/>
              </a:p>
              <a:p>
                <a:r>
                  <a:rPr lang="de-DE" dirty="0"/>
                  <a:t>Pfeilrichtung:   </a:t>
                </a:r>
                <a14:m>
                  <m:oMath xmlns:m="http://schemas.openxmlformats.org/officeDocument/2006/math">
                    <m:r>
                      <a:rPr lang="de-DE" b="0" i="0" smtClean="0"/>
                      <m:t> </m:t>
                    </m:r>
                    <m:r>
                      <a:rPr lang="de-DE" i="1"/>
                      <m:t>𝑖</m:t>
                    </m:r>
                    <m:r>
                      <a:rPr lang="de-DE" i="1"/>
                      <m:t>∙</m:t>
                    </m:r>
                    <m:r>
                      <a:rPr lang="de-DE" i="1"/>
                      <m:t>𝑗</m:t>
                    </m:r>
                    <m:r>
                      <a:rPr lang="de-DE" i="1"/>
                      <m:t>=</m:t>
                    </m:r>
                    <m:r>
                      <a:rPr lang="de-DE" i="1"/>
                      <m:t>𝑘</m:t>
                    </m:r>
                  </m:oMath>
                </a14:m>
                <a:r>
                  <a:rPr lang="de-DE" dirty="0"/>
                  <a:t>	    </a:t>
                </a:r>
                <a14:m>
                  <m:oMath xmlns:m="http://schemas.openxmlformats.org/officeDocument/2006/math">
                    <m:r>
                      <a:rPr lang="de-DE" i="1"/>
                      <m:t>𝑗</m:t>
                    </m:r>
                    <m:r>
                      <a:rPr lang="de-DE" i="1"/>
                      <m:t>∙</m:t>
                    </m:r>
                    <m:r>
                      <a:rPr lang="de-DE" i="1"/>
                      <m:t>𝑘</m:t>
                    </m:r>
                    <m:r>
                      <a:rPr lang="de-DE" i="1"/>
                      <m:t>=</m:t>
                    </m:r>
                    <m:r>
                      <a:rPr lang="de-DE" i="1"/>
                      <m:t>𝑖</m:t>
                    </m:r>
                  </m:oMath>
                </a14:m>
                <a:r>
                  <a:rPr lang="de-DE" dirty="0"/>
                  <a:t>	  </a:t>
                </a:r>
                <a14:m>
                  <m:oMath xmlns:m="http://schemas.openxmlformats.org/officeDocument/2006/math">
                    <m:r>
                      <a:rPr lang="de-DE" i="1"/>
                      <m:t>𝑘</m:t>
                    </m:r>
                    <m:r>
                      <a:rPr lang="de-DE" i="1"/>
                      <m:t>∙</m:t>
                    </m:r>
                    <m:r>
                      <a:rPr lang="de-DE" i="1"/>
                      <m:t>𝑖</m:t>
                    </m:r>
                    <m:r>
                      <a:rPr lang="de-DE" i="1"/>
                      <m:t>=</m:t>
                    </m:r>
                    <m:r>
                      <a:rPr lang="de-DE" i="1"/>
                      <m:t>𝑗</m:t>
                    </m:r>
                  </m:oMath>
                </a14:m>
                <a:endParaRPr lang="de-DE" dirty="0"/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r>
                  <a:rPr lang="de-DE" dirty="0"/>
                  <a:t>Entgegen 2:     </a:t>
                </a:r>
                <a14:m>
                  <m:oMath xmlns:m="http://schemas.openxmlformats.org/officeDocument/2006/math">
                    <m:r>
                      <a:rPr lang="de-DE" i="1" smtClean="0">
                        <a:effectLst/>
                        <a:ea typeface="Yu Mincho" panose="02020400000000000000" pitchFamily="18" charset="-128"/>
                      </a:rPr>
                      <m:t>𝑗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𝑖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b="0" i="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   </m:t>
                    </m:r>
                    <m:r>
                      <a:rPr lang="de-DE" i="1">
                        <a:effectLst/>
                        <a:ea typeface="Yu Mincho" panose="02020400000000000000" pitchFamily="18" charset="-128"/>
                      </a:rPr>
                      <m:t>𝑖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𝑘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de-DE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i="1">
                        <a:effectLst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∙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𝑗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=−</m:t>
                    </m:r>
                    <m:r>
                      <a:rPr lang="de-DE" i="1">
                        <a:effectLst/>
                        <a:ea typeface="Calibri" panose="020F0502020204030204" pitchFamily="34" charset="0"/>
                      </a:rPr>
                      <m:t>𝑖</m:t>
                    </m:r>
                  </m:oMath>
                </a14:m>
                <a:endParaRPr lang="de-DE" dirty="0">
                  <a:effectLst/>
                  <a:ea typeface="Calibri" panose="020F0502020204030204" pitchFamily="34" charset="0"/>
                </a:endParaRPr>
              </a:p>
              <a:p>
                <a:endParaRPr lang="de-D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E41DD4B-3F2A-44CB-B8C3-CCAE040F3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2438400"/>
                <a:ext cx="7176421" cy="3615267"/>
              </a:xfrm>
              <a:blipFill>
                <a:blip r:embed="rId2"/>
                <a:stretch>
                  <a:fillRect l="-1274" t="-3373" b="-2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EAA4B847-371E-4F80-8D74-238E42AF2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76001" y="2111541"/>
            <a:ext cx="4455578" cy="21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7176421" cy="1507067"/>
          </a:xfrm>
        </p:spPr>
        <p:txBody>
          <a:bodyPr>
            <a:normAutofit/>
          </a:bodyPr>
          <a:lstStyle/>
          <a:p>
            <a:r>
              <a:rPr lang="de-DE" dirty="0"/>
              <a:t>Addition wie Subtraktion</a:t>
            </a:r>
          </a:p>
          <a:p>
            <a:r>
              <a:rPr lang="de-DE" dirty="0"/>
              <a:t>Wie bei Komplexen Zahlen</a:t>
            </a:r>
          </a:p>
          <a:p>
            <a:r>
              <a:rPr lang="de-DE" dirty="0"/>
              <a:t>Realteil und Imaginärteil komponentenweise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4313B3-3F48-46E3-92D9-2B37C218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444664"/>
            <a:ext cx="4272800" cy="7614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3F0F1B-DF7D-4F57-BABB-3006826B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63" y="4131740"/>
            <a:ext cx="5614626" cy="13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Multiplikation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0"/>
            <a:ext cx="5668462" cy="770021"/>
          </a:xfrm>
        </p:spPr>
        <p:txBody>
          <a:bodyPr>
            <a:normAutofit/>
          </a:bodyPr>
          <a:lstStyle/>
          <a:p>
            <a:r>
              <a:rPr lang="de-DE" dirty="0"/>
              <a:t>Imaginärteile nicht kommutativ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5D93-DF00-4984-8C6E-F7F5366A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26946"/>
            <a:ext cx="6098860" cy="675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EABAC3-F8A6-451C-AE3E-CE015726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743827"/>
            <a:ext cx="6665417" cy="30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Konjugation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400"/>
            <a:ext cx="6229935" cy="2775284"/>
          </a:xfrm>
        </p:spPr>
        <p:txBody>
          <a:bodyPr>
            <a:normAutofit/>
          </a:bodyPr>
          <a:lstStyle/>
          <a:p>
            <a:r>
              <a:rPr lang="de-DE" dirty="0"/>
              <a:t>Ähnlich wie bei komplexen Zahlen</a:t>
            </a:r>
          </a:p>
          <a:p>
            <a:r>
              <a:rPr lang="de-DE" dirty="0"/>
              <a:t>Minuszeichen vor Imaginärteil</a:t>
            </a: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de-DE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de-DE" dirty="0">
                <a:effectLst/>
                <a:ea typeface="Calibri" panose="020F0502020204030204" pitchFamily="34" charset="0"/>
              </a:rPr>
              <a:t>Beispiel:</a:t>
            </a:r>
          </a:p>
          <a:p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9CE76A-5F52-44E9-9546-555314E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1" y="2508585"/>
            <a:ext cx="2414308" cy="755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26732B-7B60-4D7D-BC29-063BCF85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78" y="4133362"/>
            <a:ext cx="4358748" cy="2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CCCDB-58EE-44B9-9389-08E9837E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DE" dirty="0"/>
              <a:t>Mathematische Grundlagen: Betrag und Inverses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1DD4B-3F2A-44CB-B8C3-CCAE040F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38399"/>
            <a:ext cx="6775368" cy="3882189"/>
          </a:xfrm>
        </p:spPr>
        <p:txBody>
          <a:bodyPr>
            <a:normAutofit/>
          </a:bodyPr>
          <a:lstStyle/>
          <a:p>
            <a:r>
              <a:rPr lang="de-DE" sz="2600" dirty="0"/>
              <a:t>Betrag wie bei komplexen Zahlen:</a:t>
            </a:r>
          </a:p>
          <a:p>
            <a:endParaRPr lang="de-DE" sz="2600" dirty="0">
              <a:effectLst/>
              <a:ea typeface="Calibri" panose="020F0502020204030204" pitchFamily="34" charset="0"/>
            </a:endParaRPr>
          </a:p>
          <a:p>
            <a:r>
              <a:rPr lang="de-DE" sz="2600" dirty="0"/>
              <a:t>Einheitsquaternion:</a:t>
            </a:r>
          </a:p>
          <a:p>
            <a:endParaRPr lang="de-DE" sz="2600" dirty="0"/>
          </a:p>
          <a:p>
            <a:r>
              <a:rPr lang="de-DE" sz="2600" dirty="0"/>
              <a:t>Inverses: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Inverses bei Einheitsquaternion: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A5F7A-7AFE-458A-A45C-10DAEB55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37" y="2185096"/>
            <a:ext cx="3748664" cy="9110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B18385-7662-4721-9596-51B65C4E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72" y="3341658"/>
            <a:ext cx="4456793" cy="647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601C6B-5E77-4FE2-9FC4-0058F205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55" y="4131399"/>
            <a:ext cx="2230856" cy="9850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B761232-FA10-48ED-98D1-972FBEF4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365" y="5258493"/>
            <a:ext cx="1637298" cy="6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Breitbild</PresentationFormat>
  <Paragraphs>69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Quaternionen</vt:lpstr>
      <vt:lpstr>Inhalt</vt:lpstr>
      <vt:lpstr>Einleitung</vt:lpstr>
      <vt:lpstr>Mathematische Grundlagen</vt:lpstr>
      <vt:lpstr>Mathematische Grundlagen</vt:lpstr>
      <vt:lpstr>Mathematische Grundlagen: Addition</vt:lpstr>
      <vt:lpstr>Mathematische Grundlagen: Multiplikation</vt:lpstr>
      <vt:lpstr>Mathematische Grundlagen: Konjugation</vt:lpstr>
      <vt:lpstr>Mathematische Grundlagen: Betrag und Inverses</vt:lpstr>
      <vt:lpstr>Rotationen: Polarkoordinaten und Rotation</vt:lpstr>
      <vt:lpstr>Rotationen: Beispiel</vt:lpstr>
      <vt:lpstr>Wiederholung: Gimbal Lock</vt:lpstr>
      <vt:lpstr>Vor- und Nachteile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Corona-Warn App</dc:title>
  <dc:creator>Yannis</dc:creator>
  <cp:lastModifiedBy>Yannis</cp:lastModifiedBy>
  <cp:revision>9</cp:revision>
  <dcterms:created xsi:type="dcterms:W3CDTF">2021-04-27T16:50:55Z</dcterms:created>
  <dcterms:modified xsi:type="dcterms:W3CDTF">2021-05-30T16:32:10Z</dcterms:modified>
</cp:coreProperties>
</file>