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2" r:id="rId13"/>
    <p:sldId id="260" r:id="rId14"/>
    <p:sldId id="270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E737-75BF-4916-A880-D2600A17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838A90-06CC-48A2-9C3A-CFB5DAE23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C9EF9-428E-4600-8471-24E3537F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D088C-0D5E-4864-A6BA-1BF0B06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2C772-324B-4EDD-A0C3-32DD644F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2EA1-9E3F-400D-B1EB-40E8A720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4B43A-BB6B-4D05-A62B-023AD62FC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23512-7DC9-4A1A-8515-4CEA745C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DFE0E-DB66-4DF4-B320-846EB1B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4CE48-C45D-469F-A511-AC1A3AB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8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47E1AC-87B2-4716-A936-A505EC8A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B9C681-ADAE-4E42-9F06-8B41B6B0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C7A27-A76B-4C5B-A2E4-E1EDFC2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353E-3F4C-45EE-ACCA-777443F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E6D0A-8D22-48CC-9763-1505E2D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D0D9-9139-4452-9CA4-CEDD6C6B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CE355-6D34-4C17-ABE5-3D5C4B22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65725-E5F6-490C-843F-A60B0B48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DAF38-F1BB-4255-953F-E8B37CE0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EFB3-B9D5-42AE-A560-39C6666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9A83-F1EA-41E5-B421-BCAFFB2C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E7660-E1C4-4579-87D8-94BE09A9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B6562-F617-4249-A447-6508F1DF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92175-43B3-4CFF-9FF7-6BD0A9B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A18D2-4BF0-46B2-BE20-BF3AF105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6EF91-1F93-4520-882C-3C075241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0398A-18C9-4F36-A5BB-919F2AAC2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F8FE2-D863-43F7-AF1B-82EEA3BE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4B2A2-3612-4B28-83B8-AAE46E1C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7C26E-6CF9-4A44-837B-8C4C1953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FB193-35E0-4D47-82F2-F5BEA6B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0DC07-74A3-4978-8A44-C4C162A6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FC6D5-F16D-42EF-B1CC-258C3854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3661A2-E35C-4E23-89B3-836B1E87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27F42-2F25-4CD2-B9BF-3845790F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7284C5-EB3A-401C-B55D-2D99F3514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310A4-65A3-4FAA-AFD6-5E24AE0D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BBF1C-1804-4AD8-8998-0AFB759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774ADB-1868-4A46-93F7-723C74E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CC0CE-B269-4D94-A349-620C9287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4A2777-A159-4322-AD52-BDE050F9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FC5754-B052-4FE1-8368-BDEC1B8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4CAC95-C702-4736-BA28-9ECACDA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E24004-8FAE-4435-9408-F709344F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F5F66A-03BB-49F4-BD01-AEB22830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2C13C2-F4AE-4A47-A42A-2E41A1C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4C5B3-D380-4D70-9F61-FE9BD7D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B66CD-8014-4BD9-8D71-FBD2045B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4A946-FFF6-4BB3-A0BF-F472B10A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346CB-BE5B-4154-B449-107EB8BE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E3D3A-7D97-436E-AFF4-7D74CE0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27DDD3-8D1A-4C5D-9A48-AFB0D7E1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1A83-1013-4025-AC33-319F89F8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4E7F8-936B-4882-AE37-3FE6E490A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E4338A-C0F6-49AC-9DC1-6AC63F4B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8446E-44B5-445E-AA93-F730920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D3727-A606-459E-9AAF-F3628F1D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DEA32-2B24-4D67-84B8-590C3136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801109-E6FB-47F5-B99A-AB5D1F25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B4DD63-9374-46E4-882F-787DC6D9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3EBF4-10B5-4412-A9F7-14ECC9B32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6F6CE-E9E7-417D-A20A-250448AC0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9A2AD-E3B5-4954-9959-4536F494A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Quaternionen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ADA18-A89E-4449-99C5-EEDB558BA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Computergrafik</a:t>
            </a:r>
          </a:p>
        </p:txBody>
      </p:sp>
    </p:spTree>
    <p:extLst>
      <p:ext uri="{BB962C8B-B14F-4D97-AF65-F5344CB8AC3E}">
        <p14:creationId xmlns:p14="http://schemas.microsoft.com/office/powerpoint/2010/main" val="3676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Rotationen: Polarkoordinaten und 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Polarform wie bei komplexen Zahlen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Vereinfachung für das Einheitsquaternion</a:t>
            </a:r>
          </a:p>
          <a:p>
            <a:endParaRPr lang="de-DE" dirty="0"/>
          </a:p>
          <a:p>
            <a:r>
              <a:rPr lang="de-DE" dirty="0"/>
              <a:t>Rotation: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9DEAFB-5315-4385-897E-DB2808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72038"/>
            <a:ext cx="6919746" cy="6950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D4530-6F2B-4858-BEFC-21C53C8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304703"/>
            <a:ext cx="3470694" cy="629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054969-E413-4F87-909A-BA9D6658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3" y="5311035"/>
            <a:ext cx="1722105" cy="7406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E303EB-4781-4DE7-8CCD-76AE6029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06" y="5267695"/>
            <a:ext cx="1722104" cy="7328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486789-49A7-4763-8ADD-91410FC15231}"/>
              </a:ext>
            </a:extLst>
          </p:cNvPr>
          <p:cNvSpPr txBox="1"/>
          <p:nvPr/>
        </p:nvSpPr>
        <p:spPr>
          <a:xfrm>
            <a:off x="3497055" y="581604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(Einheitsquaternion)</a:t>
            </a:r>
          </a:p>
        </p:txBody>
      </p:sp>
    </p:spTree>
    <p:extLst>
      <p:ext uri="{BB962C8B-B14F-4D97-AF65-F5344CB8AC3E}">
        <p14:creationId xmlns:p14="http://schemas.microsoft.com/office/powerpoint/2010/main" val="90525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0399"/>
            <a:ext cx="8534400" cy="1507067"/>
          </a:xfrm>
        </p:spPr>
        <p:txBody>
          <a:bodyPr/>
          <a:lstStyle/>
          <a:p>
            <a:r>
              <a:rPr lang="de-DE" dirty="0"/>
              <a:t>Rotationen: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67466"/>
            <a:ext cx="11106735" cy="3615267"/>
          </a:xfrm>
        </p:spPr>
        <p:txBody>
          <a:bodyPr/>
          <a:lstStyle/>
          <a:p>
            <a:r>
              <a:rPr lang="de-DE" dirty="0"/>
              <a:t>Ein Punkt P(0,2,6) soll rechtsherum um 60° um die z-Achse gedreht werden.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1509C2-AAA6-46F0-9204-70407A78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44" y="1075267"/>
            <a:ext cx="1722105" cy="7406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0782E4-56A1-48E1-94B3-DE4062AD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60" y="1047528"/>
            <a:ext cx="1722104" cy="732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2C621D-1A86-4FFB-B6AC-035DEA16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1" y="2919628"/>
            <a:ext cx="5411788" cy="12698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6C23B1C-BAC5-4AAF-A986-BA0E6F684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3540"/>
            <a:ext cx="3697905" cy="12029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2979AD-9823-45B1-87C7-CAFB1339A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5307557"/>
            <a:ext cx="7944295" cy="5662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25CEAAA-49F6-4936-A78C-84A3B7E9EBD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63295" y="2982286"/>
            <a:ext cx="2727652" cy="248131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07C26C3-6107-4A68-B6D6-019BA8D23E14}"/>
              </a:ext>
            </a:extLst>
          </p:cNvPr>
          <p:cNvSpPr txBox="1"/>
          <p:nvPr/>
        </p:nvSpPr>
        <p:spPr>
          <a:xfrm>
            <a:off x="9582360" y="5504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Recht-Hand-Regel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1D4CCE5-07CF-4E5A-B817-F5F5A669E42C}"/>
              </a:ext>
            </a:extLst>
          </p:cNvPr>
          <p:cNvSpPr/>
          <p:nvPr/>
        </p:nvSpPr>
        <p:spPr>
          <a:xfrm>
            <a:off x="5518484" y="995393"/>
            <a:ext cx="4812632" cy="73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4AF2ED-7B6E-4FA1-BC71-85BBAB9A537D}"/>
              </a:ext>
            </a:extLst>
          </p:cNvPr>
          <p:cNvSpPr txBox="1"/>
          <p:nvPr/>
        </p:nvSpPr>
        <p:spPr>
          <a:xfrm>
            <a:off x="3593691" y="3828874"/>
            <a:ext cx="355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Polarform mit Einheitsquaternion</a:t>
            </a:r>
          </a:p>
        </p:txBody>
      </p:sp>
    </p:spTree>
    <p:extLst>
      <p:ext uri="{BB962C8B-B14F-4D97-AF65-F5344CB8AC3E}">
        <p14:creationId xmlns:p14="http://schemas.microsoft.com/office/powerpoint/2010/main" val="221085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drei konzentrische Ringe</a:t>
            </a:r>
          </a:p>
          <a:p>
            <a:endParaRPr lang="de-DE" dirty="0"/>
          </a:p>
          <a:p>
            <a:r>
              <a:rPr lang="de-DE" dirty="0"/>
              <a:t>Ring = Achse</a:t>
            </a:r>
          </a:p>
          <a:p>
            <a:endParaRPr lang="de-DE" dirty="0"/>
          </a:p>
          <a:p>
            <a:r>
              <a:rPr lang="de-DE" dirty="0"/>
              <a:t>Verlust Freiheitsgrad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2CDE8-6488-4C6E-AC16-29EA2EE0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3" y="1794711"/>
            <a:ext cx="4657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22E75A-90D9-4EF0-9B2C-044FC5F391F4}"/>
              </a:ext>
            </a:extLst>
          </p:cNvPr>
          <p:cNvSpPr txBox="1">
            <a:spLocks/>
          </p:cNvSpPr>
          <p:nvPr/>
        </p:nvSpPr>
        <p:spPr>
          <a:xfrm>
            <a:off x="684212" y="2192867"/>
            <a:ext cx="5230557" cy="303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 Standardthema</a:t>
            </a:r>
          </a:p>
          <a:p>
            <a:r>
              <a:rPr lang="de-DE"/>
              <a:t>Umrechnungen von Matrizen und Quaternionen</a:t>
            </a:r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42F297D-54FE-48D2-89AE-EBE69AE9CF74}"/>
              </a:ext>
            </a:extLst>
          </p:cNvPr>
          <p:cNvSpPr txBox="1">
            <a:spLocks/>
          </p:cNvSpPr>
          <p:nvPr/>
        </p:nvSpPr>
        <p:spPr>
          <a:xfrm>
            <a:off x="6603333" y="2093554"/>
            <a:ext cx="5230557" cy="361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Koordinatensystem unabhängig</a:t>
            </a:r>
          </a:p>
          <a:p>
            <a:r>
              <a:rPr lang="de-DE" dirty="0"/>
              <a:t>Kein </a:t>
            </a:r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Kompakte Rotation</a:t>
            </a:r>
          </a:p>
          <a:p>
            <a:r>
              <a:rPr lang="de-DE" dirty="0"/>
              <a:t>Glattere Interpolationen</a:t>
            </a:r>
          </a:p>
          <a:p>
            <a:r>
              <a:rPr lang="de-DE" dirty="0"/>
              <a:t>Offensichtlichere Geometrie</a:t>
            </a:r>
          </a:p>
          <a:p>
            <a:r>
              <a:rPr lang="de-DE" dirty="0"/>
              <a:t>Niedrigerer Rechenaufwand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4" descr="Pro Contra Icon - Illustrationen und Vektorgrafiken">
            <a:extLst>
              <a:ext uri="{FF2B5EF4-FFF2-40B4-BE49-F238E27FC236}">
                <a16:creationId xmlns:a16="http://schemas.microsoft.com/office/drawing/2014/main" id="{B22CD9F5-F718-4109-AF29-6E3118608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t="22427" r="6971" b="22217"/>
          <a:stretch/>
        </p:blipFill>
        <p:spPr bwMode="auto">
          <a:xfrm>
            <a:off x="3789404" y="3104177"/>
            <a:ext cx="1309345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ro Contra Icon - Illustrationen und Vektorgrafiken">
            <a:extLst>
              <a:ext uri="{FF2B5EF4-FFF2-40B4-BE49-F238E27FC236}">
                <a16:creationId xmlns:a16="http://schemas.microsoft.com/office/drawing/2014/main" id="{3672DA63-C8E1-4FEB-8673-8785C006A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t="22427" r="49716" b="22217"/>
          <a:stretch/>
        </p:blipFill>
        <p:spPr bwMode="auto">
          <a:xfrm>
            <a:off x="10452049" y="2510023"/>
            <a:ext cx="1274750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2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7354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343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Rotation</a:t>
            </a:r>
          </a:p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Vor- und Nachteile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E3EEA-60E2-4E0F-808F-A19038A1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510"/>
            <a:ext cx="5331149" cy="4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irischen Mathematiker William Hamilton im Jahre 1843</a:t>
                </a:r>
              </a:p>
              <a:p>
                <a:r>
                  <a:rPr lang="de-DE" dirty="0"/>
                  <a:t>dreidimensionalen Erweiterung für die komplexen Zahlen</a:t>
                </a:r>
              </a:p>
              <a:p>
                <a:r>
                  <a:rPr lang="de-DE" dirty="0"/>
                  <a:t>vierte Dimension -&gt; war er in der Lage eine Multiplikation</a:t>
                </a:r>
              </a:p>
              <a:p>
                <a:r>
                  <a:rPr lang="de-DE" dirty="0"/>
                  <a:t>Professor Gibbs aus Yale</a:t>
                </a:r>
              </a:p>
              <a:p>
                <a:r>
                  <a:rPr lang="de-DE" dirty="0"/>
                  <a:t>Quaternionen aus einem skalaren Teil s und einem vektoriellen Teil v (oder in der Form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r>
                  <a:rPr lang="de-DE" dirty="0"/>
                  <a:t>)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  <a:blipFill>
                <a:blip r:embed="rId2"/>
                <a:stretch>
                  <a:fillRect l="-1380" t="-3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7E3851-6D63-4515-B968-F725D8EB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4" y="1391831"/>
            <a:ext cx="2968219" cy="40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Quaternion q ist ein 4-Tupel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Realteil s und den Imaginärteil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Darstellung 1: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𝑘𝑧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Darstellung 2: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  <a:blipFill>
                <a:blip r:embed="rId2"/>
                <a:stretch>
                  <a:fillRect l="-1088" t="-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Hamilton Dreieck</a:t>
                </a:r>
              </a:p>
              <a:p>
                <a:r>
                  <a:rPr lang="de-DE" dirty="0"/>
                  <a:t>Rechenregeln für Imaginärteil</a:t>
                </a:r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  <a:p>
                <a:r>
                  <a:rPr lang="de-DE" dirty="0"/>
                  <a:t>Pfeilrichtung: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	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	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/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Entgegen 2: 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b="0" i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   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  <a:blipFill>
                <a:blip r:embed="rId2"/>
                <a:stretch>
                  <a:fillRect l="-1274" t="-3373" b="-1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EAA4B847-371E-4F80-8D74-238E42AF2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6001" y="2111541"/>
            <a:ext cx="4455578" cy="21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7176421" cy="1507067"/>
          </a:xfrm>
        </p:spPr>
        <p:txBody>
          <a:bodyPr>
            <a:normAutofit/>
          </a:bodyPr>
          <a:lstStyle/>
          <a:p>
            <a:r>
              <a:rPr lang="de-DE" dirty="0"/>
              <a:t>Addition wie Subtraktion</a:t>
            </a:r>
          </a:p>
          <a:p>
            <a:r>
              <a:rPr lang="de-DE" dirty="0"/>
              <a:t>Wie bei Komplexen Zahlen</a:t>
            </a:r>
          </a:p>
          <a:p>
            <a:r>
              <a:rPr lang="de-DE" dirty="0"/>
              <a:t>Realteil und Imaginärteil komponentenweise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4313B3-3F48-46E3-92D9-2B37C218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444664"/>
            <a:ext cx="4272800" cy="7614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3F0F1B-DF7D-4F57-BABB-3006826B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63" y="4131740"/>
            <a:ext cx="5614626" cy="13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Multiplikation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5668462" cy="770021"/>
          </a:xfrm>
        </p:spPr>
        <p:txBody>
          <a:bodyPr>
            <a:normAutofit/>
          </a:bodyPr>
          <a:lstStyle/>
          <a:p>
            <a:r>
              <a:rPr lang="de-DE" dirty="0"/>
              <a:t>Imaginärteile nicht kommutativ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5D93-DF00-4984-8C6E-F7F5366A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26946"/>
            <a:ext cx="6098860" cy="675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EABAC3-F8A6-451C-AE3E-CE015726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743827"/>
            <a:ext cx="6665417" cy="30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Konjugation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6229935" cy="2775284"/>
          </a:xfrm>
        </p:spPr>
        <p:txBody>
          <a:bodyPr>
            <a:normAutofit/>
          </a:bodyPr>
          <a:lstStyle/>
          <a:p>
            <a:r>
              <a:rPr lang="de-DE" dirty="0"/>
              <a:t>Ähnlich wie bei komplexen Zahlen</a:t>
            </a:r>
          </a:p>
          <a:p>
            <a:r>
              <a:rPr lang="de-DE" dirty="0"/>
              <a:t>Minuszeichen vor Imaginärteil</a:t>
            </a: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de-DE" dirty="0">
                <a:effectLst/>
                <a:ea typeface="Calibri" panose="020F0502020204030204" pitchFamily="34" charset="0"/>
              </a:rPr>
              <a:t>Beispiel: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CE76A-5F52-44E9-9546-555314E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1" y="2508585"/>
            <a:ext cx="2414308" cy="755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6732B-7B60-4D7D-BC29-063BCF85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78" y="4133362"/>
            <a:ext cx="4358748" cy="2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Betrag und Inverses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399"/>
            <a:ext cx="6775368" cy="3882189"/>
          </a:xfrm>
        </p:spPr>
        <p:txBody>
          <a:bodyPr>
            <a:normAutofit/>
          </a:bodyPr>
          <a:lstStyle/>
          <a:p>
            <a:r>
              <a:rPr lang="de-DE" sz="2600" dirty="0"/>
              <a:t>Betrag wie bei komplexen Zahlen:</a:t>
            </a:r>
          </a:p>
          <a:p>
            <a:endParaRPr lang="de-DE" sz="2600" dirty="0">
              <a:effectLst/>
              <a:ea typeface="Calibri" panose="020F0502020204030204" pitchFamily="34" charset="0"/>
            </a:endParaRPr>
          </a:p>
          <a:p>
            <a:r>
              <a:rPr lang="de-DE" sz="2600" dirty="0"/>
              <a:t>Einheitsquaternion:</a:t>
            </a:r>
          </a:p>
          <a:p>
            <a:endParaRPr lang="de-DE" sz="2600" dirty="0"/>
          </a:p>
          <a:p>
            <a:r>
              <a:rPr lang="de-DE" sz="2600" dirty="0"/>
              <a:t>Inverses: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Inverses bei Einheitsquaternion: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A5F7A-7AFE-458A-A45C-10DAEB55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37" y="2185096"/>
            <a:ext cx="3748664" cy="9110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B18385-7662-4721-9596-51B65C4E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72" y="3341658"/>
            <a:ext cx="4456793" cy="647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601C6B-5E77-4FE2-9FC4-0058F205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55" y="4131399"/>
            <a:ext cx="2230856" cy="9850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761232-FA10-48ED-98D1-972FBEF4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365" y="5258493"/>
            <a:ext cx="1637298" cy="6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Breitbild</PresentationFormat>
  <Paragraphs>81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Quaternionen</vt:lpstr>
      <vt:lpstr>Inhalt</vt:lpstr>
      <vt:lpstr>Einleitung</vt:lpstr>
      <vt:lpstr>Mathematische Grundlagen</vt:lpstr>
      <vt:lpstr>Mathematische Grundlagen</vt:lpstr>
      <vt:lpstr>Mathematische Grundlagen: Addition</vt:lpstr>
      <vt:lpstr>Mathematische Grundlagen: Multiplikation</vt:lpstr>
      <vt:lpstr>Mathematische Grundlagen: Konjugation</vt:lpstr>
      <vt:lpstr>Mathematische Grundlagen: Betrag und Inverses</vt:lpstr>
      <vt:lpstr>Rotationen: Polarkoordinaten und Rotation</vt:lpstr>
      <vt:lpstr>Rotationen: Beispiel</vt:lpstr>
      <vt:lpstr>Gimbal Lock</vt:lpstr>
      <vt:lpstr>Vor- und Nachteile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Corona-Warn App</dc:title>
  <dc:creator>Yannis</dc:creator>
  <cp:lastModifiedBy>Yannis</cp:lastModifiedBy>
  <cp:revision>13</cp:revision>
  <dcterms:created xsi:type="dcterms:W3CDTF">2021-04-27T16:50:55Z</dcterms:created>
  <dcterms:modified xsi:type="dcterms:W3CDTF">2021-05-30T21:14:35Z</dcterms:modified>
</cp:coreProperties>
</file>