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1" r:id="rId11"/>
    <p:sldId id="268" r:id="rId12"/>
    <p:sldId id="262" r:id="rId13"/>
    <p:sldId id="260" r:id="rId14"/>
    <p:sldId id="270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41BE5-3663-4801-9554-D4323FA51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2F6D9D-40D1-48F0-AC23-0E17E5D21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044846-2DFC-42C4-89B7-65009F8E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493D5E-1C7F-49E4-B1FB-A3FE548B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4B40BC-223D-417D-AF7E-8FDE1225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5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163C8-344C-42ED-8EC7-6B824101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FB9DD3-2FB1-4C97-A91F-ECF8FE3D2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8E953C-2299-447A-BBCF-FFD53A03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6A9F08-F337-4E62-B670-4F4D431C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AE5BA1-07B4-4BE9-9DAE-73B11426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6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74B6C0-0437-4E08-B97B-75A4DFC30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E651E8-02F0-4FCD-AAD6-1E729A1DD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7E6BFD-B10C-4DAD-8075-F5BF7856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1D4E6F-9FAF-4098-A1E2-9718E378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34B47A-4111-48BC-B87E-E44B8DB9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4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8D41A-9A83-4DE8-A019-A3AAA8D2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91C85-B95B-40F4-9B42-1EE6387E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E4F06C-BCA7-4BE8-960B-03C055AF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1B02EB-D122-4EF8-9B79-05A8FB0C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86E3EC-00E1-40A0-9BEE-3E459A33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6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3D57C-5557-4E6C-848D-92E837E6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6C2858-E794-4419-A3DE-55FAEABB9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DDD808-2342-4859-9090-33B85AA5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741084-A1C0-4BAA-91A7-35A74325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DF896E-01E3-496E-B7AC-18646B39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6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C7AB6-0A60-4073-8D96-D0F82B9C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DEAFAA-CFB0-4047-8C00-0A0E801B0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A1F973-74D2-4ECB-84A4-27F47D66D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09D73A-D74E-42EB-8E12-C7931736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98DB5A-344A-47E7-9417-EDEAF491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65FC2A-582E-47B9-9F12-F4785F6A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1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AFFB6-DEE8-46FD-A8A9-9ED05064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1EF513-1522-4E30-A3D6-60EF62145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C65EE3-FCD8-430B-8B19-B2F4DC81E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7D8322-6A52-4DB3-A100-9AA980508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BADD6D-9CAF-4F3A-A2D1-5129888D6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3CED6F-C5B4-4DF5-AAF3-30CCAF9A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A74EF0-3A6A-41A0-938F-C44E6678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7CE8E8-DEFA-40CB-9D62-8AEE9AAF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9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99020-9396-4D36-9F9C-73E9EF38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FBB6C8-769C-4F04-8A27-C27D611B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E55193-E2A6-4BCD-A58B-64D37B40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98E34-5E46-4077-A41F-4DFE17EC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5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FA1E5C-1B9D-4BEB-A08A-481C70BA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280CB4-E855-46C9-8A6C-7D1E5B43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8E0BD8-DED3-4E4D-8BFC-B864F731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4E510-B225-4372-8CA8-56C42FFA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C3DE56-1188-42DF-9D85-240B0C52F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DE712E-1F16-4579-8561-DE0A90BEA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688507-ADB4-4FF9-B3D7-16FEF75F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59D2E5-997B-429A-91C4-09B04D3E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55013E-13B7-4599-8534-EBCAE933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4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3BB3A-7CA4-4930-8215-4A1C4031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9B38C5D-F00B-4CD6-BC17-EF6154AB2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64514B-BCB2-43EF-AD17-6C60FA0EF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FA21B8-C1A3-4604-B81F-CFE3FFE9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C7B671-BEDE-4BCE-9B37-6C3A66F2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698B67-9C0C-48E3-90AD-C9AD9725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EB5187F-0F21-4EDF-8CCC-F525BF28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0ADB48-46EE-48AA-831A-924B7EC92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EFCC72-DE33-4506-A6BD-65CC1FCAC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46E8CD-A89F-4B91-9E19-4957124CC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E3D7F9-F327-457E-BEA0-3FDB04CDF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3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251BE-58BE-491C-9347-DC47B0B94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Quaternionen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5ADA18-A89E-4449-99C5-EEDB558BA8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Computergrafik</a:t>
            </a:r>
          </a:p>
        </p:txBody>
      </p:sp>
    </p:spTree>
    <p:extLst>
      <p:ext uri="{BB962C8B-B14F-4D97-AF65-F5344CB8AC3E}">
        <p14:creationId xmlns:p14="http://schemas.microsoft.com/office/powerpoint/2010/main" val="367665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Rotationen: Polarkoordinaten und Rotation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8400"/>
            <a:ext cx="6224588" cy="3615267"/>
          </a:xfrm>
        </p:spPr>
        <p:txBody>
          <a:bodyPr/>
          <a:lstStyle/>
          <a:p>
            <a:r>
              <a:rPr lang="de-DE" dirty="0"/>
              <a:t>Polarform wie bei komplexen Zahlen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Vereinfachung für das Einheitsquaternion</a:t>
            </a:r>
          </a:p>
          <a:p>
            <a:endParaRPr lang="de-DE" dirty="0"/>
          </a:p>
          <a:p>
            <a:r>
              <a:rPr lang="de-DE" dirty="0"/>
              <a:t>Rotation: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9DEAFB-5315-4385-897E-DB280865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872038"/>
            <a:ext cx="6919746" cy="6950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BFD4530-6F2B-4858-BEFC-21C53C8B0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4304703"/>
            <a:ext cx="3470694" cy="62956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F054969-E413-4F87-909A-BA9D66585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23" y="5311035"/>
            <a:ext cx="1722105" cy="74069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0E303EB-4781-4DE7-8CCD-76AE60294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506" y="5267695"/>
            <a:ext cx="1722104" cy="73281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486789-49A7-4763-8ADD-91410FC15231}"/>
              </a:ext>
            </a:extLst>
          </p:cNvPr>
          <p:cNvSpPr txBox="1"/>
          <p:nvPr/>
        </p:nvSpPr>
        <p:spPr>
          <a:xfrm>
            <a:off x="3497055" y="581604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(Einheitsquaternion)</a:t>
            </a:r>
          </a:p>
        </p:txBody>
      </p:sp>
    </p:spTree>
    <p:extLst>
      <p:ext uri="{BB962C8B-B14F-4D97-AF65-F5344CB8AC3E}">
        <p14:creationId xmlns:p14="http://schemas.microsoft.com/office/powerpoint/2010/main" val="90525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60399"/>
            <a:ext cx="8534400" cy="1507067"/>
          </a:xfrm>
        </p:spPr>
        <p:txBody>
          <a:bodyPr/>
          <a:lstStyle/>
          <a:p>
            <a:r>
              <a:rPr lang="de-DE" dirty="0"/>
              <a:t>Rotationen: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67466"/>
            <a:ext cx="11106735" cy="3615267"/>
          </a:xfrm>
        </p:spPr>
        <p:txBody>
          <a:bodyPr/>
          <a:lstStyle/>
          <a:p>
            <a:r>
              <a:rPr lang="de-DE" dirty="0"/>
              <a:t>Ein Punkt P(0,2,6) soll rechtsherum um 60° um die z-Achse gedreht werden.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71509C2-AAA6-46F0-9204-70407A78C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844" y="1075267"/>
            <a:ext cx="1722105" cy="74069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20782E4-56A1-48E1-94B3-DE4062AD5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560" y="1047528"/>
            <a:ext cx="1722104" cy="73281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A2C621D-1A86-4FFB-B6AC-035DEA16F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71" y="2919628"/>
            <a:ext cx="5411788" cy="126980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6C23B1C-BAC5-4AAF-A986-BA0E6F684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2" y="4013540"/>
            <a:ext cx="3697905" cy="120293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02979AD-9823-45B1-87C7-CAFB1339A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212" y="5307557"/>
            <a:ext cx="7944295" cy="56626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725CEAAA-49F6-4936-A78C-84A3B7E9EBDA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063295" y="2982286"/>
            <a:ext cx="2727652" cy="2481315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B07C26C3-6107-4A68-B6D6-019BA8D23E14}"/>
              </a:ext>
            </a:extLst>
          </p:cNvPr>
          <p:cNvSpPr txBox="1"/>
          <p:nvPr/>
        </p:nvSpPr>
        <p:spPr>
          <a:xfrm>
            <a:off x="9582360" y="55044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Recht-Hand-Regel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1D4CCE5-07CF-4E5A-B817-F5F5A669E42C}"/>
              </a:ext>
            </a:extLst>
          </p:cNvPr>
          <p:cNvSpPr/>
          <p:nvPr/>
        </p:nvSpPr>
        <p:spPr>
          <a:xfrm>
            <a:off x="5518484" y="995393"/>
            <a:ext cx="4812632" cy="732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854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Wiederholung: </a:t>
            </a:r>
            <a:r>
              <a:rPr lang="de-DE" dirty="0" err="1"/>
              <a:t>Gimbal</a:t>
            </a:r>
            <a:r>
              <a:rPr lang="de-DE" dirty="0"/>
              <a:t> Lock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8400"/>
            <a:ext cx="6224588" cy="3615267"/>
          </a:xfrm>
        </p:spPr>
        <p:txBody>
          <a:bodyPr/>
          <a:lstStyle/>
          <a:p>
            <a:r>
              <a:rPr lang="de-DE" dirty="0" err="1"/>
              <a:t>Gimbal</a:t>
            </a:r>
            <a:r>
              <a:rPr lang="de-DE" dirty="0"/>
              <a:t> Lock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22CDE8-6488-4C6E-AC16-29EA2EE0A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063" y="1794711"/>
            <a:ext cx="46577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84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Vor- und Nachteile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122E75A-90D9-4EF0-9B2C-044FC5F391F4}"/>
              </a:ext>
            </a:extLst>
          </p:cNvPr>
          <p:cNvSpPr txBox="1">
            <a:spLocks/>
          </p:cNvSpPr>
          <p:nvPr/>
        </p:nvSpPr>
        <p:spPr>
          <a:xfrm>
            <a:off x="684212" y="2192867"/>
            <a:ext cx="5230557" cy="303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Kein Standardthema</a:t>
            </a:r>
          </a:p>
          <a:p>
            <a:r>
              <a:rPr lang="de-DE"/>
              <a:t>Umrechnungen von Matrizen und Quaternionen</a:t>
            </a:r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42F297D-54FE-48D2-89AE-EBE69AE9CF74}"/>
              </a:ext>
            </a:extLst>
          </p:cNvPr>
          <p:cNvSpPr txBox="1">
            <a:spLocks/>
          </p:cNvSpPr>
          <p:nvPr/>
        </p:nvSpPr>
        <p:spPr>
          <a:xfrm>
            <a:off x="6603333" y="2093554"/>
            <a:ext cx="5230557" cy="3615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Koordinatensystem unabhängig</a:t>
            </a:r>
          </a:p>
          <a:p>
            <a:r>
              <a:rPr lang="de-DE" dirty="0"/>
              <a:t>Kein </a:t>
            </a:r>
            <a:r>
              <a:rPr lang="de-DE" dirty="0" err="1"/>
              <a:t>Gimbal</a:t>
            </a:r>
            <a:r>
              <a:rPr lang="de-DE" dirty="0"/>
              <a:t> Lock</a:t>
            </a:r>
          </a:p>
          <a:p>
            <a:r>
              <a:rPr lang="de-DE" dirty="0"/>
              <a:t>Kompakte Rotation</a:t>
            </a:r>
          </a:p>
          <a:p>
            <a:r>
              <a:rPr lang="de-DE" dirty="0"/>
              <a:t>Glattere Interpolationen</a:t>
            </a:r>
          </a:p>
          <a:p>
            <a:r>
              <a:rPr lang="de-DE" dirty="0"/>
              <a:t>Offensichtlichere Geometrie</a:t>
            </a:r>
          </a:p>
          <a:p>
            <a:r>
              <a:rPr lang="de-DE" dirty="0"/>
              <a:t>Niedrigerer Rechenaufwand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9" name="Picture 4" descr="Pro Contra Icon - Illustrationen und Vektorgrafiken">
            <a:extLst>
              <a:ext uri="{FF2B5EF4-FFF2-40B4-BE49-F238E27FC236}">
                <a16:creationId xmlns:a16="http://schemas.microsoft.com/office/drawing/2014/main" id="{B22CD9F5-F718-4109-AF29-6E31186081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7" t="22427" r="6971" b="22217"/>
          <a:stretch/>
        </p:blipFill>
        <p:spPr bwMode="auto">
          <a:xfrm>
            <a:off x="3789404" y="3104177"/>
            <a:ext cx="1309345" cy="169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ro Contra Icon - Illustrationen und Vektorgrafiken">
            <a:extLst>
              <a:ext uri="{FF2B5EF4-FFF2-40B4-BE49-F238E27FC236}">
                <a16:creationId xmlns:a16="http://schemas.microsoft.com/office/drawing/2014/main" id="{3672DA63-C8E1-4FEB-8673-8785C006A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2" t="22427" r="49716" b="22217"/>
          <a:stretch/>
        </p:blipFill>
        <p:spPr bwMode="auto">
          <a:xfrm>
            <a:off x="10452049" y="2510023"/>
            <a:ext cx="1274750" cy="169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52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251BE-58BE-491C-9347-DC47B0B94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1735453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8400"/>
            <a:ext cx="6224588" cy="3615267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13431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8400"/>
            <a:ext cx="6224588" cy="3615267"/>
          </a:xfrm>
        </p:spPr>
        <p:txBody>
          <a:bodyPr/>
          <a:lstStyle/>
          <a:p>
            <a:r>
              <a:rPr lang="de-DE" dirty="0"/>
              <a:t>Einleitung</a:t>
            </a:r>
          </a:p>
          <a:p>
            <a:r>
              <a:rPr lang="de-DE" dirty="0"/>
              <a:t>Mathematische Grundlagen</a:t>
            </a:r>
          </a:p>
          <a:p>
            <a:r>
              <a:rPr lang="de-DE" dirty="0"/>
              <a:t>Rotation</a:t>
            </a:r>
          </a:p>
          <a:p>
            <a:r>
              <a:rPr lang="de-DE" dirty="0" err="1"/>
              <a:t>Gimbal</a:t>
            </a:r>
            <a:r>
              <a:rPr lang="de-DE" dirty="0"/>
              <a:t> Lock</a:t>
            </a:r>
          </a:p>
          <a:p>
            <a:r>
              <a:rPr lang="de-DE" dirty="0"/>
              <a:t>Vor- und Nachteile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3E3EEA-60E2-4E0F-808F-A19038A12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10510"/>
            <a:ext cx="5331149" cy="443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1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Einleitung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E41DD4B-3F2A-44CB-B8C3-CCAE040F3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1" y="2192866"/>
                <a:ext cx="7946441" cy="39793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dirty="0"/>
                  <a:t>irischen Mathematiker William Hamilton im Jahre 1843</a:t>
                </a:r>
              </a:p>
              <a:p>
                <a:r>
                  <a:rPr lang="de-DE" dirty="0"/>
                  <a:t>dreidimensionalen Erweiterung für die komplexen Zahlen</a:t>
                </a:r>
              </a:p>
              <a:p>
                <a:r>
                  <a:rPr lang="de-DE" dirty="0"/>
                  <a:t>vierte Dimension -&gt; war er in der Lage eine Multiplikation</a:t>
                </a:r>
              </a:p>
              <a:p>
                <a:r>
                  <a:rPr lang="de-DE" dirty="0"/>
                  <a:t>Professor Gibbs aus Yale</a:t>
                </a:r>
              </a:p>
              <a:p>
                <a:r>
                  <a:rPr lang="de-DE" dirty="0"/>
                  <a:t>Quaternionen aus einem skalaren Teil s und einem vektoriellen Teil v (oder in der Form </a:t>
                </a:r>
                <a14:m>
                  <m:oMath xmlns:m="http://schemas.openxmlformats.org/officeDocument/2006/math"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𝑖𝑥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𝑗𝑦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𝑘𝑧</m:t>
                    </m:r>
                  </m:oMath>
                </a14:m>
                <a:r>
                  <a:rPr lang="de-DE" dirty="0"/>
                  <a:t>) 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E41DD4B-3F2A-44CB-B8C3-CCAE040F3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1" y="2192866"/>
                <a:ext cx="7946441" cy="3979333"/>
              </a:xfrm>
              <a:blipFill>
                <a:blip r:embed="rId2"/>
                <a:stretch>
                  <a:fillRect l="-1380" t="-35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87E3851-6D63-4515-B968-F725D8EBD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714" y="1391831"/>
            <a:ext cx="2968219" cy="407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65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Mathematische 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E41DD4B-3F2A-44CB-B8C3-CCAE040F3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1" y="2438400"/>
                <a:ext cx="10080041" cy="3615267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Quaternion q ist ein 4-Tupel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dPr>
                      <m:e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</a:p>
              <a:p>
                <a:r>
                  <a:rPr lang="de-DE" dirty="0"/>
                  <a:t>Realteil s und den Imaginärteil </a:t>
                </a:r>
                <a14:m>
                  <m:oMath xmlns:m="http://schemas.openxmlformats.org/officeDocument/2006/math"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𝑖𝑥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𝑗𝑦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𝑘𝑧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Darstellung 1:    </a:t>
                </a:r>
                <a14:m>
                  <m:oMath xmlns:m="http://schemas.openxmlformats.org/officeDocument/2006/math"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𝑞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𝑠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𝑖𝑥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𝑗𝑦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𝑘𝑧</m:t>
                    </m:r>
                  </m:oMath>
                </a14:m>
                <a:endParaRPr lang="de-DE" dirty="0">
                  <a:effectLst/>
                  <a:ea typeface="Calibri" panose="020F0502020204030204" pitchFamily="34" charset="0"/>
                </a:endParaRPr>
              </a:p>
              <a:p>
                <a:endParaRPr lang="de-DE" dirty="0">
                  <a:effectLst/>
                  <a:ea typeface="Calibri" panose="020F0502020204030204" pitchFamily="34" charset="0"/>
                </a:endParaRPr>
              </a:p>
              <a:p>
                <a:r>
                  <a:rPr lang="de-DE" dirty="0"/>
                  <a:t>Darstellung 2:    </a:t>
                </a:r>
                <a14:m>
                  <m:oMath xmlns:m="http://schemas.openxmlformats.org/officeDocument/2006/math"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𝑞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lang="de-DE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de-DE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eqArrPr>
                              <m:e>
                                <m:r>
                                  <a:rPr lang="de-DE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de-DE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de-DE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𝑧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de-DE" dirty="0">
                  <a:effectLst/>
                  <a:ea typeface="Calibri" panose="020F0502020204030204" pitchFamily="34" charset="0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E41DD4B-3F2A-44CB-B8C3-CCAE040F3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1" y="2438400"/>
                <a:ext cx="10080041" cy="3615267"/>
              </a:xfrm>
              <a:blipFill>
                <a:blip r:embed="rId2"/>
                <a:stretch>
                  <a:fillRect l="-1088" t="-26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32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Mathematische 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E41DD4B-3F2A-44CB-B8C3-CCAE040F3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1" y="2438400"/>
                <a:ext cx="7176421" cy="361526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Hamilton Dreieck</a:t>
                </a:r>
              </a:p>
              <a:p>
                <a:r>
                  <a:rPr lang="de-DE" dirty="0"/>
                  <a:t>Rechenregeln für Imaginärteil</a:t>
                </a:r>
              </a:p>
              <a:p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𝑖</m:t>
                        </m:r>
                      </m:e>
                      <m:sup>
                        <m:r>
                          <a:rPr lang="de-DE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DE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e>
                      <m:sup>
                        <m:r>
                          <a:rPr lang="de-DE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DE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𝑗</m:t>
                        </m:r>
                      </m:e>
                      <m:sup>
                        <m:r>
                          <a:rPr lang="de-DE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DE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</m:t>
                    </m:r>
                    <m:r>
                      <a:rPr lang="de-DE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1</m:t>
                    </m:r>
                  </m:oMath>
                </a14:m>
                <a:endParaRPr lang="de-DE" dirty="0">
                  <a:effectLst/>
                  <a:ea typeface="Calibri" panose="020F0502020204030204" pitchFamily="34" charset="0"/>
                </a:endParaRPr>
              </a:p>
              <a:p>
                <a:endParaRPr lang="de-DE" dirty="0"/>
              </a:p>
              <a:p>
                <a:r>
                  <a:rPr lang="de-DE" dirty="0"/>
                  <a:t>Pfeilrichtung: 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	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	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de-DE" dirty="0"/>
              </a:p>
              <a:p>
                <a:endParaRPr lang="de-DE" dirty="0">
                  <a:effectLst/>
                  <a:ea typeface="Calibri" panose="020F0502020204030204" pitchFamily="34" charset="0"/>
                </a:endParaRPr>
              </a:p>
              <a:p>
                <a:endParaRPr lang="de-DE" dirty="0">
                  <a:effectLst/>
                  <a:ea typeface="Calibri" panose="020F0502020204030204" pitchFamily="34" charset="0"/>
                </a:endParaRPr>
              </a:p>
              <a:p>
                <a:r>
                  <a:rPr lang="de-DE" dirty="0"/>
                  <a:t>Entgegen 2:     </a:t>
                </a:r>
                <a14:m>
                  <m:oMath xmlns:m="http://schemas.openxmlformats.org/officeDocument/2006/math"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𝑗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∙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=−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de-DE" dirty="0"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de-DE" b="0" i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   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𝑖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∙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𝑘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=−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de-DE" dirty="0"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de-DE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𝑘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∙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𝑗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=−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</m:oMath>
                </a14:m>
                <a:endParaRPr lang="de-DE" dirty="0">
                  <a:effectLst/>
                  <a:ea typeface="Calibri" panose="020F0502020204030204" pitchFamily="34" charset="0"/>
                </a:endParaRPr>
              </a:p>
              <a:p>
                <a:endParaRPr lang="de-DE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E41DD4B-3F2A-44CB-B8C3-CCAE040F3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1" y="2438400"/>
                <a:ext cx="7176421" cy="3615267"/>
              </a:xfrm>
              <a:blipFill>
                <a:blip r:embed="rId2"/>
                <a:stretch>
                  <a:fillRect l="-1274" t="-3373" b="-20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EAA4B847-371E-4F80-8D74-238E42AF24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76001" y="2111541"/>
            <a:ext cx="4455578" cy="213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3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Mathematische Grundlagen: Addition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38400"/>
            <a:ext cx="7176421" cy="1507067"/>
          </a:xfrm>
        </p:spPr>
        <p:txBody>
          <a:bodyPr>
            <a:normAutofit/>
          </a:bodyPr>
          <a:lstStyle/>
          <a:p>
            <a:r>
              <a:rPr lang="de-DE" dirty="0"/>
              <a:t>Addition wie Subtraktion</a:t>
            </a:r>
          </a:p>
          <a:p>
            <a:r>
              <a:rPr lang="de-DE" dirty="0"/>
              <a:t>Wie bei Komplexen Zahlen</a:t>
            </a:r>
          </a:p>
          <a:p>
            <a:r>
              <a:rPr lang="de-DE" dirty="0"/>
              <a:t>Realteil und Imaginärteil komponentenweise</a:t>
            </a:r>
          </a:p>
          <a:p>
            <a:endParaRPr lang="de-DE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F4313B3-3F48-46E3-92D9-2B37C2189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1" y="4444664"/>
            <a:ext cx="4272800" cy="76148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63F0F1B-DF7D-4F57-BABB-3006826B8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163" y="4131740"/>
            <a:ext cx="5614626" cy="138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2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Mathematische Grundlagen: Multiplikation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8400"/>
            <a:ext cx="5668462" cy="770021"/>
          </a:xfrm>
        </p:spPr>
        <p:txBody>
          <a:bodyPr>
            <a:normAutofit/>
          </a:bodyPr>
          <a:lstStyle/>
          <a:p>
            <a:r>
              <a:rPr lang="de-DE" dirty="0"/>
              <a:t>Imaginärteile nicht kommutativ</a:t>
            </a:r>
            <a:endParaRPr lang="de-DE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5D5D93-DF00-4984-8C6E-F7F5366AB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026946"/>
            <a:ext cx="6098860" cy="67577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1EABAC3-F8A6-451C-AE3E-CE0157265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743827"/>
            <a:ext cx="6665417" cy="300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0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Mathematische Grundlagen: Konjugation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38400"/>
            <a:ext cx="6229935" cy="2775284"/>
          </a:xfrm>
        </p:spPr>
        <p:txBody>
          <a:bodyPr>
            <a:normAutofit/>
          </a:bodyPr>
          <a:lstStyle/>
          <a:p>
            <a:r>
              <a:rPr lang="de-DE" dirty="0"/>
              <a:t>Ähnlich wie bei komplexen Zahlen</a:t>
            </a:r>
          </a:p>
          <a:p>
            <a:r>
              <a:rPr lang="de-DE" dirty="0"/>
              <a:t>Minuszeichen vor Imaginärteil</a:t>
            </a:r>
          </a:p>
          <a:p>
            <a:endParaRPr lang="de-DE" sz="12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de-DE" sz="12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de-DE" sz="12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de-DE" dirty="0">
                <a:effectLst/>
                <a:ea typeface="Calibri" panose="020F0502020204030204" pitchFamily="34" charset="0"/>
              </a:rPr>
              <a:t>Beispiel:</a:t>
            </a:r>
          </a:p>
          <a:p>
            <a:endParaRPr lang="de-DE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9CE76A-5F52-44E9-9546-555314E57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491" y="2508585"/>
            <a:ext cx="2414308" cy="7556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6732B-7B60-4D7D-BC29-063BCF85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178" y="4133362"/>
            <a:ext cx="4358748" cy="26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3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Mathematische Grundlagen: Betrag und Inverses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38399"/>
            <a:ext cx="6775368" cy="3882189"/>
          </a:xfrm>
        </p:spPr>
        <p:txBody>
          <a:bodyPr>
            <a:normAutofit/>
          </a:bodyPr>
          <a:lstStyle/>
          <a:p>
            <a:r>
              <a:rPr lang="de-DE" sz="2600" dirty="0"/>
              <a:t>Betrag wie bei komplexen Zahlen:</a:t>
            </a:r>
          </a:p>
          <a:p>
            <a:endParaRPr lang="de-DE" sz="2600" dirty="0">
              <a:effectLst/>
              <a:ea typeface="Calibri" panose="020F0502020204030204" pitchFamily="34" charset="0"/>
            </a:endParaRPr>
          </a:p>
          <a:p>
            <a:r>
              <a:rPr lang="de-DE" sz="2600" dirty="0"/>
              <a:t>Einheitsquaternion:</a:t>
            </a:r>
          </a:p>
          <a:p>
            <a:endParaRPr lang="de-DE" sz="2600" dirty="0"/>
          </a:p>
          <a:p>
            <a:r>
              <a:rPr lang="de-DE" sz="2600" dirty="0"/>
              <a:t>Inverses:</a:t>
            </a:r>
          </a:p>
          <a:p>
            <a:pPr marL="0" indent="0">
              <a:buNone/>
            </a:pPr>
            <a:endParaRPr lang="de-DE" sz="2600" dirty="0"/>
          </a:p>
          <a:p>
            <a:r>
              <a:rPr lang="de-DE" sz="2600" dirty="0"/>
              <a:t>Inverses bei Einheitsquaternion:</a:t>
            </a:r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7A5F7A-7AFE-458A-A45C-10DAEB55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37" y="2185096"/>
            <a:ext cx="3748664" cy="91103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BB18385-7662-4721-9596-51B65C4EE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72" y="3341658"/>
            <a:ext cx="4456793" cy="6477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F601C6B-5E77-4FE2-9FC4-0058F2050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355" y="4131399"/>
            <a:ext cx="2230856" cy="98505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B761232-FA10-48ED-98D1-972FBEF4B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2365" y="5258493"/>
            <a:ext cx="1637298" cy="69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2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288</Words>
  <Application>Microsoft Office PowerPoint</Application>
  <PresentationFormat>Breitbild</PresentationFormat>
  <Paragraphs>76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Yu Mincho</vt:lpstr>
      <vt:lpstr>Arial</vt:lpstr>
      <vt:lpstr>Calibri</vt:lpstr>
      <vt:lpstr>Calibri Light</vt:lpstr>
      <vt:lpstr>Cambria Math</vt:lpstr>
      <vt:lpstr>Times New Roman</vt:lpstr>
      <vt:lpstr>Office</vt:lpstr>
      <vt:lpstr>Quaternionen</vt:lpstr>
      <vt:lpstr>Inhalt</vt:lpstr>
      <vt:lpstr>Einleitung</vt:lpstr>
      <vt:lpstr>Mathematische Grundlagen</vt:lpstr>
      <vt:lpstr>Mathematische Grundlagen</vt:lpstr>
      <vt:lpstr>Mathematische Grundlagen: Addition</vt:lpstr>
      <vt:lpstr>Mathematische Grundlagen: Multiplikation</vt:lpstr>
      <vt:lpstr>Mathematische Grundlagen: Konjugation</vt:lpstr>
      <vt:lpstr>Mathematische Grundlagen: Betrag und Inverses</vt:lpstr>
      <vt:lpstr>Rotationen: Polarkoordinaten und Rotation</vt:lpstr>
      <vt:lpstr>Rotationen: Beispiel</vt:lpstr>
      <vt:lpstr>Wiederholung: Gimbal Lock</vt:lpstr>
      <vt:lpstr>Vor- und Nachteile</vt:lpstr>
      <vt:lpstr>Vielen Dank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Corona-Warn App</dc:title>
  <dc:creator>Yannis</dc:creator>
  <cp:lastModifiedBy>Johannes Weis</cp:lastModifiedBy>
  <cp:revision>10</cp:revision>
  <dcterms:created xsi:type="dcterms:W3CDTF">2021-04-27T16:50:55Z</dcterms:created>
  <dcterms:modified xsi:type="dcterms:W3CDTF">2021-05-30T20:05:40Z</dcterms:modified>
</cp:coreProperties>
</file>