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sha Momin" userId="9e3bba97089f5d0b" providerId="LiveId" clId="{E1D97810-6AE5-4A40-B9BD-1C6999788096}"/>
    <pc:docChg chg="modSld">
      <pc:chgData name="Insha Momin" userId="9e3bba97089f5d0b" providerId="LiveId" clId="{E1D97810-6AE5-4A40-B9BD-1C6999788096}" dt="2025-07-14T14:20:38.858" v="7" actId="20577"/>
      <pc:docMkLst>
        <pc:docMk/>
      </pc:docMkLst>
      <pc:sldChg chg="modSp mod">
        <pc:chgData name="Insha Momin" userId="9e3bba97089f5d0b" providerId="LiveId" clId="{E1D97810-6AE5-4A40-B9BD-1C6999788096}" dt="2025-07-14T14:20:38.858" v="7" actId="20577"/>
        <pc:sldMkLst>
          <pc:docMk/>
          <pc:sldMk cId="0" sldId="263"/>
        </pc:sldMkLst>
        <pc:spChg chg="mod">
          <ac:chgData name="Insha Momin" userId="9e3bba97089f5d0b" providerId="LiveId" clId="{E1D97810-6AE5-4A40-B9BD-1C6999788096}" dt="2025-07-14T14:20:38.858" v="7" actId="20577"/>
          <ac:spMkLst>
            <pc:docMk/>
            <pc:sldMk cId="0" sldId="263"/>
            <ac:spMk id="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results?search_query=English+Noun+and+Pronoun+English+grade+6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-20250714-WA001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1828800"/>
            <a:ext cx="7315200" cy="32004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endParaRPr/>
          </a:p>
          <a:p>
            <a:pPr algn="ctr">
              <a:defRPr sz="5400" b="1">
                <a:solidFill>
                  <a:srgbClr val="000000"/>
                </a:solidFill>
                <a:latin typeface="Franklin Gothic Medium"/>
              </a:defRPr>
            </a:pPr>
            <a:r>
              <a:t>What is a Noun</a:t>
            </a:r>
          </a:p>
          <a:p>
            <a:pPr algn="ctr">
              <a:spcBef>
                <a:spcPts val="2400"/>
              </a:spcBef>
              <a:defRPr sz="3200">
                <a:solidFill>
                  <a:srgbClr val="000000"/>
                </a:solidFill>
                <a:latin typeface="Garamond"/>
              </a:defRPr>
            </a:pPr>
            <a:r>
              <a:t>• A noun is a word that names a person, place, thing, or idea.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62179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600">
                <a:solidFill>
                  <a:srgbClr val="000000"/>
                </a:solidFill>
                <a:latin typeface="Garamond"/>
                <a:hlinkClick r:id="rId3"/>
              </a:rPr>
              <a:t>🎥 Watch related video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-20250714-WA001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4320" y="274320"/>
            <a:ext cx="8595360" cy="10972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defRPr sz="3200" b="1" u="sng">
                <a:solidFill>
                  <a:srgbClr val="000000"/>
                </a:solidFill>
                <a:latin typeface="Franklin Gothic Medium"/>
              </a:defRPr>
            </a:pPr>
            <a:r>
              <a:t>Types of Nouns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760" y="1005840"/>
            <a:ext cx="4846320" cy="5212080"/>
          </a:xfrm>
          <a:prstGeom prst="rect">
            <a:avLst/>
          </a:prstGeom>
          <a:noFill/>
        </p:spPr>
        <p:txBody>
          <a:bodyPr wrap="square" tIns="91440" bIns="91440">
            <a:normAutofit/>
          </a:bodyPr>
          <a:lstStyle/>
          <a:p>
            <a:endParaRPr/>
          </a:p>
          <a:p>
            <a:pPr algn="l">
              <a:lnSpc>
                <a:spcPts val="2360"/>
              </a:lnSpc>
              <a:defRPr sz="1760">
                <a:solidFill>
                  <a:srgbClr val="000000"/>
                </a:solidFill>
                <a:latin typeface="Garamond"/>
              </a:defRPr>
            </a:pPr>
            <a:r>
              <a:rPr sz="1760" b="0">
                <a:solidFill>
                  <a:srgbClr val="000000"/>
                </a:solidFill>
                <a:latin typeface="Garamond"/>
              </a:rPr>
              <a:t>1. Common Nouns: General names, not capitalized (e.g., dog, tree, house).</a:t>
            </a:r>
          </a:p>
          <a:p>
            <a:pPr algn="l">
              <a:lnSpc>
                <a:spcPts val="2360"/>
              </a:lnSpc>
              <a:defRPr sz="1760">
                <a:solidFill>
                  <a:srgbClr val="000000"/>
                </a:solidFill>
                <a:latin typeface="Garamond"/>
              </a:defRPr>
            </a:pPr>
            <a:r>
              <a:rPr sz="1760" b="0">
                <a:solidFill>
                  <a:srgbClr val="000000"/>
                </a:solidFill>
                <a:latin typeface="Garamond"/>
              </a:rPr>
              <a:t>2. Proper Nouns: Specific names, always capitalized (e.g., Rover, Oak Street, White House).</a:t>
            </a:r>
          </a:p>
          <a:p>
            <a:pPr algn="l">
              <a:lnSpc>
                <a:spcPts val="2360"/>
              </a:lnSpc>
              <a:defRPr sz="1760">
                <a:solidFill>
                  <a:srgbClr val="000000"/>
                </a:solidFill>
                <a:latin typeface="Garamond"/>
              </a:defRPr>
            </a:pPr>
            <a:r>
              <a:rPr sz="1760" b="0">
                <a:solidFill>
                  <a:srgbClr val="000000"/>
                </a:solidFill>
                <a:latin typeface="Garamond"/>
              </a:rPr>
              <a:t>3. Concrete Nouns: Things you can experience with your senses (e.g., apple, music, sunshine).</a:t>
            </a:r>
          </a:p>
          <a:p>
            <a:pPr algn="l">
              <a:lnSpc>
                <a:spcPts val="2360"/>
              </a:lnSpc>
              <a:defRPr sz="1760">
                <a:solidFill>
                  <a:srgbClr val="000000"/>
                </a:solidFill>
                <a:latin typeface="Garamond"/>
              </a:defRPr>
            </a:pPr>
            <a:r>
              <a:rPr sz="1760" b="0">
                <a:solidFill>
                  <a:srgbClr val="000000"/>
                </a:solidFill>
                <a:latin typeface="Garamond"/>
              </a:rPr>
              <a:t>4. Abstract Nouns: Ideas or feelings you cannot touch (e.g., love, justice, fear).</a:t>
            </a:r>
          </a:p>
          <a:p>
            <a:pPr algn="l">
              <a:lnSpc>
                <a:spcPts val="2360"/>
              </a:lnSpc>
              <a:defRPr sz="1760">
                <a:solidFill>
                  <a:srgbClr val="000000"/>
                </a:solidFill>
                <a:latin typeface="Garamond"/>
              </a:defRPr>
            </a:pPr>
            <a:r>
              <a:rPr sz="1760" b="0">
                <a:solidFill>
                  <a:srgbClr val="000000"/>
                </a:solidFill>
                <a:latin typeface="Garamond"/>
              </a:rPr>
              <a:t>5. Countable Nouns: Can be counted (e.g., one book, two books, three books).</a:t>
            </a:r>
          </a:p>
          <a:p>
            <a:pPr algn="l">
              <a:lnSpc>
                <a:spcPts val="2360"/>
              </a:lnSpc>
              <a:defRPr sz="1760">
                <a:solidFill>
                  <a:srgbClr val="000000"/>
                </a:solidFill>
                <a:latin typeface="Garamond"/>
              </a:defRPr>
            </a:pPr>
            <a:r>
              <a:rPr sz="1760" b="0">
                <a:solidFill>
                  <a:srgbClr val="000000"/>
                </a:solidFill>
                <a:latin typeface="Garamond"/>
              </a:rPr>
              <a:t>6. Uncountable Nouns: Cannot be counted (e.g., water, air, sand).</a:t>
            </a:r>
          </a:p>
        </p:txBody>
      </p:sp>
      <p:pic>
        <p:nvPicPr>
          <p:cNvPr id="5" name="Picture 4" descr="temp_img_Types_of_Noun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60" y="1783080"/>
            <a:ext cx="3474720" cy="34747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5760" y="6400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>
                <a:solidFill>
                  <a:srgbClr val="000000"/>
                </a:solidFill>
                <a:latin typeface="Garamond"/>
              </a:defRPr>
            </a:pPr>
            <a:r>
              <a:t>Generated by AI Slide Generator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-20250714-WA001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4320" y="274320"/>
            <a:ext cx="8595360" cy="10972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defRPr sz="3200" b="1" u="sng">
                <a:solidFill>
                  <a:srgbClr val="000000"/>
                </a:solidFill>
                <a:latin typeface="Franklin Gothic Medium"/>
              </a:defRPr>
            </a:pPr>
            <a:r>
              <a:t>Singular and Plural Nouns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760" y="1005840"/>
            <a:ext cx="4846320" cy="5212080"/>
          </a:xfrm>
          <a:prstGeom prst="rect">
            <a:avLst/>
          </a:prstGeom>
          <a:noFill/>
        </p:spPr>
        <p:txBody>
          <a:bodyPr wrap="square" tIns="91440" bIns="91440">
            <a:normAutofit/>
          </a:bodyPr>
          <a:lstStyle/>
          <a:p>
            <a:endParaRPr/>
          </a:p>
          <a:p>
            <a:pPr algn="l">
              <a:lnSpc>
                <a:spcPts val="2360"/>
              </a:lnSpc>
              <a:defRPr sz="1760">
                <a:solidFill>
                  <a:srgbClr val="000000"/>
                </a:solidFill>
                <a:latin typeface="Garamond"/>
              </a:defRPr>
            </a:pPr>
            <a:r>
              <a:rPr sz="1760" b="0">
                <a:solidFill>
                  <a:srgbClr val="000000"/>
                </a:solidFill>
                <a:latin typeface="Garamond"/>
              </a:rPr>
              <a:t>1. Most nouns become plural by adding "-s" (e.g., cat -&gt; cats, book -&gt; books).</a:t>
            </a:r>
          </a:p>
          <a:p>
            <a:pPr algn="l">
              <a:lnSpc>
                <a:spcPts val="2360"/>
              </a:lnSpc>
              <a:defRPr sz="1760">
                <a:solidFill>
                  <a:srgbClr val="000000"/>
                </a:solidFill>
                <a:latin typeface="Garamond"/>
              </a:defRPr>
            </a:pPr>
            <a:r>
              <a:rPr sz="1760" b="0">
                <a:solidFill>
                  <a:srgbClr val="000000"/>
                </a:solidFill>
                <a:latin typeface="Garamond"/>
              </a:rPr>
              <a:t>2. Nouns ending in "-s," "-sh," "-ch," "-x," or "-z" add "-es" (e.g., bus -&gt; buses, dish -&gt; dishes).</a:t>
            </a:r>
          </a:p>
          <a:p>
            <a:pPr algn="l">
              <a:lnSpc>
                <a:spcPts val="2360"/>
              </a:lnSpc>
              <a:defRPr sz="1760">
                <a:solidFill>
                  <a:srgbClr val="000000"/>
                </a:solidFill>
                <a:latin typeface="Garamond"/>
              </a:defRPr>
            </a:pPr>
            <a:r>
              <a:rPr sz="1760" b="0">
                <a:solidFill>
                  <a:srgbClr val="000000"/>
                </a:solidFill>
                <a:latin typeface="Garamond"/>
              </a:rPr>
              <a:t>3. Some nouns ending in "-y" change to "-ies" (e.g., baby -&gt; babies, city -&gt; cities).</a:t>
            </a:r>
          </a:p>
          <a:p>
            <a:pPr algn="l">
              <a:lnSpc>
                <a:spcPts val="2360"/>
              </a:lnSpc>
              <a:defRPr sz="1760">
                <a:solidFill>
                  <a:srgbClr val="000000"/>
                </a:solidFill>
                <a:latin typeface="Garamond"/>
              </a:defRPr>
            </a:pPr>
            <a:r>
              <a:rPr sz="1760" b="0">
                <a:solidFill>
                  <a:srgbClr val="000000"/>
                </a:solidFill>
                <a:latin typeface="Garamond"/>
              </a:rPr>
              <a:t>4. Irregular plural nouns have different forms (e.g., child -&gt; children, mouse -&gt; mice, person -&gt; people).</a:t>
            </a:r>
          </a:p>
          <a:p>
            <a:pPr algn="l">
              <a:lnSpc>
                <a:spcPts val="2360"/>
              </a:lnSpc>
              <a:defRPr sz="1760">
                <a:solidFill>
                  <a:srgbClr val="000000"/>
                </a:solidFill>
                <a:latin typeface="Garamond"/>
              </a:defRPr>
            </a:pPr>
            <a:r>
              <a:rPr sz="1760" b="0">
                <a:solidFill>
                  <a:srgbClr val="000000"/>
                </a:solidFill>
                <a:latin typeface="Garamond"/>
              </a:rPr>
              <a:t>5. Some nouns stay the same in both singular and plural forms (e.g., sheep, deer, fish).</a:t>
            </a:r>
          </a:p>
          <a:p>
            <a:pPr algn="l">
              <a:lnSpc>
                <a:spcPts val="2360"/>
              </a:lnSpc>
              <a:defRPr sz="1760">
                <a:solidFill>
                  <a:srgbClr val="000000"/>
                </a:solidFill>
                <a:latin typeface="Garamond"/>
              </a:defRPr>
            </a:pPr>
            <a:r>
              <a:rPr sz="1760" b="0">
                <a:solidFill>
                  <a:srgbClr val="000000"/>
                </a:solidFill>
                <a:latin typeface="Garamond"/>
              </a:rPr>
              <a:t>6. Formula for regular plural noun: Singular Noun + s or es = Plural Noun</a:t>
            </a:r>
          </a:p>
        </p:txBody>
      </p:sp>
      <p:pic>
        <p:nvPicPr>
          <p:cNvPr id="5" name="Picture 4" descr="temp_img_Singular_and_Plural_Noun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60" y="1783080"/>
            <a:ext cx="3474720" cy="34747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5760" y="6400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>
                <a:solidFill>
                  <a:srgbClr val="000000"/>
                </a:solidFill>
                <a:latin typeface="Garamond"/>
              </a:defRPr>
            </a:pPr>
            <a:r>
              <a:t>Generated by AI Slide Generator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-20250714-WA001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4320" y="274320"/>
            <a:ext cx="8595360" cy="10972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defRPr sz="3200" b="1" u="sng">
                <a:solidFill>
                  <a:srgbClr val="000000"/>
                </a:solidFill>
                <a:latin typeface="Franklin Gothic Medium"/>
              </a:defRPr>
            </a:pPr>
            <a:r>
              <a:t>What is a Pronoun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760" y="1005840"/>
            <a:ext cx="4846320" cy="5212080"/>
          </a:xfrm>
          <a:prstGeom prst="rect">
            <a:avLst/>
          </a:prstGeom>
          <a:noFill/>
        </p:spPr>
        <p:txBody>
          <a:bodyPr wrap="square" tIns="91440" bIns="91440">
            <a:normAutofit/>
          </a:bodyPr>
          <a:lstStyle/>
          <a:p>
            <a:endParaRPr/>
          </a:p>
          <a:p>
            <a:pPr algn="l">
              <a:lnSpc>
                <a:spcPts val="2360"/>
              </a:lnSpc>
              <a:defRPr sz="1760">
                <a:solidFill>
                  <a:srgbClr val="000000"/>
                </a:solidFill>
                <a:latin typeface="Garamond"/>
              </a:defRPr>
            </a:pPr>
            <a:r>
              <a:rPr sz="1760" b="0">
                <a:solidFill>
                  <a:srgbClr val="000000"/>
                </a:solidFill>
                <a:latin typeface="Garamond"/>
              </a:rPr>
              <a:t>1. A pronoun is a word that replaces a noun or noun phrase.</a:t>
            </a:r>
          </a:p>
          <a:p>
            <a:pPr algn="l">
              <a:lnSpc>
                <a:spcPts val="2360"/>
              </a:lnSpc>
              <a:defRPr sz="1760">
                <a:solidFill>
                  <a:srgbClr val="000000"/>
                </a:solidFill>
                <a:latin typeface="Garamond"/>
              </a:defRPr>
            </a:pPr>
            <a:r>
              <a:rPr sz="1760" b="0">
                <a:solidFill>
                  <a:srgbClr val="000000"/>
                </a:solidFill>
                <a:latin typeface="Garamond"/>
              </a:rPr>
              <a:t>2. Pronouns help us avoid repeating the same noun over and over.</a:t>
            </a:r>
          </a:p>
          <a:p>
            <a:pPr algn="l">
              <a:lnSpc>
                <a:spcPts val="2360"/>
              </a:lnSpc>
              <a:defRPr sz="1760">
                <a:solidFill>
                  <a:srgbClr val="000000"/>
                </a:solidFill>
                <a:latin typeface="Garamond"/>
              </a:defRPr>
            </a:pPr>
            <a:r>
              <a:rPr sz="1760" b="0">
                <a:solidFill>
                  <a:srgbClr val="000000"/>
                </a:solidFill>
                <a:latin typeface="Garamond"/>
              </a:rPr>
              <a:t>3. Pronouns make our sentences sound smoother and less repetitive.</a:t>
            </a:r>
          </a:p>
          <a:p>
            <a:pPr algn="l">
              <a:lnSpc>
                <a:spcPts val="2360"/>
              </a:lnSpc>
              <a:defRPr sz="1760">
                <a:solidFill>
                  <a:srgbClr val="000000"/>
                </a:solidFill>
                <a:latin typeface="Garamond"/>
              </a:defRPr>
            </a:pPr>
            <a:r>
              <a:rPr sz="1760" b="0">
                <a:solidFill>
                  <a:srgbClr val="000000"/>
                </a:solidFill>
                <a:latin typeface="Garamond"/>
              </a:rPr>
              <a:t>4. Example: Instead of saying "The boy went to school. The boy likes to read," we say "The boy went to school. He likes to read."</a:t>
            </a:r>
          </a:p>
          <a:p>
            <a:pPr algn="l">
              <a:lnSpc>
                <a:spcPts val="2360"/>
              </a:lnSpc>
              <a:defRPr sz="1760">
                <a:solidFill>
                  <a:srgbClr val="000000"/>
                </a:solidFill>
                <a:latin typeface="Garamond"/>
              </a:defRPr>
            </a:pPr>
            <a:r>
              <a:rPr sz="1760" b="0">
                <a:solidFill>
                  <a:srgbClr val="000000"/>
                </a:solidFill>
                <a:latin typeface="Garamond"/>
              </a:rPr>
              <a:t>5. "He" is the pronoun replacing "The boy."</a:t>
            </a:r>
          </a:p>
          <a:p>
            <a:pPr algn="l">
              <a:lnSpc>
                <a:spcPts val="2360"/>
              </a:lnSpc>
              <a:defRPr sz="1760">
                <a:solidFill>
                  <a:srgbClr val="000000"/>
                </a:solidFill>
                <a:latin typeface="Garamond"/>
              </a:defRPr>
            </a:pPr>
            <a:r>
              <a:rPr sz="1760" b="0">
                <a:solidFill>
                  <a:srgbClr val="000000"/>
                </a:solidFill>
                <a:latin typeface="Garamond"/>
              </a:rPr>
              <a:t>6. Pronouns agree in number and gender with the noun they replace.</a:t>
            </a:r>
          </a:p>
        </p:txBody>
      </p:sp>
      <p:pic>
        <p:nvPicPr>
          <p:cNvPr id="5" name="Picture 4" descr="temp_img_What_is_a_Pronou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60" y="1783080"/>
            <a:ext cx="3474720" cy="34747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5760" y="6400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>
                <a:solidFill>
                  <a:srgbClr val="000000"/>
                </a:solidFill>
                <a:latin typeface="Garamond"/>
              </a:defRPr>
            </a:pPr>
            <a:r>
              <a:t>Generated by AI Slide Generator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-20250714-WA001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4320" y="274320"/>
            <a:ext cx="8595360" cy="10972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defRPr sz="3200" b="1" u="sng">
                <a:solidFill>
                  <a:srgbClr val="000000"/>
                </a:solidFill>
                <a:latin typeface="Franklin Gothic Medium"/>
              </a:defRPr>
            </a:pPr>
            <a:r>
              <a:t>Types of Pronouns Subject and Object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760" y="1005840"/>
            <a:ext cx="4846320" cy="5212080"/>
          </a:xfrm>
          <a:prstGeom prst="rect">
            <a:avLst/>
          </a:prstGeom>
          <a:noFill/>
        </p:spPr>
        <p:txBody>
          <a:bodyPr wrap="square" tIns="91440" bIns="91440">
            <a:normAutofit/>
          </a:bodyPr>
          <a:lstStyle/>
          <a:p>
            <a:endParaRPr/>
          </a:p>
          <a:p>
            <a:pPr algn="l">
              <a:lnSpc>
                <a:spcPts val="2360"/>
              </a:lnSpc>
              <a:defRPr sz="1760">
                <a:solidFill>
                  <a:srgbClr val="000000"/>
                </a:solidFill>
                <a:latin typeface="Garamond"/>
              </a:defRPr>
            </a:pPr>
            <a:r>
              <a:rPr sz="1760" b="0">
                <a:solidFill>
                  <a:srgbClr val="000000"/>
                </a:solidFill>
                <a:latin typeface="Garamond"/>
              </a:rPr>
              <a:t>1. Subject Pronouns: Used as the subject of a sentence (e.g., I, you, he, she, it, we, they).</a:t>
            </a:r>
          </a:p>
          <a:p>
            <a:pPr algn="l">
              <a:lnSpc>
                <a:spcPts val="2360"/>
              </a:lnSpc>
              <a:defRPr sz="1760">
                <a:solidFill>
                  <a:srgbClr val="000000"/>
                </a:solidFill>
                <a:latin typeface="Garamond"/>
              </a:defRPr>
            </a:pPr>
            <a:r>
              <a:rPr sz="1760" b="0">
                <a:solidFill>
                  <a:srgbClr val="000000"/>
                </a:solidFill>
                <a:latin typeface="Garamond"/>
              </a:rPr>
              <a:t>2. Example: *He* is going to the store. *They* are playing outside.</a:t>
            </a:r>
          </a:p>
          <a:p>
            <a:pPr algn="l">
              <a:lnSpc>
                <a:spcPts val="2360"/>
              </a:lnSpc>
              <a:defRPr sz="1760">
                <a:solidFill>
                  <a:srgbClr val="000000"/>
                </a:solidFill>
                <a:latin typeface="Garamond"/>
              </a:defRPr>
            </a:pPr>
            <a:r>
              <a:rPr sz="1760" b="0">
                <a:solidFill>
                  <a:srgbClr val="000000"/>
                </a:solidFill>
                <a:latin typeface="Garamond"/>
              </a:rPr>
              <a:t>3. Object Pronouns: Used as the object of a verb or preposition (e.g., me, you, him, her, it, us, them).</a:t>
            </a:r>
          </a:p>
          <a:p>
            <a:pPr algn="l">
              <a:lnSpc>
                <a:spcPts val="2360"/>
              </a:lnSpc>
              <a:defRPr sz="1760">
                <a:solidFill>
                  <a:srgbClr val="000000"/>
                </a:solidFill>
                <a:latin typeface="Garamond"/>
              </a:defRPr>
            </a:pPr>
            <a:r>
              <a:rPr sz="1760" b="0">
                <a:solidFill>
                  <a:srgbClr val="000000"/>
                </a:solidFill>
                <a:latin typeface="Garamond"/>
              </a:rPr>
              <a:t>4. Example: The teacher helped *him*. Give the book to *them*.</a:t>
            </a:r>
          </a:p>
          <a:p>
            <a:pPr algn="l">
              <a:lnSpc>
                <a:spcPts val="2360"/>
              </a:lnSpc>
              <a:defRPr sz="1760">
                <a:solidFill>
                  <a:srgbClr val="000000"/>
                </a:solidFill>
                <a:latin typeface="Garamond"/>
              </a:defRPr>
            </a:pPr>
            <a:r>
              <a:rPr sz="1760" b="0">
                <a:solidFill>
                  <a:srgbClr val="000000"/>
                </a:solidFill>
                <a:latin typeface="Garamond"/>
              </a:rPr>
              <a:t>5. *Subject Pronoun + Verb + Object Pronoun* is a common sentence structure.</a:t>
            </a:r>
          </a:p>
          <a:p>
            <a:pPr algn="l">
              <a:lnSpc>
                <a:spcPts val="2360"/>
              </a:lnSpc>
              <a:defRPr sz="1760">
                <a:solidFill>
                  <a:srgbClr val="000000"/>
                </a:solidFill>
                <a:latin typeface="Garamond"/>
              </a:defRPr>
            </a:pPr>
            <a:r>
              <a:rPr sz="1760" b="0">
                <a:solidFill>
                  <a:srgbClr val="000000"/>
                </a:solidFill>
                <a:latin typeface="Garamond"/>
              </a:rPr>
              <a:t>6. Formula: *S + V + O*. Where S = Subject Pronoun, V = Verb, O = Object Pronoun</a:t>
            </a:r>
          </a:p>
        </p:txBody>
      </p:sp>
      <p:pic>
        <p:nvPicPr>
          <p:cNvPr id="5" name="Picture 4" descr="temp_img_Types_of_Pronouns_Subject_and_Objec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60" y="1783080"/>
            <a:ext cx="3474720" cy="34747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5760" y="6400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>
                <a:solidFill>
                  <a:srgbClr val="000000"/>
                </a:solidFill>
                <a:latin typeface="Garamond"/>
              </a:defRPr>
            </a:pPr>
            <a:r>
              <a:t>Generated by AI Slide Generator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-20250714-WA001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4320" y="274320"/>
            <a:ext cx="8595360" cy="10972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defRPr sz="2800" b="1" u="sng">
                <a:solidFill>
                  <a:srgbClr val="000000"/>
                </a:solidFill>
                <a:latin typeface="Franklin Gothic Medium"/>
              </a:defRPr>
            </a:pPr>
            <a:r>
              <a:t>Types of Pronouns Possessive and Reflexive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760" y="1005840"/>
            <a:ext cx="4846320" cy="5212080"/>
          </a:xfrm>
          <a:prstGeom prst="rect">
            <a:avLst/>
          </a:prstGeom>
          <a:noFill/>
        </p:spPr>
        <p:txBody>
          <a:bodyPr wrap="square" tIns="91440" bIns="91440">
            <a:normAutofit/>
          </a:bodyPr>
          <a:lstStyle/>
          <a:p>
            <a:endParaRPr/>
          </a:p>
          <a:p>
            <a:pPr algn="l">
              <a:lnSpc>
                <a:spcPts val="2360"/>
              </a:lnSpc>
              <a:defRPr sz="1760">
                <a:solidFill>
                  <a:srgbClr val="000000"/>
                </a:solidFill>
                <a:latin typeface="Garamond"/>
              </a:defRPr>
            </a:pPr>
            <a:r>
              <a:rPr sz="1760" b="0">
                <a:solidFill>
                  <a:srgbClr val="000000"/>
                </a:solidFill>
                <a:latin typeface="Garamond"/>
              </a:rPr>
              <a:t>1. Possessive Pronouns: Show ownership (e.g., mine, yours, his, hers, its, ours, theirs).</a:t>
            </a:r>
          </a:p>
          <a:p>
            <a:pPr algn="l">
              <a:lnSpc>
                <a:spcPts val="2360"/>
              </a:lnSpc>
              <a:defRPr sz="1760">
                <a:solidFill>
                  <a:srgbClr val="000000"/>
                </a:solidFill>
                <a:latin typeface="Garamond"/>
              </a:defRPr>
            </a:pPr>
            <a:r>
              <a:rPr sz="1760" b="0">
                <a:solidFill>
                  <a:srgbClr val="000000"/>
                </a:solidFill>
                <a:latin typeface="Garamond"/>
              </a:rPr>
              <a:t>2. Example: This book is *mine*. The house is *theirs*.</a:t>
            </a:r>
          </a:p>
          <a:p>
            <a:pPr algn="l">
              <a:lnSpc>
                <a:spcPts val="2360"/>
              </a:lnSpc>
              <a:defRPr sz="1760">
                <a:solidFill>
                  <a:srgbClr val="000000"/>
                </a:solidFill>
                <a:latin typeface="Garamond"/>
              </a:defRPr>
            </a:pPr>
            <a:r>
              <a:rPr sz="1760" b="0">
                <a:solidFill>
                  <a:srgbClr val="000000"/>
                </a:solidFill>
                <a:latin typeface="Garamond"/>
              </a:rPr>
              <a:t>3. Note: Possessive pronouns do not use apostrophes.</a:t>
            </a:r>
          </a:p>
          <a:p>
            <a:pPr algn="l">
              <a:lnSpc>
                <a:spcPts val="2360"/>
              </a:lnSpc>
              <a:defRPr sz="1760">
                <a:solidFill>
                  <a:srgbClr val="000000"/>
                </a:solidFill>
                <a:latin typeface="Garamond"/>
              </a:defRPr>
            </a:pPr>
            <a:r>
              <a:rPr sz="1760" b="0">
                <a:solidFill>
                  <a:srgbClr val="000000"/>
                </a:solidFill>
                <a:latin typeface="Garamond"/>
              </a:rPr>
              <a:t>4. Reflexive Pronouns: Refer back to the subject of the sentence (e.g., myself, yourself, himself, herself, itself, ourselves, themselves).</a:t>
            </a:r>
          </a:p>
          <a:p>
            <a:pPr algn="l">
              <a:lnSpc>
                <a:spcPts val="2360"/>
              </a:lnSpc>
              <a:defRPr sz="1760">
                <a:solidFill>
                  <a:srgbClr val="000000"/>
                </a:solidFill>
                <a:latin typeface="Garamond"/>
              </a:defRPr>
            </a:pPr>
            <a:r>
              <a:rPr sz="1760" b="0">
                <a:solidFill>
                  <a:srgbClr val="000000"/>
                </a:solidFill>
                <a:latin typeface="Garamond"/>
              </a:rPr>
              <a:t>5. Example: She hurt *herself*. They blamed *themselves*.</a:t>
            </a:r>
          </a:p>
          <a:p>
            <a:pPr algn="l">
              <a:lnSpc>
                <a:spcPts val="2360"/>
              </a:lnSpc>
              <a:defRPr sz="1760">
                <a:solidFill>
                  <a:srgbClr val="000000"/>
                </a:solidFill>
                <a:latin typeface="Garamond"/>
              </a:defRPr>
            </a:pPr>
            <a:r>
              <a:rPr sz="1760" b="0">
                <a:solidFill>
                  <a:srgbClr val="000000"/>
                </a:solidFill>
                <a:latin typeface="Garamond"/>
              </a:rPr>
              <a:t>6. Reflexive pronouns are essential to the meaning of the sentence and cannot be removed.</a:t>
            </a:r>
          </a:p>
        </p:txBody>
      </p:sp>
      <p:pic>
        <p:nvPicPr>
          <p:cNvPr id="5" name="Picture 4" descr="temp_img_Types_of_Pronouns_Possessive_and_Reflexiv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60" y="1783080"/>
            <a:ext cx="3474720" cy="34747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5760" y="6400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>
                <a:solidFill>
                  <a:srgbClr val="000000"/>
                </a:solidFill>
                <a:latin typeface="Garamond"/>
              </a:defRPr>
            </a:pPr>
            <a:r>
              <a:t>Generated by AI Slide Generator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-20250714-WA001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4320" y="274320"/>
            <a:ext cx="8595360" cy="10972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defRPr sz="3200" b="1" u="sng">
                <a:solidFill>
                  <a:srgbClr val="000000"/>
                </a:solidFill>
                <a:latin typeface="Franklin Gothic Medium"/>
              </a:defRPr>
            </a:pPr>
            <a:r>
              <a:t>Pronoun-Antecedent Agreement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760" y="1005840"/>
            <a:ext cx="4846320" cy="5212080"/>
          </a:xfrm>
          <a:prstGeom prst="rect">
            <a:avLst/>
          </a:prstGeom>
          <a:noFill/>
        </p:spPr>
        <p:txBody>
          <a:bodyPr wrap="square" tIns="91440" bIns="91440">
            <a:normAutofit/>
          </a:bodyPr>
          <a:lstStyle/>
          <a:p>
            <a:endParaRPr/>
          </a:p>
          <a:p>
            <a:pPr algn="l">
              <a:lnSpc>
                <a:spcPts val="2360"/>
              </a:lnSpc>
              <a:defRPr sz="1760">
                <a:solidFill>
                  <a:srgbClr val="000000"/>
                </a:solidFill>
                <a:latin typeface="Garamond"/>
              </a:defRPr>
            </a:pPr>
            <a:r>
              <a:rPr sz="1760" b="0">
                <a:solidFill>
                  <a:srgbClr val="000000"/>
                </a:solidFill>
                <a:latin typeface="Garamond"/>
              </a:rPr>
              <a:t>1. The antecedent is the noun that a pronoun refers to.</a:t>
            </a:r>
          </a:p>
          <a:p>
            <a:pPr algn="l">
              <a:lnSpc>
                <a:spcPts val="2360"/>
              </a:lnSpc>
              <a:defRPr sz="1760">
                <a:solidFill>
                  <a:srgbClr val="000000"/>
                </a:solidFill>
                <a:latin typeface="Garamond"/>
              </a:defRPr>
            </a:pPr>
            <a:r>
              <a:rPr sz="1760" b="0">
                <a:solidFill>
                  <a:srgbClr val="000000"/>
                </a:solidFill>
                <a:latin typeface="Garamond"/>
              </a:rPr>
              <a:t>2. A pronoun must agree in number (singular or plural) with its antecedent.</a:t>
            </a:r>
          </a:p>
          <a:p>
            <a:pPr algn="l">
              <a:lnSpc>
                <a:spcPts val="2360"/>
              </a:lnSpc>
              <a:defRPr sz="1760">
                <a:solidFill>
                  <a:srgbClr val="000000"/>
                </a:solidFill>
                <a:latin typeface="Garamond"/>
              </a:defRPr>
            </a:pPr>
            <a:r>
              <a:rPr sz="1760" b="0">
                <a:solidFill>
                  <a:srgbClr val="000000"/>
                </a:solidFill>
                <a:latin typeface="Garamond"/>
              </a:rPr>
              <a:t>3. Singular antecedent needs a singular pronoun (e.g., The dog wagged *its* tail).</a:t>
            </a:r>
          </a:p>
          <a:p>
            <a:pPr algn="l">
              <a:lnSpc>
                <a:spcPts val="2360"/>
              </a:lnSpc>
              <a:defRPr sz="1760">
                <a:solidFill>
                  <a:srgbClr val="000000"/>
                </a:solidFill>
                <a:latin typeface="Garamond"/>
              </a:defRPr>
            </a:pPr>
            <a:r>
              <a:rPr sz="1760" b="0">
                <a:solidFill>
                  <a:srgbClr val="000000"/>
                </a:solidFill>
                <a:latin typeface="Garamond"/>
              </a:rPr>
              <a:t>4. Plural antecedent needs a plural pronoun (e.g., The students finished *their* homework).</a:t>
            </a:r>
          </a:p>
          <a:p>
            <a:pPr algn="l">
              <a:lnSpc>
                <a:spcPts val="2360"/>
              </a:lnSpc>
              <a:defRPr sz="1760">
                <a:solidFill>
                  <a:srgbClr val="000000"/>
                </a:solidFill>
                <a:latin typeface="Garamond"/>
              </a:defRPr>
            </a:pPr>
            <a:r>
              <a:rPr sz="1760" b="0">
                <a:solidFill>
                  <a:srgbClr val="000000"/>
                </a:solidFill>
                <a:latin typeface="Garamond"/>
              </a:rPr>
              <a:t>5. If the gender of the antecedent is unknown, use "they/them" (e.g., Each student should bring *their* own pencil).</a:t>
            </a:r>
          </a:p>
          <a:p>
            <a:pPr algn="l">
              <a:lnSpc>
                <a:spcPts val="2360"/>
              </a:lnSpc>
              <a:defRPr sz="1760">
                <a:solidFill>
                  <a:srgbClr val="000000"/>
                </a:solidFill>
                <a:latin typeface="Garamond"/>
              </a:defRPr>
            </a:pPr>
            <a:r>
              <a:rPr sz="1760" b="0">
                <a:solidFill>
                  <a:srgbClr val="000000"/>
                </a:solidFill>
                <a:latin typeface="Garamond"/>
              </a:rPr>
              <a:t>6. This ensures clear and grammatically correct sentences.</a:t>
            </a:r>
          </a:p>
        </p:txBody>
      </p:sp>
      <p:pic>
        <p:nvPicPr>
          <p:cNvPr id="5" name="Picture 4" descr="temp_img_Types_of_Pronouns_Subject_and_Objec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60" y="1783080"/>
            <a:ext cx="3474720" cy="34747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5760" y="6400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>
                <a:solidFill>
                  <a:srgbClr val="000000"/>
                </a:solidFill>
                <a:latin typeface="Garamond"/>
              </a:defRPr>
            </a:pPr>
            <a:r>
              <a:t>Generated by AI Slide Generator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-20250714-WA001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4320" y="274320"/>
            <a:ext cx="8595360" cy="10972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defRPr sz="3200" b="1" u="sng">
                <a:solidFill>
                  <a:srgbClr val="000000"/>
                </a:solidFill>
                <a:latin typeface="Franklin Gothic Medium"/>
              </a:defRPr>
            </a:pPr>
            <a:r>
              <a:t>Practice Questions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760" y="1005840"/>
            <a:ext cx="8412480" cy="5212080"/>
          </a:xfrm>
          <a:prstGeom prst="rect">
            <a:avLst/>
          </a:prstGeom>
          <a:noFill/>
        </p:spPr>
        <p:txBody>
          <a:bodyPr wrap="square" tIns="91440" bIns="91440">
            <a:normAutofit/>
          </a:bodyPr>
          <a:lstStyle/>
          <a:p>
            <a:endParaRPr dirty="0"/>
          </a:p>
          <a:p>
            <a:pPr algn="l">
              <a:lnSpc>
                <a:spcPts val="2800"/>
              </a:lnSpc>
              <a:defRPr sz="2200">
                <a:solidFill>
                  <a:srgbClr val="000000"/>
                </a:solidFill>
                <a:latin typeface="Garamond"/>
              </a:defRPr>
            </a:pPr>
            <a:r>
              <a:rPr sz="2200" b="0" dirty="0">
                <a:solidFill>
                  <a:srgbClr val="000000"/>
                </a:solidFill>
                <a:latin typeface="Garamond"/>
              </a:rPr>
              <a:t>1. Identify the nouns in the sentence: "The playful cat chased the mouse across the garden."</a:t>
            </a:r>
          </a:p>
          <a:p>
            <a:pPr algn="l">
              <a:lnSpc>
                <a:spcPts val="2800"/>
              </a:lnSpc>
              <a:defRPr sz="2200">
                <a:solidFill>
                  <a:srgbClr val="000000"/>
                </a:solidFill>
                <a:latin typeface="Garamond"/>
              </a:defRPr>
            </a:pPr>
            <a:r>
              <a:rPr sz="2200" b="0" dirty="0">
                <a:solidFill>
                  <a:srgbClr val="000000"/>
                </a:solidFill>
                <a:latin typeface="Garamond"/>
              </a:rPr>
              <a:t>2. </a:t>
            </a:r>
            <a:r>
              <a:rPr sz="2200" b="0">
                <a:solidFill>
                  <a:srgbClr val="000000"/>
                </a:solidFill>
                <a:latin typeface="Garamond"/>
              </a:rPr>
              <a:t>Replace the underlined noun with a suitable pronoun: "Sarah</a:t>
            </a:r>
            <a:r>
              <a:rPr lang="en-US" sz="2200" b="0">
                <a:solidFill>
                  <a:srgbClr val="000000"/>
                </a:solidFill>
                <a:latin typeface="Garamond"/>
              </a:rPr>
              <a:t>"</a:t>
            </a:r>
            <a:r>
              <a:rPr sz="2200" b="0">
                <a:solidFill>
                  <a:srgbClr val="000000"/>
                </a:solidFill>
                <a:latin typeface="Garamond"/>
              </a:rPr>
              <a:t> is a talented artist."</a:t>
            </a:r>
          </a:p>
          <a:p>
            <a:pPr algn="l">
              <a:lnSpc>
                <a:spcPts val="2800"/>
              </a:lnSpc>
              <a:defRPr sz="2200">
                <a:solidFill>
                  <a:srgbClr val="000000"/>
                </a:solidFill>
                <a:latin typeface="Garamond"/>
              </a:defRPr>
            </a:pPr>
            <a:r>
              <a:rPr sz="2200" b="0" dirty="0">
                <a:solidFill>
                  <a:srgbClr val="000000"/>
                </a:solidFill>
                <a:latin typeface="Garamond"/>
              </a:rPr>
              <a:t>3. Which of the following is a plural noun: child, children, </a:t>
            </a:r>
            <a:r>
              <a:rPr sz="2200" b="0" dirty="0" err="1">
                <a:solidFill>
                  <a:srgbClr val="000000"/>
                </a:solidFill>
                <a:latin typeface="Garamond"/>
              </a:rPr>
              <a:t>childs</a:t>
            </a:r>
            <a:r>
              <a:rPr sz="2200" b="0" dirty="0">
                <a:solidFill>
                  <a:srgbClr val="000000"/>
                </a:solidFill>
                <a:latin typeface="Garamond"/>
              </a:rPr>
              <a:t>?</a:t>
            </a:r>
          </a:p>
          <a:p>
            <a:pPr algn="l">
              <a:lnSpc>
                <a:spcPts val="2800"/>
              </a:lnSpc>
              <a:defRPr sz="2200">
                <a:solidFill>
                  <a:srgbClr val="000000"/>
                </a:solidFill>
                <a:latin typeface="Garamond"/>
              </a:defRPr>
            </a:pPr>
            <a:r>
              <a:rPr sz="2200" b="0" dirty="0">
                <a:solidFill>
                  <a:srgbClr val="000000"/>
                </a:solidFill>
                <a:latin typeface="Garamond"/>
              </a:rPr>
              <a:t>4. Is the pronoun in this sentence a subject or object pronoun: "The teacher gave her a reward."</a:t>
            </a:r>
          </a:p>
          <a:p>
            <a:pPr algn="l">
              <a:lnSpc>
                <a:spcPts val="2800"/>
              </a:lnSpc>
              <a:defRPr sz="2200">
                <a:solidFill>
                  <a:srgbClr val="000000"/>
                </a:solidFill>
                <a:latin typeface="Garamond"/>
              </a:defRPr>
            </a:pPr>
            <a:r>
              <a:rPr sz="2200" b="0" dirty="0">
                <a:solidFill>
                  <a:srgbClr val="000000"/>
                </a:solidFill>
                <a:latin typeface="Garamond"/>
              </a:rPr>
              <a:t>5. What is the antecedent of the pronoun in this sentence: "The bird flew to its nest."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5760" y="6400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>
                <a:solidFill>
                  <a:srgbClr val="000000"/>
                </a:solidFill>
                <a:latin typeface="Garamond"/>
              </a:defRPr>
            </a:pPr>
            <a:r>
              <a:t>Generated by AI Slide Generator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947</Words>
  <Application>Microsoft Office PowerPoint</Application>
  <PresentationFormat>On-screen Show (4:3)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Garamond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Insha Momin</cp:lastModifiedBy>
  <cp:revision>1</cp:revision>
  <dcterms:created xsi:type="dcterms:W3CDTF">2013-01-27T09:14:16Z</dcterms:created>
  <dcterms:modified xsi:type="dcterms:W3CDTF">2025-07-14T14:20:41Z</dcterms:modified>
  <cp:category/>
</cp:coreProperties>
</file>