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47"/>
  </p:notesMasterIdLst>
  <p:handoutMasterIdLst>
    <p:handoutMasterId r:id="rId48"/>
  </p:handoutMasterIdLst>
  <p:sldIdLst>
    <p:sldId id="1520" r:id="rId2"/>
    <p:sldId id="1541" r:id="rId3"/>
    <p:sldId id="1540" r:id="rId4"/>
    <p:sldId id="1521" r:id="rId5"/>
    <p:sldId id="1522" r:id="rId6"/>
    <p:sldId id="1523" r:id="rId7"/>
    <p:sldId id="1524" r:id="rId8"/>
    <p:sldId id="1525" r:id="rId9"/>
    <p:sldId id="1526" r:id="rId10"/>
    <p:sldId id="1527" r:id="rId11"/>
    <p:sldId id="1528" r:id="rId12"/>
    <p:sldId id="1529" r:id="rId13"/>
    <p:sldId id="1530" r:id="rId14"/>
    <p:sldId id="1531" r:id="rId15"/>
    <p:sldId id="1532" r:id="rId16"/>
    <p:sldId id="1533" r:id="rId17"/>
    <p:sldId id="1534" r:id="rId18"/>
    <p:sldId id="1535" r:id="rId19"/>
    <p:sldId id="1536" r:id="rId20"/>
    <p:sldId id="1537" r:id="rId21"/>
    <p:sldId id="1538" r:id="rId22"/>
    <p:sldId id="1539" r:id="rId23"/>
    <p:sldId id="1425" r:id="rId24"/>
    <p:sldId id="1426" r:id="rId25"/>
    <p:sldId id="1427" r:id="rId26"/>
    <p:sldId id="1428" r:id="rId27"/>
    <p:sldId id="1429" r:id="rId28"/>
    <p:sldId id="1430" r:id="rId29"/>
    <p:sldId id="1431" r:id="rId30"/>
    <p:sldId id="1432" r:id="rId31"/>
    <p:sldId id="1433" r:id="rId32"/>
    <p:sldId id="276" r:id="rId33"/>
    <p:sldId id="1458" r:id="rId34"/>
    <p:sldId id="1459" r:id="rId35"/>
    <p:sldId id="1460" r:id="rId36"/>
    <p:sldId id="1461" r:id="rId37"/>
    <p:sldId id="1434" r:id="rId38"/>
    <p:sldId id="277" r:id="rId39"/>
    <p:sldId id="1518" r:id="rId40"/>
    <p:sldId id="1468" r:id="rId41"/>
    <p:sldId id="1469" r:id="rId42"/>
    <p:sldId id="1437" r:id="rId43"/>
    <p:sldId id="1438" r:id="rId44"/>
    <p:sldId id="1439" r:id="rId45"/>
    <p:sldId id="144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56" userDrawn="1">
          <p15:clr>
            <a:srgbClr val="A4A3A4"/>
          </p15:clr>
        </p15:guide>
        <p15:guide id="2" pos="384"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48"/>
    <a:srgbClr val="006666"/>
    <a:srgbClr val="480000"/>
    <a:srgbClr val="000099"/>
    <a:srgbClr val="333333"/>
    <a:srgbClr val="EEEEEE"/>
    <a:srgbClr val="EAEAE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93907" autoAdjust="0"/>
  </p:normalViewPr>
  <p:slideViewPr>
    <p:cSldViewPr>
      <p:cViewPr varScale="1">
        <p:scale>
          <a:sx n="65" d="100"/>
          <a:sy n="65" d="100"/>
        </p:scale>
        <p:origin x="-456" y="-108"/>
      </p:cViewPr>
      <p:guideLst>
        <p:guide orient="horz" pos="1056"/>
        <p:guide pos="384"/>
      </p:guideLst>
    </p:cSldViewPr>
  </p:slideViewPr>
  <p:outlineViewPr>
    <p:cViewPr>
      <p:scale>
        <a:sx n="33" d="100"/>
        <a:sy n="33" d="100"/>
      </p:scale>
      <p:origin x="0" y="1152"/>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1464" y="6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61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4761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761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761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976D2C5-9CAD-4B2D-B80A-413CC97D1B92}" type="slidenum">
              <a:rPr lang="zh-CN" altLang="en-US"/>
              <a:pPr/>
              <a:t>‹#›</a:t>
            </a:fld>
            <a:endParaRPr lang="en-US" altLang="zh-CN"/>
          </a:p>
        </p:txBody>
      </p:sp>
    </p:spTree>
    <p:extLst>
      <p:ext uri="{BB962C8B-B14F-4D97-AF65-F5344CB8AC3E}">
        <p14:creationId xmlns:p14="http://schemas.microsoft.com/office/powerpoint/2010/main" val="483530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B4F424A-86B2-40CD-894E-5B334FA8E405}" type="slidenum">
              <a:rPr lang="zh-CN" altLang="en-US"/>
              <a:pPr/>
              <a:t>‹#›</a:t>
            </a:fld>
            <a:endParaRPr lang="en-US" altLang="zh-CN"/>
          </a:p>
        </p:txBody>
      </p:sp>
    </p:spTree>
    <p:extLst>
      <p:ext uri="{BB962C8B-B14F-4D97-AF65-F5344CB8AC3E}">
        <p14:creationId xmlns:p14="http://schemas.microsoft.com/office/powerpoint/2010/main" val="130882203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 xmlns:a16="http://schemas.microsoft.com/office/drawing/2014/main" id="{17E3BF3E-0FF6-3570-1581-847FD54B2F98}"/>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 xmlns:a16="http://schemas.microsoft.com/office/drawing/2014/main" id="{DB2ACED2-C31B-7BCE-5CAB-71F26C229E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7412" name="Slide Number Placeholder 3">
            <a:extLst>
              <a:ext uri="{FF2B5EF4-FFF2-40B4-BE49-F238E27FC236}">
                <a16:creationId xmlns="" xmlns:a16="http://schemas.microsoft.com/office/drawing/2014/main" id="{E531BF29-BA8E-0F83-DF7F-BD03BC5E6B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510478DA-2CA8-4444-9A40-14AE15074547}" type="slidenum">
              <a:rPr kumimoji="0" lang="en-I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0" lang="en-IN"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 xmlns:a16="http://schemas.microsoft.com/office/drawing/2014/main" id="{DE66BED9-EFB5-D67E-0FDA-6E92A45D3211}"/>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 xmlns:a16="http://schemas.microsoft.com/office/drawing/2014/main" id="{A2301773-AF46-06A3-A309-BCF83F65A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4820" name="Slide Number Placeholder 3">
            <a:extLst>
              <a:ext uri="{FF2B5EF4-FFF2-40B4-BE49-F238E27FC236}">
                <a16:creationId xmlns="" xmlns:a16="http://schemas.microsoft.com/office/drawing/2014/main" id="{A7746533-1AB9-E707-7153-2375D39FFE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163F8BC0-7865-4013-8AC3-5566FF21C9BA}" type="slidenum">
              <a:rPr kumimoji="0" lang="en-I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en-IN"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52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lvl1pPr>
              <a:defRPr sz="2400">
                <a:solidFill>
                  <a:schemeClr val="tx1"/>
                </a:solidFill>
              </a:defRPr>
            </a:lvl1pPr>
            <a:lvl2pPr>
              <a:defRPr sz="2400">
                <a:solidFill>
                  <a:schemeClr val="tx1"/>
                </a:solidFill>
                <a:latin typeface="+mj-lt"/>
              </a:defRPr>
            </a:lvl2pPr>
            <a:lvl3pPr>
              <a:defRPr sz="2400">
                <a:solidFill>
                  <a:schemeClr val="tx1"/>
                </a:solidFill>
                <a:latin typeface="+mj-lt"/>
              </a:defRPr>
            </a:lvl3pPr>
            <a:lvl4pPr>
              <a:defRPr sz="2400">
                <a:solidFill>
                  <a:schemeClr val="tx1"/>
                </a:solidFill>
                <a:latin typeface="+mj-lt"/>
              </a:defRPr>
            </a:lvl4pPr>
            <a:lvl5pPr>
              <a:defRPr sz="2400">
                <a:solidFill>
                  <a:schemeClr val="tx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2430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090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heavy">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a:xfrm>
            <a:off x="3686185" y="6459785"/>
            <a:ext cx="4822804" cy="36512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097280" y="6459785"/>
            <a:ext cx="2472271" cy="365125"/>
          </a:xfrm>
          <a:prstGeom prst="rect">
            <a:avLst/>
          </a:prstGeom>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a:xfrm>
            <a:off x="9900458" y="6459785"/>
            <a:ext cx="1312025" cy="36512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57723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6EE2C9F-286E-4626-8672-3F1884913050}"/>
              </a:ext>
            </a:extLst>
          </p:cNvPr>
          <p:cNvSpPr>
            <a:spLocks noGrp="1"/>
          </p:cNvSpPr>
          <p:nvPr>
            <p:ph idx="1"/>
          </p:nvPr>
        </p:nvSpPr>
        <p:spPr>
          <a:xfrm>
            <a:off x="838199" y="313509"/>
            <a:ext cx="11009811" cy="5863454"/>
          </a:xfrm>
        </p:spPr>
        <p:txBody>
          <a:bodyPr>
            <a:normAutofit/>
          </a:bodyPr>
          <a:lstStyle>
            <a:lvl1pPr>
              <a:defRPr sz="3400"/>
            </a:lvl1pPr>
            <a:lvl2pPr>
              <a:defRPr sz="3000"/>
            </a:lvl2pPr>
            <a:lvl3pPr>
              <a:defRPr sz="3000"/>
            </a:lvl3pPr>
            <a:lvl4pPr>
              <a:defRPr sz="3000"/>
            </a:lvl4pPr>
            <a:lvl5pPr>
              <a:defRPr sz="3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AE6F7CA6-0D9C-4979-B0E1-B7DB4A598C40}"/>
              </a:ext>
            </a:extLst>
          </p:cNvPr>
          <p:cNvSpPr>
            <a:spLocks noGrp="1"/>
          </p:cNvSpPr>
          <p:nvPr>
            <p:ph type="dt" sz="half" idx="10"/>
          </p:nvPr>
        </p:nvSpPr>
        <p:spPr/>
        <p:txBody>
          <a:bodyPr/>
          <a:lstStyle/>
          <a:p>
            <a:fld id="{9178D08E-4AD9-4D92-8390-28DB54BFC116}" type="datetimeFigureOut">
              <a:rPr lang="en-IN" smtClean="0"/>
              <a:t>02-04-2024</a:t>
            </a:fld>
            <a:endParaRPr lang="en-IN"/>
          </a:p>
        </p:txBody>
      </p:sp>
      <p:sp>
        <p:nvSpPr>
          <p:cNvPr id="5" name="Footer Placeholder 4">
            <a:extLst>
              <a:ext uri="{FF2B5EF4-FFF2-40B4-BE49-F238E27FC236}">
                <a16:creationId xmlns="" xmlns:a16="http://schemas.microsoft.com/office/drawing/2014/main" id="{BA883399-1D9E-4CCA-A617-968DC3121D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7FC88C8-097C-4D07-91AD-9C7141A7BF3E}"/>
              </a:ext>
            </a:extLst>
          </p:cNvPr>
          <p:cNvSpPr>
            <a:spLocks noGrp="1"/>
          </p:cNvSpPr>
          <p:nvPr>
            <p:ph type="sldNum" sz="quarter" idx="12"/>
          </p:nvPr>
        </p:nvSpPr>
        <p:spPr/>
        <p:txBody>
          <a:bodyPr/>
          <a:lstStyle/>
          <a:p>
            <a:fld id="{48A1BFA5-4F21-4D65-A724-2D2F7065674E}" type="slidenum">
              <a:rPr lang="en-IN" smtClean="0"/>
              <a:t>‹#›</a:t>
            </a:fld>
            <a:endParaRPr lang="en-IN"/>
          </a:p>
        </p:txBody>
      </p:sp>
    </p:spTree>
    <p:extLst>
      <p:ext uri="{BB962C8B-B14F-4D97-AF65-F5344CB8AC3E}">
        <p14:creationId xmlns:p14="http://schemas.microsoft.com/office/powerpoint/2010/main" val="3928282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609600" y="274638"/>
            <a:ext cx="10972800" cy="706090"/>
          </a:xfrm>
        </p:spPr>
        <p:txBody>
          <a:bodyPr anchor="t"/>
          <a:lstStyle/>
          <a:p>
            <a:r>
              <a:rPr lang="en-US" dirty="0"/>
              <a:t>Click to edit Master title style</a:t>
            </a:r>
            <a:endParaRPr lang="en-IN" dirty="0"/>
          </a:p>
        </p:txBody>
      </p:sp>
      <p:sp>
        <p:nvSpPr>
          <p:cNvPr id="4" name="Content Placeholder 2"/>
          <p:cNvSpPr>
            <a:spLocks noGrp="1"/>
          </p:cNvSpPr>
          <p:nvPr>
            <p:ph idx="1"/>
          </p:nvPr>
        </p:nvSpPr>
        <p:spPr>
          <a:xfrm>
            <a:off x="609600" y="1196753"/>
            <a:ext cx="10972800" cy="4929411"/>
          </a:xfrm>
        </p:spPr>
        <p:txBody>
          <a:bodyPr/>
          <a:lstStyle>
            <a:lvl1pPr>
              <a:buClr>
                <a:srgbClr val="0070C0"/>
              </a:buClr>
              <a:defRPr/>
            </a:lvl1pPr>
            <a:lvl2pPr>
              <a:buClr>
                <a:srgbClr val="0070C0"/>
              </a:buClr>
              <a:defRPr/>
            </a:lvl2pPr>
            <a:lvl3pPr>
              <a:buClr>
                <a:srgbClr val="0070C0"/>
              </a:buClr>
              <a:defRPr/>
            </a:lvl3pPr>
            <a:lvl4pPr>
              <a:buClr>
                <a:srgbClr val="0070C0"/>
              </a:buClr>
              <a:defRPr/>
            </a:lvl4pPr>
            <a:lvl5pPr>
              <a:buClr>
                <a:srgbClr val="0070C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 name="Slide Number Placeholder 1"/>
          <p:cNvSpPr>
            <a:spLocks noGrp="1"/>
          </p:cNvSpPr>
          <p:nvPr>
            <p:ph type="sldNum" sz="quarter" idx="10"/>
          </p:nvPr>
        </p:nvSpPr>
        <p:spPr>
          <a:xfrm>
            <a:off x="8839200" y="6308988"/>
            <a:ext cx="2844800" cy="365125"/>
          </a:xfrm>
          <a:prstGeom prst="rect">
            <a:avLst/>
          </a:prstGeom>
        </p:spPr>
        <p:txBody>
          <a:bodyPr/>
          <a:lstStyle/>
          <a:p>
            <a:r>
              <a:rPr lang="en-US" altLang="zh-CN"/>
              <a:t> </a:t>
            </a:r>
            <a:fld id="{5B5B731A-48B1-46E0-A728-4654B79C84A1}" type="slidenum">
              <a:rPr lang="en-US" altLang="zh-CN" smtClean="0"/>
              <a:pPr/>
              <a:t>‹#›</a:t>
            </a:fld>
            <a:endParaRPr lang="en-US" altLang="zh-CN" dirty="0"/>
          </a:p>
        </p:txBody>
      </p:sp>
    </p:spTree>
    <p:extLst>
      <p:ext uri="{BB962C8B-B14F-4D97-AF65-F5344CB8AC3E}">
        <p14:creationId xmlns:p14="http://schemas.microsoft.com/office/powerpoint/2010/main" val="34353582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609600" y="274638"/>
            <a:ext cx="10972800" cy="706090"/>
          </a:xfrm>
        </p:spPr>
        <p:txBody>
          <a:bodyPr/>
          <a:lstStyle/>
          <a:p>
            <a:r>
              <a:rPr lang="en-US"/>
              <a:t>Click to edit Master title style</a:t>
            </a:r>
            <a:endParaRPr lang="en-IN" dirty="0"/>
          </a:p>
        </p:txBody>
      </p:sp>
      <p:sp>
        <p:nvSpPr>
          <p:cNvPr id="4" name="Content Placeholder 2"/>
          <p:cNvSpPr>
            <a:spLocks noGrp="1"/>
          </p:cNvSpPr>
          <p:nvPr>
            <p:ph idx="1"/>
          </p:nvPr>
        </p:nvSpPr>
        <p:spPr>
          <a:xfrm>
            <a:off x="609600" y="1196753"/>
            <a:ext cx="10972800" cy="4929411"/>
          </a:xfrm>
        </p:spPr>
        <p:txBody>
          <a:bodyPr/>
          <a:lstStyle>
            <a:lvl1pPr>
              <a:buClr>
                <a:srgbClr val="0070C0"/>
              </a:buClr>
              <a:defRPr/>
            </a:lvl1pPr>
            <a:lvl2pPr>
              <a:buClr>
                <a:srgbClr val="0070C0"/>
              </a:buClr>
              <a:defRPr/>
            </a:lvl2pPr>
            <a:lvl3pPr>
              <a:buClr>
                <a:srgbClr val="0070C0"/>
              </a:buClr>
              <a:defRPr/>
            </a:lvl3pPr>
            <a:lvl4pPr>
              <a:buClr>
                <a:srgbClr val="0070C0"/>
              </a:buClr>
              <a:defRPr/>
            </a:lvl4pPr>
            <a:lvl5pPr>
              <a:buClr>
                <a:srgbClr val="0070C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 name="Slide Number Placeholder 1"/>
          <p:cNvSpPr>
            <a:spLocks noGrp="1"/>
          </p:cNvSpPr>
          <p:nvPr>
            <p:ph type="sldNum" sz="quarter" idx="10"/>
          </p:nvPr>
        </p:nvSpPr>
        <p:spPr>
          <a:xfrm>
            <a:off x="8839200" y="6308988"/>
            <a:ext cx="2844800" cy="365125"/>
          </a:xfrm>
          <a:prstGeom prst="rect">
            <a:avLst/>
          </a:prstGeom>
        </p:spPr>
        <p:txBody>
          <a:bodyPr/>
          <a:lstStyle/>
          <a:p>
            <a:r>
              <a:rPr lang="en-US" altLang="zh-CN"/>
              <a:t> </a:t>
            </a:r>
            <a:fld id="{5B5B731A-48B1-46E0-A728-4654B79C84A1}" type="slidenum">
              <a:rPr lang="en-US" altLang="zh-CN" smtClean="0"/>
              <a:pPr/>
              <a:t>‹#›</a:t>
            </a:fld>
            <a:endParaRPr lang="en-US" altLang="zh-CN" dirty="0"/>
          </a:p>
        </p:txBody>
      </p:sp>
    </p:spTree>
    <p:extLst>
      <p:ext uri="{BB962C8B-B14F-4D97-AF65-F5344CB8AC3E}">
        <p14:creationId xmlns:p14="http://schemas.microsoft.com/office/powerpoint/2010/main" val="21290053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32597"/>
          </a:xfrm>
        </p:spPr>
        <p:txBody>
          <a:bodyPr anchor="t">
            <a:normAutofit/>
          </a:bodyPr>
          <a:lstStyle>
            <a:lvl1pPr marL="0">
              <a:defRPr sz="3600" b="1">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1097280" y="1371601"/>
            <a:ext cx="10058400" cy="4876800"/>
          </a:xfrm>
        </p:spPr>
        <p:txBody>
          <a:bodyPr>
            <a:normAutofit/>
          </a:bodyPr>
          <a:lstStyle>
            <a:lvl1pPr marL="342900" indent="-342900">
              <a:lnSpc>
                <a:spcPct val="100000"/>
              </a:lnSpc>
              <a:spcBef>
                <a:spcPts val="1200"/>
              </a:spcBef>
              <a:spcAft>
                <a:spcPts val="0"/>
              </a:spcAft>
              <a:buFont typeface="Wingdings" panose="05000000000000000000" pitchFamily="2" charset="2"/>
              <a:buChar char="§"/>
              <a:defRPr sz="2200"/>
            </a:lvl1pPr>
            <a:lvl2pPr marL="720725" indent="-360363">
              <a:lnSpc>
                <a:spcPct val="100000"/>
              </a:lnSpc>
              <a:spcBef>
                <a:spcPts val="1200"/>
              </a:spcBef>
              <a:spcAft>
                <a:spcPts val="0"/>
              </a:spcAft>
              <a:buFont typeface="Wingdings" panose="05000000000000000000" pitchFamily="2" charset="2"/>
              <a:buChar char="§"/>
              <a:defRPr sz="2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7799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93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9546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3331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8149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0819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83959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6021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524000"/>
            <a:ext cx="10058400" cy="434509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a:cxnSpLocks/>
          </p:cNvCxnSpPr>
          <p:nvPr/>
        </p:nvCxnSpPr>
        <p:spPr>
          <a:xfrm>
            <a:off x="1097280" y="1143000"/>
            <a:ext cx="10115203" cy="0"/>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49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5" r:id="rId13"/>
    <p:sldLayoutId id="2147483687" r:id="rId14"/>
    <p:sldLayoutId id="2147483688" r:id="rId1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09CD16-4CD8-0080-F261-B8764EB4B290}"/>
              </a:ext>
            </a:extLst>
          </p:cNvPr>
          <p:cNvSpPr>
            <a:spLocks noGrp="1"/>
          </p:cNvSpPr>
          <p:nvPr>
            <p:ph type="title"/>
          </p:nvPr>
        </p:nvSpPr>
        <p:spPr>
          <a:xfrm>
            <a:off x="1145819" y="533400"/>
            <a:ext cx="11029616" cy="548639"/>
          </a:xfrm>
        </p:spPr>
        <p:txBody>
          <a:bodyPr>
            <a:normAutofit fontScale="90000"/>
          </a:bodyPr>
          <a:lstStyle/>
          <a:p>
            <a:r>
              <a:rPr lang="en-IN" b="1" dirty="0"/>
              <a:t>Objectives of the class</a:t>
            </a:r>
          </a:p>
        </p:txBody>
      </p:sp>
      <p:sp>
        <p:nvSpPr>
          <p:cNvPr id="6" name="Content Placeholder 2">
            <a:extLst>
              <a:ext uri="{FF2B5EF4-FFF2-40B4-BE49-F238E27FC236}">
                <a16:creationId xmlns="" xmlns:a16="http://schemas.microsoft.com/office/drawing/2014/main" id="{C3B8BA6C-763F-8F9E-44DA-65946AF74E7B}"/>
              </a:ext>
            </a:extLst>
          </p:cNvPr>
          <p:cNvSpPr>
            <a:spLocks noGrp="1"/>
          </p:cNvSpPr>
          <p:nvPr>
            <p:ph idx="1"/>
          </p:nvPr>
        </p:nvSpPr>
        <p:spPr>
          <a:xfrm>
            <a:off x="1145819" y="1352939"/>
            <a:ext cx="9867411" cy="5075853"/>
          </a:xfrm>
        </p:spPr>
        <p:txBody>
          <a:bodyPr>
            <a:normAutofit/>
          </a:bodyPr>
          <a:lstStyle/>
          <a:p>
            <a:pPr marL="0" indent="0">
              <a:spcAft>
                <a:spcPts val="0"/>
              </a:spcAft>
              <a:buNone/>
            </a:pPr>
            <a:r>
              <a:rPr lang="en-IN" sz="2400" b="1" dirty="0">
                <a:solidFill>
                  <a:schemeClr val="tx1"/>
                </a:solidFill>
              </a:rPr>
              <a:t>1. </a:t>
            </a:r>
            <a:r>
              <a:rPr lang="en-IN" sz="2400" b="1" dirty="0"/>
              <a:t>Corruption (continued) </a:t>
            </a:r>
          </a:p>
          <a:p>
            <a:pPr marL="0" indent="625475">
              <a:spcAft>
                <a:spcPts val="0"/>
              </a:spcAft>
              <a:buNone/>
            </a:pPr>
            <a:r>
              <a:rPr lang="en-IN" sz="2400" dirty="0"/>
              <a:t>2.1 </a:t>
            </a:r>
            <a:r>
              <a:rPr lang="en-IN" sz="2400" dirty="0" smtClean="0"/>
              <a:t>Forms of corruption </a:t>
            </a:r>
          </a:p>
          <a:p>
            <a:pPr marL="0" indent="625475">
              <a:spcAft>
                <a:spcPts val="0"/>
              </a:spcAft>
              <a:buNone/>
            </a:pPr>
            <a:r>
              <a:rPr lang="en-IN" sz="2400" dirty="0" smtClean="0"/>
              <a:t>2.2 Types of corruption </a:t>
            </a:r>
          </a:p>
          <a:p>
            <a:pPr marL="0" indent="625475">
              <a:spcAft>
                <a:spcPts val="0"/>
              </a:spcAft>
              <a:buNone/>
            </a:pPr>
            <a:r>
              <a:rPr lang="en-IN" sz="2400" dirty="0" smtClean="0"/>
              <a:t>2.3 Causes of corruption </a:t>
            </a:r>
            <a:endParaRPr lang="en-IN" sz="2400" dirty="0"/>
          </a:p>
          <a:p>
            <a:pPr marL="0" indent="625475">
              <a:spcAft>
                <a:spcPts val="0"/>
              </a:spcAft>
              <a:buNone/>
            </a:pPr>
            <a:r>
              <a:rPr lang="en-IN" sz="2400" dirty="0" smtClean="0">
                <a:solidFill>
                  <a:schemeClr val="tx1"/>
                </a:solidFill>
              </a:rPr>
              <a:t>2.4 </a:t>
            </a:r>
            <a:r>
              <a:rPr lang="en-IN" sz="2400" dirty="0">
                <a:solidFill>
                  <a:schemeClr val="tx1"/>
                </a:solidFill>
              </a:rPr>
              <a:t>Effects of </a:t>
            </a:r>
            <a:r>
              <a:rPr lang="en-IN" sz="2400" dirty="0" smtClean="0">
                <a:solidFill>
                  <a:schemeClr val="tx1"/>
                </a:solidFill>
              </a:rPr>
              <a:t>corruption</a:t>
            </a:r>
          </a:p>
          <a:p>
            <a:pPr marL="0" indent="625475">
              <a:buNone/>
            </a:pPr>
            <a:r>
              <a:rPr lang="en-IN" sz="2400" dirty="0" smtClean="0"/>
              <a:t>2.5  Ways </a:t>
            </a:r>
            <a:r>
              <a:rPr lang="en-IN" sz="2400" dirty="0"/>
              <a:t>to tackle corruption</a:t>
            </a:r>
            <a:r>
              <a:rPr lang="en-IN" sz="2400" dirty="0" smtClean="0">
                <a:solidFill>
                  <a:schemeClr val="tx1"/>
                </a:solidFill>
              </a:rPr>
              <a:t> </a:t>
            </a:r>
            <a:endParaRPr lang="en-IN" sz="2400" dirty="0">
              <a:solidFill>
                <a:schemeClr val="tx1"/>
              </a:solidFill>
            </a:endParaRPr>
          </a:p>
        </p:txBody>
      </p:sp>
    </p:spTree>
    <p:extLst>
      <p:ext uri="{BB962C8B-B14F-4D97-AF65-F5344CB8AC3E}">
        <p14:creationId xmlns:p14="http://schemas.microsoft.com/office/powerpoint/2010/main" val="325829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 xmlns:a16="http://schemas.microsoft.com/office/drawing/2014/main" id="{8A26FA90-F1DF-636B-2835-2633DBD34190}"/>
              </a:ext>
            </a:extLst>
          </p:cNvPr>
          <p:cNvSpPr>
            <a:spLocks noGrp="1" noChangeArrowheads="1"/>
          </p:cNvSpPr>
          <p:nvPr>
            <p:ph type="title"/>
          </p:nvPr>
        </p:nvSpPr>
        <p:spPr bwMode="auto"/>
        <p:txBody>
          <a:bodyPr wrap="square" numCol="1" anchorCtr="0" compatLnSpc="1">
            <a:prstTxWarp prst="textNoShape">
              <a:avLst/>
            </a:prstTxWarp>
          </a:bodyPr>
          <a:lstStyle/>
          <a:p>
            <a:pPr eaLnBrk="1" hangingPunct="1"/>
            <a:r>
              <a:rPr lang="en-US" altLang="en-US" b="1" dirty="0"/>
              <a:t>Formula to define Corruption is</a:t>
            </a:r>
            <a:endParaRPr lang="en-IN" altLang="en-US" b="1" dirty="0"/>
          </a:p>
        </p:txBody>
      </p:sp>
      <p:sp>
        <p:nvSpPr>
          <p:cNvPr id="3" name="Content Placeholder 2">
            <a:extLst>
              <a:ext uri="{FF2B5EF4-FFF2-40B4-BE49-F238E27FC236}">
                <a16:creationId xmlns="" xmlns:a16="http://schemas.microsoft.com/office/drawing/2014/main" id="{E8740FDB-0E66-CD35-5362-03C7358E43AF}"/>
              </a:ext>
            </a:extLst>
          </p:cNvPr>
          <p:cNvSpPr>
            <a:spLocks noGrp="1"/>
          </p:cNvSpPr>
          <p:nvPr>
            <p:ph idx="1"/>
          </p:nvPr>
        </p:nvSpPr>
        <p:spPr/>
        <p:txBody>
          <a:bodyPr rtlCol="0">
            <a:normAutofit/>
          </a:bodyPr>
          <a:lstStyle/>
          <a:p>
            <a:pPr marL="0" indent="0" algn="ctr" eaLnBrk="1" fontAlgn="auto" hangingPunct="1">
              <a:spcAft>
                <a:spcPts val="0"/>
              </a:spcAft>
              <a:buFont typeface="Arial" panose="020B0604020202020204" pitchFamily="34" charset="0"/>
              <a:buNone/>
              <a:defRPr/>
            </a:pPr>
            <a:r>
              <a:rPr lang="en-US" sz="2800" b="1" dirty="0">
                <a:solidFill>
                  <a:srgbClr val="FF0000"/>
                </a:solidFill>
              </a:rPr>
              <a:t>“Corruption is equal to Monopoly plus Discretion minus Accountability”(C=M+D-A)</a:t>
            </a:r>
          </a:p>
          <a:p>
            <a:pPr marL="0" indent="0" algn="r" eaLnBrk="1" fontAlgn="auto" hangingPunct="1">
              <a:spcAft>
                <a:spcPts val="0"/>
              </a:spcAft>
              <a:buFont typeface="Arial" panose="020B0604020202020204" pitchFamily="34" charset="0"/>
              <a:buNone/>
              <a:defRPr/>
            </a:pPr>
            <a:r>
              <a:rPr lang="en-US" sz="1800" dirty="0">
                <a:solidFill>
                  <a:schemeClr val="tx1"/>
                </a:solidFill>
              </a:rPr>
              <a:t>Robert </a:t>
            </a:r>
            <a:r>
              <a:rPr lang="en-US" sz="1800" dirty="0" err="1">
                <a:solidFill>
                  <a:schemeClr val="tx1"/>
                </a:solidFill>
              </a:rPr>
              <a:t>Klitgard</a:t>
            </a:r>
            <a:r>
              <a:rPr lang="en-US" sz="1800" dirty="0">
                <a:solidFill>
                  <a:schemeClr val="tx1"/>
                </a:solidFill>
              </a:rPr>
              <a:t> in “ Corruption Controlling”</a:t>
            </a:r>
            <a:r>
              <a:rPr lang="en-US" sz="4400" dirty="0">
                <a:solidFill>
                  <a:schemeClr val="tx1"/>
                </a:solidFill>
              </a:rPr>
              <a:t> </a:t>
            </a:r>
            <a:r>
              <a:rPr lang="en-US" sz="1600" dirty="0">
                <a:solidFill>
                  <a:schemeClr val="tx1"/>
                </a:solidFill>
              </a:rPr>
              <a:t>Berkeley University of California 1988</a:t>
            </a:r>
            <a:endParaRPr lang="en-IN" sz="1600" dirty="0">
              <a:solidFill>
                <a:schemeClr val="tx1"/>
              </a:solidFill>
            </a:endParaRPr>
          </a:p>
        </p:txBody>
      </p:sp>
    </p:spTree>
    <p:extLst>
      <p:ext uri="{BB962C8B-B14F-4D97-AF65-F5344CB8AC3E}">
        <p14:creationId xmlns:p14="http://schemas.microsoft.com/office/powerpoint/2010/main" val="2993371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FF73FB7E-64AD-2749-E894-39026AC0E8E7}"/>
              </a:ext>
            </a:extLst>
          </p:cNvPr>
          <p:cNvSpPr>
            <a:spLocks noGrp="1" noChangeArrowheads="1"/>
          </p:cNvSpPr>
          <p:nvPr>
            <p:ph type="title"/>
          </p:nvPr>
        </p:nvSpPr>
        <p:spPr bwMode="auto"/>
        <p:txBody>
          <a:bodyPr wrap="square" numCol="1" anchorCtr="0" compatLnSpc="1">
            <a:prstTxWarp prst="textNoShape">
              <a:avLst/>
            </a:prstTxWarp>
          </a:bodyPr>
          <a:lstStyle/>
          <a:p>
            <a:pPr eaLnBrk="1" hangingPunct="1"/>
            <a:r>
              <a:rPr lang="en-US" altLang="en-US" b="1" dirty="0" err="1"/>
              <a:t>Santhanan</a:t>
            </a:r>
            <a:r>
              <a:rPr lang="en-US" altLang="en-US" b="1" dirty="0"/>
              <a:t> Committee(1964)</a:t>
            </a:r>
            <a:endParaRPr lang="en-IN" altLang="en-US" b="1" dirty="0"/>
          </a:p>
        </p:txBody>
      </p:sp>
      <p:sp>
        <p:nvSpPr>
          <p:cNvPr id="15363" name="Content Placeholder 2">
            <a:extLst>
              <a:ext uri="{FF2B5EF4-FFF2-40B4-BE49-F238E27FC236}">
                <a16:creationId xmlns="" xmlns:a16="http://schemas.microsoft.com/office/drawing/2014/main" id="{AF95EC09-6BB2-CB38-3EAE-4E17BFBE554D}"/>
              </a:ext>
            </a:extLst>
          </p:cNvPr>
          <p:cNvSpPr>
            <a:spLocks noGrp="1" noChangeArrowheads="1"/>
          </p:cNvSpPr>
          <p:nvPr>
            <p:ph idx="1"/>
          </p:nvPr>
        </p:nvSpPr>
        <p:spPr/>
        <p:txBody>
          <a:bodyPr>
            <a:normAutofit/>
          </a:bodyPr>
          <a:lstStyle/>
          <a:p>
            <a:pPr marL="0" indent="0" algn="ctr" eaLnBrk="1" hangingPunct="1">
              <a:buFont typeface="Arial" panose="020B0604020202020204" pitchFamily="34" charset="0"/>
              <a:buNone/>
            </a:pPr>
            <a:r>
              <a:rPr lang="en-US" altLang="en-US" sz="2800" dirty="0">
                <a:solidFill>
                  <a:schemeClr val="tx1"/>
                </a:solidFill>
              </a:rPr>
              <a:t>“Any action or failure to take action in the performance of duty by a Government servant for some advantage is corruption”.</a:t>
            </a:r>
            <a:endParaRPr lang="en-IN" altLang="en-US" sz="2800" dirty="0">
              <a:solidFill>
                <a:schemeClr val="tx1"/>
              </a:solidFill>
            </a:endParaRPr>
          </a:p>
        </p:txBody>
      </p:sp>
    </p:spTree>
    <p:extLst>
      <p:ext uri="{BB962C8B-B14F-4D97-AF65-F5344CB8AC3E}">
        <p14:creationId xmlns:p14="http://schemas.microsoft.com/office/powerpoint/2010/main" val="2924025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603B2-00BF-3F4A-D895-7EED84089AF9}"/>
              </a:ext>
            </a:extLst>
          </p:cNvPr>
          <p:cNvSpPr>
            <a:spLocks noGrp="1"/>
          </p:cNvSpPr>
          <p:nvPr>
            <p:ph type="title"/>
          </p:nvPr>
        </p:nvSpPr>
        <p:spPr/>
        <p:txBody>
          <a:bodyPr>
            <a:normAutofit fontScale="90000"/>
          </a:bodyPr>
          <a:lstStyle/>
          <a:p>
            <a:pPr eaLnBrk="1" fontAlgn="auto" hangingPunct="1">
              <a:spcAft>
                <a:spcPts val="0"/>
              </a:spcAft>
              <a:defRPr/>
            </a:pPr>
            <a:r>
              <a:rPr lang="en-US" b="1" dirty="0"/>
              <a:t>United Nation Convention against Corruption(2005) (Article 15 a)</a:t>
            </a:r>
            <a:endParaRPr lang="en-IN" b="1" dirty="0"/>
          </a:p>
        </p:txBody>
      </p:sp>
      <p:sp>
        <p:nvSpPr>
          <p:cNvPr id="16387" name="Content Placeholder 2">
            <a:extLst>
              <a:ext uri="{FF2B5EF4-FFF2-40B4-BE49-F238E27FC236}">
                <a16:creationId xmlns="" xmlns:a16="http://schemas.microsoft.com/office/drawing/2014/main" id="{4DDEAC83-B7A6-CF88-2C21-968B42B0BD50}"/>
              </a:ext>
            </a:extLst>
          </p:cNvPr>
          <p:cNvSpPr>
            <a:spLocks noGrp="1" noChangeArrowheads="1"/>
          </p:cNvSpPr>
          <p:nvPr>
            <p:ph idx="1"/>
          </p:nvPr>
        </p:nvSpPr>
        <p:spPr/>
        <p:txBody>
          <a:bodyPr>
            <a:normAutofit/>
          </a:bodyPr>
          <a:lstStyle/>
          <a:p>
            <a:pPr algn="just">
              <a:spcAft>
                <a:spcPts val="1200"/>
              </a:spcAft>
            </a:pPr>
            <a:r>
              <a:rPr lang="en-US" altLang="en-US" sz="2400" dirty="0">
                <a:solidFill>
                  <a:schemeClr val="tx1"/>
                </a:solidFill>
              </a:rPr>
              <a:t> The promise, offering or giving, to a public official, directly or indirectly, of an undue advantage, for the official himself or herself or another person or entity, in order that the official act or refrain from acting in the exercise of his or her official duties.</a:t>
            </a:r>
          </a:p>
        </p:txBody>
      </p:sp>
    </p:spTree>
    <p:extLst>
      <p:ext uri="{BB962C8B-B14F-4D97-AF65-F5344CB8AC3E}">
        <p14:creationId xmlns:p14="http://schemas.microsoft.com/office/powerpoint/2010/main" val="2046597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6">
            <a:extLst>
              <a:ext uri="{FF2B5EF4-FFF2-40B4-BE49-F238E27FC236}">
                <a16:creationId xmlns="" xmlns:a16="http://schemas.microsoft.com/office/drawing/2014/main" id="{EE0C9010-CC45-3D4A-098E-EFA2BD2B98EB}"/>
              </a:ext>
            </a:extLst>
          </p:cNvPr>
          <p:cNvSpPr>
            <a:spLocks noGrp="1" noChangeArrowheads="1"/>
          </p:cNvSpPr>
          <p:nvPr>
            <p:ph type="title"/>
          </p:nvPr>
        </p:nvSpPr>
        <p:spPr bwMode="auto">
          <a:xfrm>
            <a:off x="1183439" y="531125"/>
            <a:ext cx="10178322" cy="844549"/>
          </a:xfrm>
        </p:spPr>
        <p:txBody>
          <a:bodyPr wrap="square" numCol="1" anchorCtr="0" compatLnSpc="1">
            <a:prstTxWarp prst="textNoShape">
              <a:avLst/>
            </a:prstTxWarp>
          </a:bodyPr>
          <a:lstStyle/>
          <a:p>
            <a:r>
              <a:rPr lang="en-IN" altLang="en-US" b="1" dirty="0"/>
              <a:t>Why Corruption is Harmful?</a:t>
            </a:r>
          </a:p>
        </p:txBody>
      </p:sp>
      <p:sp>
        <p:nvSpPr>
          <p:cNvPr id="27651" name="Content Placeholder 2">
            <a:extLst>
              <a:ext uri="{FF2B5EF4-FFF2-40B4-BE49-F238E27FC236}">
                <a16:creationId xmlns="" xmlns:a16="http://schemas.microsoft.com/office/drawing/2014/main" id="{C40374D2-C356-CDE2-FDE8-4AF6395F4FDA}"/>
              </a:ext>
            </a:extLst>
          </p:cNvPr>
          <p:cNvSpPr>
            <a:spLocks noGrp="1" noChangeArrowheads="1"/>
          </p:cNvSpPr>
          <p:nvPr>
            <p:ph idx="1"/>
          </p:nvPr>
        </p:nvSpPr>
        <p:spPr>
          <a:xfrm>
            <a:off x="1251678" y="1651379"/>
            <a:ext cx="10178322" cy="4228214"/>
          </a:xfrm>
        </p:spPr>
        <p:txBody>
          <a:bodyPr>
            <a:normAutofit/>
          </a:bodyPr>
          <a:lstStyle/>
          <a:p>
            <a:r>
              <a:rPr lang="en-US" altLang="en-US" sz="2400" dirty="0">
                <a:solidFill>
                  <a:schemeClr val="tx1"/>
                </a:solidFill>
              </a:rPr>
              <a:t>Corruption is anti-National.</a:t>
            </a:r>
          </a:p>
          <a:p>
            <a:r>
              <a:rPr lang="en-US" altLang="en-US" sz="2400" dirty="0">
                <a:solidFill>
                  <a:schemeClr val="tx1"/>
                </a:solidFill>
              </a:rPr>
              <a:t>Corruption is anti-poor</a:t>
            </a:r>
          </a:p>
          <a:p>
            <a:r>
              <a:rPr lang="en-US" altLang="en-US" sz="2400" dirty="0">
                <a:solidFill>
                  <a:schemeClr val="tx1"/>
                </a:solidFill>
              </a:rPr>
              <a:t>Corruption is anti-economic development</a:t>
            </a:r>
          </a:p>
          <a:p>
            <a:r>
              <a:rPr lang="en-US" altLang="en-US" sz="2400" dirty="0">
                <a:solidFill>
                  <a:schemeClr val="tx1"/>
                </a:solidFill>
              </a:rPr>
              <a:t>Corruption many time can be a matter of life and  death</a:t>
            </a:r>
          </a:p>
          <a:p>
            <a:r>
              <a:rPr lang="en-US" altLang="en-US" sz="2400" dirty="0">
                <a:solidFill>
                  <a:schemeClr val="tx1"/>
                </a:solidFill>
              </a:rPr>
              <a:t>Citizens from all walks of life are affected by this malaise.</a:t>
            </a:r>
          </a:p>
        </p:txBody>
      </p:sp>
    </p:spTree>
    <p:extLst>
      <p:ext uri="{BB962C8B-B14F-4D97-AF65-F5344CB8AC3E}">
        <p14:creationId xmlns:p14="http://schemas.microsoft.com/office/powerpoint/2010/main" val="3348198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 xmlns:a16="http://schemas.microsoft.com/office/drawing/2014/main" id="{EC057241-1B5B-8645-DA9D-6B598BDA28F2}"/>
              </a:ext>
            </a:extLst>
          </p:cNvPr>
          <p:cNvSpPr txBox="1">
            <a:spLocks noGrp="1"/>
          </p:cNvSpPr>
          <p:nvPr>
            <p:ph type="title"/>
          </p:nvPr>
        </p:nvSpPr>
        <p:spPr>
          <a:xfrm>
            <a:off x="1224383" y="681251"/>
            <a:ext cx="10178322" cy="844549"/>
          </a:xfrm>
        </p:spPr>
        <p:txBody>
          <a:bodyPr>
            <a:normAutofit/>
          </a:bodyPr>
          <a:lstStyle/>
          <a:p>
            <a:pPr>
              <a:defRPr/>
            </a:pPr>
            <a:r>
              <a:rPr lang="en-US" altLang="en-US" b="1" dirty="0"/>
              <a:t>Social Infrastructure for Fighting  Corruption</a:t>
            </a:r>
          </a:p>
        </p:txBody>
      </p:sp>
      <p:sp>
        <p:nvSpPr>
          <p:cNvPr id="30723" name="Content Placeholder 2">
            <a:extLst>
              <a:ext uri="{FF2B5EF4-FFF2-40B4-BE49-F238E27FC236}">
                <a16:creationId xmlns="" xmlns:a16="http://schemas.microsoft.com/office/drawing/2014/main" id="{B7F8C0E2-DCD1-8CB6-DB64-6CE5E4ABD9D4}"/>
              </a:ext>
            </a:extLst>
          </p:cNvPr>
          <p:cNvSpPr>
            <a:spLocks noGrp="1" noChangeArrowheads="1"/>
          </p:cNvSpPr>
          <p:nvPr>
            <p:ph idx="1"/>
          </p:nvPr>
        </p:nvSpPr>
        <p:spPr>
          <a:xfrm>
            <a:off x="1251678" y="1965278"/>
            <a:ext cx="10178322" cy="3914314"/>
          </a:xfrm>
        </p:spPr>
        <p:txBody>
          <a:bodyPr>
            <a:normAutofit/>
          </a:bodyPr>
          <a:lstStyle/>
          <a:p>
            <a:r>
              <a:rPr lang="en-US" altLang="en-US" sz="2400" b="1" dirty="0">
                <a:solidFill>
                  <a:srgbClr val="FF0000"/>
                </a:solidFill>
              </a:rPr>
              <a:t>Right to Information Act.</a:t>
            </a:r>
          </a:p>
          <a:p>
            <a:r>
              <a:rPr lang="en-US" altLang="en-US" sz="2400" b="1" dirty="0">
                <a:solidFill>
                  <a:srgbClr val="FF0000"/>
                </a:solidFill>
              </a:rPr>
              <a:t>Social Audit</a:t>
            </a:r>
          </a:p>
          <a:p>
            <a:r>
              <a:rPr lang="en-US" altLang="en-US" sz="2400" b="1" dirty="0">
                <a:solidFill>
                  <a:srgbClr val="FF0000"/>
                </a:solidFill>
              </a:rPr>
              <a:t>Citizens’ Charter</a:t>
            </a:r>
          </a:p>
          <a:p>
            <a:r>
              <a:rPr lang="en-US" altLang="en-US" sz="2400" b="1" dirty="0">
                <a:solidFill>
                  <a:srgbClr val="FF0000"/>
                </a:solidFill>
              </a:rPr>
              <a:t>Integrity Pact</a:t>
            </a:r>
          </a:p>
          <a:p>
            <a:r>
              <a:rPr lang="en-US" altLang="en-US" sz="2400" b="1" dirty="0">
                <a:solidFill>
                  <a:srgbClr val="FF0000"/>
                </a:solidFill>
              </a:rPr>
              <a:t>Role of the Media</a:t>
            </a:r>
          </a:p>
          <a:p>
            <a:r>
              <a:rPr lang="en-US" altLang="en-US" sz="2400" b="1" dirty="0">
                <a:solidFill>
                  <a:srgbClr val="FF0000"/>
                </a:solidFill>
              </a:rPr>
              <a:t>Importance &amp; role of  Value Education</a:t>
            </a:r>
          </a:p>
        </p:txBody>
      </p:sp>
    </p:spTree>
    <p:extLst>
      <p:ext uri="{BB962C8B-B14F-4D97-AF65-F5344CB8AC3E}">
        <p14:creationId xmlns:p14="http://schemas.microsoft.com/office/powerpoint/2010/main" val="3106208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bject 6">
            <a:extLst>
              <a:ext uri="{FF2B5EF4-FFF2-40B4-BE49-F238E27FC236}">
                <a16:creationId xmlns="" xmlns:a16="http://schemas.microsoft.com/office/drawing/2014/main" id="{E0A9BEA2-C8A9-C2FB-C8F4-555CB6FCA346}"/>
              </a:ext>
            </a:extLst>
          </p:cNvPr>
          <p:cNvSpPr>
            <a:spLocks noGrp="1" noChangeArrowheads="1"/>
          </p:cNvSpPr>
          <p:nvPr>
            <p:ph type="title"/>
          </p:nvPr>
        </p:nvSpPr>
        <p:spPr bwMode="auto">
          <a:xfrm>
            <a:off x="1251678" y="522493"/>
            <a:ext cx="10178322" cy="844549"/>
          </a:xfrm>
        </p:spPr>
        <p:txBody>
          <a:bodyPr wrap="square" numCol="1" anchorCtr="0" compatLnSpc="1">
            <a:prstTxWarp prst="textNoShape">
              <a:avLst/>
            </a:prstTxWarp>
          </a:bodyPr>
          <a:lstStyle/>
          <a:p>
            <a:r>
              <a:rPr lang="en-IN" altLang="en-US" b="1" dirty="0"/>
              <a:t>Regulatory Bodies</a:t>
            </a:r>
          </a:p>
        </p:txBody>
      </p:sp>
      <p:sp>
        <p:nvSpPr>
          <p:cNvPr id="31747" name="Content Placeholder 2">
            <a:extLst>
              <a:ext uri="{FF2B5EF4-FFF2-40B4-BE49-F238E27FC236}">
                <a16:creationId xmlns="" xmlns:a16="http://schemas.microsoft.com/office/drawing/2014/main" id="{B365EEB8-18A6-A4C6-F699-348E63A7B182}"/>
              </a:ext>
            </a:extLst>
          </p:cNvPr>
          <p:cNvSpPr>
            <a:spLocks noGrp="1" noChangeArrowheads="1"/>
          </p:cNvSpPr>
          <p:nvPr>
            <p:ph idx="1"/>
          </p:nvPr>
        </p:nvSpPr>
        <p:spPr>
          <a:xfrm>
            <a:off x="1159239" y="1563426"/>
            <a:ext cx="10178322" cy="4532574"/>
          </a:xfrm>
        </p:spPr>
        <p:txBody>
          <a:bodyPr>
            <a:normAutofit/>
          </a:bodyPr>
          <a:lstStyle/>
          <a:p>
            <a:r>
              <a:rPr lang="en-IN" altLang="en-US" sz="2400" b="1" dirty="0">
                <a:solidFill>
                  <a:srgbClr val="FF0000"/>
                </a:solidFill>
              </a:rPr>
              <a:t>Central Vigilance Commission (CVC).</a:t>
            </a:r>
          </a:p>
          <a:p>
            <a:r>
              <a:rPr lang="en-IN" altLang="en-US" sz="2400" b="1" dirty="0">
                <a:solidFill>
                  <a:srgbClr val="FF0000"/>
                </a:solidFill>
              </a:rPr>
              <a:t>Central Bureau of Investigation (CBI).</a:t>
            </a:r>
          </a:p>
          <a:p>
            <a:r>
              <a:rPr lang="en-IN" altLang="en-US" sz="2400" b="1" dirty="0">
                <a:solidFill>
                  <a:srgbClr val="FF0000"/>
                </a:solidFill>
              </a:rPr>
              <a:t>State Anti Corruption Agencies.</a:t>
            </a:r>
          </a:p>
          <a:p>
            <a:r>
              <a:rPr lang="en-IN" altLang="en-US" sz="2400" b="1" dirty="0">
                <a:solidFill>
                  <a:srgbClr val="FF0000"/>
                </a:solidFill>
              </a:rPr>
              <a:t>Vigilance Department.</a:t>
            </a:r>
          </a:p>
          <a:p>
            <a:r>
              <a:rPr lang="en-IN" altLang="en-US" sz="2400" b="1" dirty="0">
                <a:solidFill>
                  <a:srgbClr val="FF0000"/>
                </a:solidFill>
              </a:rPr>
              <a:t>CAG</a:t>
            </a:r>
          </a:p>
        </p:txBody>
      </p:sp>
      <p:sp>
        <p:nvSpPr>
          <p:cNvPr id="31748" name="object 8">
            <a:extLst>
              <a:ext uri="{FF2B5EF4-FFF2-40B4-BE49-F238E27FC236}">
                <a16:creationId xmlns="" xmlns:a16="http://schemas.microsoft.com/office/drawing/2014/main" id="{5BE3F376-0571-91D1-ACF0-B10215C1445F}"/>
              </a:ext>
            </a:extLst>
          </p:cNvPr>
          <p:cNvSpPr>
            <a:spLocks noChangeArrowheads="1"/>
          </p:cNvSpPr>
          <p:nvPr/>
        </p:nvSpPr>
        <p:spPr bwMode="auto">
          <a:xfrm>
            <a:off x="6248400" y="2819399"/>
            <a:ext cx="4953000" cy="32766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Gill Sans MT" panose="020B0502020104020203" pitchFamily="34" charset="0"/>
              <a:ea typeface="+mn-ea"/>
              <a:cs typeface="+mn-cs"/>
            </a:endParaRPr>
          </a:p>
        </p:txBody>
      </p:sp>
    </p:spTree>
    <p:extLst>
      <p:ext uri="{BB962C8B-B14F-4D97-AF65-F5344CB8AC3E}">
        <p14:creationId xmlns:p14="http://schemas.microsoft.com/office/powerpoint/2010/main" val="2517266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 xmlns:a16="http://schemas.microsoft.com/office/drawing/2014/main" id="{47B052A9-44F0-D9B1-DDC2-FD6FD5B8BB35}"/>
              </a:ext>
            </a:extLst>
          </p:cNvPr>
          <p:cNvSpPr>
            <a:spLocks noGrp="1" noChangeArrowheads="1"/>
          </p:cNvSpPr>
          <p:nvPr>
            <p:ph type="title"/>
          </p:nvPr>
        </p:nvSpPr>
        <p:spPr bwMode="auto">
          <a:xfrm>
            <a:off x="1251678" y="596750"/>
            <a:ext cx="10178322" cy="844549"/>
          </a:xfrm>
        </p:spPr>
        <p:txBody>
          <a:bodyPr wrap="square" numCol="1" anchorCtr="0" compatLnSpc="1">
            <a:prstTxWarp prst="textNoShape">
              <a:avLst/>
            </a:prstTxWarp>
          </a:bodyPr>
          <a:lstStyle/>
          <a:p>
            <a:pPr eaLnBrk="1" hangingPunct="1"/>
            <a:r>
              <a:rPr lang="en-US" altLang="en-US" b="1" dirty="0"/>
              <a:t>Corruption in India</a:t>
            </a:r>
            <a:endParaRPr lang="en-IN" altLang="en-US" b="1" dirty="0"/>
          </a:p>
        </p:txBody>
      </p:sp>
      <p:sp>
        <p:nvSpPr>
          <p:cNvPr id="33795" name="Content Placeholder 2">
            <a:extLst>
              <a:ext uri="{FF2B5EF4-FFF2-40B4-BE49-F238E27FC236}">
                <a16:creationId xmlns="" xmlns:a16="http://schemas.microsoft.com/office/drawing/2014/main" id="{8B89C405-35A8-C67D-1E82-8A4E26B05DA5}"/>
              </a:ext>
            </a:extLst>
          </p:cNvPr>
          <p:cNvSpPr>
            <a:spLocks noGrp="1" noChangeArrowheads="1"/>
          </p:cNvSpPr>
          <p:nvPr>
            <p:ph idx="1"/>
          </p:nvPr>
        </p:nvSpPr>
        <p:spPr>
          <a:xfrm>
            <a:off x="1251678" y="1665027"/>
            <a:ext cx="10178322" cy="4214565"/>
          </a:xfrm>
        </p:spPr>
        <p:txBody>
          <a:bodyPr>
            <a:normAutofit/>
          </a:bodyPr>
          <a:lstStyle/>
          <a:p>
            <a:pPr algn="just" eaLnBrk="1" hangingPunct="1">
              <a:spcAft>
                <a:spcPts val="600"/>
              </a:spcAft>
            </a:pPr>
            <a:r>
              <a:rPr lang="en-US" altLang="en-US" sz="2400" dirty="0">
                <a:solidFill>
                  <a:schemeClr val="tx1"/>
                </a:solidFill>
              </a:rPr>
              <a:t>Corruption is contagious and exists seamlessly everywhere and all legal regimes of the world have been fighting against it over the years.</a:t>
            </a:r>
          </a:p>
          <a:p>
            <a:pPr algn="just" eaLnBrk="1" hangingPunct="1">
              <a:spcAft>
                <a:spcPts val="600"/>
              </a:spcAft>
            </a:pPr>
            <a:r>
              <a:rPr lang="en-US" altLang="en-US" sz="2400" dirty="0">
                <a:solidFill>
                  <a:schemeClr val="tx1"/>
                </a:solidFill>
              </a:rPr>
              <a:t>India seems to be champion of corruption as we can name some of the biggest scams like fodder scam, commonwealth games scam, 2G scam, Satyam scam, Sahara and Panjab National bank scam etc.</a:t>
            </a:r>
            <a:endParaRPr lang="en-IN" altLang="en-US" sz="2400" dirty="0">
              <a:solidFill>
                <a:schemeClr val="tx1"/>
              </a:solidFill>
            </a:endParaRPr>
          </a:p>
        </p:txBody>
      </p:sp>
    </p:spTree>
    <p:extLst>
      <p:ext uri="{BB962C8B-B14F-4D97-AF65-F5344CB8AC3E}">
        <p14:creationId xmlns:p14="http://schemas.microsoft.com/office/powerpoint/2010/main" val="1773811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A4B089-071F-A04E-D2FD-E294C5139A79}"/>
              </a:ext>
            </a:extLst>
          </p:cNvPr>
          <p:cNvSpPr>
            <a:spLocks noGrp="1"/>
          </p:cNvSpPr>
          <p:nvPr>
            <p:ph type="title"/>
          </p:nvPr>
        </p:nvSpPr>
        <p:spPr>
          <a:xfrm>
            <a:off x="1250950" y="382588"/>
            <a:ext cx="10483850" cy="1065212"/>
          </a:xfrm>
        </p:spPr>
        <p:txBody>
          <a:bodyPr>
            <a:normAutofit/>
          </a:bodyPr>
          <a:lstStyle/>
          <a:p>
            <a:pPr eaLnBrk="1" hangingPunct="1">
              <a:defRPr/>
            </a:pPr>
            <a:r>
              <a:rPr lang="en-US" b="1" dirty="0"/>
              <a:t>The Top Corruption Scams in India</a:t>
            </a:r>
            <a:endParaRPr lang="en-IN" b="1" dirty="0"/>
          </a:p>
        </p:txBody>
      </p:sp>
      <p:sp>
        <p:nvSpPr>
          <p:cNvPr id="69635" name="Content Placeholder 3">
            <a:extLst>
              <a:ext uri="{FF2B5EF4-FFF2-40B4-BE49-F238E27FC236}">
                <a16:creationId xmlns="" xmlns:a16="http://schemas.microsoft.com/office/drawing/2014/main" id="{5FF8AAA5-CFEC-1BAE-0B57-284195CFB577}"/>
              </a:ext>
            </a:extLst>
          </p:cNvPr>
          <p:cNvSpPr>
            <a:spLocks noGrp="1" noChangeArrowheads="1"/>
          </p:cNvSpPr>
          <p:nvPr>
            <p:ph idx="1"/>
          </p:nvPr>
        </p:nvSpPr>
        <p:spPr>
          <a:xfrm>
            <a:off x="1250950" y="1447800"/>
            <a:ext cx="9950450" cy="4914900"/>
          </a:xfrm>
        </p:spPr>
        <p:txBody>
          <a:bodyPr>
            <a:normAutofit fontScale="92500" lnSpcReduction="10000"/>
          </a:bodyPr>
          <a:lstStyle/>
          <a:p>
            <a:pPr algn="just">
              <a:lnSpc>
                <a:spcPct val="110000"/>
              </a:lnSpc>
              <a:spcBef>
                <a:spcPts val="100"/>
              </a:spcBef>
              <a:spcAft>
                <a:spcPts val="100"/>
              </a:spcAft>
            </a:pPr>
            <a:r>
              <a:rPr lang="en-IN" altLang="en-US" sz="2400" dirty="0">
                <a:solidFill>
                  <a:schemeClr val="tx1"/>
                </a:solidFill>
              </a:rPr>
              <a:t>Indian Coal Allocation Scam – 2012 – 1,86,000 Crore</a:t>
            </a:r>
          </a:p>
          <a:p>
            <a:pPr algn="just">
              <a:lnSpc>
                <a:spcPct val="110000"/>
              </a:lnSpc>
              <a:spcBef>
                <a:spcPts val="100"/>
              </a:spcBef>
              <a:spcAft>
                <a:spcPts val="100"/>
              </a:spcAft>
            </a:pPr>
            <a:r>
              <a:rPr lang="pt-BR" altLang="en-US" sz="2400" dirty="0">
                <a:solidFill>
                  <a:schemeClr val="tx1"/>
                </a:solidFill>
              </a:rPr>
              <a:t>2G Spectrum Scam – 2008 – 1,76,000 Crore</a:t>
            </a:r>
          </a:p>
          <a:p>
            <a:pPr algn="just">
              <a:lnSpc>
                <a:spcPct val="110000"/>
              </a:lnSpc>
              <a:spcBef>
                <a:spcPts val="100"/>
              </a:spcBef>
              <a:spcAft>
                <a:spcPts val="100"/>
              </a:spcAft>
            </a:pPr>
            <a:r>
              <a:rPr lang="en-US" altLang="en-US" sz="2400" dirty="0">
                <a:solidFill>
                  <a:schemeClr val="tx1"/>
                </a:solidFill>
              </a:rPr>
              <a:t>Wakf Board Land Scam – 2012 – 1,50,000 Crore</a:t>
            </a:r>
          </a:p>
          <a:p>
            <a:pPr algn="just">
              <a:lnSpc>
                <a:spcPct val="110000"/>
              </a:lnSpc>
              <a:spcBef>
                <a:spcPts val="100"/>
              </a:spcBef>
              <a:spcAft>
                <a:spcPts val="100"/>
              </a:spcAft>
            </a:pPr>
            <a:r>
              <a:rPr lang="en-US" altLang="en-US" sz="2400" dirty="0">
                <a:solidFill>
                  <a:schemeClr val="tx1"/>
                </a:solidFill>
              </a:rPr>
              <a:t>Commonwealth Games Scam – 2010 – 70,000 Crore</a:t>
            </a:r>
            <a:endParaRPr lang="en-IN" altLang="en-US" sz="2400" dirty="0">
              <a:solidFill>
                <a:schemeClr val="tx1"/>
              </a:solidFill>
            </a:endParaRPr>
          </a:p>
          <a:p>
            <a:pPr algn="just">
              <a:lnSpc>
                <a:spcPct val="110000"/>
              </a:lnSpc>
              <a:spcBef>
                <a:spcPts val="100"/>
              </a:spcBef>
              <a:spcAft>
                <a:spcPts val="100"/>
              </a:spcAft>
            </a:pPr>
            <a:r>
              <a:rPr lang="it-IT" altLang="en-US" sz="2400" dirty="0">
                <a:solidFill>
                  <a:schemeClr val="tx1"/>
                </a:solidFill>
              </a:rPr>
              <a:t>Telgi Scam – 2002 – 20,000 Crore</a:t>
            </a:r>
          </a:p>
          <a:p>
            <a:pPr>
              <a:lnSpc>
                <a:spcPct val="110000"/>
              </a:lnSpc>
              <a:spcBef>
                <a:spcPts val="100"/>
              </a:spcBef>
              <a:spcAft>
                <a:spcPts val="100"/>
              </a:spcAft>
              <a:buClrTx/>
            </a:pPr>
            <a:r>
              <a:rPr lang="pt-BR" altLang="en-US" sz="2400" dirty="0">
                <a:solidFill>
                  <a:schemeClr val="tx1"/>
                </a:solidFill>
                <a:cs typeface="Arial" panose="020B0604020202020204" pitchFamily="34" charset="0"/>
              </a:rPr>
              <a:t>Satyam Scam – 2009 – 14,000 Crore</a:t>
            </a:r>
          </a:p>
          <a:p>
            <a:pPr>
              <a:lnSpc>
                <a:spcPct val="110000"/>
              </a:lnSpc>
              <a:spcBef>
                <a:spcPts val="100"/>
              </a:spcBef>
              <a:spcAft>
                <a:spcPts val="100"/>
              </a:spcAft>
              <a:buClrTx/>
            </a:pPr>
            <a:r>
              <a:rPr lang="en-US" altLang="en-US" sz="2400" dirty="0" err="1">
                <a:solidFill>
                  <a:schemeClr val="tx1"/>
                </a:solidFill>
                <a:cs typeface="Arial" panose="020B0604020202020204" pitchFamily="34" charset="0"/>
              </a:rPr>
              <a:t>Bofors</a:t>
            </a:r>
            <a:r>
              <a:rPr lang="en-US" altLang="en-US" sz="2400" dirty="0">
                <a:solidFill>
                  <a:schemeClr val="tx1"/>
                </a:solidFill>
                <a:cs typeface="Arial" panose="020B0604020202020204" pitchFamily="34" charset="0"/>
              </a:rPr>
              <a:t> Scam – 1980s &amp; 90s – 100 to 200 Crore</a:t>
            </a:r>
          </a:p>
          <a:p>
            <a:pPr>
              <a:lnSpc>
                <a:spcPct val="110000"/>
              </a:lnSpc>
              <a:spcBef>
                <a:spcPts val="100"/>
              </a:spcBef>
              <a:spcAft>
                <a:spcPts val="100"/>
              </a:spcAft>
              <a:buClrTx/>
            </a:pPr>
            <a:r>
              <a:rPr lang="en-US" altLang="en-US" sz="2400" dirty="0">
                <a:solidFill>
                  <a:schemeClr val="tx1"/>
                </a:solidFill>
                <a:cs typeface="Arial" panose="020B0604020202020204" pitchFamily="34" charset="0"/>
              </a:rPr>
              <a:t>The Fodder Scam – 1990s – 1,000 Crore</a:t>
            </a:r>
          </a:p>
          <a:p>
            <a:pPr>
              <a:lnSpc>
                <a:spcPct val="110000"/>
              </a:lnSpc>
              <a:spcBef>
                <a:spcPts val="100"/>
              </a:spcBef>
              <a:spcAft>
                <a:spcPts val="100"/>
              </a:spcAft>
              <a:buClrTx/>
            </a:pPr>
            <a:r>
              <a:rPr lang="it-IT" altLang="en-US" sz="2400" dirty="0">
                <a:solidFill>
                  <a:schemeClr val="tx1"/>
                </a:solidFill>
                <a:cs typeface="Arial" panose="020B0604020202020204" pitchFamily="34" charset="0"/>
              </a:rPr>
              <a:t>The Hawala Scandal – 1990-91 – 100 Crore</a:t>
            </a:r>
          </a:p>
          <a:p>
            <a:pPr>
              <a:lnSpc>
                <a:spcPct val="110000"/>
              </a:lnSpc>
              <a:spcBef>
                <a:spcPts val="100"/>
              </a:spcBef>
              <a:spcAft>
                <a:spcPts val="100"/>
              </a:spcAft>
              <a:buClrTx/>
            </a:pPr>
            <a:r>
              <a:rPr lang="en-IN" altLang="en-US" sz="2400" dirty="0">
                <a:solidFill>
                  <a:schemeClr val="tx1"/>
                </a:solidFill>
                <a:cs typeface="Arial" panose="020B0604020202020204" pitchFamily="34" charset="0"/>
              </a:rPr>
              <a:t>Harshad Mehta &amp; Ketan Parekh Stock Market Scam – 1992 – 5000 Crore Combined</a:t>
            </a:r>
          </a:p>
          <a:p>
            <a:pPr>
              <a:spcBef>
                <a:spcPts val="100"/>
              </a:spcBef>
              <a:spcAft>
                <a:spcPts val="100"/>
              </a:spcAft>
            </a:pPr>
            <a:r>
              <a:rPr lang="en-US" sz="2400" dirty="0" err="1">
                <a:solidFill>
                  <a:schemeClr val="tx1"/>
                </a:solidFill>
              </a:rPr>
              <a:t>Choppergate</a:t>
            </a:r>
            <a:r>
              <a:rPr lang="en-US" sz="2400" dirty="0">
                <a:solidFill>
                  <a:schemeClr val="tx1"/>
                </a:solidFill>
              </a:rPr>
              <a:t> scam (2013) | Rs 3600 Crore</a:t>
            </a:r>
          </a:p>
          <a:p>
            <a:pPr>
              <a:spcBef>
                <a:spcPts val="100"/>
              </a:spcBef>
              <a:spcAft>
                <a:spcPts val="100"/>
              </a:spcAft>
            </a:pPr>
            <a:r>
              <a:rPr lang="en-US" sz="2400" dirty="0">
                <a:solidFill>
                  <a:schemeClr val="tx1"/>
                </a:solidFill>
              </a:rPr>
              <a:t>Vijay Mallya scam (2016) | Rs 9000 crores</a:t>
            </a:r>
          </a:p>
          <a:p>
            <a:pPr>
              <a:spcBef>
                <a:spcPts val="100"/>
              </a:spcBef>
              <a:spcAft>
                <a:spcPts val="100"/>
              </a:spcAft>
            </a:pPr>
            <a:r>
              <a:rPr lang="en-IN" sz="2400" dirty="0">
                <a:solidFill>
                  <a:schemeClr val="tx1"/>
                </a:solidFill>
              </a:rPr>
              <a:t>Punjab National Bank fraud case | Rs 14,356.84 crore</a:t>
            </a:r>
            <a:endParaRPr lang="en-IN" altLang="en-US" sz="2400" dirty="0">
              <a:solidFill>
                <a:schemeClr val="tx1"/>
              </a:solidFill>
              <a:cs typeface="Arial" panose="020B0604020202020204" pitchFamily="34" charset="0"/>
            </a:endParaRPr>
          </a:p>
        </p:txBody>
      </p:sp>
    </p:spTree>
    <p:extLst>
      <p:ext uri="{BB962C8B-B14F-4D97-AF65-F5344CB8AC3E}">
        <p14:creationId xmlns:p14="http://schemas.microsoft.com/office/powerpoint/2010/main" val="4265012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 xmlns:a16="http://schemas.microsoft.com/office/drawing/2014/main" id="{509E0608-A783-1EC0-7564-4C48EE16E5BF}"/>
              </a:ext>
            </a:extLst>
          </p:cNvPr>
          <p:cNvSpPr>
            <a:spLocks noGrp="1" noChangeArrowheads="1"/>
          </p:cNvSpPr>
          <p:nvPr>
            <p:ph type="title"/>
          </p:nvPr>
        </p:nvSpPr>
        <p:spPr bwMode="auto">
          <a:xfrm>
            <a:off x="1251678" y="573270"/>
            <a:ext cx="10178322" cy="844549"/>
          </a:xfrm>
        </p:spPr>
        <p:txBody>
          <a:bodyPr wrap="square" numCol="1" anchorCtr="0" compatLnSpc="1">
            <a:prstTxWarp prst="textNoShape">
              <a:avLst/>
            </a:prstTxWarp>
          </a:bodyPr>
          <a:lstStyle/>
          <a:p>
            <a:pPr eaLnBrk="1" hangingPunct="1"/>
            <a:r>
              <a:rPr lang="en-US" altLang="en-US" b="1" dirty="0"/>
              <a:t>Corruption in India</a:t>
            </a:r>
            <a:endParaRPr lang="en-IN" altLang="en-US" b="1" dirty="0"/>
          </a:p>
        </p:txBody>
      </p:sp>
      <p:sp>
        <p:nvSpPr>
          <p:cNvPr id="35843" name="Content Placeholder 2">
            <a:extLst>
              <a:ext uri="{FF2B5EF4-FFF2-40B4-BE49-F238E27FC236}">
                <a16:creationId xmlns="" xmlns:a16="http://schemas.microsoft.com/office/drawing/2014/main" id="{222AF7F6-1247-3DA6-F2DC-914647911CF2}"/>
              </a:ext>
            </a:extLst>
          </p:cNvPr>
          <p:cNvSpPr>
            <a:spLocks noGrp="1" noChangeArrowheads="1"/>
          </p:cNvSpPr>
          <p:nvPr>
            <p:ph idx="1"/>
          </p:nvPr>
        </p:nvSpPr>
        <p:spPr>
          <a:xfrm>
            <a:off x="1224383" y="1556981"/>
            <a:ext cx="9873522" cy="4431793"/>
          </a:xfrm>
        </p:spPr>
        <p:txBody>
          <a:bodyPr>
            <a:normAutofit/>
          </a:bodyPr>
          <a:lstStyle/>
          <a:p>
            <a:pPr algn="just" eaLnBrk="1" hangingPunct="1"/>
            <a:r>
              <a:rPr lang="en-US" altLang="en-US" sz="2400" dirty="0">
                <a:solidFill>
                  <a:schemeClr val="tx1"/>
                </a:solidFill>
              </a:rPr>
              <a:t>Corruption in India is very complex and diversified.</a:t>
            </a:r>
          </a:p>
          <a:p>
            <a:pPr algn="just" eaLnBrk="1" hangingPunct="1"/>
            <a:r>
              <a:rPr lang="en-US" altLang="en-US" sz="2400" b="1" dirty="0">
                <a:solidFill>
                  <a:srgbClr val="FF0000"/>
                </a:solidFill>
              </a:rPr>
              <a:t>India ranked at 93</a:t>
            </a:r>
            <a:r>
              <a:rPr lang="en-US" altLang="en-US" sz="2400" b="1" baseline="30000" dirty="0">
                <a:solidFill>
                  <a:srgbClr val="FF0000"/>
                </a:solidFill>
              </a:rPr>
              <a:t>rd</a:t>
            </a:r>
            <a:r>
              <a:rPr lang="en-US" altLang="en-US" sz="2400" b="1" dirty="0">
                <a:solidFill>
                  <a:srgbClr val="FF0000"/>
                </a:solidFill>
              </a:rPr>
              <a:t> position in Corruption Perception Index prepared by Transparency International. (CPI-2023)</a:t>
            </a:r>
          </a:p>
          <a:p>
            <a:pPr algn="just" eaLnBrk="1" hangingPunct="1"/>
            <a:r>
              <a:rPr kumimoji="0" lang="en-GB" alt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The index, which ranks 180 countries and territories by their perceived levels of corruption and uses a scale of 0 to 100, 0 means highly corrupt and 100 means clean. India stands with an score of 39. In 2015 our score was 38 .</a:t>
            </a:r>
          </a:p>
        </p:txBody>
      </p:sp>
    </p:spTree>
    <p:extLst>
      <p:ext uri="{BB962C8B-B14F-4D97-AF65-F5344CB8AC3E}">
        <p14:creationId xmlns:p14="http://schemas.microsoft.com/office/powerpoint/2010/main" val="311031440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 xmlns:a16="http://schemas.microsoft.com/office/drawing/2014/main" id="{3CFD7473-7339-01FC-B9CD-0FF144A5C072}"/>
              </a:ext>
            </a:extLst>
          </p:cNvPr>
          <p:cNvSpPr>
            <a:spLocks noGrp="1" noChangeArrowheads="1"/>
          </p:cNvSpPr>
          <p:nvPr>
            <p:ph type="title"/>
          </p:nvPr>
        </p:nvSpPr>
        <p:spPr bwMode="auto">
          <a:xfrm>
            <a:off x="1257300" y="381000"/>
            <a:ext cx="10178322" cy="844549"/>
          </a:xfrm>
        </p:spPr>
        <p:txBody>
          <a:bodyPr wrap="square" numCol="1" anchorCtr="0" compatLnSpc="1">
            <a:prstTxWarp prst="textNoShape">
              <a:avLst/>
            </a:prstTxWarp>
          </a:bodyPr>
          <a:lstStyle/>
          <a:p>
            <a:pPr eaLnBrk="1" hangingPunct="1"/>
            <a:r>
              <a:rPr lang="en-IN" altLang="en-US" b="1" dirty="0"/>
              <a:t>What does corruption look like? </a:t>
            </a:r>
          </a:p>
        </p:txBody>
      </p:sp>
      <p:sp>
        <p:nvSpPr>
          <p:cNvPr id="52227" name="Content Placeholder 2">
            <a:extLst>
              <a:ext uri="{FF2B5EF4-FFF2-40B4-BE49-F238E27FC236}">
                <a16:creationId xmlns="" xmlns:a16="http://schemas.microsoft.com/office/drawing/2014/main" id="{34437ED3-1682-EF3D-26D0-FB7BAFC3CF27}"/>
              </a:ext>
            </a:extLst>
          </p:cNvPr>
          <p:cNvSpPr>
            <a:spLocks noGrp="1" noChangeArrowheads="1"/>
          </p:cNvSpPr>
          <p:nvPr>
            <p:ph idx="1"/>
          </p:nvPr>
        </p:nvSpPr>
        <p:spPr>
          <a:xfrm>
            <a:off x="1250950" y="1371600"/>
            <a:ext cx="9950450" cy="4279900"/>
          </a:xfrm>
        </p:spPr>
        <p:txBody>
          <a:bodyPr>
            <a:normAutofit lnSpcReduction="10000"/>
          </a:bodyPr>
          <a:lstStyle/>
          <a:p>
            <a:pPr algn="just" eaLnBrk="1" hangingPunct="1">
              <a:lnSpc>
                <a:spcPct val="100000"/>
              </a:lnSpc>
              <a:spcBef>
                <a:spcPct val="0"/>
              </a:spcBef>
              <a:spcAft>
                <a:spcPts val="1200"/>
              </a:spcAft>
              <a:buClrTx/>
            </a:pPr>
            <a:r>
              <a:rPr lang="en-IN" altLang="en-US" sz="2400" dirty="0">
                <a:solidFill>
                  <a:schemeClr val="tx1"/>
                </a:solidFill>
              </a:rPr>
              <a:t>It could be a multinational company that pays a bribe to win the public contract to build the local highway, despite proposing a sub-standard offer. </a:t>
            </a:r>
          </a:p>
          <a:p>
            <a:pPr algn="just" eaLnBrk="1" hangingPunct="1">
              <a:lnSpc>
                <a:spcPct val="100000"/>
              </a:lnSpc>
              <a:spcBef>
                <a:spcPct val="0"/>
              </a:spcBef>
              <a:spcAft>
                <a:spcPts val="1200"/>
              </a:spcAft>
              <a:buClrTx/>
            </a:pPr>
            <a:r>
              <a:rPr lang="en-IN" altLang="en-US" sz="2400" dirty="0">
                <a:solidFill>
                  <a:schemeClr val="tx1"/>
                </a:solidFill>
              </a:rPr>
              <a:t>It could be a politician redirecting public investments to his hometown rather than to the region most in need. </a:t>
            </a:r>
          </a:p>
          <a:p>
            <a:pPr algn="just" eaLnBrk="1" hangingPunct="1">
              <a:lnSpc>
                <a:spcPct val="100000"/>
              </a:lnSpc>
              <a:spcBef>
                <a:spcPct val="0"/>
              </a:spcBef>
              <a:spcAft>
                <a:spcPts val="1200"/>
              </a:spcAft>
              <a:buClrTx/>
            </a:pPr>
            <a:r>
              <a:rPr lang="en-IN" altLang="en-US" sz="2400" dirty="0">
                <a:solidFill>
                  <a:schemeClr val="tx1"/>
                </a:solidFill>
              </a:rPr>
              <a:t>It could be a public official embezzling funds for school renovations to build his private villa.</a:t>
            </a:r>
          </a:p>
          <a:p>
            <a:pPr algn="just" eaLnBrk="1" hangingPunct="1">
              <a:lnSpc>
                <a:spcPct val="100000"/>
              </a:lnSpc>
              <a:spcBef>
                <a:spcPct val="0"/>
              </a:spcBef>
              <a:spcAft>
                <a:spcPts val="1200"/>
              </a:spcAft>
              <a:buClrTx/>
            </a:pPr>
            <a:r>
              <a:rPr lang="en-IN" altLang="en-US" sz="2400" dirty="0">
                <a:solidFill>
                  <a:schemeClr val="tx1"/>
                </a:solidFill>
              </a:rPr>
              <a:t>It could be a manager recruiting an ill-suited friend for a high-level position. </a:t>
            </a:r>
          </a:p>
          <a:p>
            <a:pPr algn="just" eaLnBrk="1" hangingPunct="1">
              <a:lnSpc>
                <a:spcPct val="100000"/>
              </a:lnSpc>
              <a:spcBef>
                <a:spcPct val="0"/>
              </a:spcBef>
              <a:spcAft>
                <a:spcPts val="1200"/>
              </a:spcAft>
              <a:buClrTx/>
            </a:pPr>
            <a:r>
              <a:rPr lang="en-IN" altLang="en-US" sz="2400" dirty="0">
                <a:solidFill>
                  <a:schemeClr val="tx1"/>
                </a:solidFill>
              </a:rPr>
              <a:t>Or, it could be the local official demanding bribes from ordinary citizens to get access to a new water pipe. At the end of the day, those hurt most by corruption are the world’s weakest and most vulnerable.</a:t>
            </a:r>
          </a:p>
        </p:txBody>
      </p:sp>
    </p:spTree>
    <p:extLst>
      <p:ext uri="{BB962C8B-B14F-4D97-AF65-F5344CB8AC3E}">
        <p14:creationId xmlns:p14="http://schemas.microsoft.com/office/powerpoint/2010/main" val="404740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8800" b="1" dirty="0" smtClean="0">
                <a:solidFill>
                  <a:schemeClr val="tx1"/>
                </a:solidFill>
              </a:rPr>
              <a:t>Corruption </a:t>
            </a:r>
            <a:br>
              <a:rPr lang="en-US" sz="8800" b="1" dirty="0" smtClean="0">
                <a:solidFill>
                  <a:schemeClr val="tx1"/>
                </a:solidFill>
              </a:rPr>
            </a:br>
            <a:r>
              <a:rPr lang="en-US" sz="3600" b="1" dirty="0" smtClean="0">
                <a:solidFill>
                  <a:schemeClr val="tx1"/>
                </a:solidFill>
              </a:rPr>
              <a:t>(continued)</a:t>
            </a:r>
            <a:endParaRPr lang="en-US" sz="3600" b="1" dirty="0">
              <a:solidFill>
                <a:schemeClr val="tx1"/>
              </a:solidFill>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242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 xmlns:a16="http://schemas.microsoft.com/office/drawing/2014/main" id="{BD9DAD29-2A86-F670-EE42-622C6FBF4AAE}"/>
              </a:ext>
            </a:extLst>
          </p:cNvPr>
          <p:cNvSpPr>
            <a:spLocks noGrp="1" noChangeArrowheads="1"/>
          </p:cNvSpPr>
          <p:nvPr>
            <p:ph type="title"/>
          </p:nvPr>
        </p:nvSpPr>
        <p:spPr bwMode="auto">
          <a:xfrm>
            <a:off x="1251678" y="517480"/>
            <a:ext cx="10178322" cy="844549"/>
          </a:xfrm>
        </p:spPr>
        <p:txBody>
          <a:bodyPr wrap="square" numCol="1" anchorCtr="0" compatLnSpc="1">
            <a:prstTxWarp prst="textNoShape">
              <a:avLst/>
            </a:prstTxWarp>
            <a:normAutofit/>
          </a:bodyPr>
          <a:lstStyle/>
          <a:p>
            <a:pPr eaLnBrk="1" hangingPunct="1"/>
            <a:r>
              <a:rPr lang="en-IN" altLang="en-US" b="1" dirty="0"/>
              <a:t>Why fight corruption?</a:t>
            </a:r>
          </a:p>
        </p:txBody>
      </p:sp>
      <p:sp>
        <p:nvSpPr>
          <p:cNvPr id="54275" name="Content Placeholder 3">
            <a:extLst>
              <a:ext uri="{FF2B5EF4-FFF2-40B4-BE49-F238E27FC236}">
                <a16:creationId xmlns="" xmlns:a16="http://schemas.microsoft.com/office/drawing/2014/main" id="{750BB927-AEF3-BCA3-07F2-AFD43F9CDF34}"/>
              </a:ext>
            </a:extLst>
          </p:cNvPr>
          <p:cNvSpPr>
            <a:spLocks noGrp="1" noChangeArrowheads="1"/>
          </p:cNvSpPr>
          <p:nvPr>
            <p:ph idx="1"/>
          </p:nvPr>
        </p:nvSpPr>
        <p:spPr>
          <a:xfrm>
            <a:off x="1251678" y="1477483"/>
            <a:ext cx="9873522" cy="4552238"/>
          </a:xfrm>
        </p:spPr>
        <p:txBody>
          <a:bodyPr>
            <a:normAutofit/>
          </a:bodyPr>
          <a:lstStyle/>
          <a:p>
            <a:pPr marL="514350" indent="-514350" algn="just" eaLnBrk="1" hangingPunct="1">
              <a:buFont typeface="+mj-lt"/>
              <a:buAutoNum type="arabicPeriod"/>
            </a:pPr>
            <a:r>
              <a:rPr lang="en-IN" altLang="en-US" sz="2400" b="1" dirty="0">
                <a:solidFill>
                  <a:srgbClr val="FF0000"/>
                </a:solidFill>
              </a:rPr>
              <a:t>Corruption is one of the main obstacles to sustainable economic, political and social development, for developing, emerging and developed economies alike. Overall, corruption reduces efficiency and increases inequality.</a:t>
            </a:r>
          </a:p>
          <a:p>
            <a:pPr marL="514350" indent="-514350" algn="just">
              <a:buFont typeface="+mj-lt"/>
              <a:buAutoNum type="arabicPeriod"/>
            </a:pPr>
            <a:r>
              <a:rPr lang="en-IN" sz="2400" b="1" dirty="0">
                <a:solidFill>
                  <a:srgbClr val="FF0000"/>
                </a:solidFill>
              </a:rPr>
              <a:t>Corruption increases the cost of doing business.</a:t>
            </a:r>
          </a:p>
          <a:p>
            <a:pPr marL="514350" indent="-514350" algn="just">
              <a:buFont typeface="+mj-lt"/>
              <a:buAutoNum type="arabicPeriod"/>
            </a:pPr>
            <a:r>
              <a:rPr lang="en-IN" altLang="en-US" sz="2400" b="1" dirty="0">
                <a:solidFill>
                  <a:srgbClr val="FF0000"/>
                </a:solidFill>
              </a:rPr>
              <a:t>Corruption leads to waste or the inefficient use of public resources</a:t>
            </a:r>
          </a:p>
          <a:p>
            <a:pPr marL="514350" indent="-514350" algn="just">
              <a:buFont typeface="+mj-lt"/>
              <a:buAutoNum type="arabicPeriod"/>
            </a:pPr>
            <a:r>
              <a:rPr lang="en-IN" altLang="en-US" sz="2400" b="1" dirty="0">
                <a:solidFill>
                  <a:srgbClr val="FF0000"/>
                </a:solidFill>
              </a:rPr>
              <a:t>Corruption excludes poor people from public services and perpetuates poverty.</a:t>
            </a:r>
          </a:p>
          <a:p>
            <a:pPr marL="514350" indent="-514350" algn="just">
              <a:buFont typeface="+mj-lt"/>
              <a:buAutoNum type="arabicPeriod"/>
            </a:pPr>
            <a:endParaRPr lang="en-IN" altLang="en-US" sz="2400" b="1" dirty="0">
              <a:solidFill>
                <a:srgbClr val="FF0000"/>
              </a:solidFill>
            </a:endParaRPr>
          </a:p>
          <a:p>
            <a:pPr marL="514350" indent="-514350" algn="just">
              <a:buFont typeface="+mj-lt"/>
              <a:buAutoNum type="arabicPeriod"/>
            </a:pPr>
            <a:endParaRPr lang="en-IN" sz="2400" b="1" dirty="0">
              <a:solidFill>
                <a:srgbClr val="FF0000"/>
              </a:solidFill>
            </a:endParaRPr>
          </a:p>
          <a:p>
            <a:pPr marL="514350" indent="-514350" algn="just" eaLnBrk="1" hangingPunct="1">
              <a:buFont typeface="+mj-lt"/>
              <a:buAutoNum type="arabicPeriod"/>
            </a:pPr>
            <a:endParaRPr lang="en-IN" altLang="en-US" sz="2400" dirty="0">
              <a:solidFill>
                <a:schemeClr val="tx1"/>
              </a:solidFill>
            </a:endParaRPr>
          </a:p>
          <a:p>
            <a:pPr marL="514350" indent="-514350" algn="just" eaLnBrk="1" hangingPunct="1">
              <a:buFont typeface="+mj-lt"/>
              <a:buAutoNum type="arabicPeriod"/>
            </a:pPr>
            <a:endParaRPr lang="en-IN" altLang="en-US" sz="2400" dirty="0">
              <a:solidFill>
                <a:schemeClr val="tx1"/>
              </a:solidFill>
            </a:endParaRPr>
          </a:p>
        </p:txBody>
      </p:sp>
    </p:spTree>
    <p:extLst>
      <p:ext uri="{BB962C8B-B14F-4D97-AF65-F5344CB8AC3E}">
        <p14:creationId xmlns:p14="http://schemas.microsoft.com/office/powerpoint/2010/main" val="632113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 xmlns:a16="http://schemas.microsoft.com/office/drawing/2014/main" id="{F3EC399C-ED5D-4F0E-7687-B8BCF4114BF7}"/>
              </a:ext>
            </a:extLst>
          </p:cNvPr>
          <p:cNvSpPr>
            <a:spLocks noGrp="1" noChangeArrowheads="1"/>
          </p:cNvSpPr>
          <p:nvPr>
            <p:ph type="title"/>
          </p:nvPr>
        </p:nvSpPr>
        <p:spPr bwMode="auto">
          <a:xfrm>
            <a:off x="1257300" y="531128"/>
            <a:ext cx="10178322" cy="844549"/>
          </a:xfrm>
        </p:spPr>
        <p:txBody>
          <a:bodyPr wrap="square" numCol="1" anchorCtr="0" compatLnSpc="1">
            <a:prstTxWarp prst="textNoShape">
              <a:avLst/>
            </a:prstTxWarp>
            <a:normAutofit/>
          </a:bodyPr>
          <a:lstStyle/>
          <a:p>
            <a:pPr algn="r" eaLnBrk="1" hangingPunct="1"/>
            <a:r>
              <a:rPr lang="en-IN" altLang="en-US" dirty="0"/>
              <a:t>..contd.</a:t>
            </a:r>
          </a:p>
        </p:txBody>
      </p:sp>
      <p:sp>
        <p:nvSpPr>
          <p:cNvPr id="61443" name="Content Placeholder 1">
            <a:extLst>
              <a:ext uri="{FF2B5EF4-FFF2-40B4-BE49-F238E27FC236}">
                <a16:creationId xmlns="" xmlns:a16="http://schemas.microsoft.com/office/drawing/2014/main" id="{F30BB964-EDD8-ACD4-63E3-7C03344F9A2D}"/>
              </a:ext>
            </a:extLst>
          </p:cNvPr>
          <p:cNvSpPr>
            <a:spLocks noGrp="1" noChangeArrowheads="1"/>
          </p:cNvSpPr>
          <p:nvPr>
            <p:ph idx="1"/>
          </p:nvPr>
        </p:nvSpPr>
        <p:spPr>
          <a:xfrm>
            <a:off x="1251678" y="1583140"/>
            <a:ext cx="9873522" cy="4296452"/>
          </a:xfrm>
        </p:spPr>
        <p:txBody>
          <a:bodyPr>
            <a:normAutofit/>
          </a:bodyPr>
          <a:lstStyle/>
          <a:p>
            <a:pPr algn="just" eaLnBrk="1" hangingPunct="1">
              <a:lnSpc>
                <a:spcPct val="100000"/>
              </a:lnSpc>
              <a:spcBef>
                <a:spcPct val="0"/>
              </a:spcBef>
              <a:buClrTx/>
              <a:buFontTx/>
              <a:buNone/>
            </a:pPr>
            <a:r>
              <a:rPr lang="en-IN" altLang="en-US" sz="2400" b="1" dirty="0">
                <a:solidFill>
                  <a:srgbClr val="FF0000"/>
                </a:solidFill>
              </a:rPr>
              <a:t>5. Corruption corrodes public trust, undermines the rule of law and ultimately delegitimizes the state.</a:t>
            </a:r>
          </a:p>
          <a:p>
            <a:pPr algn="just" eaLnBrk="1" hangingPunct="1">
              <a:lnSpc>
                <a:spcPct val="100000"/>
              </a:lnSpc>
              <a:spcBef>
                <a:spcPct val="0"/>
              </a:spcBef>
              <a:buClrTx/>
              <a:buFontTx/>
              <a:buNone/>
            </a:pPr>
            <a:endParaRPr lang="en-IN" altLang="en-US" sz="2400" b="1" dirty="0">
              <a:solidFill>
                <a:srgbClr val="FF0000"/>
              </a:solidFill>
            </a:endParaRPr>
          </a:p>
          <a:p>
            <a:pPr algn="just">
              <a:spcBef>
                <a:spcPct val="0"/>
              </a:spcBef>
              <a:buClrTx/>
              <a:buNone/>
            </a:pPr>
            <a:r>
              <a:rPr lang="en-IN" altLang="en-US" sz="2400" b="1" dirty="0">
                <a:solidFill>
                  <a:srgbClr val="FF0000"/>
                </a:solidFill>
              </a:rPr>
              <a:t>6. Finally, nepotism </a:t>
            </a:r>
            <a:r>
              <a:rPr lang="en-IN" altLang="en-US" sz="2400" dirty="0">
                <a:solidFill>
                  <a:schemeClr val="tx1"/>
                </a:solidFill>
              </a:rPr>
              <a:t>- in both private and public organisations - brings incompetent people into power, weakening performance and governance.</a:t>
            </a:r>
          </a:p>
          <a:p>
            <a:pPr algn="just" eaLnBrk="1" hangingPunct="1">
              <a:lnSpc>
                <a:spcPct val="100000"/>
              </a:lnSpc>
              <a:spcBef>
                <a:spcPct val="0"/>
              </a:spcBef>
              <a:buClrTx/>
              <a:buFontTx/>
              <a:buNone/>
            </a:pPr>
            <a:endParaRPr lang="en-IN" altLang="en-US" sz="2400" b="1" dirty="0">
              <a:solidFill>
                <a:srgbClr val="FF0000"/>
              </a:solidFill>
            </a:endParaRPr>
          </a:p>
          <a:p>
            <a:pPr algn="just" eaLnBrk="1" hangingPunct="1">
              <a:lnSpc>
                <a:spcPct val="100000"/>
              </a:lnSpc>
              <a:spcBef>
                <a:spcPct val="0"/>
              </a:spcBef>
              <a:buClrTx/>
              <a:buFontTx/>
              <a:buNone/>
            </a:pPr>
            <a:endParaRPr lang="en-IN" altLang="en-US" sz="2400" b="1" dirty="0">
              <a:solidFill>
                <a:schemeClr val="tx1"/>
              </a:solidFill>
            </a:endParaRPr>
          </a:p>
          <a:p>
            <a:pPr marL="0" indent="0" algn="just" eaLnBrk="1" hangingPunct="1">
              <a:lnSpc>
                <a:spcPct val="100000"/>
              </a:lnSpc>
              <a:spcBef>
                <a:spcPct val="0"/>
              </a:spcBef>
              <a:buClrTx/>
              <a:buNone/>
            </a:pPr>
            <a:endParaRPr lang="en-IN" altLang="en-US" sz="2400" dirty="0">
              <a:solidFill>
                <a:schemeClr val="tx1"/>
              </a:solidFill>
            </a:endParaRPr>
          </a:p>
        </p:txBody>
      </p:sp>
    </p:spTree>
    <p:extLst>
      <p:ext uri="{BB962C8B-B14F-4D97-AF65-F5344CB8AC3E}">
        <p14:creationId xmlns:p14="http://schemas.microsoft.com/office/powerpoint/2010/main" val="841556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 xmlns:a16="http://schemas.microsoft.com/office/drawing/2014/main" id="{7993347E-B649-5AE7-01AF-7E1520EBCAC4}"/>
              </a:ext>
            </a:extLst>
          </p:cNvPr>
          <p:cNvSpPr>
            <a:spLocks noGrp="1" noChangeArrowheads="1"/>
          </p:cNvSpPr>
          <p:nvPr>
            <p:ph type="title"/>
          </p:nvPr>
        </p:nvSpPr>
        <p:spPr bwMode="auto">
          <a:xfrm>
            <a:off x="1250950" y="382588"/>
            <a:ext cx="10179050" cy="1065212"/>
          </a:xfrm>
        </p:spPr>
        <p:txBody>
          <a:bodyPr wrap="square" numCol="1" anchorCtr="0" compatLnSpc="1">
            <a:prstTxWarp prst="textNoShape">
              <a:avLst/>
            </a:prstTxWarp>
            <a:normAutofit/>
          </a:bodyPr>
          <a:lstStyle/>
          <a:p>
            <a:pPr eaLnBrk="1" hangingPunct="1"/>
            <a:r>
              <a:rPr lang="en-US" altLang="en-US" b="1" dirty="0"/>
              <a:t>Why has corruption flourished?</a:t>
            </a:r>
            <a:endParaRPr lang="en-IN" altLang="en-US" b="1" dirty="0"/>
          </a:p>
        </p:txBody>
      </p:sp>
      <p:sp>
        <p:nvSpPr>
          <p:cNvPr id="65539" name="Content Placeholder 2">
            <a:extLst>
              <a:ext uri="{FF2B5EF4-FFF2-40B4-BE49-F238E27FC236}">
                <a16:creationId xmlns="" xmlns:a16="http://schemas.microsoft.com/office/drawing/2014/main" id="{7ED9D912-9DF2-8275-EC90-6B26CD4514CF}"/>
              </a:ext>
            </a:extLst>
          </p:cNvPr>
          <p:cNvSpPr>
            <a:spLocks noGrp="1" noChangeArrowheads="1"/>
          </p:cNvSpPr>
          <p:nvPr>
            <p:ph idx="1"/>
          </p:nvPr>
        </p:nvSpPr>
        <p:spPr>
          <a:xfrm>
            <a:off x="1250950" y="1583140"/>
            <a:ext cx="9874250" cy="3915960"/>
          </a:xfrm>
        </p:spPr>
        <p:txBody>
          <a:bodyPr>
            <a:normAutofit/>
          </a:bodyPr>
          <a:lstStyle/>
          <a:p>
            <a:pPr algn="just" eaLnBrk="1" hangingPunct="1">
              <a:lnSpc>
                <a:spcPct val="100000"/>
              </a:lnSpc>
              <a:spcBef>
                <a:spcPct val="0"/>
              </a:spcBef>
              <a:spcAft>
                <a:spcPts val="600"/>
              </a:spcAft>
            </a:pPr>
            <a:r>
              <a:rPr lang="en-US" altLang="en-US" sz="2400" dirty="0">
                <a:solidFill>
                  <a:schemeClr val="tx1"/>
                </a:solidFill>
              </a:rPr>
              <a:t>Most people are actually opposed to Corruption only so long as they do not stand to benefit by it.</a:t>
            </a:r>
          </a:p>
          <a:p>
            <a:pPr algn="just" eaLnBrk="1" hangingPunct="1">
              <a:lnSpc>
                <a:spcPct val="100000"/>
              </a:lnSpc>
              <a:spcBef>
                <a:spcPct val="0"/>
              </a:spcBef>
              <a:spcAft>
                <a:spcPts val="600"/>
              </a:spcAft>
            </a:pPr>
            <a:r>
              <a:rPr lang="en-US" altLang="en-US" sz="2400" dirty="0">
                <a:solidFill>
                  <a:schemeClr val="tx1"/>
                </a:solidFill>
              </a:rPr>
              <a:t>There is negligible social stigma attached to Corruption like contract fixing, policy fixing, legislation fixing etc.  Than to underworld street crimes like contract killing, theft etc.</a:t>
            </a:r>
          </a:p>
          <a:p>
            <a:pPr algn="just" eaLnBrk="1" hangingPunct="1">
              <a:lnSpc>
                <a:spcPct val="100000"/>
              </a:lnSpc>
              <a:spcBef>
                <a:spcPct val="0"/>
              </a:spcBef>
              <a:spcAft>
                <a:spcPts val="600"/>
              </a:spcAft>
            </a:pPr>
            <a:r>
              <a:rPr lang="en-GB" altLang="en-US" sz="2400" dirty="0">
                <a:solidFill>
                  <a:schemeClr val="tx1"/>
                </a:solidFill>
                <a:cs typeface="Arial" panose="020B0604020202020204" pitchFamily="34" charset="0"/>
              </a:rPr>
              <a:t>The main reason why corruption flourishes is in our system, is that nobody is held accountable in our system of governance.</a:t>
            </a:r>
          </a:p>
        </p:txBody>
      </p:sp>
    </p:spTree>
    <p:extLst>
      <p:ext uri="{BB962C8B-B14F-4D97-AF65-F5344CB8AC3E}">
        <p14:creationId xmlns:p14="http://schemas.microsoft.com/office/powerpoint/2010/main" val="827032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i="0" dirty="0">
                <a:solidFill>
                  <a:schemeClr val="tx1"/>
                </a:solidFill>
                <a:effectLst/>
              </a:rPr>
              <a:t>Causes of Corruption</a:t>
            </a:r>
            <a:endParaRPr lang="en-US" sz="7200" dirty="0">
              <a:solidFill>
                <a:schemeClr val="tx1"/>
              </a:solidFill>
            </a:endParaRPr>
          </a:p>
        </p:txBody>
      </p:sp>
      <p:sp>
        <p:nvSpPr>
          <p:cNvPr id="4" name="Text Placeholder 3">
            <a:extLst>
              <a:ext uri="{FF2B5EF4-FFF2-40B4-BE49-F238E27FC236}">
                <a16:creationId xmlns="" xmlns:a16="http://schemas.microsoft.com/office/drawing/2014/main" id="{291475F9-D53C-FE87-41FF-409C476681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1762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Legacy issues</a:t>
            </a:r>
            <a:endParaRPr lang="en-US" sz="4000" dirty="0"/>
          </a:p>
        </p:txBody>
      </p:sp>
      <p:sp>
        <p:nvSpPr>
          <p:cNvPr id="3" name="Content Placeholder 2"/>
          <p:cNvSpPr>
            <a:spLocks noGrp="1"/>
          </p:cNvSpPr>
          <p:nvPr>
            <p:ph idx="1"/>
          </p:nvPr>
        </p:nvSpPr>
        <p:spPr>
          <a:xfrm>
            <a:off x="1097280" y="1219200"/>
            <a:ext cx="10058400" cy="50292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Rampant poverty and empty coffers of the government at the dawn of independence leading to chronic low salaries of the government officials</a:t>
            </a:r>
          </a:p>
          <a:p>
            <a:pPr algn="just">
              <a:buFont typeface="Arial" panose="020B0604020202020204" pitchFamily="34" charset="0"/>
              <a:buChar char="•"/>
            </a:pPr>
            <a:r>
              <a:rPr lang="en-US" sz="2400" b="0" i="0" dirty="0">
                <a:effectLst/>
                <a:latin typeface="+mj-lt"/>
              </a:rPr>
              <a:t>Pre liberalization license permit raj catered by Monopolies and restrictive trade practices facilitated the corruption.</a:t>
            </a:r>
          </a:p>
          <a:p>
            <a:pPr algn="just">
              <a:buFont typeface="Arial" panose="020B0604020202020204" pitchFamily="34" charset="0"/>
              <a:buChar char="•"/>
            </a:pPr>
            <a:r>
              <a:rPr lang="en-US" sz="2400" b="0" i="0" dirty="0">
                <a:effectLst/>
                <a:latin typeface="+mj-lt"/>
              </a:rPr>
              <a:t>The lack of economic freedom led to abuse of the system.</a:t>
            </a:r>
          </a:p>
          <a:p>
            <a:pPr algn="just">
              <a:buFont typeface="Arial" panose="020B0604020202020204" pitchFamily="34" charset="0"/>
              <a:buChar char="•"/>
            </a:pPr>
            <a:r>
              <a:rPr lang="en-US" sz="2400" b="0" i="0" dirty="0">
                <a:effectLst/>
                <a:latin typeface="+mj-lt"/>
              </a:rPr>
              <a:t>Necessities of development overshadowed vigilance procedures.</a:t>
            </a:r>
          </a:p>
          <a:p>
            <a:pPr algn="just">
              <a:spcAft>
                <a:spcPts val="600"/>
              </a:spcAft>
            </a:pPr>
            <a:endParaRPr lang="en-US" sz="2800" dirty="0">
              <a:latin typeface="+mj-lt"/>
            </a:endParaRPr>
          </a:p>
        </p:txBody>
      </p:sp>
    </p:spTree>
    <p:extLst>
      <p:ext uri="{BB962C8B-B14F-4D97-AF65-F5344CB8AC3E}">
        <p14:creationId xmlns:p14="http://schemas.microsoft.com/office/powerpoint/2010/main" val="769578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Political system</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Use of black money in elections to win at any cost creates the need for the recovery of that cost through malpractices.</a:t>
            </a:r>
          </a:p>
          <a:p>
            <a:pPr algn="just">
              <a:buFont typeface="Arial" panose="020B0604020202020204" pitchFamily="34" charset="0"/>
              <a:buChar char="•"/>
            </a:pPr>
            <a:r>
              <a:rPr lang="en-US" sz="2400" b="1" i="0" dirty="0">
                <a:solidFill>
                  <a:srgbClr val="FF0000"/>
                </a:solidFill>
                <a:effectLst/>
                <a:latin typeface="+mj-lt"/>
              </a:rPr>
              <a:t>Election funding is</a:t>
            </a:r>
            <a:r>
              <a:rPr lang="en-US" sz="2400" b="0" i="0" dirty="0">
                <a:effectLst/>
                <a:latin typeface="+mj-lt"/>
              </a:rPr>
              <a:t> </a:t>
            </a:r>
            <a:r>
              <a:rPr lang="en-US" sz="2400" b="1" i="0" dirty="0">
                <a:solidFill>
                  <a:srgbClr val="FF0000"/>
                </a:solidFill>
                <a:effectLst/>
                <a:latin typeface="+mj-lt"/>
              </a:rPr>
              <a:t>not transparent</a:t>
            </a:r>
            <a:r>
              <a:rPr lang="en-US" sz="2400" b="0" i="0" dirty="0">
                <a:effectLst/>
                <a:latin typeface="+mj-lt"/>
              </a:rPr>
              <a:t> making it prone to the usage of black money and funding based on quid pro quo.</a:t>
            </a:r>
          </a:p>
          <a:p>
            <a:pPr algn="just">
              <a:buFont typeface="Arial" panose="020B0604020202020204" pitchFamily="34" charset="0"/>
              <a:buChar char="•"/>
            </a:pPr>
            <a:r>
              <a:rPr lang="en-US" sz="2400" b="0" i="0" dirty="0">
                <a:effectLst/>
                <a:latin typeface="+mj-lt"/>
              </a:rPr>
              <a:t>It leads to </a:t>
            </a:r>
            <a:r>
              <a:rPr lang="en-US" sz="2400" b="1" i="0" dirty="0">
                <a:solidFill>
                  <a:srgbClr val="FF0000"/>
                </a:solidFill>
                <a:effectLst/>
                <a:latin typeface="+mj-lt"/>
              </a:rPr>
              <a:t>crony capitalism</a:t>
            </a:r>
            <a:r>
              <a:rPr lang="en-US" sz="2400" b="0" i="0" dirty="0">
                <a:effectLst/>
                <a:latin typeface="+mj-lt"/>
              </a:rPr>
              <a:t>, an unholy nexus between politicians and corporates.</a:t>
            </a:r>
          </a:p>
          <a:p>
            <a:pPr algn="just">
              <a:buFont typeface="Arial" panose="020B0604020202020204" pitchFamily="34" charset="0"/>
              <a:buChar char="•"/>
            </a:pPr>
            <a:r>
              <a:rPr lang="en-US" sz="2400" b="1" i="0" dirty="0">
                <a:solidFill>
                  <a:srgbClr val="FF0000"/>
                </a:solidFill>
                <a:effectLst/>
                <a:latin typeface="+mj-lt"/>
              </a:rPr>
              <a:t>Criminalization of politics- when the rule-breakers become rule makers, the casualty is the rule of law</a:t>
            </a:r>
            <a:r>
              <a:rPr lang="en-US" sz="2400" b="0" i="0" dirty="0">
                <a:solidFill>
                  <a:srgbClr val="FF0000"/>
                </a:solidFill>
                <a:effectLst/>
                <a:latin typeface="+mj-lt"/>
              </a:rPr>
              <a:t>.</a:t>
            </a:r>
          </a:p>
          <a:p>
            <a:pPr algn="just">
              <a:spcAft>
                <a:spcPts val="600"/>
              </a:spcAft>
            </a:pPr>
            <a:endParaRPr lang="en-US" sz="3200" dirty="0">
              <a:latin typeface="+mj-lt"/>
            </a:endParaRPr>
          </a:p>
        </p:txBody>
      </p:sp>
    </p:spTree>
    <p:extLst>
      <p:ext uri="{BB962C8B-B14F-4D97-AF65-F5344CB8AC3E}">
        <p14:creationId xmlns:p14="http://schemas.microsoft.com/office/powerpoint/2010/main" val="2583423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Economic structure</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Low levels of formalization</a:t>
            </a:r>
            <a:r>
              <a:rPr lang="en-US" sz="2400" b="0" i="0" dirty="0">
                <a:effectLst/>
                <a:latin typeface="+mj-lt"/>
              </a:rPr>
              <a:t> (merely 10%) of the economy breed black money.</a:t>
            </a:r>
          </a:p>
          <a:p>
            <a:pPr algn="just">
              <a:buFont typeface="Arial" panose="020B0604020202020204" pitchFamily="34" charset="0"/>
              <a:buChar char="•"/>
            </a:pPr>
            <a:r>
              <a:rPr lang="en-US" sz="2400" b="0" i="0" dirty="0">
                <a:effectLst/>
                <a:latin typeface="+mj-lt"/>
              </a:rPr>
              <a:t>Stringent compliance rules for entry and exit for businesses result in bribery.</a:t>
            </a:r>
          </a:p>
          <a:p>
            <a:pPr algn="just">
              <a:buFont typeface="Arial" panose="020B0604020202020204" pitchFamily="34" charset="0"/>
              <a:buChar char="•"/>
            </a:pPr>
            <a:r>
              <a:rPr lang="en-US" sz="2400" b="1" i="0" dirty="0">
                <a:solidFill>
                  <a:srgbClr val="FF0000"/>
                </a:solidFill>
                <a:effectLst/>
                <a:latin typeface="+mj-lt"/>
              </a:rPr>
              <a:t>Unequal distribution of wealth</a:t>
            </a:r>
            <a:r>
              <a:rPr lang="en-US" sz="2400" b="1" i="0" dirty="0">
                <a:effectLst/>
                <a:latin typeface="+mj-lt"/>
              </a:rPr>
              <a:t> </a:t>
            </a:r>
            <a:r>
              <a:rPr lang="en-US" sz="2400" b="0" i="0" dirty="0">
                <a:effectLst/>
                <a:latin typeface="+mj-lt"/>
              </a:rPr>
              <a:t>– Transparency International data suggests that corruption is directly proportionate to the economic gap in a nation.</a:t>
            </a:r>
          </a:p>
          <a:p>
            <a:pPr algn="just">
              <a:spcAft>
                <a:spcPts val="600"/>
              </a:spcAft>
            </a:pPr>
            <a:endParaRPr lang="en-US" sz="3200" dirty="0">
              <a:latin typeface="+mj-lt"/>
            </a:endParaRPr>
          </a:p>
        </p:txBody>
      </p:sp>
    </p:spTree>
    <p:extLst>
      <p:ext uri="{BB962C8B-B14F-4D97-AF65-F5344CB8AC3E}">
        <p14:creationId xmlns:p14="http://schemas.microsoft.com/office/powerpoint/2010/main" val="1931637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Legal lacunae</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Archaic laws don’t capture the complexities of administration and lead to the escape of wrongdoers.</a:t>
            </a:r>
          </a:p>
          <a:p>
            <a:pPr algn="just">
              <a:buFont typeface="Arial" panose="020B0604020202020204" pitchFamily="34" charset="0"/>
              <a:buChar char="•"/>
            </a:pPr>
            <a:r>
              <a:rPr lang="en-US" sz="2400" b="1" i="0" dirty="0">
                <a:solidFill>
                  <a:srgbClr val="FF0000"/>
                </a:solidFill>
                <a:effectLst/>
                <a:latin typeface="+mj-lt"/>
              </a:rPr>
              <a:t>Lacunae in the Lokpal act</a:t>
            </a:r>
            <a:r>
              <a:rPr lang="en-US" sz="2400" b="0" i="0" dirty="0">
                <a:effectLst/>
                <a:latin typeface="+mj-lt"/>
              </a:rPr>
              <a:t> and delays in the appointments both at the state and central levels</a:t>
            </a:r>
          </a:p>
          <a:p>
            <a:pPr algn="just">
              <a:buFont typeface="Arial" panose="020B0604020202020204" pitchFamily="34" charset="0"/>
              <a:buChar char="•"/>
            </a:pPr>
            <a:r>
              <a:rPr lang="en-US" sz="2400" b="1" i="0" dirty="0">
                <a:solidFill>
                  <a:srgbClr val="FF0000"/>
                </a:solidFill>
                <a:effectLst/>
                <a:latin typeface="+mj-lt"/>
              </a:rPr>
              <a:t>Dilution of the RTI act</a:t>
            </a:r>
            <a:endParaRPr lang="en-US" sz="2400" b="0" i="0" dirty="0">
              <a:solidFill>
                <a:srgbClr val="FF0000"/>
              </a:solidFill>
              <a:effectLst/>
              <a:latin typeface="+mj-lt"/>
            </a:endParaRPr>
          </a:p>
          <a:p>
            <a:pPr algn="just">
              <a:spcAft>
                <a:spcPts val="600"/>
              </a:spcAft>
            </a:pPr>
            <a:endParaRPr lang="en-US" sz="3200" dirty="0">
              <a:latin typeface="+mj-lt"/>
            </a:endParaRPr>
          </a:p>
        </p:txBody>
      </p:sp>
    </p:spTree>
    <p:extLst>
      <p:ext uri="{BB962C8B-B14F-4D97-AF65-F5344CB8AC3E}">
        <p14:creationId xmlns:p14="http://schemas.microsoft.com/office/powerpoint/2010/main" val="346956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Administrative lacunae</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Loopholes give discretionary powers</a:t>
            </a:r>
            <a:r>
              <a:rPr lang="en-US" sz="2400" b="0" i="0" dirty="0">
                <a:effectLst/>
                <a:latin typeface="+mj-lt"/>
              </a:rPr>
              <a:t> to the officials making working prone to corruption.</a:t>
            </a:r>
          </a:p>
          <a:p>
            <a:pPr algn="just">
              <a:buFont typeface="Arial" panose="020B0604020202020204" pitchFamily="34" charset="0"/>
              <a:buChar char="•"/>
            </a:pPr>
            <a:r>
              <a:rPr lang="en-US" sz="2400" b="0" i="0" dirty="0">
                <a:effectLst/>
                <a:latin typeface="+mj-lt"/>
              </a:rPr>
              <a:t>Lack of resources, funding, infrastructure and manpower in the vigilance institutions.</a:t>
            </a:r>
          </a:p>
          <a:p>
            <a:pPr algn="just">
              <a:buFont typeface="Arial" panose="020B0604020202020204" pitchFamily="34" charset="0"/>
              <a:buChar char="•"/>
            </a:pPr>
            <a:r>
              <a:rPr lang="en-US" sz="2400" b="0" i="0" dirty="0">
                <a:effectLst/>
                <a:latin typeface="+mj-lt"/>
              </a:rPr>
              <a:t>Lack of incorporation of standard practices by organizations like Banks, sports organizations which results in multi-billion-rupee scams.</a:t>
            </a:r>
          </a:p>
          <a:p>
            <a:pPr algn="just">
              <a:buFont typeface="Arial" panose="020B0604020202020204" pitchFamily="34" charset="0"/>
              <a:buChar char="•"/>
            </a:pPr>
            <a:r>
              <a:rPr lang="en-US" sz="2400" b="0" i="0" dirty="0">
                <a:effectLst/>
                <a:latin typeface="+mj-lt"/>
              </a:rPr>
              <a:t>g. Punjab National Bank scam, commonwealth scam.</a:t>
            </a:r>
          </a:p>
          <a:p>
            <a:pPr algn="just">
              <a:spcAft>
                <a:spcPts val="600"/>
              </a:spcAft>
            </a:pPr>
            <a:endParaRPr lang="en-US" sz="3200" dirty="0">
              <a:latin typeface="+mj-lt"/>
            </a:endParaRPr>
          </a:p>
        </p:txBody>
      </p:sp>
    </p:spTree>
    <p:extLst>
      <p:ext uri="{BB962C8B-B14F-4D97-AF65-F5344CB8AC3E}">
        <p14:creationId xmlns:p14="http://schemas.microsoft.com/office/powerpoint/2010/main" val="1666690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Judicial delays</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Lack of protection to good Samaritans</a:t>
            </a:r>
          </a:p>
          <a:p>
            <a:pPr algn="just">
              <a:buFont typeface="Arial" panose="020B0604020202020204" pitchFamily="34" charset="0"/>
              <a:buChar char="•"/>
            </a:pPr>
            <a:r>
              <a:rPr lang="en-US" sz="2400" b="0" i="0" dirty="0">
                <a:effectLst/>
                <a:latin typeface="+mj-lt"/>
              </a:rPr>
              <a:t>Targeting of upright and non-corrupt officials and rewards to corrupt officials</a:t>
            </a:r>
          </a:p>
          <a:p>
            <a:pPr algn="just">
              <a:buFont typeface="Arial" panose="020B0604020202020204" pitchFamily="34" charset="0"/>
              <a:buChar char="•"/>
            </a:pPr>
            <a:r>
              <a:rPr lang="en-US" sz="2400" b="0" i="0" dirty="0">
                <a:effectLst/>
                <a:latin typeface="+mj-lt"/>
              </a:rPr>
              <a:t>Near non-existent whistleblowers protection</a:t>
            </a:r>
          </a:p>
          <a:p>
            <a:pPr algn="just">
              <a:spcAft>
                <a:spcPts val="600"/>
              </a:spcAft>
            </a:pPr>
            <a:endParaRPr lang="en-US" sz="3200" dirty="0">
              <a:latin typeface="+mj-lt"/>
            </a:endParaRPr>
          </a:p>
        </p:txBody>
      </p:sp>
    </p:spTree>
    <p:extLst>
      <p:ext uri="{BB962C8B-B14F-4D97-AF65-F5344CB8AC3E}">
        <p14:creationId xmlns:p14="http://schemas.microsoft.com/office/powerpoint/2010/main" val="152149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B196597-7D6A-79F0-EC4E-D30970EBBAA5}"/>
            </a:ext>
          </a:extLst>
        </p:cNvPr>
        <p:cNvGrpSpPr/>
        <p:nvPr/>
      </p:nvGrpSpPr>
      <p:grpSpPr>
        <a:xfrm>
          <a:off x="0" y="0"/>
          <a:ext cx="0" cy="0"/>
          <a:chOff x="0" y="0"/>
          <a:chExt cx="0" cy="0"/>
        </a:xfrm>
      </p:grpSpPr>
      <p:sp>
        <p:nvSpPr>
          <p:cNvPr id="29698" name="object 2">
            <a:extLst>
              <a:ext uri="{FF2B5EF4-FFF2-40B4-BE49-F238E27FC236}">
                <a16:creationId xmlns="" xmlns:a16="http://schemas.microsoft.com/office/drawing/2014/main" id="{DBB4BB7E-A49D-A778-C22C-521F2A22906E}"/>
              </a:ext>
            </a:extLst>
          </p:cNvPr>
          <p:cNvSpPr>
            <a:spLocks noChangeArrowheads="1"/>
          </p:cNvSpPr>
          <p:nvPr/>
        </p:nvSpPr>
        <p:spPr bwMode="auto">
          <a:xfrm>
            <a:off x="1066800" y="1066800"/>
            <a:ext cx="10210800" cy="5029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Gill Sans MT" panose="020B0502020104020203" pitchFamily="34" charset="0"/>
              <a:ea typeface="+mn-ea"/>
              <a:cs typeface="+mn-cs"/>
            </a:endParaRPr>
          </a:p>
        </p:txBody>
      </p:sp>
      <p:sp>
        <p:nvSpPr>
          <p:cNvPr id="2" name="Title 1">
            <a:extLst>
              <a:ext uri="{FF2B5EF4-FFF2-40B4-BE49-F238E27FC236}">
                <a16:creationId xmlns="" xmlns:a16="http://schemas.microsoft.com/office/drawing/2014/main" id="{0235BB93-4FBF-2808-7384-1F92485A7CBF}"/>
              </a:ext>
            </a:extLst>
          </p:cNvPr>
          <p:cNvSpPr txBox="1">
            <a:spLocks noChangeArrowheads="1"/>
          </p:cNvSpPr>
          <p:nvPr/>
        </p:nvSpPr>
        <p:spPr bwMode="auto">
          <a:xfrm>
            <a:off x="946878" y="339725"/>
            <a:ext cx="10178322" cy="844549"/>
          </a:xfrm>
          <a:prstGeom prst="rect">
            <a:avLst/>
          </a:prstGeom>
        </p:spPr>
        <p:txBody>
          <a:bodyPr wrap="square" numCol="1" anchorCtr="0" compatLnSpc="1">
            <a:prstTxWarp prst="textNoShape">
              <a:avLst/>
            </a:prstTxWarp>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IN" b="1" dirty="0">
                <a:solidFill>
                  <a:srgbClr val="C00000"/>
                </a:solidFill>
              </a:rPr>
              <a:t>Forms of Corruption…</a:t>
            </a:r>
            <a:r>
              <a:rPr lang="en-US" altLang="en-US" b="1" dirty="0">
                <a:solidFill>
                  <a:srgbClr val="C00000"/>
                </a:solidFill>
              </a:rPr>
              <a:t> </a:t>
            </a:r>
            <a:endParaRPr lang="en-IN" altLang="en-US" sz="4400" dirty="0"/>
          </a:p>
        </p:txBody>
      </p:sp>
      <p:sp>
        <p:nvSpPr>
          <p:cNvPr id="4" name="Content Placeholder 3">
            <a:extLst>
              <a:ext uri="{FF2B5EF4-FFF2-40B4-BE49-F238E27FC236}">
                <a16:creationId xmlns="" xmlns:a16="http://schemas.microsoft.com/office/drawing/2014/main" id="{987B2A1D-35FB-EE1E-F597-E14D10DB50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55019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Social problems</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The mindset of the citizenry that doesn’t look at the problems seriously and even accepts it as a necessary part of the system.</a:t>
            </a:r>
          </a:p>
          <a:p>
            <a:pPr algn="just">
              <a:buFont typeface="Arial" panose="020B0604020202020204" pitchFamily="34" charset="0"/>
              <a:buChar char="•"/>
            </a:pPr>
            <a:r>
              <a:rPr lang="en-US" sz="2400" b="0" i="0" dirty="0">
                <a:effectLst/>
                <a:latin typeface="+mj-lt"/>
              </a:rPr>
              <a:t>Increasing consumerism in the new middle class that is ready to bribe to get things done.</a:t>
            </a:r>
          </a:p>
          <a:p>
            <a:pPr algn="just">
              <a:buFont typeface="Arial" panose="020B0604020202020204" pitchFamily="34" charset="0"/>
              <a:buChar char="•"/>
            </a:pPr>
            <a:r>
              <a:rPr lang="en-US" sz="2400" b="0" i="0" dirty="0">
                <a:effectLst/>
                <a:latin typeface="+mj-lt"/>
              </a:rPr>
              <a:t>Failure of social morality, education system to inculcate the values</a:t>
            </a:r>
          </a:p>
          <a:p>
            <a:pPr algn="just">
              <a:spcAft>
                <a:spcPts val="600"/>
              </a:spcAft>
            </a:pPr>
            <a:endParaRPr lang="en-US" sz="3200" dirty="0">
              <a:latin typeface="+mj-lt"/>
            </a:endParaRPr>
          </a:p>
        </p:txBody>
      </p:sp>
    </p:spTree>
    <p:extLst>
      <p:ext uri="{BB962C8B-B14F-4D97-AF65-F5344CB8AC3E}">
        <p14:creationId xmlns:p14="http://schemas.microsoft.com/office/powerpoint/2010/main" val="21554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i="0" dirty="0">
                <a:solidFill>
                  <a:schemeClr val="tx1"/>
                </a:solidFill>
                <a:effectLst/>
              </a:rPr>
              <a:t>Effects of corruption</a:t>
            </a:r>
            <a:endParaRPr lang="en-US" sz="9600" dirty="0">
              <a:solidFill>
                <a:schemeClr val="tx1"/>
              </a:solidFill>
            </a:endParaRPr>
          </a:p>
        </p:txBody>
      </p:sp>
      <p:sp>
        <p:nvSpPr>
          <p:cNvPr id="4" name="Text Placeholder 3">
            <a:extLst>
              <a:ext uri="{FF2B5EF4-FFF2-40B4-BE49-F238E27FC236}">
                <a16:creationId xmlns="" xmlns:a16="http://schemas.microsoft.com/office/drawing/2014/main" id="{DE47FA9A-4A77-9A98-6A7D-773A7B776C3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45649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2F44A2-5FEA-5750-EF46-067479C2CEC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B93B3D2-0BA0-8C82-BF65-FDEC98606763}"/>
              </a:ext>
            </a:extLst>
          </p:cNvPr>
          <p:cNvSpPr>
            <a:spLocks noGrp="1"/>
          </p:cNvSpPr>
          <p:nvPr>
            <p:ph type="title"/>
          </p:nvPr>
        </p:nvSpPr>
        <p:spPr/>
        <p:txBody>
          <a:bodyPr/>
          <a:lstStyle/>
          <a:p>
            <a:r>
              <a:rPr lang="en-US"/>
              <a:t>Effects of Corruption:</a:t>
            </a:r>
            <a:endParaRPr lang="en-IN" dirty="0"/>
          </a:p>
        </p:txBody>
      </p:sp>
      <p:sp>
        <p:nvSpPr>
          <p:cNvPr id="3" name="Content Placeholder 2">
            <a:extLst>
              <a:ext uri="{FF2B5EF4-FFF2-40B4-BE49-F238E27FC236}">
                <a16:creationId xmlns="" xmlns:a16="http://schemas.microsoft.com/office/drawing/2014/main" id="{8F184923-2C1A-FFBD-5326-D9A2CA9CF5AD}"/>
              </a:ext>
            </a:extLst>
          </p:cNvPr>
          <p:cNvSpPr>
            <a:spLocks noGrp="1"/>
          </p:cNvSpPr>
          <p:nvPr>
            <p:ph idx="1"/>
          </p:nvPr>
        </p:nvSpPr>
        <p:spPr/>
        <p:txBody>
          <a:bodyPr>
            <a:normAutofit/>
          </a:bodyPr>
          <a:lstStyle/>
          <a:p>
            <a:pPr lvl="0" algn="just"/>
            <a:r>
              <a:rPr lang="en-US" sz="2400" dirty="0"/>
              <a:t>Erosion of public trust in elected representatives and selected officials.</a:t>
            </a:r>
            <a:endParaRPr lang="en-IN" sz="2400" dirty="0"/>
          </a:p>
          <a:p>
            <a:pPr lvl="0" algn="just"/>
            <a:r>
              <a:rPr lang="en-US" sz="2400" dirty="0"/>
              <a:t>Sustained corruption can also erode societal fabric based on mutual trust. </a:t>
            </a:r>
            <a:endParaRPr lang="en-IN" sz="2400" dirty="0"/>
          </a:p>
          <a:p>
            <a:pPr lvl="0" algn="just"/>
            <a:r>
              <a:rPr lang="en-US" sz="2400" dirty="0"/>
              <a:t>Loss to the public exchequer which can make welfare services suffer.</a:t>
            </a:r>
            <a:endParaRPr lang="en-IN" sz="2400" dirty="0"/>
          </a:p>
          <a:p>
            <a:pPr lvl="0" algn="just"/>
            <a:r>
              <a:rPr lang="en-US" sz="2400" dirty="0"/>
              <a:t>Lack of evident repercussions can encourage others to indulge in corruption as per capacity.</a:t>
            </a:r>
            <a:endParaRPr lang="en-IN" sz="2400" dirty="0"/>
          </a:p>
          <a:p>
            <a:pPr lvl="0" algn="just"/>
            <a:r>
              <a:rPr lang="en-US" sz="2400" dirty="0"/>
              <a:t>Corruption can increase scrutiny and regulatory framework which can create hassles for honest firms/individuals.</a:t>
            </a:r>
            <a:endParaRPr lang="en-IN" sz="2400" dirty="0"/>
          </a:p>
          <a:p>
            <a:pPr algn="just"/>
            <a:endParaRPr lang="en-IN" sz="2400" dirty="0"/>
          </a:p>
        </p:txBody>
      </p:sp>
    </p:spTree>
    <p:extLst>
      <p:ext uri="{BB962C8B-B14F-4D97-AF65-F5344CB8AC3E}">
        <p14:creationId xmlns:p14="http://schemas.microsoft.com/office/powerpoint/2010/main" val="1612860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C39F6D-782A-6994-A366-037A4D61FAF8}"/>
              </a:ext>
            </a:extLst>
          </p:cNvPr>
          <p:cNvSpPr>
            <a:spLocks noGrp="1"/>
          </p:cNvSpPr>
          <p:nvPr>
            <p:ph type="title"/>
          </p:nvPr>
        </p:nvSpPr>
        <p:spPr/>
        <p:txBody>
          <a:bodyPr/>
          <a:lstStyle/>
          <a:p>
            <a:r>
              <a:rPr lang="en-IN" dirty="0"/>
              <a:t>Ethical:</a:t>
            </a:r>
          </a:p>
        </p:txBody>
      </p:sp>
      <p:sp>
        <p:nvSpPr>
          <p:cNvPr id="3" name="Content Placeholder 2">
            <a:extLst>
              <a:ext uri="{FF2B5EF4-FFF2-40B4-BE49-F238E27FC236}">
                <a16:creationId xmlns="" xmlns:a16="http://schemas.microsoft.com/office/drawing/2014/main" id="{B99CB81B-A096-8EF4-9A39-89C49FCF2C18}"/>
              </a:ext>
            </a:extLst>
          </p:cNvPr>
          <p:cNvSpPr>
            <a:spLocks noGrp="1"/>
          </p:cNvSpPr>
          <p:nvPr>
            <p:ph idx="1"/>
          </p:nvPr>
        </p:nvSpPr>
        <p:spPr/>
        <p:txBody>
          <a:bodyPr>
            <a:normAutofit/>
          </a:bodyPr>
          <a:lstStyle/>
          <a:p>
            <a:pPr algn="just"/>
            <a:r>
              <a:rPr lang="en-US" sz="2400" b="1" dirty="0">
                <a:solidFill>
                  <a:srgbClr val="FF0000"/>
                </a:solidFill>
              </a:rPr>
              <a:t>Corruption generates black money, which impacts development. Moreover, when the corrupt gets </a:t>
            </a:r>
            <a:r>
              <a:rPr lang="en-US" sz="2400" b="1" dirty="0" err="1">
                <a:solidFill>
                  <a:srgbClr val="FF0000"/>
                </a:solidFill>
              </a:rPr>
              <a:t>scot</a:t>
            </a:r>
            <a:r>
              <a:rPr lang="en-US" sz="2400" b="1" dirty="0">
                <a:solidFill>
                  <a:srgbClr val="FF0000"/>
                </a:solidFill>
              </a:rPr>
              <a:t> free and prosper, it leads to the development of an unethical culture wherein means may not necessarily justify the end. Corruption is considered as a given and is no more abhorred. </a:t>
            </a:r>
          </a:p>
        </p:txBody>
      </p:sp>
    </p:spTree>
    <p:extLst>
      <p:ext uri="{BB962C8B-B14F-4D97-AF65-F5344CB8AC3E}">
        <p14:creationId xmlns:p14="http://schemas.microsoft.com/office/powerpoint/2010/main" val="1969893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07359-9EC9-1762-9C99-F0CB5B3D47DE}"/>
              </a:ext>
            </a:extLst>
          </p:cNvPr>
          <p:cNvSpPr>
            <a:spLocks noGrp="1"/>
          </p:cNvSpPr>
          <p:nvPr>
            <p:ph type="title"/>
          </p:nvPr>
        </p:nvSpPr>
        <p:spPr/>
        <p:txBody>
          <a:bodyPr/>
          <a:lstStyle/>
          <a:p>
            <a:r>
              <a:rPr lang="en-IN" dirty="0"/>
              <a:t>Political:</a:t>
            </a:r>
          </a:p>
        </p:txBody>
      </p:sp>
      <p:sp>
        <p:nvSpPr>
          <p:cNvPr id="3" name="Content Placeholder 2">
            <a:extLst>
              <a:ext uri="{FF2B5EF4-FFF2-40B4-BE49-F238E27FC236}">
                <a16:creationId xmlns="" xmlns:a16="http://schemas.microsoft.com/office/drawing/2014/main" id="{ABD5CB56-FEE1-926C-C3F6-232C678A2ED6}"/>
              </a:ext>
            </a:extLst>
          </p:cNvPr>
          <p:cNvSpPr>
            <a:spLocks noGrp="1"/>
          </p:cNvSpPr>
          <p:nvPr>
            <p:ph idx="1"/>
          </p:nvPr>
        </p:nvSpPr>
        <p:spPr/>
        <p:txBody>
          <a:bodyPr>
            <a:normAutofit/>
          </a:bodyPr>
          <a:lstStyle/>
          <a:p>
            <a:pPr algn="just"/>
            <a:r>
              <a:rPr lang="en-US" sz="2400" b="1" dirty="0">
                <a:solidFill>
                  <a:srgbClr val="FF0000"/>
                </a:solidFill>
              </a:rPr>
              <a:t>Implications for democracy: EIU's Democracy Index, 2023 has placed India at 53rd position (out of 167 countries) and categorizes it as a flawed democracy citing erosion of civil liberties primarily due to lingering issues of corruption and integrity. </a:t>
            </a:r>
            <a:endParaRPr lang="en-IN" sz="2400" dirty="0"/>
          </a:p>
        </p:txBody>
      </p:sp>
    </p:spTree>
    <p:extLst>
      <p:ext uri="{BB962C8B-B14F-4D97-AF65-F5344CB8AC3E}">
        <p14:creationId xmlns:p14="http://schemas.microsoft.com/office/powerpoint/2010/main" val="3873299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B3F495-1335-C3E3-0DFD-B416CA02AE08}"/>
              </a:ext>
            </a:extLst>
          </p:cNvPr>
          <p:cNvSpPr>
            <a:spLocks noGrp="1"/>
          </p:cNvSpPr>
          <p:nvPr>
            <p:ph type="title"/>
          </p:nvPr>
        </p:nvSpPr>
        <p:spPr/>
        <p:txBody>
          <a:bodyPr/>
          <a:lstStyle/>
          <a:p>
            <a:r>
              <a:rPr lang="en-IN" dirty="0"/>
              <a:t>Social:</a:t>
            </a:r>
          </a:p>
        </p:txBody>
      </p:sp>
      <p:sp>
        <p:nvSpPr>
          <p:cNvPr id="3" name="Content Placeholder 2">
            <a:extLst>
              <a:ext uri="{FF2B5EF4-FFF2-40B4-BE49-F238E27FC236}">
                <a16:creationId xmlns="" xmlns:a16="http://schemas.microsoft.com/office/drawing/2014/main" id="{7CF8D492-2025-1E76-78C8-F87D98C50E30}"/>
              </a:ext>
            </a:extLst>
          </p:cNvPr>
          <p:cNvSpPr>
            <a:spLocks noGrp="1"/>
          </p:cNvSpPr>
          <p:nvPr>
            <p:ph idx="1"/>
          </p:nvPr>
        </p:nvSpPr>
        <p:spPr/>
        <p:txBody>
          <a:bodyPr>
            <a:normAutofit/>
          </a:bodyPr>
          <a:lstStyle/>
          <a:p>
            <a:pPr algn="just"/>
            <a:r>
              <a:rPr lang="en-US" sz="2400" b="1" dirty="0">
                <a:solidFill>
                  <a:srgbClr val="FF0000"/>
                </a:solidFill>
              </a:rPr>
              <a:t>Corruption erodes trust in government and undermines the social contract. This is cause for concern across the globe, but particularly in contexts of fragility and violence, as corruption fuels and perpetuates the inequalities and discontent that lead to fragility, violent extremism, and conflict. </a:t>
            </a:r>
          </a:p>
        </p:txBody>
      </p:sp>
    </p:spTree>
    <p:extLst>
      <p:ext uri="{BB962C8B-B14F-4D97-AF65-F5344CB8AC3E}">
        <p14:creationId xmlns:p14="http://schemas.microsoft.com/office/powerpoint/2010/main" val="2067479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99F149-600E-D299-FC75-228606246535}"/>
              </a:ext>
            </a:extLst>
          </p:cNvPr>
          <p:cNvSpPr>
            <a:spLocks noGrp="1"/>
          </p:cNvSpPr>
          <p:nvPr>
            <p:ph type="title"/>
          </p:nvPr>
        </p:nvSpPr>
        <p:spPr/>
        <p:txBody>
          <a:bodyPr/>
          <a:lstStyle/>
          <a:p>
            <a:r>
              <a:rPr lang="en-IN" dirty="0"/>
              <a:t>Economic:</a:t>
            </a:r>
          </a:p>
        </p:txBody>
      </p:sp>
      <p:sp>
        <p:nvSpPr>
          <p:cNvPr id="3" name="Content Placeholder 2">
            <a:extLst>
              <a:ext uri="{FF2B5EF4-FFF2-40B4-BE49-F238E27FC236}">
                <a16:creationId xmlns="" xmlns:a16="http://schemas.microsoft.com/office/drawing/2014/main" id="{059F3F74-03B3-7EA8-374B-039AC1E9986D}"/>
              </a:ext>
            </a:extLst>
          </p:cNvPr>
          <p:cNvSpPr>
            <a:spLocks noGrp="1"/>
          </p:cNvSpPr>
          <p:nvPr>
            <p:ph idx="1"/>
          </p:nvPr>
        </p:nvSpPr>
        <p:spPr>
          <a:xfrm>
            <a:off x="1097280" y="1523999"/>
            <a:ext cx="10058400" cy="4724401"/>
          </a:xfrm>
        </p:spPr>
        <p:txBody>
          <a:bodyPr>
            <a:normAutofit/>
          </a:bodyPr>
          <a:lstStyle/>
          <a:p>
            <a:pPr algn="just"/>
            <a:r>
              <a:rPr lang="en-US" sz="2400" b="1" dirty="0">
                <a:solidFill>
                  <a:srgbClr val="FF0000"/>
                </a:solidFill>
              </a:rPr>
              <a:t>Cost overruns- Corrupt workforce is focused on self-aggrandizement than on finding solutions to felt problems. </a:t>
            </a:r>
          </a:p>
          <a:p>
            <a:pPr algn="just"/>
            <a:r>
              <a:rPr lang="en-US" sz="2400" b="1" dirty="0">
                <a:solidFill>
                  <a:srgbClr val="FF0000"/>
                </a:solidFill>
              </a:rPr>
              <a:t>Promotions / postings determined on the basis of criteria other than merit. </a:t>
            </a:r>
          </a:p>
        </p:txBody>
      </p:sp>
    </p:spTree>
    <p:extLst>
      <p:ext uri="{BB962C8B-B14F-4D97-AF65-F5344CB8AC3E}">
        <p14:creationId xmlns:p14="http://schemas.microsoft.com/office/powerpoint/2010/main" val="178868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Hindrances to developmental process</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Loss of wealth due to corruption and siphoning away of taxpayers’ money leave little to spend in the social sector.</a:t>
            </a:r>
          </a:p>
          <a:p>
            <a:pPr algn="just">
              <a:buFont typeface="Arial" panose="020B0604020202020204" pitchFamily="34" charset="0"/>
              <a:buChar char="•"/>
            </a:pPr>
            <a:r>
              <a:rPr lang="en-US" sz="2400" b="0" i="0" dirty="0">
                <a:effectLst/>
                <a:latin typeface="+mj-lt"/>
              </a:rPr>
              <a:t>Corruption in the social sectors like PDS, health and education schemes lead to demographic disadvantage.</a:t>
            </a:r>
          </a:p>
          <a:p>
            <a:pPr algn="just">
              <a:spcAft>
                <a:spcPts val="600"/>
              </a:spcAft>
            </a:pPr>
            <a:endParaRPr lang="en-US" sz="3200" dirty="0">
              <a:latin typeface="+mj-lt"/>
            </a:endParaRPr>
          </a:p>
        </p:txBody>
      </p:sp>
    </p:spTree>
    <p:extLst>
      <p:ext uri="{BB962C8B-B14F-4D97-AF65-F5344CB8AC3E}">
        <p14:creationId xmlns:p14="http://schemas.microsoft.com/office/powerpoint/2010/main" val="3702961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0FE3122-735B-E53B-8791-EAB8E5008ED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5ED6DD7-F64A-CD51-F2F9-BB0C49C36B82}"/>
              </a:ext>
            </a:extLst>
          </p:cNvPr>
          <p:cNvSpPr>
            <a:spLocks noGrp="1"/>
          </p:cNvSpPr>
          <p:nvPr>
            <p:ph type="title"/>
          </p:nvPr>
        </p:nvSpPr>
        <p:spPr/>
        <p:txBody>
          <a:bodyPr/>
          <a:lstStyle/>
          <a:p>
            <a:r>
              <a:rPr lang="en-US"/>
              <a:t>Ways to tackle Corruption:</a:t>
            </a:r>
            <a:endParaRPr lang="en-IN" dirty="0"/>
          </a:p>
        </p:txBody>
      </p:sp>
      <p:sp>
        <p:nvSpPr>
          <p:cNvPr id="3" name="Content Placeholder 2">
            <a:extLst>
              <a:ext uri="{FF2B5EF4-FFF2-40B4-BE49-F238E27FC236}">
                <a16:creationId xmlns="" xmlns:a16="http://schemas.microsoft.com/office/drawing/2014/main" id="{19A813F9-DEA4-46AD-BD42-6646B9963941}"/>
              </a:ext>
            </a:extLst>
          </p:cNvPr>
          <p:cNvSpPr>
            <a:spLocks noGrp="1"/>
          </p:cNvSpPr>
          <p:nvPr>
            <p:ph idx="1"/>
          </p:nvPr>
        </p:nvSpPr>
        <p:spPr/>
        <p:txBody>
          <a:bodyPr>
            <a:normAutofit/>
          </a:bodyPr>
          <a:lstStyle/>
          <a:p>
            <a:pPr lvl="0">
              <a:spcBef>
                <a:spcPts val="600"/>
              </a:spcBef>
            </a:pPr>
            <a:r>
              <a:rPr lang="en-US" sz="2400" dirty="0"/>
              <a:t>Increasing transparency in the governance.</a:t>
            </a:r>
            <a:endParaRPr lang="en-IN" sz="2400" dirty="0"/>
          </a:p>
          <a:p>
            <a:pPr lvl="0">
              <a:spcBef>
                <a:spcPts val="600"/>
              </a:spcBef>
            </a:pPr>
            <a:r>
              <a:rPr lang="en-US" sz="2400" dirty="0"/>
              <a:t>Decreasing scope for discretion and hassles- like cutting down time for new passport registration.</a:t>
            </a:r>
            <a:endParaRPr lang="en-IN" sz="2400" dirty="0"/>
          </a:p>
          <a:p>
            <a:pPr lvl="0">
              <a:spcBef>
                <a:spcPts val="600"/>
              </a:spcBef>
            </a:pPr>
            <a:r>
              <a:rPr lang="en-US" sz="2400" dirty="0"/>
              <a:t>Strong mechanism for regulatory oversight</a:t>
            </a:r>
            <a:endParaRPr lang="en-IN" sz="2400" dirty="0"/>
          </a:p>
          <a:p>
            <a:pPr lvl="0">
              <a:spcBef>
                <a:spcPts val="600"/>
              </a:spcBef>
            </a:pPr>
            <a:r>
              <a:rPr lang="en-US" sz="2400" dirty="0"/>
              <a:t>Efficient </a:t>
            </a:r>
            <a:r>
              <a:rPr lang="en-US" sz="2400" b="1" dirty="0"/>
              <a:t>whistle-blower </a:t>
            </a:r>
            <a:r>
              <a:rPr lang="en-US" sz="2400" dirty="0"/>
              <a:t>protection mechanism. </a:t>
            </a:r>
            <a:endParaRPr lang="en-IN" sz="2400" dirty="0"/>
          </a:p>
          <a:p>
            <a:pPr lvl="0">
              <a:spcBef>
                <a:spcPts val="600"/>
              </a:spcBef>
            </a:pPr>
            <a:r>
              <a:rPr lang="en-US" sz="2400" dirty="0"/>
              <a:t>Inculcating moral values in people.</a:t>
            </a:r>
          </a:p>
        </p:txBody>
      </p:sp>
    </p:spTree>
    <p:extLst>
      <p:ext uri="{BB962C8B-B14F-4D97-AF65-F5344CB8AC3E}">
        <p14:creationId xmlns:p14="http://schemas.microsoft.com/office/powerpoint/2010/main" val="4268009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4DE40-C5EF-8ED0-9B87-95ED54EEF937}"/>
              </a:ext>
            </a:extLst>
          </p:cNvPr>
          <p:cNvSpPr>
            <a:spLocks noGrp="1"/>
          </p:cNvSpPr>
          <p:nvPr>
            <p:ph type="title"/>
          </p:nvPr>
        </p:nvSpPr>
        <p:spPr/>
        <p:txBody>
          <a:bodyPr/>
          <a:lstStyle/>
          <a:p>
            <a:pPr algn="r"/>
            <a:r>
              <a:rPr lang="en-US" dirty="0" err="1"/>
              <a:t>Contd</a:t>
            </a:r>
            <a:r>
              <a:rPr lang="en-US" dirty="0"/>
              <a:t>…</a:t>
            </a:r>
            <a:endParaRPr lang="en-IN" dirty="0"/>
          </a:p>
        </p:txBody>
      </p:sp>
      <p:sp>
        <p:nvSpPr>
          <p:cNvPr id="3" name="Content Placeholder 2">
            <a:extLst>
              <a:ext uri="{FF2B5EF4-FFF2-40B4-BE49-F238E27FC236}">
                <a16:creationId xmlns="" xmlns:a16="http://schemas.microsoft.com/office/drawing/2014/main" id="{B16FC470-0B7E-EE3C-E740-7B17699408DD}"/>
              </a:ext>
            </a:extLst>
          </p:cNvPr>
          <p:cNvSpPr>
            <a:spLocks noGrp="1"/>
          </p:cNvSpPr>
          <p:nvPr>
            <p:ph idx="1"/>
          </p:nvPr>
        </p:nvSpPr>
        <p:spPr/>
        <p:txBody>
          <a:bodyPr>
            <a:normAutofit/>
          </a:bodyPr>
          <a:lstStyle/>
          <a:p>
            <a:pPr lvl="0">
              <a:spcBef>
                <a:spcPts val="600"/>
              </a:spcBef>
            </a:pPr>
            <a:r>
              <a:rPr lang="en-US" sz="2400" dirty="0"/>
              <a:t>Ingrain ethical organizational culture through regular ethical training modules and workshops</a:t>
            </a:r>
            <a:endParaRPr lang="en-IN" sz="2400" dirty="0"/>
          </a:p>
          <a:p>
            <a:pPr>
              <a:spcBef>
                <a:spcPts val="600"/>
              </a:spcBef>
            </a:pPr>
            <a:r>
              <a:rPr lang="en-US" sz="2400" dirty="0"/>
              <a:t>Strict adherence of Code of Conduct and Code of Ethics</a:t>
            </a:r>
          </a:p>
          <a:p>
            <a:pPr>
              <a:spcBef>
                <a:spcPts val="600"/>
              </a:spcBef>
            </a:pPr>
            <a:r>
              <a:rPr lang="en-US" sz="2400" dirty="0"/>
              <a:t>Power of the people: Enlightened Citizens as part of the system</a:t>
            </a:r>
          </a:p>
          <a:p>
            <a:pPr>
              <a:spcBef>
                <a:spcPts val="600"/>
              </a:spcBef>
            </a:pPr>
            <a:r>
              <a:rPr lang="en-US" sz="2400" dirty="0"/>
              <a:t>Effective implementation of Institutional measures</a:t>
            </a:r>
          </a:p>
          <a:p>
            <a:pPr>
              <a:spcBef>
                <a:spcPts val="600"/>
              </a:spcBef>
            </a:pPr>
            <a:r>
              <a:rPr lang="en-US" sz="2400" dirty="0"/>
              <a:t>Power of Technology</a:t>
            </a:r>
          </a:p>
          <a:p>
            <a:pPr>
              <a:spcBef>
                <a:spcPts val="600"/>
              </a:spcBef>
            </a:pPr>
            <a:r>
              <a:rPr lang="en-US" sz="2400" dirty="0"/>
              <a:t>Act globally and locally</a:t>
            </a:r>
            <a:endParaRPr lang="en-IN" sz="2400" dirty="0"/>
          </a:p>
          <a:p>
            <a:endParaRPr lang="en-IN" sz="2400" dirty="0"/>
          </a:p>
        </p:txBody>
      </p:sp>
    </p:spTree>
    <p:extLst>
      <p:ext uri="{BB962C8B-B14F-4D97-AF65-F5344CB8AC3E}">
        <p14:creationId xmlns:p14="http://schemas.microsoft.com/office/powerpoint/2010/main" val="392660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A23CDD-CEA0-AB0E-9687-C5A7385F6057}"/>
              </a:ext>
            </a:extLst>
          </p:cNvPr>
          <p:cNvSpPr>
            <a:spLocks noGrp="1"/>
          </p:cNvSpPr>
          <p:nvPr>
            <p:ph type="title"/>
          </p:nvPr>
        </p:nvSpPr>
        <p:spPr/>
        <p:txBody>
          <a:bodyPr>
            <a:normAutofit/>
          </a:bodyPr>
          <a:lstStyle/>
          <a:p>
            <a:r>
              <a:rPr lang="en-US" b="1" dirty="0"/>
              <a:t>1. Bribery:</a:t>
            </a:r>
            <a:endParaRPr lang="en-IN" b="1" dirty="0"/>
          </a:p>
        </p:txBody>
      </p:sp>
      <p:sp>
        <p:nvSpPr>
          <p:cNvPr id="3" name="Content Placeholder 2">
            <a:extLst>
              <a:ext uri="{FF2B5EF4-FFF2-40B4-BE49-F238E27FC236}">
                <a16:creationId xmlns="" xmlns:a16="http://schemas.microsoft.com/office/drawing/2014/main" id="{F5DB4D65-D045-2BA4-DF5B-C6A16095979F}"/>
              </a:ext>
            </a:extLst>
          </p:cNvPr>
          <p:cNvSpPr>
            <a:spLocks noGrp="1"/>
          </p:cNvSpPr>
          <p:nvPr>
            <p:ph idx="1"/>
          </p:nvPr>
        </p:nvSpPr>
        <p:spPr/>
        <p:txBody>
          <a:bodyPr>
            <a:normAutofit/>
          </a:bodyPr>
          <a:lstStyle/>
          <a:p>
            <a:pPr lvl="0">
              <a:spcBef>
                <a:spcPts val="600"/>
              </a:spcBef>
            </a:pPr>
            <a:r>
              <a:rPr lang="en-US" sz="2400" dirty="0"/>
              <a:t>The most common form of corruption under which someone pays a sum for getting a service.</a:t>
            </a:r>
            <a:endParaRPr lang="en-IN" sz="2400" dirty="0"/>
          </a:p>
          <a:p>
            <a:pPr lvl="0">
              <a:spcBef>
                <a:spcPts val="600"/>
              </a:spcBef>
            </a:pPr>
            <a:r>
              <a:rPr lang="en-US" sz="2400" dirty="0"/>
              <a:t>This can be of two forms:</a:t>
            </a:r>
            <a:endParaRPr lang="en-IN" sz="2400" dirty="0"/>
          </a:p>
          <a:p>
            <a:pPr lvl="0">
              <a:spcBef>
                <a:spcPts val="600"/>
              </a:spcBef>
            </a:pPr>
            <a:r>
              <a:rPr lang="en-US" sz="2400" b="1" dirty="0"/>
              <a:t>Coercive: </a:t>
            </a:r>
            <a:r>
              <a:rPr lang="en-US" sz="2400" dirty="0"/>
              <a:t>The bribe payer is forced to pay the bribe to get a service that was due for free.</a:t>
            </a:r>
            <a:endParaRPr lang="en-IN" sz="2400" dirty="0"/>
          </a:p>
          <a:p>
            <a:pPr lvl="0">
              <a:spcBef>
                <a:spcPts val="600"/>
              </a:spcBef>
            </a:pPr>
            <a:r>
              <a:rPr lang="en-US" sz="2400" b="1" dirty="0"/>
              <a:t>For example: </a:t>
            </a:r>
            <a:r>
              <a:rPr lang="en-US" sz="2400" dirty="0"/>
              <a:t>A civil servant refusing to provide public welfare to a beneficiary till a bribe is given.</a:t>
            </a:r>
            <a:endParaRPr lang="en-IN" sz="2400" dirty="0"/>
          </a:p>
          <a:p>
            <a:pPr lvl="0">
              <a:spcBef>
                <a:spcPts val="600"/>
              </a:spcBef>
            </a:pPr>
            <a:r>
              <a:rPr lang="en-US" sz="2400" b="1" dirty="0"/>
              <a:t>Collusive: </a:t>
            </a:r>
            <a:r>
              <a:rPr lang="en-US" sz="2400" dirty="0"/>
              <a:t>The bribe payer and bribe taker enters into an agreement voluntarily to share the benefits.</a:t>
            </a:r>
            <a:endParaRPr lang="en-IN" sz="2400" dirty="0"/>
          </a:p>
          <a:p>
            <a:pPr lvl="0">
              <a:spcBef>
                <a:spcPts val="600"/>
              </a:spcBef>
            </a:pPr>
            <a:r>
              <a:rPr lang="en-US" sz="2400" b="1" dirty="0"/>
              <a:t>For example: </a:t>
            </a:r>
            <a:r>
              <a:rPr lang="en-US" sz="2400" dirty="0"/>
              <a:t>Favoritism in government construction contracts.</a:t>
            </a:r>
            <a:endParaRPr lang="en-IN" sz="2400" dirty="0"/>
          </a:p>
        </p:txBody>
      </p:sp>
    </p:spTree>
    <p:extLst>
      <p:ext uri="{BB962C8B-B14F-4D97-AF65-F5344CB8AC3E}">
        <p14:creationId xmlns:p14="http://schemas.microsoft.com/office/powerpoint/2010/main" val="201521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803ECC-5C4E-7E0F-0E6B-0740F3164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BF450AB7-AA9B-B6D0-EA86-8EFA68E24578}"/>
              </a:ext>
            </a:extLst>
          </p:cNvPr>
          <p:cNvSpPr>
            <a:spLocks noGrp="1"/>
          </p:cNvSpPr>
          <p:nvPr>
            <p:ph idx="1"/>
          </p:nvPr>
        </p:nvSpPr>
        <p:spPr/>
        <p:txBody>
          <a:bodyPr>
            <a:normAutofit/>
          </a:bodyPr>
          <a:lstStyle/>
          <a:p>
            <a:pPr marL="0" indent="0" algn="just">
              <a:buNone/>
            </a:pPr>
            <a:r>
              <a:rPr lang="en-US" sz="2400" dirty="0"/>
              <a:t>Some global success stories are: </a:t>
            </a:r>
          </a:p>
          <a:p>
            <a:pPr algn="just"/>
            <a:r>
              <a:rPr lang="en-US" sz="2400" dirty="0"/>
              <a:t>The success story of M-</a:t>
            </a:r>
            <a:r>
              <a:rPr lang="en-US" sz="2400" dirty="0" err="1"/>
              <a:t>Pesa</a:t>
            </a:r>
            <a:r>
              <a:rPr lang="en-US" sz="2400" dirty="0"/>
              <a:t>/M-Paisa in African countries and Afghanistan is widely known. It not only made monetary transfers easier and more economical but also fought corruption. </a:t>
            </a:r>
          </a:p>
          <a:p>
            <a:pPr algn="just"/>
            <a:r>
              <a:rPr lang="en-US" sz="2400" dirty="0"/>
              <a:t>Chile’s e-commerce public procurement system </a:t>
            </a:r>
            <a:r>
              <a:rPr lang="en-US" sz="2400" dirty="0" err="1"/>
              <a:t>ChileCompra</a:t>
            </a:r>
            <a:r>
              <a:rPr lang="en-US" sz="2400" dirty="0"/>
              <a:t> has gained immense popularity around the world by bringing transparency in public spending.</a:t>
            </a:r>
            <a:endParaRPr lang="en-IN" sz="2400" dirty="0"/>
          </a:p>
        </p:txBody>
      </p:sp>
    </p:spTree>
    <p:extLst>
      <p:ext uri="{BB962C8B-B14F-4D97-AF65-F5344CB8AC3E}">
        <p14:creationId xmlns:p14="http://schemas.microsoft.com/office/powerpoint/2010/main" val="2558689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2DBB3F-1B79-9B58-6FAC-69908EF1B30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6A32B603-AA4C-1214-DEFA-84632F66E145}"/>
              </a:ext>
            </a:extLst>
          </p:cNvPr>
          <p:cNvSpPr>
            <a:spLocks noGrp="1"/>
          </p:cNvSpPr>
          <p:nvPr>
            <p:ph idx="1"/>
          </p:nvPr>
        </p:nvSpPr>
        <p:spPr/>
        <p:txBody>
          <a:bodyPr>
            <a:normAutofit/>
          </a:bodyPr>
          <a:lstStyle/>
          <a:p>
            <a:pPr algn="just"/>
            <a:r>
              <a:rPr lang="en-US" sz="2400" dirty="0"/>
              <a:t>Lastly, the fight against corruption must be turned into a mass movement like the way Mahatma Gandhi turned the struggle for independence into a mass movement. We must instill a sense of patriotism among the officials and larger public that by following an ethical path they are contributing towards nation building. They must be given a sense of ownership regarding the country they are living in and they should be made stakeholders in this process.</a:t>
            </a:r>
          </a:p>
          <a:p>
            <a:pPr algn="just"/>
            <a:r>
              <a:rPr lang="en-US" sz="2400" dirty="0"/>
              <a:t>This will ensure that not only corruption will be eradicated from the country and an ethical perspective towards life will be inculcated among the people. It will also mark the coming of the second independence and rebirth of our nation</a:t>
            </a:r>
            <a:endParaRPr lang="en-IN" sz="2400" dirty="0"/>
          </a:p>
        </p:txBody>
      </p:sp>
    </p:spTree>
    <p:extLst>
      <p:ext uri="{BB962C8B-B14F-4D97-AF65-F5344CB8AC3E}">
        <p14:creationId xmlns:p14="http://schemas.microsoft.com/office/powerpoint/2010/main" val="1024237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Legal Framework for Fighting Corruption:</a:t>
            </a:r>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Prevention of Corruption Act, 1988</a:t>
            </a:r>
            <a:r>
              <a:rPr lang="en-US" sz="2400" b="0" i="0" dirty="0">
                <a:effectLst/>
                <a:latin typeface="+mj-lt"/>
              </a:rPr>
              <a:t> provides for penalties in relation to corruption by </a:t>
            </a:r>
            <a:r>
              <a:rPr lang="en-US" sz="2400" b="1" i="0" dirty="0">
                <a:effectLst/>
                <a:latin typeface="+mj-lt"/>
              </a:rPr>
              <a:t>public servants </a:t>
            </a:r>
            <a:r>
              <a:rPr lang="en-US" sz="2400" b="0" i="0" dirty="0">
                <a:effectLst/>
                <a:latin typeface="+mj-lt"/>
              </a:rPr>
              <a:t>and also for those who are involved in the abetment of an act of corruption.</a:t>
            </a:r>
          </a:p>
          <a:p>
            <a:pPr algn="just">
              <a:buFont typeface="Arial" panose="020B0604020202020204" pitchFamily="34" charset="0"/>
              <a:buChar char="•"/>
            </a:pPr>
            <a:r>
              <a:rPr lang="en-US" sz="2400" b="0" i="0" dirty="0">
                <a:effectLst/>
                <a:latin typeface="+mj-lt"/>
              </a:rPr>
              <a:t>Amendment of 2018 </a:t>
            </a:r>
            <a:r>
              <a:rPr lang="en-US" sz="2400" b="0" i="0" dirty="0" err="1">
                <a:effectLst/>
                <a:latin typeface="+mj-lt"/>
              </a:rPr>
              <a:t>criminalised</a:t>
            </a:r>
            <a:r>
              <a:rPr lang="en-US" sz="2400" b="0" i="0" dirty="0">
                <a:effectLst/>
                <a:latin typeface="+mj-lt"/>
              </a:rPr>
              <a:t> both bribe-taking by public servants as well as bribe giving by any person.</a:t>
            </a:r>
          </a:p>
          <a:p>
            <a:pPr algn="just">
              <a:buFont typeface="Arial" panose="020B0604020202020204" pitchFamily="34" charset="0"/>
              <a:buChar char="•"/>
            </a:pPr>
            <a:r>
              <a:rPr lang="en-US" sz="2400" b="1" i="0" dirty="0">
                <a:solidFill>
                  <a:srgbClr val="FF0000"/>
                </a:solidFill>
                <a:effectLst/>
                <a:latin typeface="+mj-lt"/>
              </a:rPr>
              <a:t>The Prevention of Money Laundering Act, 2002</a:t>
            </a:r>
            <a:r>
              <a:rPr lang="en-US" sz="2400" b="0" i="0" dirty="0">
                <a:effectLst/>
                <a:latin typeface="+mj-lt"/>
              </a:rPr>
              <a:t> aims to prevent instances of money laundering and prohibits use of the ‘proceeds of crime’ in India.</a:t>
            </a:r>
          </a:p>
          <a:p>
            <a:pPr algn="just">
              <a:spcAft>
                <a:spcPts val="600"/>
              </a:spcAft>
            </a:pPr>
            <a:endParaRPr lang="en-US" sz="3200" dirty="0">
              <a:latin typeface="+mj-lt"/>
            </a:endParaRPr>
          </a:p>
        </p:txBody>
      </p:sp>
    </p:spTree>
    <p:extLst>
      <p:ext uri="{BB962C8B-B14F-4D97-AF65-F5344CB8AC3E}">
        <p14:creationId xmlns:p14="http://schemas.microsoft.com/office/powerpoint/2010/main" val="1448519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The Companies Act, 2013 provides for corporate governance and prevention of corruption and fraud in the corporate sector</a:t>
            </a:r>
            <a:r>
              <a:rPr lang="en-US" sz="2400" b="0" i="0" dirty="0">
                <a:effectLst/>
                <a:latin typeface="+mj-lt"/>
              </a:rPr>
              <a:t>.</a:t>
            </a:r>
          </a:p>
          <a:p>
            <a:pPr algn="just">
              <a:buFont typeface="Arial" panose="020B0604020202020204" pitchFamily="34" charset="0"/>
              <a:buChar char="•"/>
            </a:pPr>
            <a:r>
              <a:rPr lang="en-US" sz="2400" b="0" i="0" dirty="0">
                <a:effectLst/>
                <a:latin typeface="+mj-lt"/>
              </a:rPr>
              <a:t>The term ‘fraud’ has been given a broad definition and is a criminal offence under the Companies Act.</a:t>
            </a:r>
          </a:p>
          <a:p>
            <a:pPr algn="just">
              <a:buFont typeface="Arial" panose="020B0604020202020204" pitchFamily="34" charset="0"/>
              <a:buChar char="•"/>
            </a:pPr>
            <a:r>
              <a:rPr lang="en-US" sz="2400" b="1" dirty="0" err="1">
                <a:solidFill>
                  <a:srgbClr val="FF0000"/>
                </a:solidFill>
                <a:latin typeface="+mj-lt"/>
              </a:rPr>
              <a:t>Bharatiya</a:t>
            </a:r>
            <a:r>
              <a:rPr lang="en-US" sz="2400" b="1" dirty="0">
                <a:solidFill>
                  <a:srgbClr val="FF0000"/>
                </a:solidFill>
                <a:latin typeface="+mj-lt"/>
              </a:rPr>
              <a:t> </a:t>
            </a:r>
            <a:r>
              <a:rPr lang="en-US" sz="2400" b="1" dirty="0" err="1">
                <a:solidFill>
                  <a:srgbClr val="FF0000"/>
                </a:solidFill>
                <a:latin typeface="+mj-lt"/>
              </a:rPr>
              <a:t>Nyaya</a:t>
            </a:r>
            <a:r>
              <a:rPr lang="en-US" sz="2400" b="1" dirty="0">
                <a:solidFill>
                  <a:srgbClr val="FF0000"/>
                </a:solidFill>
                <a:latin typeface="+mj-lt"/>
              </a:rPr>
              <a:t> </a:t>
            </a:r>
            <a:r>
              <a:rPr lang="en-US" sz="2400" b="1" dirty="0" err="1">
                <a:solidFill>
                  <a:srgbClr val="FF0000"/>
                </a:solidFill>
                <a:latin typeface="+mj-lt"/>
              </a:rPr>
              <a:t>Sanhita</a:t>
            </a:r>
            <a:r>
              <a:rPr lang="en-US" sz="2400" b="0" i="0" dirty="0">
                <a:effectLst/>
                <a:latin typeface="+mj-lt"/>
              </a:rPr>
              <a:t> sets out provisions which can be interpreted to cover bribery and fraud matters, including offences relating to criminal breach of trust and cheating.</a:t>
            </a:r>
          </a:p>
          <a:p>
            <a:pPr algn="just">
              <a:buFont typeface="Arial" panose="020B0604020202020204" pitchFamily="34" charset="0"/>
              <a:buChar char="•"/>
            </a:pPr>
            <a:r>
              <a:rPr lang="en-US" sz="2400" b="0" i="0" dirty="0">
                <a:effectLst/>
                <a:latin typeface="+mj-lt"/>
              </a:rPr>
              <a:t>The </a:t>
            </a:r>
            <a:r>
              <a:rPr lang="en-US" sz="2400" b="1" i="0" dirty="0">
                <a:solidFill>
                  <a:srgbClr val="FF0000"/>
                </a:solidFill>
                <a:effectLst/>
                <a:latin typeface="+mj-lt"/>
              </a:rPr>
              <a:t>Foreign Contribution (Regulation) Act, 2010</a:t>
            </a:r>
            <a:r>
              <a:rPr lang="en-US" sz="2400" b="0" i="0" dirty="0">
                <a:effectLst/>
                <a:latin typeface="+mj-lt"/>
              </a:rPr>
              <a:t> regulates the acceptance and use of foreign contributions and hospitality by individuals and corporations.</a:t>
            </a:r>
          </a:p>
          <a:p>
            <a:pPr algn="just">
              <a:spcAft>
                <a:spcPts val="600"/>
              </a:spcAft>
            </a:pPr>
            <a:endParaRPr lang="en-US" sz="3200" dirty="0">
              <a:latin typeface="+mj-lt"/>
            </a:endParaRPr>
          </a:p>
        </p:txBody>
      </p:sp>
    </p:spTree>
    <p:extLst>
      <p:ext uri="{BB962C8B-B14F-4D97-AF65-F5344CB8AC3E}">
        <p14:creationId xmlns:p14="http://schemas.microsoft.com/office/powerpoint/2010/main" val="3177100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Regulatory Framework:</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The </a:t>
            </a:r>
            <a:r>
              <a:rPr lang="en-US" sz="2400" b="1" i="0" dirty="0">
                <a:solidFill>
                  <a:srgbClr val="FF0000"/>
                </a:solidFill>
                <a:effectLst/>
                <a:latin typeface="+mj-lt"/>
              </a:rPr>
              <a:t>Lokpal and </a:t>
            </a:r>
            <a:r>
              <a:rPr lang="en-US" sz="2400" b="1" i="0" dirty="0" err="1">
                <a:solidFill>
                  <a:srgbClr val="FF0000"/>
                </a:solidFill>
                <a:effectLst/>
                <a:latin typeface="+mj-lt"/>
              </a:rPr>
              <a:t>Lokayuktas</a:t>
            </a:r>
            <a:r>
              <a:rPr lang="en-US" sz="2400" b="1" i="0" dirty="0">
                <a:solidFill>
                  <a:srgbClr val="FF0000"/>
                </a:solidFill>
                <a:effectLst/>
                <a:latin typeface="+mj-lt"/>
              </a:rPr>
              <a:t> Act, 2013</a:t>
            </a:r>
            <a:r>
              <a:rPr lang="en-US" sz="2400" b="0" i="0" dirty="0">
                <a:solidFill>
                  <a:srgbClr val="FF0000"/>
                </a:solidFill>
                <a:effectLst/>
                <a:latin typeface="+mj-lt"/>
              </a:rPr>
              <a:t> provides for an</a:t>
            </a:r>
            <a:r>
              <a:rPr lang="en-US" sz="2400" b="1" i="0" dirty="0">
                <a:solidFill>
                  <a:srgbClr val="FF0000"/>
                </a:solidFill>
                <a:effectLst/>
                <a:latin typeface="+mj-lt"/>
              </a:rPr>
              <a:t> establishment of an ombudsman for the central and state governments</a:t>
            </a:r>
            <a:r>
              <a:rPr lang="en-US" sz="2400" b="1" i="0" dirty="0">
                <a:effectLst/>
                <a:latin typeface="+mj-lt"/>
              </a:rPr>
              <a:t> </a:t>
            </a:r>
            <a:r>
              <a:rPr lang="en-US" sz="2400" b="0" i="0" dirty="0">
                <a:effectLst/>
                <a:latin typeface="+mj-lt"/>
              </a:rPr>
              <a:t>(Lokpal and </a:t>
            </a:r>
            <a:r>
              <a:rPr lang="en-US" sz="2400" b="0" i="0" dirty="0" err="1">
                <a:effectLst/>
                <a:latin typeface="+mj-lt"/>
              </a:rPr>
              <a:t>Lokayuktas</a:t>
            </a:r>
            <a:r>
              <a:rPr lang="en-US" sz="2400" b="0" i="0" dirty="0">
                <a:effectLst/>
                <a:latin typeface="+mj-lt"/>
              </a:rPr>
              <a:t>, respectively).</a:t>
            </a:r>
          </a:p>
          <a:p>
            <a:pPr algn="just">
              <a:buFont typeface="Arial" panose="020B0604020202020204" pitchFamily="34" charset="0"/>
              <a:buChar char="•"/>
            </a:pPr>
            <a:r>
              <a:rPr lang="en-US" sz="2400" b="0" i="0" dirty="0">
                <a:effectLst/>
                <a:latin typeface="+mj-lt"/>
              </a:rPr>
              <a:t>These bodies are required to </a:t>
            </a:r>
            <a:r>
              <a:rPr lang="en-US" sz="2400" b="1" i="0" dirty="0">
                <a:solidFill>
                  <a:srgbClr val="FF0000"/>
                </a:solidFill>
                <a:effectLst/>
                <a:latin typeface="+mj-lt"/>
              </a:rPr>
              <a:t>act independently from the government</a:t>
            </a:r>
            <a:r>
              <a:rPr lang="en-US" sz="2400" b="0" i="0" dirty="0">
                <a:effectLst/>
                <a:latin typeface="+mj-lt"/>
              </a:rPr>
              <a:t> and have been empowered to investigate allegations of corruption against public servants, which include the prime minister and other ministers.</a:t>
            </a:r>
          </a:p>
          <a:p>
            <a:pPr algn="just">
              <a:buFont typeface="Arial" panose="020B0604020202020204" pitchFamily="34" charset="0"/>
              <a:buChar char="•"/>
            </a:pPr>
            <a:r>
              <a:rPr lang="en-US" sz="2400" b="1" i="0" dirty="0">
                <a:solidFill>
                  <a:srgbClr val="FF0000"/>
                </a:solidFill>
                <a:effectLst/>
                <a:latin typeface="+mj-lt"/>
              </a:rPr>
              <a:t>The Central Vigilance Commission</a:t>
            </a:r>
            <a:r>
              <a:rPr lang="en-US" sz="2400" b="0" i="0" dirty="0">
                <a:effectLst/>
                <a:latin typeface="+mj-lt"/>
              </a:rPr>
              <a:t> is mandate is to oversee the vigilance administration and to advise and assist the executive in matters relating to corruption.</a:t>
            </a:r>
          </a:p>
          <a:p>
            <a:pPr algn="just">
              <a:spcAft>
                <a:spcPts val="600"/>
              </a:spcAft>
            </a:pPr>
            <a:endParaRPr lang="en-US" sz="3200" dirty="0">
              <a:latin typeface="+mj-lt"/>
            </a:endParaRPr>
          </a:p>
        </p:txBody>
      </p:sp>
    </p:spTree>
    <p:extLst>
      <p:ext uri="{BB962C8B-B14F-4D97-AF65-F5344CB8AC3E}">
        <p14:creationId xmlns:p14="http://schemas.microsoft.com/office/powerpoint/2010/main" val="3810740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Way forward</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spcAft>
                <a:spcPts val="600"/>
              </a:spcAft>
            </a:pPr>
            <a:r>
              <a:rPr lang="en-US" sz="2400" dirty="0">
                <a:latin typeface="+mj-lt"/>
              </a:rPr>
              <a:t>If corruption levels in India are reduced to those in Scandinavian countries, GDP would increase by 1.5% and investment would increase by 12%. If all overseas black money is brought back, India can pay back its debt. As many philosophers like Rabbi Haim of </a:t>
            </a:r>
            <a:r>
              <a:rPr lang="en-US" sz="2400" dirty="0" err="1">
                <a:latin typeface="+mj-lt"/>
              </a:rPr>
              <a:t>Romshishok</a:t>
            </a:r>
            <a:r>
              <a:rPr lang="en-US" sz="2400" dirty="0">
                <a:latin typeface="+mj-lt"/>
              </a:rPr>
              <a:t> have pointed out, the difference between heaven and hell lies in the fact whether the people in a given society have empathy for and trust on each other. ‘Sanskritization of corruption’ will only push our society towards a living hell.</a:t>
            </a:r>
          </a:p>
          <a:p>
            <a:pPr algn="just">
              <a:spcAft>
                <a:spcPts val="600"/>
              </a:spcAft>
            </a:pPr>
            <a:r>
              <a:rPr lang="en-US" sz="2400" b="0" i="0" dirty="0">
                <a:effectLst/>
                <a:latin typeface="+mj-lt"/>
              </a:rPr>
              <a:t>There is a need for </a:t>
            </a:r>
            <a:r>
              <a:rPr lang="en-US" sz="2400" b="1" i="0" dirty="0">
                <a:solidFill>
                  <a:srgbClr val="FF0000"/>
                </a:solidFill>
                <a:effectLst/>
                <a:latin typeface="+mj-lt"/>
              </a:rPr>
              <a:t>windfall reforms</a:t>
            </a:r>
            <a:r>
              <a:rPr lang="en-US" sz="2400" b="0" i="0" dirty="0">
                <a:effectLst/>
                <a:latin typeface="+mj-lt"/>
              </a:rPr>
              <a:t> in each and every section of the system to fight the menace. </a:t>
            </a:r>
            <a:r>
              <a:rPr lang="en-US" sz="2400" b="1" i="0" dirty="0">
                <a:solidFill>
                  <a:srgbClr val="FF0000"/>
                </a:solidFill>
                <a:effectLst/>
                <a:latin typeface="+mj-lt"/>
              </a:rPr>
              <a:t>Every aspect of governance must be improved for efficiency, economy, and effectiveness</a:t>
            </a:r>
            <a:r>
              <a:rPr lang="en-US" sz="2400" b="0" i="0" dirty="0">
                <a:effectLst/>
                <a:latin typeface="+mj-lt"/>
              </a:rPr>
              <a:t>.</a:t>
            </a:r>
            <a:endParaRPr lang="en-US" sz="3200" dirty="0">
              <a:latin typeface="+mj-lt"/>
            </a:endParaRPr>
          </a:p>
        </p:txBody>
      </p:sp>
    </p:spTree>
    <p:extLst>
      <p:ext uri="{BB962C8B-B14F-4D97-AF65-F5344CB8AC3E}">
        <p14:creationId xmlns:p14="http://schemas.microsoft.com/office/powerpoint/2010/main" val="64706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832C27-20C4-5C8D-7343-EABF89DFD539}"/>
              </a:ext>
            </a:extLst>
          </p:cNvPr>
          <p:cNvSpPr>
            <a:spLocks noGrp="1"/>
          </p:cNvSpPr>
          <p:nvPr>
            <p:ph type="title"/>
          </p:nvPr>
        </p:nvSpPr>
        <p:spPr/>
        <p:txBody>
          <a:bodyPr/>
          <a:lstStyle/>
          <a:p>
            <a:r>
              <a:rPr lang="en-US" b="1" dirty="0"/>
              <a:t>2. Embezzlement of funds:</a:t>
            </a:r>
            <a:endParaRPr lang="en-IN" b="1" dirty="0"/>
          </a:p>
        </p:txBody>
      </p:sp>
      <p:sp>
        <p:nvSpPr>
          <p:cNvPr id="3" name="Content Placeholder 2">
            <a:extLst>
              <a:ext uri="{FF2B5EF4-FFF2-40B4-BE49-F238E27FC236}">
                <a16:creationId xmlns="" xmlns:a16="http://schemas.microsoft.com/office/drawing/2014/main" id="{807B73B7-54C8-C00B-0C54-F25B0894DBBC}"/>
              </a:ext>
            </a:extLst>
          </p:cNvPr>
          <p:cNvSpPr>
            <a:spLocks noGrp="1"/>
          </p:cNvSpPr>
          <p:nvPr>
            <p:ph idx="1"/>
          </p:nvPr>
        </p:nvSpPr>
        <p:spPr/>
        <p:txBody>
          <a:bodyPr>
            <a:normAutofit/>
          </a:bodyPr>
          <a:lstStyle/>
          <a:p>
            <a:pPr lvl="0" algn="just"/>
            <a:r>
              <a:rPr lang="en-US" sz="2400" dirty="0"/>
              <a:t>When the funds sanctioned for a public purpose gets channelized somewhere else for selfish gains.</a:t>
            </a:r>
            <a:endParaRPr lang="en-IN" sz="2400" dirty="0"/>
          </a:p>
          <a:p>
            <a:pPr lvl="0" algn="just"/>
            <a:r>
              <a:rPr lang="en-US" sz="2400" b="1" dirty="0"/>
              <a:t>For example: </a:t>
            </a:r>
            <a:r>
              <a:rPr lang="en-US" sz="2400" dirty="0"/>
              <a:t>the fodder scam.</a:t>
            </a:r>
            <a:endParaRPr lang="en-IN" sz="2400" dirty="0"/>
          </a:p>
          <a:p>
            <a:pPr algn="just"/>
            <a:endParaRPr lang="en-IN" sz="2400" dirty="0"/>
          </a:p>
        </p:txBody>
      </p:sp>
    </p:spTree>
    <p:extLst>
      <p:ext uri="{BB962C8B-B14F-4D97-AF65-F5344CB8AC3E}">
        <p14:creationId xmlns:p14="http://schemas.microsoft.com/office/powerpoint/2010/main" val="101892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066F01-C606-58C8-3FF6-7CAC8C86F951}"/>
              </a:ext>
            </a:extLst>
          </p:cNvPr>
          <p:cNvSpPr>
            <a:spLocks noGrp="1"/>
          </p:cNvSpPr>
          <p:nvPr>
            <p:ph type="title"/>
          </p:nvPr>
        </p:nvSpPr>
        <p:spPr/>
        <p:txBody>
          <a:bodyPr/>
          <a:lstStyle/>
          <a:p>
            <a:r>
              <a:rPr lang="en-US" b="1" dirty="0"/>
              <a:t>3. Peddling of Influence:</a:t>
            </a:r>
            <a:endParaRPr lang="en-IN" b="1" dirty="0"/>
          </a:p>
        </p:txBody>
      </p:sp>
      <p:sp>
        <p:nvSpPr>
          <p:cNvPr id="3" name="Content Placeholder 2">
            <a:extLst>
              <a:ext uri="{FF2B5EF4-FFF2-40B4-BE49-F238E27FC236}">
                <a16:creationId xmlns="" xmlns:a16="http://schemas.microsoft.com/office/drawing/2014/main" id="{2B42574F-EC60-C84C-AE9E-D4630693A157}"/>
              </a:ext>
            </a:extLst>
          </p:cNvPr>
          <p:cNvSpPr>
            <a:spLocks noGrp="1"/>
          </p:cNvSpPr>
          <p:nvPr>
            <p:ph idx="1"/>
          </p:nvPr>
        </p:nvSpPr>
        <p:spPr/>
        <p:txBody>
          <a:bodyPr>
            <a:normAutofit/>
          </a:bodyPr>
          <a:lstStyle/>
          <a:p>
            <a:pPr lvl="0" algn="just"/>
            <a:r>
              <a:rPr lang="en-US" sz="2400" dirty="0"/>
              <a:t>It refers to using one’s position to influence the conduct of another person, organization or government for selfish means.</a:t>
            </a:r>
            <a:endParaRPr lang="en-IN" sz="2400" dirty="0"/>
          </a:p>
          <a:p>
            <a:pPr lvl="0" algn="just"/>
            <a:r>
              <a:rPr lang="en-US" sz="2400" dirty="0"/>
              <a:t>This may or may not involve financial gratifications.</a:t>
            </a:r>
            <a:endParaRPr lang="en-IN" sz="2400" dirty="0"/>
          </a:p>
          <a:p>
            <a:pPr algn="just"/>
            <a:endParaRPr lang="en-IN" sz="2400" dirty="0"/>
          </a:p>
        </p:txBody>
      </p:sp>
    </p:spTree>
    <p:extLst>
      <p:ext uri="{BB962C8B-B14F-4D97-AF65-F5344CB8AC3E}">
        <p14:creationId xmlns:p14="http://schemas.microsoft.com/office/powerpoint/2010/main" val="174760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1F29D3-78D6-2202-BD44-8298DEBE71E7}"/>
              </a:ext>
            </a:extLst>
          </p:cNvPr>
          <p:cNvSpPr>
            <a:spLocks noGrp="1"/>
          </p:cNvSpPr>
          <p:nvPr>
            <p:ph type="title"/>
          </p:nvPr>
        </p:nvSpPr>
        <p:spPr/>
        <p:txBody>
          <a:bodyPr/>
          <a:lstStyle/>
          <a:p>
            <a:r>
              <a:rPr lang="en-US" b="1" dirty="0"/>
              <a:t>4. Misuse of confidential information:</a:t>
            </a:r>
            <a:endParaRPr lang="en-IN" b="1" dirty="0"/>
          </a:p>
        </p:txBody>
      </p:sp>
      <p:sp>
        <p:nvSpPr>
          <p:cNvPr id="3" name="Content Placeholder 2">
            <a:extLst>
              <a:ext uri="{FF2B5EF4-FFF2-40B4-BE49-F238E27FC236}">
                <a16:creationId xmlns="" xmlns:a16="http://schemas.microsoft.com/office/drawing/2014/main" id="{16D8D3B8-93D1-A369-DD57-0D9CF007EA06}"/>
              </a:ext>
            </a:extLst>
          </p:cNvPr>
          <p:cNvSpPr>
            <a:spLocks noGrp="1"/>
          </p:cNvSpPr>
          <p:nvPr>
            <p:ph idx="1"/>
          </p:nvPr>
        </p:nvSpPr>
        <p:spPr/>
        <p:txBody>
          <a:bodyPr>
            <a:normAutofit/>
          </a:bodyPr>
          <a:lstStyle/>
          <a:p>
            <a:pPr lvl="0" algn="just"/>
            <a:r>
              <a:rPr lang="en-US" sz="2400" dirty="0"/>
              <a:t>Civil servants in the course of their action can be privy of specific information unknown to the public.</a:t>
            </a:r>
            <a:endParaRPr lang="en-IN" sz="2400" dirty="0"/>
          </a:p>
          <a:p>
            <a:pPr lvl="0" algn="just"/>
            <a:r>
              <a:rPr lang="en-US" sz="2400" dirty="0"/>
              <a:t>Some of them can choose to trade such information to external parties for private gains.</a:t>
            </a:r>
            <a:endParaRPr lang="en-IN" sz="2400" dirty="0"/>
          </a:p>
          <a:p>
            <a:pPr lvl="0" algn="just"/>
            <a:r>
              <a:rPr lang="en-US" sz="2400" b="1" dirty="0"/>
              <a:t>For example: </a:t>
            </a:r>
            <a:r>
              <a:rPr lang="en-US" sz="2400" dirty="0"/>
              <a:t>information about future plans of infrastructural development and tendering process.</a:t>
            </a:r>
            <a:endParaRPr lang="en-IN" sz="2400" dirty="0"/>
          </a:p>
          <a:p>
            <a:pPr algn="just"/>
            <a:endParaRPr lang="en-IN" sz="2400" dirty="0"/>
          </a:p>
        </p:txBody>
      </p:sp>
    </p:spTree>
    <p:extLst>
      <p:ext uri="{BB962C8B-B14F-4D97-AF65-F5344CB8AC3E}">
        <p14:creationId xmlns:p14="http://schemas.microsoft.com/office/powerpoint/2010/main" val="126893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B5AB4E3C-3031-979A-FACC-DB5A4D1935E5}"/>
              </a:ext>
            </a:extLst>
          </p:cNvPr>
          <p:cNvSpPr>
            <a:spLocks noGrp="1" noChangeArrowheads="1"/>
          </p:cNvSpPr>
          <p:nvPr>
            <p:ph type="title"/>
          </p:nvPr>
        </p:nvSpPr>
        <p:spPr bwMode="auto">
          <a:xfrm>
            <a:off x="1066800" y="87585"/>
            <a:ext cx="10058400" cy="1131615"/>
          </a:xfrm>
        </p:spPr>
        <p:txBody>
          <a:bodyPr wrap="square" numCol="1" anchorCtr="0" compatLnSpc="1">
            <a:prstTxWarp prst="textNoShape">
              <a:avLst/>
            </a:prstTxWarp>
            <a:normAutofit/>
          </a:bodyPr>
          <a:lstStyle/>
          <a:p>
            <a:pPr eaLnBrk="1" hangingPunct="1">
              <a:defRPr/>
            </a:pPr>
            <a:r>
              <a:rPr lang="en-IN" sz="4400" b="1" dirty="0"/>
              <a:t>Types of Corruption</a:t>
            </a:r>
            <a:r>
              <a:rPr lang="en-US" altLang="en-US" sz="4400" b="1" dirty="0">
                <a:cs typeface="+mj-cs"/>
              </a:rPr>
              <a:t> </a:t>
            </a:r>
            <a:endParaRPr lang="en-IN" altLang="en-US" sz="4400" b="1" dirty="0">
              <a:cs typeface="+mj-cs"/>
            </a:endParaRPr>
          </a:p>
        </p:txBody>
      </p:sp>
      <p:sp>
        <p:nvSpPr>
          <p:cNvPr id="3" name="Content Placeholder 2">
            <a:extLst>
              <a:ext uri="{FF2B5EF4-FFF2-40B4-BE49-F238E27FC236}">
                <a16:creationId xmlns="" xmlns:a16="http://schemas.microsoft.com/office/drawing/2014/main" id="{EEF29B38-81D9-765D-EC14-80EE86D5528F}"/>
              </a:ext>
            </a:extLst>
          </p:cNvPr>
          <p:cNvSpPr>
            <a:spLocks noGrp="1"/>
          </p:cNvSpPr>
          <p:nvPr>
            <p:ph idx="1"/>
          </p:nvPr>
        </p:nvSpPr>
        <p:spPr>
          <a:xfrm>
            <a:off x="1066800" y="1828800"/>
            <a:ext cx="10058400" cy="4123944"/>
          </a:xfrm>
        </p:spPr>
        <p:txBody>
          <a:bodyPr rtlCol="0">
            <a:normAutofit fontScale="92500"/>
          </a:bodyPr>
          <a:lstStyle/>
          <a:p>
            <a:pPr marL="0" indent="0" algn="just">
              <a:buFont typeface="Wingdings 3" panose="05040102010807070707" pitchFamily="18" charset="2"/>
              <a:buNone/>
              <a:defRPr/>
            </a:pPr>
            <a:r>
              <a:rPr lang="en-US" altLang="en-US" sz="2400" b="1" dirty="0">
                <a:solidFill>
                  <a:srgbClr val="FF0000"/>
                </a:solidFill>
              </a:rPr>
              <a:t>Incidental </a:t>
            </a:r>
            <a:r>
              <a:rPr lang="en-US" altLang="en-US" sz="2400" b="1" dirty="0" smtClean="0">
                <a:solidFill>
                  <a:srgbClr val="FF0000"/>
                </a:solidFill>
              </a:rPr>
              <a:t>Corruption/</a:t>
            </a:r>
            <a:r>
              <a:rPr lang="en-US" sz="2400" b="1" dirty="0" smtClean="0">
                <a:solidFill>
                  <a:srgbClr val="FF0000"/>
                </a:solidFill>
              </a:rPr>
              <a:t>Coercive Corruption/ </a:t>
            </a:r>
            <a:r>
              <a:rPr lang="en-US" sz="2400" b="1" dirty="0">
                <a:solidFill>
                  <a:srgbClr val="FF0000"/>
                </a:solidFill>
              </a:rPr>
              <a:t>Retail </a:t>
            </a:r>
            <a:r>
              <a:rPr lang="en-US" sz="2400" b="1" dirty="0" smtClean="0">
                <a:solidFill>
                  <a:srgbClr val="FF0000"/>
                </a:solidFill>
              </a:rPr>
              <a:t>Corruption</a:t>
            </a:r>
            <a:endParaRPr lang="en-US" altLang="en-US" sz="2400" b="1" dirty="0">
              <a:solidFill>
                <a:srgbClr val="FF0000"/>
              </a:solidFill>
            </a:endParaRPr>
          </a:p>
          <a:p>
            <a:pPr algn="just">
              <a:defRPr/>
            </a:pPr>
            <a:r>
              <a:rPr lang="en-US" altLang="en-US" sz="2400" dirty="0">
                <a:solidFill>
                  <a:schemeClr val="tx1"/>
                </a:solidFill>
              </a:rPr>
              <a:t>This is small scale corruption involving junior officials. It produces profound public alienation  and it has little macro-economic cost although it  is often hard to curb.</a:t>
            </a:r>
          </a:p>
          <a:p>
            <a:pPr algn="just">
              <a:defRPr/>
            </a:pPr>
            <a:r>
              <a:rPr lang="en-US" sz="2400" dirty="0"/>
              <a:t>Coercive Corruption is where a person is forced to give bribe to get a job done to which he is otherwise entitled, such as getting a ration card, a driving license, a passport, an electric connection, or sanction for constructing a building. </a:t>
            </a:r>
          </a:p>
          <a:p>
            <a:pPr algn="just">
              <a:defRPr/>
            </a:pPr>
            <a:r>
              <a:rPr lang="en-US" sz="2400" dirty="0"/>
              <a:t>Such corruption is endemic to how government carries out its routine activities such as issue of license, permit, policing and revenue collection. </a:t>
            </a:r>
          </a:p>
          <a:p>
            <a:pPr algn="just">
              <a:defRPr/>
            </a:pPr>
            <a:r>
              <a:rPr lang="en-US" sz="2400" dirty="0"/>
              <a:t>Payments are generally of petty nature, to lower level inspectors, </a:t>
            </a:r>
            <a:r>
              <a:rPr lang="en-US" sz="2400" dirty="0" err="1"/>
              <a:t>babus</a:t>
            </a:r>
            <a:r>
              <a:rPr lang="en-US" sz="2400" dirty="0"/>
              <a:t> and clerks, and payoff facilitates benefits to which one is otherwise legally entitled </a:t>
            </a:r>
            <a:endParaRPr lang="en-IN" sz="2400" dirty="0"/>
          </a:p>
        </p:txBody>
      </p:sp>
    </p:spTree>
    <p:extLst>
      <p:ext uri="{BB962C8B-B14F-4D97-AF65-F5344CB8AC3E}">
        <p14:creationId xmlns:p14="http://schemas.microsoft.com/office/powerpoint/2010/main" val="122483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B5AB4E3C-3031-979A-FACC-DB5A4D1935E5}"/>
              </a:ext>
            </a:extLst>
          </p:cNvPr>
          <p:cNvSpPr>
            <a:spLocks noGrp="1" noChangeArrowheads="1"/>
          </p:cNvSpPr>
          <p:nvPr>
            <p:ph type="title"/>
          </p:nvPr>
        </p:nvSpPr>
        <p:spPr bwMode="auto">
          <a:xfrm>
            <a:off x="1143000" y="304800"/>
            <a:ext cx="10058400" cy="899603"/>
          </a:xfrm>
        </p:spPr>
        <p:txBody>
          <a:bodyPr wrap="square" numCol="1" anchorCtr="0" compatLnSpc="1">
            <a:prstTxWarp prst="textNoShape">
              <a:avLst/>
            </a:prstTxWarp>
            <a:normAutofit/>
          </a:bodyPr>
          <a:lstStyle/>
          <a:p>
            <a:pPr algn="r">
              <a:defRPr/>
            </a:pPr>
            <a:r>
              <a:rPr lang="en-IN" sz="4400" b="1" dirty="0" err="1"/>
              <a:t>Contd</a:t>
            </a:r>
            <a:r>
              <a:rPr lang="en-IN" sz="4400" b="1" dirty="0"/>
              <a:t>…</a:t>
            </a:r>
            <a:endParaRPr lang="en-IN" altLang="en-US" sz="4400" dirty="0">
              <a:latin typeface="+mj-lt"/>
              <a:cs typeface="+mj-cs"/>
            </a:endParaRPr>
          </a:p>
        </p:txBody>
      </p:sp>
      <p:sp>
        <p:nvSpPr>
          <p:cNvPr id="3" name="Content Placeholder 2">
            <a:extLst>
              <a:ext uri="{FF2B5EF4-FFF2-40B4-BE49-F238E27FC236}">
                <a16:creationId xmlns="" xmlns:a16="http://schemas.microsoft.com/office/drawing/2014/main" id="{EEF29B38-81D9-765D-EC14-80EE86D5528F}"/>
              </a:ext>
            </a:extLst>
          </p:cNvPr>
          <p:cNvSpPr>
            <a:spLocks noGrp="1"/>
          </p:cNvSpPr>
          <p:nvPr>
            <p:ph idx="1"/>
          </p:nvPr>
        </p:nvSpPr>
        <p:spPr>
          <a:xfrm>
            <a:off x="1066800" y="1665027"/>
            <a:ext cx="10058400" cy="4287717"/>
          </a:xfrm>
        </p:spPr>
        <p:txBody>
          <a:bodyPr rtlCol="0">
            <a:normAutofit fontScale="92500" lnSpcReduction="20000"/>
          </a:bodyPr>
          <a:lstStyle/>
          <a:p>
            <a:pPr marL="0" indent="0" algn="just">
              <a:buFont typeface="Wingdings 3" panose="05040102010807070707" pitchFamily="18" charset="2"/>
              <a:buNone/>
              <a:defRPr/>
            </a:pPr>
            <a:r>
              <a:rPr lang="en-US" altLang="en-US" sz="2400" b="1" dirty="0">
                <a:solidFill>
                  <a:srgbClr val="FF0000"/>
                </a:solidFill>
              </a:rPr>
              <a:t>Systematic Corruption </a:t>
            </a:r>
            <a:r>
              <a:rPr lang="en-US" altLang="en-US" sz="2400" b="1" dirty="0" smtClean="0">
                <a:solidFill>
                  <a:srgbClr val="FF0000"/>
                </a:solidFill>
              </a:rPr>
              <a:t>/</a:t>
            </a:r>
            <a:r>
              <a:rPr lang="en-US" sz="2400" b="1" dirty="0" smtClean="0">
                <a:solidFill>
                  <a:srgbClr val="FF0000"/>
                </a:solidFill>
              </a:rPr>
              <a:t>Collaborative Corruption/ </a:t>
            </a:r>
            <a:r>
              <a:rPr lang="en-US" sz="2400" b="1" dirty="0">
                <a:solidFill>
                  <a:srgbClr val="FF0000"/>
                </a:solidFill>
              </a:rPr>
              <a:t>Wholesale </a:t>
            </a:r>
            <a:r>
              <a:rPr lang="en-US" sz="2400" b="1" dirty="0" smtClean="0">
                <a:solidFill>
                  <a:srgbClr val="FF0000"/>
                </a:solidFill>
              </a:rPr>
              <a:t>Corruption</a:t>
            </a:r>
            <a:endParaRPr lang="en-US" altLang="en-US" sz="2400" b="1" dirty="0">
              <a:solidFill>
                <a:srgbClr val="FF0000"/>
              </a:solidFill>
            </a:endParaRPr>
          </a:p>
          <a:p>
            <a:pPr algn="just">
              <a:defRPr/>
            </a:pPr>
            <a:r>
              <a:rPr lang="en-US" altLang="en-US" sz="2400" dirty="0">
                <a:solidFill>
                  <a:schemeClr val="tx1"/>
                </a:solidFill>
              </a:rPr>
              <a:t>This is corruption affecting a whole government department or public enterprise. Such corruption  normally has substantial effect on government revenues  and may divert development such as only be dealt with  by sustained reform.</a:t>
            </a:r>
          </a:p>
          <a:p>
            <a:pPr algn="just">
              <a:defRPr/>
            </a:pPr>
            <a:r>
              <a:rPr lang="en-US" sz="2400" dirty="0"/>
              <a:t>Collaborative Corruption is one involving high officials and ministers that often implicate multinationals and large domestic firms, in which both parties gain substantial pecuniary benefits, though the public is the ultimate loser. </a:t>
            </a:r>
          </a:p>
          <a:p>
            <a:pPr algn="just">
              <a:defRPr/>
            </a:pPr>
            <a:r>
              <a:rPr lang="en-US" sz="2400" dirty="0"/>
              <a:t>They mostly relate to mega-projects, large value contracts, concessions and other favors and difficult to prove nexus, as both bribe giver and takers are beneficiaries. </a:t>
            </a:r>
          </a:p>
          <a:p>
            <a:pPr marL="0" indent="0" algn="just">
              <a:buNone/>
            </a:pPr>
            <a:r>
              <a:rPr lang="en-US" sz="2400" dirty="0"/>
              <a:t>The countries which are rated as ‘very corrupt’ have a high incidence of coercive corruption, where corruption is institutionalized and citizens have to pay bribe for even basics. </a:t>
            </a:r>
            <a:endParaRPr lang="en-IN" sz="2400" dirty="0"/>
          </a:p>
        </p:txBody>
      </p:sp>
    </p:spTree>
    <p:extLst>
      <p:ext uri="{BB962C8B-B14F-4D97-AF65-F5344CB8AC3E}">
        <p14:creationId xmlns:p14="http://schemas.microsoft.com/office/powerpoint/2010/main" val="3117971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2">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6643</TotalTime>
  <Words>2136</Words>
  <Application>Microsoft Office PowerPoint</Application>
  <PresentationFormat>Custom</PresentationFormat>
  <Paragraphs>193</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Retrospect</vt:lpstr>
      <vt:lpstr>Objectives of the class</vt:lpstr>
      <vt:lpstr>Corruption  (continued)</vt:lpstr>
      <vt:lpstr>PowerPoint Presentation</vt:lpstr>
      <vt:lpstr>1. Bribery:</vt:lpstr>
      <vt:lpstr>2. Embezzlement of funds:</vt:lpstr>
      <vt:lpstr>3. Peddling of Influence:</vt:lpstr>
      <vt:lpstr>4. Misuse of confidential information:</vt:lpstr>
      <vt:lpstr>Types of Corruption </vt:lpstr>
      <vt:lpstr>Contd…</vt:lpstr>
      <vt:lpstr>Formula to define Corruption is</vt:lpstr>
      <vt:lpstr>Santhanan Committee(1964)</vt:lpstr>
      <vt:lpstr>United Nation Convention against Corruption(2005) (Article 15 a)</vt:lpstr>
      <vt:lpstr>Why Corruption is Harmful?</vt:lpstr>
      <vt:lpstr>Social Infrastructure for Fighting  Corruption</vt:lpstr>
      <vt:lpstr>Regulatory Bodies</vt:lpstr>
      <vt:lpstr>Corruption in India</vt:lpstr>
      <vt:lpstr>The Top Corruption Scams in India</vt:lpstr>
      <vt:lpstr>Corruption in India</vt:lpstr>
      <vt:lpstr>What does corruption look like? </vt:lpstr>
      <vt:lpstr>Why fight corruption?</vt:lpstr>
      <vt:lpstr>..contd.</vt:lpstr>
      <vt:lpstr>Why has corruption flourished?</vt:lpstr>
      <vt:lpstr>Causes of Corruption</vt:lpstr>
      <vt:lpstr>Legacy issues</vt:lpstr>
      <vt:lpstr>Political system</vt:lpstr>
      <vt:lpstr>Economic structure</vt:lpstr>
      <vt:lpstr>Legal lacunae</vt:lpstr>
      <vt:lpstr>Administrative lacunae</vt:lpstr>
      <vt:lpstr>Judicial delays</vt:lpstr>
      <vt:lpstr>Social problems</vt:lpstr>
      <vt:lpstr>Effects of corruption</vt:lpstr>
      <vt:lpstr>Effects of Corruption:</vt:lpstr>
      <vt:lpstr>Ethical:</vt:lpstr>
      <vt:lpstr>Political:</vt:lpstr>
      <vt:lpstr>Social:</vt:lpstr>
      <vt:lpstr>Economic:</vt:lpstr>
      <vt:lpstr>Hindrances to developmental process</vt:lpstr>
      <vt:lpstr>Ways to tackle Corruption:</vt:lpstr>
      <vt:lpstr>Contd…</vt:lpstr>
      <vt:lpstr>PowerPoint Presentation</vt:lpstr>
      <vt:lpstr>PowerPoint Presentation</vt:lpstr>
      <vt:lpstr>Legal Framework for Fighting Corruption:</vt:lpstr>
      <vt:lpstr>PowerPoint Presentation</vt:lpstr>
      <vt:lpstr>Regulatory Framework:</vt:lpstr>
      <vt:lpstr>Way forward</vt:lpstr>
    </vt:vector>
  </TitlesOfParts>
  <Company>NISG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and presentation skills</dc:title>
  <dc:creator>Bharathi</dc:creator>
  <cp:lastModifiedBy>hp</cp:lastModifiedBy>
  <cp:revision>1376</cp:revision>
  <dcterms:created xsi:type="dcterms:W3CDTF">2001-12-17T17:01:18Z</dcterms:created>
  <dcterms:modified xsi:type="dcterms:W3CDTF">2024-04-02T12:24:09Z</dcterms:modified>
  <cp:category>Instructor PPTs</cp:category>
</cp:coreProperties>
</file>