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89" r:id="rId2"/>
    <p:sldMasterId id="2147483701" r:id="rId3"/>
    <p:sldMasterId id="2147483711" r:id="rId4"/>
  </p:sldMasterIdLst>
  <p:notesMasterIdLst>
    <p:notesMasterId r:id="rId47"/>
  </p:notesMasterIdLst>
  <p:handoutMasterIdLst>
    <p:handoutMasterId r:id="rId48"/>
  </p:handoutMasterIdLst>
  <p:sldIdLst>
    <p:sldId id="1520" r:id="rId5"/>
    <p:sldId id="1539" r:id="rId6"/>
    <p:sldId id="1541" r:id="rId7"/>
    <p:sldId id="1540" r:id="rId8"/>
    <p:sldId id="1441" r:id="rId9"/>
    <p:sldId id="1442" r:id="rId10"/>
    <p:sldId id="1443" r:id="rId11"/>
    <p:sldId id="1444" r:id="rId12"/>
    <p:sldId id="1445" r:id="rId13"/>
    <p:sldId id="1446" r:id="rId14"/>
    <p:sldId id="1403" r:id="rId15"/>
    <p:sldId id="1406" r:id="rId16"/>
    <p:sldId id="1407" r:id="rId17"/>
    <p:sldId id="1408" r:id="rId18"/>
    <p:sldId id="1410" r:id="rId19"/>
    <p:sldId id="1411" r:id="rId20"/>
    <p:sldId id="1412" r:id="rId21"/>
    <p:sldId id="1413" r:id="rId22"/>
    <p:sldId id="1414" r:id="rId23"/>
    <p:sldId id="1415" r:id="rId24"/>
    <p:sldId id="1417" r:id="rId25"/>
    <p:sldId id="1418" r:id="rId26"/>
    <p:sldId id="1419" r:id="rId27"/>
    <p:sldId id="1420" r:id="rId28"/>
    <p:sldId id="424" r:id="rId29"/>
    <p:sldId id="1448" r:id="rId30"/>
    <p:sldId id="1521" r:id="rId31"/>
    <p:sldId id="1522" r:id="rId32"/>
    <p:sldId id="1523" r:id="rId33"/>
    <p:sldId id="1524" r:id="rId34"/>
    <p:sldId id="1525" r:id="rId35"/>
    <p:sldId id="1526" r:id="rId36"/>
    <p:sldId id="1527" r:id="rId37"/>
    <p:sldId id="1528" r:id="rId38"/>
    <p:sldId id="1529" r:id="rId39"/>
    <p:sldId id="1530" r:id="rId40"/>
    <p:sldId id="1531" r:id="rId41"/>
    <p:sldId id="1532" r:id="rId42"/>
    <p:sldId id="1533" r:id="rId43"/>
    <p:sldId id="1534" r:id="rId44"/>
    <p:sldId id="1535" r:id="rId45"/>
    <p:sldId id="153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56" userDrawn="1">
          <p15:clr>
            <a:srgbClr val="A4A3A4"/>
          </p15:clr>
        </p15:guide>
        <p15:guide id="2" pos="384"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48"/>
    <a:srgbClr val="006666"/>
    <a:srgbClr val="480000"/>
    <a:srgbClr val="000099"/>
    <a:srgbClr val="333333"/>
    <a:srgbClr val="EEEEEE"/>
    <a:srgbClr val="EAEAE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9" autoAdjust="0"/>
    <p:restoredTop sz="93907" autoAdjust="0"/>
  </p:normalViewPr>
  <p:slideViewPr>
    <p:cSldViewPr>
      <p:cViewPr varScale="1">
        <p:scale>
          <a:sx n="65" d="100"/>
          <a:sy n="65" d="100"/>
        </p:scale>
        <p:origin x="-320" y="-52"/>
      </p:cViewPr>
      <p:guideLst>
        <p:guide orient="horz" pos="1056"/>
        <p:guide pos="384"/>
      </p:guideLst>
    </p:cSldViewPr>
  </p:slideViewPr>
  <p:outlineViewPr>
    <p:cViewPr>
      <p:scale>
        <a:sx n="33" d="100"/>
        <a:sy n="33" d="100"/>
      </p:scale>
      <p:origin x="0" y="1152"/>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0" d="100"/>
          <a:sy n="120" d="100"/>
        </p:scale>
        <p:origin x="-1464" y="6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61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4761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761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761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976D2C5-9CAD-4B2D-B80A-413CC97D1B92}" type="slidenum">
              <a:rPr lang="zh-CN" altLang="en-US"/>
              <a:pPr/>
              <a:t>‹#›</a:t>
            </a:fld>
            <a:endParaRPr lang="en-US" altLang="zh-CN"/>
          </a:p>
        </p:txBody>
      </p:sp>
    </p:spTree>
    <p:extLst>
      <p:ext uri="{BB962C8B-B14F-4D97-AF65-F5344CB8AC3E}">
        <p14:creationId xmlns:p14="http://schemas.microsoft.com/office/powerpoint/2010/main" val="483530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B4F424A-86B2-40CD-894E-5B334FA8E405}" type="slidenum">
              <a:rPr lang="zh-CN" altLang="en-US"/>
              <a:pPr/>
              <a:t>‹#›</a:t>
            </a:fld>
            <a:endParaRPr lang="en-US" altLang="zh-CN"/>
          </a:p>
        </p:txBody>
      </p:sp>
    </p:spTree>
    <p:extLst>
      <p:ext uri="{BB962C8B-B14F-4D97-AF65-F5344CB8AC3E}">
        <p14:creationId xmlns:p14="http://schemas.microsoft.com/office/powerpoint/2010/main" val="130882203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52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lvl1pPr>
              <a:defRPr sz="2400">
                <a:solidFill>
                  <a:schemeClr val="tx1"/>
                </a:solidFill>
              </a:defRPr>
            </a:lvl1pPr>
            <a:lvl2pPr>
              <a:defRPr sz="2400">
                <a:solidFill>
                  <a:schemeClr val="tx1"/>
                </a:solidFill>
                <a:latin typeface="+mj-lt"/>
              </a:defRPr>
            </a:lvl2pPr>
            <a:lvl3pPr>
              <a:defRPr sz="2400">
                <a:solidFill>
                  <a:schemeClr val="tx1"/>
                </a:solidFill>
                <a:latin typeface="+mj-lt"/>
              </a:defRPr>
            </a:lvl3pPr>
            <a:lvl4pPr>
              <a:defRPr sz="2400">
                <a:solidFill>
                  <a:schemeClr val="tx1"/>
                </a:solidFill>
                <a:latin typeface="+mj-lt"/>
              </a:defRPr>
            </a:lvl4pPr>
            <a:lvl5pPr>
              <a:defRPr sz="2400">
                <a:solidFill>
                  <a:schemeClr val="tx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2430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090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heavy">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a:xfrm>
            <a:off x="3686185" y="6459785"/>
            <a:ext cx="4822804" cy="36512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1097280" y="6459785"/>
            <a:ext cx="2472271" cy="365125"/>
          </a:xfrm>
          <a:prstGeom prst="rect">
            <a:avLst/>
          </a:prstGeom>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a:xfrm>
            <a:off x="9900458" y="6459785"/>
            <a:ext cx="1312025" cy="36512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57723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6EE2C9F-286E-4626-8672-3F1884913050}"/>
              </a:ext>
            </a:extLst>
          </p:cNvPr>
          <p:cNvSpPr>
            <a:spLocks noGrp="1"/>
          </p:cNvSpPr>
          <p:nvPr>
            <p:ph idx="1"/>
          </p:nvPr>
        </p:nvSpPr>
        <p:spPr>
          <a:xfrm>
            <a:off x="838199" y="313509"/>
            <a:ext cx="11009811" cy="5863454"/>
          </a:xfrm>
        </p:spPr>
        <p:txBody>
          <a:bodyPr>
            <a:normAutofit/>
          </a:bodyPr>
          <a:lstStyle>
            <a:lvl1pPr>
              <a:defRPr sz="3400"/>
            </a:lvl1pPr>
            <a:lvl2pPr>
              <a:defRPr sz="3000"/>
            </a:lvl2pPr>
            <a:lvl3pPr>
              <a:defRPr sz="3000"/>
            </a:lvl3pPr>
            <a:lvl4pPr>
              <a:defRPr sz="3000"/>
            </a:lvl4pPr>
            <a:lvl5pPr>
              <a:defRPr sz="3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 xmlns:a16="http://schemas.microsoft.com/office/drawing/2014/main" id="{AE6F7CA6-0D9C-4979-B0E1-B7DB4A598C40}"/>
              </a:ext>
            </a:extLst>
          </p:cNvPr>
          <p:cNvSpPr>
            <a:spLocks noGrp="1"/>
          </p:cNvSpPr>
          <p:nvPr>
            <p:ph type="dt" sz="half" idx="10"/>
          </p:nvPr>
        </p:nvSpPr>
        <p:spPr/>
        <p:txBody>
          <a:bodyPr/>
          <a:lstStyle/>
          <a:p>
            <a:fld id="{9178D08E-4AD9-4D92-8390-28DB54BFC116}" type="datetimeFigureOut">
              <a:rPr lang="en-IN" smtClean="0"/>
              <a:t>04-04-2024</a:t>
            </a:fld>
            <a:endParaRPr lang="en-IN"/>
          </a:p>
        </p:txBody>
      </p:sp>
      <p:sp>
        <p:nvSpPr>
          <p:cNvPr id="5" name="Footer Placeholder 4">
            <a:extLst>
              <a:ext uri="{FF2B5EF4-FFF2-40B4-BE49-F238E27FC236}">
                <a16:creationId xmlns="" xmlns:a16="http://schemas.microsoft.com/office/drawing/2014/main" id="{BA883399-1D9E-4CCA-A617-968DC3121D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7FC88C8-097C-4D07-91AD-9C7141A7BF3E}"/>
              </a:ext>
            </a:extLst>
          </p:cNvPr>
          <p:cNvSpPr>
            <a:spLocks noGrp="1"/>
          </p:cNvSpPr>
          <p:nvPr>
            <p:ph type="sldNum" sz="quarter" idx="12"/>
          </p:nvPr>
        </p:nvSpPr>
        <p:spPr/>
        <p:txBody>
          <a:bodyPr/>
          <a:lstStyle/>
          <a:p>
            <a:fld id="{48A1BFA5-4F21-4D65-A724-2D2F7065674E}" type="slidenum">
              <a:rPr lang="en-IN" smtClean="0"/>
              <a:t>‹#›</a:t>
            </a:fld>
            <a:endParaRPr lang="en-IN"/>
          </a:p>
        </p:txBody>
      </p:sp>
    </p:spTree>
    <p:extLst>
      <p:ext uri="{BB962C8B-B14F-4D97-AF65-F5344CB8AC3E}">
        <p14:creationId xmlns:p14="http://schemas.microsoft.com/office/powerpoint/2010/main" val="3928282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609600" y="274638"/>
            <a:ext cx="10972800" cy="706090"/>
          </a:xfrm>
        </p:spPr>
        <p:txBody>
          <a:bodyPr anchor="t"/>
          <a:lstStyle/>
          <a:p>
            <a:r>
              <a:rPr lang="en-US" dirty="0"/>
              <a:t>Click to edit Master title style</a:t>
            </a:r>
            <a:endParaRPr lang="en-IN" dirty="0"/>
          </a:p>
        </p:txBody>
      </p:sp>
      <p:sp>
        <p:nvSpPr>
          <p:cNvPr id="4" name="Content Placeholder 2"/>
          <p:cNvSpPr>
            <a:spLocks noGrp="1"/>
          </p:cNvSpPr>
          <p:nvPr>
            <p:ph idx="1"/>
          </p:nvPr>
        </p:nvSpPr>
        <p:spPr>
          <a:xfrm>
            <a:off x="609600" y="1196753"/>
            <a:ext cx="10972800" cy="4929411"/>
          </a:xfrm>
        </p:spPr>
        <p:txBody>
          <a:bodyPr/>
          <a:lstStyle>
            <a:lvl1pPr>
              <a:buClr>
                <a:srgbClr val="0070C0"/>
              </a:buClr>
              <a:defRPr/>
            </a:lvl1pPr>
            <a:lvl2pPr>
              <a:buClr>
                <a:srgbClr val="0070C0"/>
              </a:buClr>
              <a:defRPr/>
            </a:lvl2pPr>
            <a:lvl3pPr>
              <a:buClr>
                <a:srgbClr val="0070C0"/>
              </a:buClr>
              <a:defRPr/>
            </a:lvl3pPr>
            <a:lvl4pPr>
              <a:buClr>
                <a:srgbClr val="0070C0"/>
              </a:buClr>
              <a:defRPr/>
            </a:lvl4pPr>
            <a:lvl5pPr>
              <a:buClr>
                <a:srgbClr val="0070C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 name="Slide Number Placeholder 1"/>
          <p:cNvSpPr>
            <a:spLocks noGrp="1"/>
          </p:cNvSpPr>
          <p:nvPr>
            <p:ph type="sldNum" sz="quarter" idx="10"/>
          </p:nvPr>
        </p:nvSpPr>
        <p:spPr>
          <a:xfrm>
            <a:off x="8839200" y="6308988"/>
            <a:ext cx="2844800" cy="365125"/>
          </a:xfrm>
          <a:prstGeom prst="rect">
            <a:avLst/>
          </a:prstGeom>
        </p:spPr>
        <p:txBody>
          <a:bodyPr/>
          <a:lstStyle/>
          <a:p>
            <a:r>
              <a:rPr lang="en-US" altLang="zh-CN"/>
              <a:t> </a:t>
            </a:r>
            <a:fld id="{5B5B731A-48B1-46E0-A728-4654B79C84A1}" type="slidenum">
              <a:rPr lang="en-US" altLang="zh-CN" smtClean="0"/>
              <a:pPr/>
              <a:t>‹#›</a:t>
            </a:fld>
            <a:endParaRPr lang="en-US" altLang="zh-CN" dirty="0"/>
          </a:p>
        </p:txBody>
      </p:sp>
    </p:spTree>
    <p:extLst>
      <p:ext uri="{BB962C8B-B14F-4D97-AF65-F5344CB8AC3E}">
        <p14:creationId xmlns:p14="http://schemas.microsoft.com/office/powerpoint/2010/main" val="34353582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609600" y="274638"/>
            <a:ext cx="10972800" cy="706090"/>
          </a:xfrm>
        </p:spPr>
        <p:txBody>
          <a:bodyPr/>
          <a:lstStyle/>
          <a:p>
            <a:r>
              <a:rPr lang="en-US"/>
              <a:t>Click to edit Master title style</a:t>
            </a:r>
            <a:endParaRPr lang="en-IN" dirty="0"/>
          </a:p>
        </p:txBody>
      </p:sp>
      <p:sp>
        <p:nvSpPr>
          <p:cNvPr id="4" name="Content Placeholder 2"/>
          <p:cNvSpPr>
            <a:spLocks noGrp="1"/>
          </p:cNvSpPr>
          <p:nvPr>
            <p:ph idx="1"/>
          </p:nvPr>
        </p:nvSpPr>
        <p:spPr>
          <a:xfrm>
            <a:off x="609600" y="1196753"/>
            <a:ext cx="10972800" cy="4929411"/>
          </a:xfrm>
        </p:spPr>
        <p:txBody>
          <a:bodyPr/>
          <a:lstStyle>
            <a:lvl1pPr>
              <a:buClr>
                <a:srgbClr val="0070C0"/>
              </a:buClr>
              <a:defRPr/>
            </a:lvl1pPr>
            <a:lvl2pPr>
              <a:buClr>
                <a:srgbClr val="0070C0"/>
              </a:buClr>
              <a:defRPr/>
            </a:lvl2pPr>
            <a:lvl3pPr>
              <a:buClr>
                <a:srgbClr val="0070C0"/>
              </a:buClr>
              <a:defRPr/>
            </a:lvl3pPr>
            <a:lvl4pPr>
              <a:buClr>
                <a:srgbClr val="0070C0"/>
              </a:buClr>
              <a:defRPr/>
            </a:lvl4pPr>
            <a:lvl5pPr>
              <a:buClr>
                <a:srgbClr val="0070C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 name="Slide Number Placeholder 1"/>
          <p:cNvSpPr>
            <a:spLocks noGrp="1"/>
          </p:cNvSpPr>
          <p:nvPr>
            <p:ph type="sldNum" sz="quarter" idx="10"/>
          </p:nvPr>
        </p:nvSpPr>
        <p:spPr>
          <a:xfrm>
            <a:off x="8839200" y="6308988"/>
            <a:ext cx="2844800" cy="365125"/>
          </a:xfrm>
          <a:prstGeom prst="rect">
            <a:avLst/>
          </a:prstGeom>
        </p:spPr>
        <p:txBody>
          <a:bodyPr/>
          <a:lstStyle/>
          <a:p>
            <a:r>
              <a:rPr lang="en-US" altLang="zh-CN"/>
              <a:t> </a:t>
            </a:r>
            <a:fld id="{5B5B731A-48B1-46E0-A728-4654B79C84A1}" type="slidenum">
              <a:rPr lang="en-US" altLang="zh-CN" smtClean="0"/>
              <a:pPr/>
              <a:t>‹#›</a:t>
            </a:fld>
            <a:endParaRPr lang="en-US" altLang="zh-CN" dirty="0"/>
          </a:p>
        </p:txBody>
      </p:sp>
    </p:spTree>
    <p:extLst>
      <p:ext uri="{BB962C8B-B14F-4D97-AF65-F5344CB8AC3E}">
        <p14:creationId xmlns:p14="http://schemas.microsoft.com/office/powerpoint/2010/main" val="21290053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pPr/>
              <a:t>4/4/2024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solidFill>
                <a:srgbClr val="BCD0E0"/>
              </a:solidFill>
            </a:endParaRP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solidFill>
                  <a:srgbClr val="BCD0E0"/>
                </a:solidFill>
              </a:rPr>
              <a:pPr/>
              <a:t>‹#›</a:t>
            </a:fld>
            <a:endParaRPr lang="en-US" dirty="0">
              <a:solidFill>
                <a:srgbClr val="BCD0E0"/>
              </a:solidFill>
            </a:endParaRPr>
          </a:p>
        </p:txBody>
      </p:sp>
    </p:spTree>
    <p:extLst>
      <p:ext uri="{BB962C8B-B14F-4D97-AF65-F5344CB8AC3E}">
        <p14:creationId xmlns:p14="http://schemas.microsoft.com/office/powerpoint/2010/main" val="278902598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solidFill>
                  <a:prstClr val="white">
                    <a:lumMod val="75000"/>
                    <a:lumOff val="25000"/>
                  </a:prstClr>
                </a:solidFill>
              </a:rPr>
              <a:pPr/>
              <a:t>4/4/2024</a:t>
            </a:fld>
            <a:endParaRPr lang="en-US" dirty="0">
              <a:solidFill>
                <a:prstClr val="white">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75000"/>
                  <a:lumOff val="2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2429323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dirty="0"/>
              <a:pPr/>
              <a:t>4/2/2024</a:t>
            </a:fld>
            <a:endParaRPr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solidFill>
                <a:srgbClr val="BCD0E0"/>
              </a:solidFill>
            </a:endParaRPr>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solidFill>
                  <a:srgbClr val="BCD0E0"/>
                </a:solidFill>
              </a:rPr>
              <a:pPr/>
              <a:t>‹#›</a:t>
            </a:fld>
            <a:endParaRPr lang="en-US" dirty="0">
              <a:solidFill>
                <a:srgbClr val="BCD0E0"/>
              </a:solidFill>
            </a:endParaRPr>
          </a:p>
        </p:txBody>
      </p:sp>
    </p:spTree>
    <p:extLst>
      <p:ext uri="{BB962C8B-B14F-4D97-AF65-F5344CB8AC3E}">
        <p14:creationId xmlns:p14="http://schemas.microsoft.com/office/powerpoint/2010/main" val="392660937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solidFill>
                  <a:prstClr val="white">
                    <a:lumMod val="75000"/>
                    <a:lumOff val="25000"/>
                  </a:prstClr>
                </a:solidFill>
              </a:rPr>
              <a:pPr/>
              <a:t>4/4/2024</a:t>
            </a:fld>
            <a:endParaRPr lang="en-US" dirty="0">
              <a:solidFill>
                <a:prstClr val="white">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75000"/>
                  <a:lumOff val="2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286937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32597"/>
          </a:xfrm>
        </p:spPr>
        <p:txBody>
          <a:bodyPr anchor="t">
            <a:normAutofit/>
          </a:bodyPr>
          <a:lstStyle>
            <a:lvl1pPr marL="0">
              <a:defRPr sz="3600" b="1">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1097280" y="1371601"/>
            <a:ext cx="10058400" cy="4876800"/>
          </a:xfrm>
        </p:spPr>
        <p:txBody>
          <a:bodyPr>
            <a:normAutofit/>
          </a:bodyPr>
          <a:lstStyle>
            <a:lvl1pPr marL="342900" indent="-342900">
              <a:lnSpc>
                <a:spcPct val="100000"/>
              </a:lnSpc>
              <a:spcBef>
                <a:spcPts val="1200"/>
              </a:spcBef>
              <a:spcAft>
                <a:spcPts val="0"/>
              </a:spcAft>
              <a:buFont typeface="Wingdings" panose="05000000000000000000" pitchFamily="2" charset="2"/>
              <a:buChar char="§"/>
              <a:defRPr sz="2200"/>
            </a:lvl1pPr>
            <a:lvl2pPr marL="720725" indent="-360363">
              <a:lnSpc>
                <a:spcPct val="100000"/>
              </a:lnSpc>
              <a:spcBef>
                <a:spcPts val="1200"/>
              </a:spcBef>
              <a:spcAft>
                <a:spcPts val="0"/>
              </a:spcAft>
              <a:buFont typeface="Wingdings" panose="05000000000000000000" pitchFamily="2" charset="2"/>
              <a:buChar char="§"/>
              <a:defRPr sz="2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77996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solidFill>
                  <a:prstClr val="white">
                    <a:lumMod val="75000"/>
                    <a:lumOff val="25000"/>
                  </a:prstClr>
                </a:solidFill>
              </a:rPr>
              <a:pPr/>
              <a:t>4/4/2024</a:t>
            </a:fld>
            <a:endParaRPr lang="en-US" dirty="0">
              <a:solidFill>
                <a:prstClr val="white">
                  <a:lumMod val="75000"/>
                  <a:lumOff val="2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75000"/>
                  <a:lumOff val="2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4277229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solidFill>
                  <a:prstClr val="white">
                    <a:lumMod val="75000"/>
                    <a:lumOff val="25000"/>
                  </a:prstClr>
                </a:solidFill>
              </a:rPr>
              <a:pPr/>
              <a:t>4/4/2024</a:t>
            </a:fld>
            <a:endParaRPr lang="en-US" dirty="0">
              <a:solidFill>
                <a:prstClr val="white">
                  <a:lumMod val="75000"/>
                  <a:lumOff val="2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75000"/>
                  <a:lumOff val="2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1506115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solidFill>
                  <a:prstClr val="white">
                    <a:lumMod val="75000"/>
                    <a:lumOff val="25000"/>
                  </a:prstClr>
                </a:solidFill>
              </a:rPr>
              <a:pPr/>
              <a:t>4/4/2024</a:t>
            </a:fld>
            <a:endParaRPr lang="en-US" dirty="0">
              <a:solidFill>
                <a:prstClr val="white">
                  <a:lumMod val="75000"/>
                  <a:lumOff val="2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75000"/>
                  <a:lumOff val="2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281677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solidFill>
                  <a:prstClr val="white">
                    <a:lumMod val="75000"/>
                    <a:lumOff val="25000"/>
                  </a:prstClr>
                </a:solidFill>
              </a:rPr>
              <a:pPr/>
              <a:t>4/4/2024</a:t>
            </a:fld>
            <a:endParaRPr lang="en-US" dirty="0">
              <a:solidFill>
                <a:prstClr val="white">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75000"/>
                  <a:lumOff val="25000"/>
                </a:prstClr>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04011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solidFill>
                  <a:prstClr val="white">
                    <a:lumMod val="75000"/>
                    <a:lumOff val="25000"/>
                  </a:prstClr>
                </a:solidFill>
              </a:rPr>
              <a:pPr/>
              <a:t>4/4/2024</a:t>
            </a:fld>
            <a:endParaRPr lang="en-US" dirty="0">
              <a:solidFill>
                <a:prstClr val="white">
                  <a:lumMod val="75000"/>
                  <a:lumOff val="25000"/>
                </a:prstClr>
              </a:solidFill>
            </a:endParaRPr>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a:solidFill>
                <a:prstClr val="white">
                  <a:lumMod val="75000"/>
                  <a:lumOff val="25000"/>
                </a:prstClr>
              </a:solidFill>
            </a:endParaRPr>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94605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solidFill>
                  <a:prstClr val="white">
                    <a:lumMod val="75000"/>
                    <a:lumOff val="25000"/>
                  </a:prstClr>
                </a:solidFill>
              </a:rPr>
              <a:pPr/>
              <a:t>4/4/2024</a:t>
            </a:fld>
            <a:endParaRPr lang="en-US" dirty="0">
              <a:solidFill>
                <a:prstClr val="white">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75000"/>
                  <a:lumOff val="2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869422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solidFill>
                  <a:prstClr val="white">
                    <a:lumMod val="75000"/>
                    <a:lumOff val="25000"/>
                  </a:prstClr>
                </a:solidFill>
              </a:rPr>
              <a:pPr/>
              <a:t>4/4/2024</a:t>
            </a:fld>
            <a:endParaRPr lang="en-US" dirty="0">
              <a:solidFill>
                <a:prstClr val="white">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75000"/>
                  <a:lumOff val="2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white">
                    <a:lumMod val="75000"/>
                    <a:lumOff val="25000"/>
                  </a:prstClr>
                </a:solidFill>
              </a:rPr>
              <a:pPr/>
              <a:t>‹#›</a:t>
            </a:fld>
            <a:endParaRPr lang="en-US" dirty="0">
              <a:solidFill>
                <a:prstClr val="white">
                  <a:lumMod val="75000"/>
                  <a:lumOff val="25000"/>
                </a:prstClr>
              </a:solidFill>
            </a:endParaRPr>
          </a:p>
        </p:txBody>
      </p:sp>
    </p:spTree>
    <p:extLst>
      <p:ext uri="{BB962C8B-B14F-4D97-AF65-F5344CB8AC3E}">
        <p14:creationId xmlns:p14="http://schemas.microsoft.com/office/powerpoint/2010/main" val="3869911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4/4/2024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4039163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4/4/2024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887853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smtClean="0"/>
              <a:pPr/>
              <a:t>4/2/2024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23673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9343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4/4/2024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020752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4/4/2024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333674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4/4/2024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3112208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4/4/2024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454738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4/4/2024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340701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93126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D8BD707-D9CF-40AE-B4C6-C98DA3205C09}" type="datetimeFigureOut">
              <a:rPr lang="en-US" smtClean="0"/>
              <a:pPr/>
              <a:t>4/4/2024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1769522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solidFill>
                  <a:prstClr val="black">
                    <a:lumMod val="75000"/>
                    <a:lumOff val="25000"/>
                  </a:prstClr>
                </a:solidFill>
              </a:rPr>
              <a:pPr/>
              <a:t>4/4/2024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85000"/>
                  <a:lumOff val="15000"/>
                </a:prstClr>
              </a:solidFill>
            </a:endParaRPr>
          </a:p>
        </p:txBody>
      </p:sp>
      <p:sp>
        <p:nvSpPr>
          <p:cNvPr id="6" name="Slide Number Placeholder 5"/>
          <p:cNvSpPr>
            <a:spLocks noGrp="1"/>
          </p:cNvSpPr>
          <p:nvPr>
            <p:ph type="sldNum" sz="quarter" idx="12"/>
          </p:nvPr>
        </p:nvSpPr>
        <p:spPr/>
        <p:txBody>
          <a:bodyPr/>
          <a:lstStyle/>
          <a:p>
            <a:fld id="{34B7E4EF-A1BD-40F4-AB7B-04F084DD991D}" type="slidenum">
              <a:rPr lang="en-US" smtClean="0">
                <a:solidFill>
                  <a:prstClr val="black">
                    <a:lumMod val="75000"/>
                    <a:lumOff val="25000"/>
                  </a:prstClr>
                </a:solidFill>
              </a:rPr>
              <a:pPr/>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7999209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1D8BD707-D9CF-40AE-B4C6-C98DA3205C09}" type="datetimeFigureOut">
              <a:rPr smtClean="0"/>
              <a:pPr/>
              <a:t>4/2/2024</a:t>
            </a:fld>
            <a:endParaRPr/>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solidFill>
                <a:prstClr val="black">
                  <a:lumMod val="85000"/>
                  <a:lumOff val="15000"/>
                </a:prstClr>
              </a:solidFill>
            </a:endParaRPr>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3158945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4/4/2024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85000"/>
                  <a:lumOff val="1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7146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954631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4/4/2024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85000"/>
                  <a:lumOff val="1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3342243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4/4/2024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85000"/>
                  <a:lumOff val="1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72555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75000"/>
                    <a:lumOff val="25000"/>
                  </a:prstClr>
                </a:solidFill>
              </a:rPr>
              <a:pPr/>
              <a:t>4/4/2024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85000"/>
                  <a:lumOff val="1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6005307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1D8BD707-D9CF-40AE-B4C6-C98DA3205C09}" type="datetimeFigureOut">
              <a:rPr lang="en-US" smtClean="0">
                <a:solidFill>
                  <a:prstClr val="black">
                    <a:lumMod val="85000"/>
                    <a:lumOff val="15000"/>
                  </a:prstClr>
                </a:solidFill>
              </a:rPr>
              <a:pPr/>
              <a:t>4/4/2024</a:t>
            </a:fld>
            <a:endParaRPr lang="en-US">
              <a:solidFill>
                <a:prstClr val="black">
                  <a:lumMod val="85000"/>
                  <a:lumOff val="15000"/>
                </a:prstClr>
              </a:solidFill>
            </a:endParaRP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solidFill>
                <a:prstClr val="black">
                  <a:lumMod val="85000"/>
                  <a:lumOff val="15000"/>
                </a:prstClr>
              </a:solidFill>
            </a:endParaRPr>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B6F15528-21DE-4FAA-801E-634DDDAF4B2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8527868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a:p>
        </p:txBody>
      </p:sp>
      <p:sp>
        <p:nvSpPr>
          <p:cNvPr id="7" name="Slide Number Placeholder 6"/>
          <p:cNvSpPr>
            <a:spLocks noGrp="1"/>
          </p:cNvSpPr>
          <p:nvPr>
            <p:ph type="sldNum" sz="quarter" idx="12"/>
          </p:nvPr>
        </p:nvSpPr>
        <p:spPr>
          <a:xfrm>
            <a:off x="10396728" y="6035040"/>
            <a:ext cx="1225296" cy="365760"/>
          </a:xfrm>
        </p:spPr>
        <p:txBody>
          <a:bodyPr/>
          <a:lstStyle/>
          <a:p>
            <a:fld id="{B6F15528-21DE-4FAA-801E-634DDDAF4B2B}"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909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3331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8149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0819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83959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6021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theme" Target="../theme/theme3.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theme" Target="../theme/theme4.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524000"/>
            <a:ext cx="10058400" cy="434509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a:cxnSpLocks/>
          </p:cNvCxnSpPr>
          <p:nvPr/>
        </p:nvCxnSpPr>
        <p:spPr>
          <a:xfrm>
            <a:off x="1097280" y="1143000"/>
            <a:ext cx="10115203" cy="0"/>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49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5" r:id="rId13"/>
    <p:sldLayoutId id="2147483687" r:id="rId14"/>
    <p:sldLayoutId id="2147483688" r:id="rId1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defTabSz="914400"/>
            <a:fld id="{40C4D3C1-679D-44D8-8A9C-D402CE4EF569}" type="datetimeFigureOut">
              <a:rPr lang="en-US" dirty="0">
                <a:solidFill>
                  <a:prstClr val="white">
                    <a:lumMod val="75000"/>
                    <a:lumOff val="25000"/>
                  </a:prstClr>
                </a:solidFill>
              </a:rPr>
              <a:pPr defTabSz="914400"/>
              <a:t>4/4/2024</a:t>
            </a:fld>
            <a:endParaRPr lang="en-US" dirty="0">
              <a:solidFill>
                <a:prstClr val="white">
                  <a:lumMod val="75000"/>
                  <a:lumOff val="25000"/>
                </a:prstClr>
              </a:solidFill>
            </a:endParaRPr>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defTabSz="914400"/>
            <a:endParaRPr lang="en-US" dirty="0">
              <a:solidFill>
                <a:prstClr val="white">
                  <a:lumMod val="75000"/>
                  <a:lumOff val="25000"/>
                </a:prstClr>
              </a:solidFill>
            </a:endParaRPr>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defTabSz="914400"/>
            <a:fld id="{4FAB73BC-B049-4115-A692-8D63A059BFB8}" type="slidenum">
              <a:rPr lang="en-US" dirty="0">
                <a:solidFill>
                  <a:prstClr val="white">
                    <a:lumMod val="75000"/>
                    <a:lumOff val="25000"/>
                  </a:prstClr>
                </a:solidFill>
              </a:rPr>
              <a:pPr defTabSz="914400"/>
              <a:t>‹#›</a:t>
            </a:fld>
            <a:endParaRPr lang="en-US" dirty="0">
              <a:solidFill>
                <a:prstClr val="white">
                  <a:lumMod val="75000"/>
                  <a:lumOff val="25000"/>
                </a:prstClr>
              </a:solidFill>
            </a:endParaRPr>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39620946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defTabSz="914400"/>
            <a:fld id="{F6FA2B21-3FCD-4721-B95C-427943F61125}" type="datetime1">
              <a:rPr lang="en-US" smtClean="0">
                <a:solidFill>
                  <a:prstClr val="black">
                    <a:lumMod val="75000"/>
                    <a:lumOff val="25000"/>
                  </a:prstClr>
                </a:solidFill>
              </a:rPr>
              <a:pPr defTabSz="914400"/>
              <a:t>4/4/2024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defTabSz="914400"/>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defTabSz="914400"/>
            <a:fld id="{34B7E4EF-A1BD-40F4-AB7B-04F084DD991D}" type="slidenum">
              <a:rPr lang="en-US" smtClean="0">
                <a:solidFill>
                  <a:prstClr val="black">
                    <a:lumMod val="75000"/>
                    <a:lumOff val="25000"/>
                  </a:prstClr>
                </a:solidFill>
              </a:rPr>
              <a:pPr defTabSz="914400"/>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46658765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defTabSz="914400"/>
            <a:fld id="{F6FA2B21-3FCD-4721-B95C-427943F61125}" type="datetime1">
              <a:rPr lang="en-US" smtClean="0">
                <a:solidFill>
                  <a:prstClr val="black">
                    <a:lumMod val="75000"/>
                    <a:lumOff val="25000"/>
                  </a:prstClr>
                </a:solidFill>
              </a:rPr>
              <a:pPr defTabSz="914400"/>
              <a:t>4/4/2024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defTabSz="914400"/>
            <a:endParaRPr lang="en-US" dirty="0">
              <a:solidFill>
                <a:prstClr val="black">
                  <a:lumMod val="85000"/>
                  <a:lumOff val="15000"/>
                </a:prstClr>
              </a:solidFill>
            </a:endParaRPr>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defTabSz="914400"/>
            <a:fld id="{34B7E4EF-A1BD-40F4-AB7B-04F084DD991D}" type="slidenum">
              <a:rPr lang="en-US" smtClean="0">
                <a:solidFill>
                  <a:prstClr val="black">
                    <a:lumMod val="75000"/>
                    <a:lumOff val="25000"/>
                  </a:prstClr>
                </a:solidFill>
              </a:rPr>
              <a:pPr defTabSz="914400"/>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74108551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Lst>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09CD16-4CD8-0080-F261-B8764EB4B290}"/>
              </a:ext>
            </a:extLst>
          </p:cNvPr>
          <p:cNvSpPr>
            <a:spLocks noGrp="1"/>
          </p:cNvSpPr>
          <p:nvPr>
            <p:ph type="title"/>
          </p:nvPr>
        </p:nvSpPr>
        <p:spPr>
          <a:xfrm>
            <a:off x="1145819" y="533400"/>
            <a:ext cx="11029616" cy="548639"/>
          </a:xfrm>
        </p:spPr>
        <p:txBody>
          <a:bodyPr>
            <a:normAutofit fontScale="90000"/>
          </a:bodyPr>
          <a:lstStyle/>
          <a:p>
            <a:r>
              <a:rPr lang="en-IN" b="1" dirty="0"/>
              <a:t>Objectives of the class</a:t>
            </a:r>
          </a:p>
        </p:txBody>
      </p:sp>
      <p:sp>
        <p:nvSpPr>
          <p:cNvPr id="6" name="Content Placeholder 2">
            <a:extLst>
              <a:ext uri="{FF2B5EF4-FFF2-40B4-BE49-F238E27FC236}">
                <a16:creationId xmlns="" xmlns:a16="http://schemas.microsoft.com/office/drawing/2014/main" id="{C3B8BA6C-763F-8F9E-44DA-65946AF74E7B}"/>
              </a:ext>
            </a:extLst>
          </p:cNvPr>
          <p:cNvSpPr>
            <a:spLocks noGrp="1"/>
          </p:cNvSpPr>
          <p:nvPr>
            <p:ph idx="1"/>
          </p:nvPr>
        </p:nvSpPr>
        <p:spPr>
          <a:xfrm>
            <a:off x="1145819" y="1352939"/>
            <a:ext cx="9867411" cy="5075853"/>
          </a:xfrm>
        </p:spPr>
        <p:txBody>
          <a:bodyPr>
            <a:normAutofit lnSpcReduction="10000"/>
          </a:bodyPr>
          <a:lstStyle/>
          <a:p>
            <a:pPr marL="0" indent="0">
              <a:spcAft>
                <a:spcPts val="0"/>
              </a:spcAft>
              <a:buNone/>
            </a:pPr>
            <a:r>
              <a:rPr lang="en-IN" sz="2400" b="1" dirty="0" smtClean="0">
                <a:solidFill>
                  <a:schemeClr val="tx1"/>
                </a:solidFill>
              </a:rPr>
              <a:t>1. </a:t>
            </a:r>
            <a:r>
              <a:rPr lang="en-IN" sz="2400" b="1" dirty="0" smtClean="0"/>
              <a:t>Corruption </a:t>
            </a:r>
            <a:r>
              <a:rPr lang="en-IN" sz="2400" b="1" dirty="0"/>
              <a:t>(continued</a:t>
            </a:r>
            <a:r>
              <a:rPr lang="en-IN" sz="2400" b="1" dirty="0" smtClean="0"/>
              <a:t>)</a:t>
            </a:r>
          </a:p>
          <a:p>
            <a:pPr marL="0" indent="0">
              <a:buNone/>
            </a:pPr>
            <a:r>
              <a:rPr lang="en-IN" sz="2400" b="1" dirty="0" smtClean="0"/>
              <a:t>2. </a:t>
            </a:r>
            <a:r>
              <a:rPr lang="en-IN" sz="2400" b="1" dirty="0"/>
              <a:t>Work Culture </a:t>
            </a:r>
          </a:p>
          <a:p>
            <a:pPr marL="1073150" indent="-536575">
              <a:buNone/>
            </a:pPr>
            <a:r>
              <a:rPr lang="en-IN" sz="2400" dirty="0" smtClean="0"/>
              <a:t>2.1 </a:t>
            </a:r>
            <a:r>
              <a:rPr lang="en-IN" sz="2400" dirty="0"/>
              <a:t>Work Culture meaning and examples</a:t>
            </a:r>
          </a:p>
          <a:p>
            <a:pPr marL="1073150" indent="-536575">
              <a:buNone/>
            </a:pPr>
            <a:r>
              <a:rPr lang="en-IN" sz="2400" dirty="0" smtClean="0"/>
              <a:t>2.2 </a:t>
            </a:r>
            <a:r>
              <a:rPr lang="en-IN" sz="2400" dirty="0"/>
              <a:t>Traits of healthy work culture</a:t>
            </a:r>
          </a:p>
          <a:p>
            <a:pPr marL="1073150" indent="-536575">
              <a:buNone/>
            </a:pPr>
            <a:r>
              <a:rPr lang="en-IN" sz="2400" dirty="0" smtClean="0"/>
              <a:t>2.3 </a:t>
            </a:r>
            <a:r>
              <a:rPr lang="en-IN" sz="2400" dirty="0"/>
              <a:t>Characteristics of work culture in civil services </a:t>
            </a:r>
          </a:p>
          <a:p>
            <a:pPr marL="1073150" indent="-536575">
              <a:buNone/>
            </a:pPr>
            <a:r>
              <a:rPr lang="en-IN" sz="2400" dirty="0" smtClean="0"/>
              <a:t>2.4 </a:t>
            </a:r>
            <a:r>
              <a:rPr lang="en-IN" sz="2400" dirty="0"/>
              <a:t>Desirable work culture in the civil services</a:t>
            </a:r>
          </a:p>
          <a:p>
            <a:pPr marL="1073150" indent="-536575">
              <a:buNone/>
            </a:pPr>
            <a:r>
              <a:rPr lang="en-IN" sz="2400" dirty="0" smtClean="0"/>
              <a:t>2.5 </a:t>
            </a:r>
            <a:r>
              <a:rPr lang="en-IN" sz="2400" dirty="0"/>
              <a:t>Importance of healthy work culture </a:t>
            </a:r>
          </a:p>
          <a:p>
            <a:pPr marL="1073150" indent="-536575">
              <a:buNone/>
            </a:pPr>
            <a:r>
              <a:rPr lang="en-IN" sz="2400" dirty="0" smtClean="0"/>
              <a:t>2.6 </a:t>
            </a:r>
            <a:r>
              <a:rPr lang="en-IN" sz="2400" dirty="0"/>
              <a:t>Traits that the Civil Services can learn from the private sector </a:t>
            </a:r>
            <a:endParaRPr lang="en-IN" sz="2400" dirty="0" smtClean="0"/>
          </a:p>
          <a:p>
            <a:pPr marL="0" indent="0">
              <a:buNone/>
            </a:pPr>
            <a:r>
              <a:rPr lang="en-IN" sz="2400" b="1" dirty="0"/>
              <a:t>3. Public Service Delivery in India</a:t>
            </a:r>
          </a:p>
          <a:p>
            <a:pPr marL="0" indent="804863">
              <a:buNone/>
            </a:pPr>
            <a:r>
              <a:rPr lang="en-IN" sz="2400" dirty="0"/>
              <a:t>3.1 Meaning of Public service </a:t>
            </a:r>
            <a:r>
              <a:rPr lang="en-IN" sz="2400" dirty="0" smtClean="0"/>
              <a:t>delivery</a:t>
            </a:r>
            <a:r>
              <a:rPr lang="en-IN" sz="2400" b="1" dirty="0" smtClean="0"/>
              <a:t> </a:t>
            </a:r>
            <a:endParaRPr lang="en-IN" sz="2400" b="1" dirty="0"/>
          </a:p>
        </p:txBody>
      </p:sp>
    </p:spTree>
    <p:extLst>
      <p:ext uri="{BB962C8B-B14F-4D97-AF65-F5344CB8AC3E}">
        <p14:creationId xmlns:p14="http://schemas.microsoft.com/office/powerpoint/2010/main" val="3258290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spcAft>
                <a:spcPts val="600"/>
              </a:spcAft>
            </a:pPr>
            <a:r>
              <a:rPr lang="en-US" sz="2400" b="0" i="0" dirty="0">
                <a:effectLst/>
                <a:latin typeface="+mj-lt"/>
              </a:rPr>
              <a:t>Integrity, transparency, and fight against corruption have to be part of the culture. They must be thought of as fundamental values of the society we live in. In India, some recent anti-corruption initiatives have been taken. </a:t>
            </a:r>
          </a:p>
          <a:p>
            <a:pPr algn="just">
              <a:spcAft>
                <a:spcPts val="600"/>
              </a:spcAft>
            </a:pPr>
            <a:r>
              <a:rPr lang="en-US" sz="2400" b="0" i="0" dirty="0">
                <a:effectLst/>
                <a:latin typeface="+mj-lt"/>
              </a:rPr>
              <a:t>For example, various Supreme Court’s ruling in pursuit of curbing criminalization of politics, many e-governance initiatives will improve transparency and accountability. </a:t>
            </a:r>
          </a:p>
          <a:p>
            <a:pPr algn="just">
              <a:spcAft>
                <a:spcPts val="600"/>
              </a:spcAft>
            </a:pPr>
            <a:r>
              <a:rPr lang="en-US" sz="2400" b="0" i="0" dirty="0">
                <a:effectLst/>
                <a:latin typeface="+mj-lt"/>
              </a:rPr>
              <a:t>These measures are indeed steps in the right direction, but bringing </a:t>
            </a:r>
            <a:r>
              <a:rPr lang="en-US" sz="2400" b="0" i="0" dirty="0" err="1">
                <a:effectLst/>
                <a:latin typeface="+mj-lt"/>
              </a:rPr>
              <a:t>behavioural</a:t>
            </a:r>
            <a:r>
              <a:rPr lang="en-US" sz="2400" b="0" i="0" dirty="0">
                <a:effectLst/>
                <a:latin typeface="+mj-lt"/>
              </a:rPr>
              <a:t> change in society will act as the most potent weapon against corruption.</a:t>
            </a:r>
            <a:endParaRPr lang="en-US" sz="3200" dirty="0">
              <a:latin typeface="+mj-lt"/>
            </a:endParaRPr>
          </a:p>
        </p:txBody>
      </p:sp>
    </p:spTree>
    <p:extLst>
      <p:ext uri="{BB962C8B-B14F-4D97-AF65-F5344CB8AC3E}">
        <p14:creationId xmlns:p14="http://schemas.microsoft.com/office/powerpoint/2010/main" val="3427596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solidFill>
                  <a:schemeClr val="tx1"/>
                </a:solidFill>
              </a:rPr>
              <a:t>Corruption in Civil Service</a:t>
            </a:r>
            <a:r>
              <a:rPr lang="en-US" sz="5400" b="1" dirty="0">
                <a:solidFill>
                  <a:schemeClr val="tx1"/>
                </a:solidFill>
              </a:rPr>
              <a:t> </a:t>
            </a:r>
          </a:p>
        </p:txBody>
      </p:sp>
      <p:sp>
        <p:nvSpPr>
          <p:cNvPr id="4" name="Text Placeholder 3">
            <a:extLst>
              <a:ext uri="{FF2B5EF4-FFF2-40B4-BE49-F238E27FC236}">
                <a16:creationId xmlns="" xmlns:a16="http://schemas.microsoft.com/office/drawing/2014/main" id="{A15AF8E6-588C-8CD3-E139-1D103BA419E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6735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52400"/>
            <a:ext cx="10058400" cy="932597"/>
          </a:xfrm>
        </p:spPr>
        <p:txBody>
          <a:bodyPr>
            <a:normAutofit fontScale="90000"/>
          </a:bodyPr>
          <a:lstStyle/>
          <a:p>
            <a:r>
              <a:rPr lang="en-US" sz="4000" dirty="0"/>
              <a:t>What are the Reasons for the Prevalence of Corruption in Civil Service?</a:t>
            </a:r>
          </a:p>
        </p:txBody>
      </p:sp>
      <p:sp>
        <p:nvSpPr>
          <p:cNvPr id="3" name="Content Placeholder 2"/>
          <p:cNvSpPr>
            <a:spLocks noGrp="1"/>
          </p:cNvSpPr>
          <p:nvPr>
            <p:ph idx="1"/>
          </p:nvPr>
        </p:nvSpPr>
        <p:spPr>
          <a:xfrm>
            <a:off x="1097280" y="1295400"/>
            <a:ext cx="10058400" cy="4953001"/>
          </a:xfrm>
        </p:spPr>
        <p:txBody>
          <a:bodyPr>
            <a:normAutofit/>
          </a:bodyPr>
          <a:lstStyle/>
          <a:p>
            <a:pPr algn="just"/>
            <a:r>
              <a:rPr lang="en-US" sz="2400" b="1" i="0" dirty="0">
                <a:solidFill>
                  <a:srgbClr val="FF0000"/>
                </a:solidFill>
                <a:effectLst/>
                <a:latin typeface="+mj-lt"/>
              </a:rPr>
              <a:t>Politicization of the Civil Service</a:t>
            </a:r>
            <a:r>
              <a:rPr lang="en-US" sz="2400" b="1" i="0" dirty="0">
                <a:effectLst/>
                <a:latin typeface="+mj-lt"/>
              </a:rPr>
              <a:t>:</a:t>
            </a:r>
            <a:r>
              <a:rPr lang="en-US" sz="2400" b="0" i="0" dirty="0">
                <a:effectLst/>
                <a:latin typeface="+mj-lt"/>
              </a:rPr>
              <a:t> When civil service positions are </a:t>
            </a:r>
            <a:r>
              <a:rPr lang="en-US" sz="2400" b="1" i="0" dirty="0">
                <a:solidFill>
                  <a:srgbClr val="FF0000"/>
                </a:solidFill>
                <a:effectLst/>
                <a:latin typeface="+mj-lt"/>
              </a:rPr>
              <a:t>used as rewards for political support or swapped for bribes</a:t>
            </a:r>
            <a:r>
              <a:rPr lang="en-US" sz="2400" b="0" i="0" dirty="0">
                <a:effectLst/>
                <a:latin typeface="+mj-lt"/>
              </a:rPr>
              <a:t>, the opportunities for high levels of corruption increase significantly.</a:t>
            </a:r>
          </a:p>
          <a:p>
            <a:pPr algn="just"/>
            <a:r>
              <a:rPr lang="en-US" sz="2400" b="1" i="0" dirty="0">
                <a:solidFill>
                  <a:srgbClr val="FF0000"/>
                </a:solidFill>
                <a:effectLst/>
                <a:latin typeface="+mj-lt"/>
              </a:rPr>
              <a:t>Lower Wages Compared to Private Sector</a:t>
            </a:r>
            <a:r>
              <a:rPr lang="en-US" sz="2400" b="0" i="0" dirty="0">
                <a:effectLst/>
                <a:latin typeface="+mj-lt"/>
              </a:rPr>
              <a:t>: Lowering wages for civil servants compared to those in the private sector.</a:t>
            </a:r>
          </a:p>
          <a:p>
            <a:pPr marL="742950" lvl="1" indent="-285750" algn="just">
              <a:buFont typeface="Arial" panose="020B0604020202020204" pitchFamily="34" charset="0"/>
              <a:buChar char="•"/>
            </a:pPr>
            <a:r>
              <a:rPr lang="en-US" sz="2400" b="0" i="0" dirty="0">
                <a:effectLst/>
                <a:latin typeface="+mj-lt"/>
              </a:rPr>
              <a:t>Certain employees may resort to taking bribes in order to compensate for the difference in wages.</a:t>
            </a:r>
          </a:p>
          <a:p>
            <a:pPr algn="just">
              <a:spcAft>
                <a:spcPts val="600"/>
              </a:spcAft>
            </a:pPr>
            <a:endParaRPr lang="en-US" sz="2800" dirty="0">
              <a:latin typeface="+mj-lt"/>
            </a:endParaRPr>
          </a:p>
        </p:txBody>
      </p:sp>
    </p:spTree>
    <p:extLst>
      <p:ext uri="{BB962C8B-B14F-4D97-AF65-F5344CB8AC3E}">
        <p14:creationId xmlns:p14="http://schemas.microsoft.com/office/powerpoint/2010/main" val="2343526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Administrative Delays</a:t>
            </a:r>
            <a:r>
              <a:rPr lang="en-US" sz="2400" b="1" i="0" dirty="0">
                <a:effectLst/>
                <a:latin typeface="+mj-lt"/>
              </a:rPr>
              <a:t>:</a:t>
            </a:r>
            <a:r>
              <a:rPr lang="en-US" sz="2400" b="0" i="0" dirty="0">
                <a:effectLst/>
                <a:latin typeface="+mj-lt"/>
              </a:rPr>
              <a:t> Delays in the clearance of files are the root cause of corruption.</a:t>
            </a:r>
          </a:p>
          <a:p>
            <a:pPr algn="just">
              <a:buFont typeface="Arial" panose="020B0604020202020204" pitchFamily="34" charset="0"/>
              <a:buChar char="•"/>
            </a:pPr>
            <a:r>
              <a:rPr lang="en-US" sz="2400" b="1" i="0" dirty="0">
                <a:solidFill>
                  <a:srgbClr val="FF0000"/>
                </a:solidFill>
                <a:effectLst/>
                <a:latin typeface="+mj-lt"/>
              </a:rPr>
              <a:t>Colonial Legacy of Unchallenged Authority</a:t>
            </a:r>
            <a:r>
              <a:rPr lang="en-US" sz="2400" b="1" i="0" dirty="0">
                <a:effectLst/>
                <a:latin typeface="+mj-lt"/>
              </a:rPr>
              <a:t>:</a:t>
            </a:r>
            <a:r>
              <a:rPr lang="en-US" sz="2400" b="0" i="0" dirty="0">
                <a:effectLst/>
                <a:latin typeface="+mj-lt"/>
              </a:rPr>
              <a:t> In a society which worships power, it is</a:t>
            </a:r>
            <a:r>
              <a:rPr lang="en-US" sz="2400" b="1" i="0" dirty="0">
                <a:solidFill>
                  <a:srgbClr val="FF0000"/>
                </a:solidFill>
                <a:effectLst/>
                <a:latin typeface="+mj-lt"/>
              </a:rPr>
              <a:t> easy for public officials to deviate from ethical conduct</a:t>
            </a:r>
            <a:r>
              <a:rPr lang="en-US" sz="2400" b="1" i="0" dirty="0">
                <a:effectLst/>
                <a:latin typeface="+mj-lt"/>
              </a:rPr>
              <a:t>.</a:t>
            </a:r>
            <a:endParaRPr lang="en-US" sz="2400" b="0" i="0" dirty="0">
              <a:effectLst/>
              <a:latin typeface="+mj-lt"/>
            </a:endParaRPr>
          </a:p>
          <a:p>
            <a:pPr algn="just">
              <a:buFont typeface="Arial" panose="020B0604020202020204" pitchFamily="34" charset="0"/>
              <a:buChar char="•"/>
            </a:pPr>
            <a:r>
              <a:rPr lang="en-US" sz="2400" b="1" i="0" dirty="0">
                <a:solidFill>
                  <a:srgbClr val="FF0000"/>
                </a:solidFill>
                <a:effectLst/>
                <a:latin typeface="+mj-lt"/>
              </a:rPr>
              <a:t>Weak Enforcement of Law</a:t>
            </a:r>
            <a:r>
              <a:rPr lang="en-US" sz="2400" b="1" i="0" dirty="0">
                <a:effectLst/>
                <a:latin typeface="+mj-lt"/>
              </a:rPr>
              <a:t>:</a:t>
            </a:r>
            <a:r>
              <a:rPr lang="en-US" sz="2400" b="0" i="0" dirty="0">
                <a:effectLst/>
                <a:latin typeface="+mj-lt"/>
              </a:rPr>
              <a:t> Various laws have been made to curb the evil of corruption but their</a:t>
            </a:r>
            <a:r>
              <a:rPr lang="en-US" sz="2400" b="1" i="0" dirty="0">
                <a:effectLst/>
                <a:latin typeface="+mj-lt"/>
              </a:rPr>
              <a:t> </a:t>
            </a:r>
            <a:r>
              <a:rPr lang="en-US" sz="2400" b="1" i="0" dirty="0">
                <a:solidFill>
                  <a:srgbClr val="FF0000"/>
                </a:solidFill>
                <a:effectLst/>
                <a:latin typeface="+mj-lt"/>
              </a:rPr>
              <a:t>weak enforcement has acted as a hindrance in curbing corruption.</a:t>
            </a:r>
            <a:endParaRPr lang="en-US" sz="2400" b="0" i="0" dirty="0">
              <a:solidFill>
                <a:srgbClr val="FF0000"/>
              </a:solidFill>
              <a:effectLst/>
              <a:latin typeface="+mj-lt"/>
            </a:endParaRPr>
          </a:p>
          <a:p>
            <a:pPr algn="just">
              <a:spcAft>
                <a:spcPts val="600"/>
              </a:spcAft>
            </a:pPr>
            <a:endParaRPr lang="en-US" sz="2800" dirty="0">
              <a:latin typeface="+mj-lt"/>
            </a:endParaRPr>
          </a:p>
        </p:txBody>
      </p:sp>
    </p:spTree>
    <p:extLst>
      <p:ext uri="{BB962C8B-B14F-4D97-AF65-F5344CB8AC3E}">
        <p14:creationId xmlns:p14="http://schemas.microsoft.com/office/powerpoint/2010/main" val="1768955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52400"/>
            <a:ext cx="10058400" cy="932597"/>
          </a:xfrm>
        </p:spPr>
        <p:txBody>
          <a:bodyPr>
            <a:normAutofit fontScale="90000"/>
          </a:bodyPr>
          <a:lstStyle/>
          <a:p>
            <a:r>
              <a:rPr lang="en-US" sz="4000" dirty="0"/>
              <a:t>What can be the impact of </a:t>
            </a:r>
            <a:r>
              <a:rPr lang="en-US" sz="4000" dirty="0" smtClean="0"/>
              <a:t>Corruption in civil service?</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On People and Public Life</a:t>
            </a:r>
            <a:r>
              <a:rPr lang="en-US" sz="2400" b="1" i="0" dirty="0">
                <a:effectLst/>
                <a:latin typeface="+mj-lt"/>
              </a:rPr>
              <a:t>:</a:t>
            </a:r>
          </a:p>
          <a:p>
            <a:pPr marL="806450" indent="-265113" algn="just">
              <a:buFont typeface="Courier New" panose="02070309020205020404" pitchFamily="49" charset="0"/>
              <a:buChar char="o"/>
            </a:pPr>
            <a:r>
              <a:rPr lang="en-US" sz="2400" b="1" i="0" dirty="0">
                <a:solidFill>
                  <a:srgbClr val="FF0000"/>
                </a:solidFill>
                <a:effectLst/>
                <a:latin typeface="+mj-lt"/>
              </a:rPr>
              <a:t>Lack of Quality in Services</a:t>
            </a:r>
            <a:r>
              <a:rPr lang="en-US" sz="2400" b="1" i="0" dirty="0">
                <a:effectLst/>
                <a:latin typeface="+mj-lt"/>
              </a:rPr>
              <a:t>:</a:t>
            </a:r>
            <a:r>
              <a:rPr lang="en-US" sz="2400" b="0" i="0" dirty="0">
                <a:effectLst/>
                <a:latin typeface="+mj-lt"/>
              </a:rPr>
              <a:t> In a system with corruption, </a:t>
            </a:r>
            <a:r>
              <a:rPr lang="en-US" sz="2400" b="1" i="0" dirty="0">
                <a:solidFill>
                  <a:srgbClr val="FF0000"/>
                </a:solidFill>
                <a:effectLst/>
                <a:latin typeface="+mj-lt"/>
              </a:rPr>
              <a:t>there is no quality of service.</a:t>
            </a:r>
            <a:endParaRPr lang="en-US" sz="2400" b="0" i="0" dirty="0">
              <a:solidFill>
                <a:srgbClr val="FF0000"/>
              </a:solidFill>
              <a:effectLst/>
              <a:latin typeface="+mj-lt"/>
            </a:endParaRPr>
          </a:p>
          <a:p>
            <a:pPr marL="1347788" lvl="1" indent="-276225" algn="just">
              <a:buFont typeface="Arial" panose="020B0604020202020204" pitchFamily="34" charset="0"/>
              <a:buChar char="•"/>
            </a:pPr>
            <a:r>
              <a:rPr lang="en-US" sz="2400" b="0" i="0" dirty="0">
                <a:effectLst/>
                <a:latin typeface="+mj-lt"/>
              </a:rPr>
              <a:t>To demand quality, one might need to pay for it. This is seen in many areas like municipality, electricity, distribution of relief funds, etc.</a:t>
            </a:r>
          </a:p>
          <a:p>
            <a:pPr algn="just">
              <a:spcAft>
                <a:spcPts val="600"/>
              </a:spcAft>
            </a:pPr>
            <a:endParaRPr lang="en-US" sz="2800" dirty="0">
              <a:latin typeface="+mj-lt"/>
            </a:endParaRPr>
          </a:p>
        </p:txBody>
      </p:sp>
    </p:spTree>
    <p:extLst>
      <p:ext uri="{BB962C8B-B14F-4D97-AF65-F5344CB8AC3E}">
        <p14:creationId xmlns:p14="http://schemas.microsoft.com/office/powerpoint/2010/main" val="3668160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Poor Health and Hygiene</a:t>
            </a:r>
            <a:r>
              <a:rPr lang="en-US" sz="2400" b="1" i="0" dirty="0">
                <a:effectLst/>
                <a:latin typeface="+mj-lt"/>
              </a:rPr>
              <a:t>:</a:t>
            </a:r>
            <a:r>
              <a:rPr lang="en-US" sz="2400" b="0" i="0" dirty="0">
                <a:effectLst/>
                <a:latin typeface="+mj-lt"/>
              </a:rPr>
              <a:t> In countries with more corruption, </a:t>
            </a:r>
            <a:r>
              <a:rPr lang="en-US" sz="2400" b="1" i="0" dirty="0">
                <a:solidFill>
                  <a:srgbClr val="FF0000"/>
                </a:solidFill>
                <a:effectLst/>
                <a:latin typeface="+mj-lt"/>
              </a:rPr>
              <a:t>one can notice more health problems among people</a:t>
            </a:r>
            <a:r>
              <a:rPr lang="en-US" sz="2400" b="1" i="0" dirty="0">
                <a:effectLst/>
                <a:latin typeface="+mj-lt"/>
              </a:rPr>
              <a:t>.</a:t>
            </a:r>
            <a:r>
              <a:rPr lang="en-US" sz="2400" b="0" i="0" dirty="0">
                <a:effectLst/>
                <a:latin typeface="+mj-lt"/>
              </a:rPr>
              <a:t> There will be no fresh drinking water, proper roads, quality food grains supply, milk adulteration, etc.</a:t>
            </a:r>
          </a:p>
          <a:p>
            <a:pPr marL="742950" lvl="1" indent="-285750" algn="just">
              <a:buFont typeface="Arial" panose="020B0604020202020204" pitchFamily="34" charset="0"/>
              <a:buChar char="•"/>
            </a:pPr>
            <a:r>
              <a:rPr lang="en-US" sz="2400" b="0" i="0" dirty="0">
                <a:effectLst/>
                <a:latin typeface="+mj-lt"/>
              </a:rPr>
              <a:t>These low-quality services are all done to save money by the contractors and the officials who are involved.</a:t>
            </a:r>
          </a:p>
          <a:p>
            <a:pPr algn="just">
              <a:buFont typeface="Arial" panose="020B0604020202020204" pitchFamily="34" charset="0"/>
              <a:buChar char="•"/>
            </a:pPr>
            <a:r>
              <a:rPr lang="en-US" sz="2400" b="1" i="0" dirty="0">
                <a:solidFill>
                  <a:srgbClr val="FF0000"/>
                </a:solidFill>
                <a:effectLst/>
                <a:latin typeface="+mj-lt"/>
              </a:rPr>
              <a:t>Failure of Genuine Research</a:t>
            </a:r>
            <a:r>
              <a:rPr lang="en-US" sz="2400" b="1" i="0" dirty="0">
                <a:effectLst/>
                <a:latin typeface="+mj-lt"/>
              </a:rPr>
              <a:t>:</a:t>
            </a:r>
            <a:r>
              <a:rPr lang="en-US" sz="2400" b="0" i="0" dirty="0">
                <a:effectLst/>
                <a:latin typeface="+mj-lt"/>
              </a:rPr>
              <a:t> Research by individuals needs government funding and some of the funding agencies have corrupt officers.</a:t>
            </a:r>
          </a:p>
          <a:p>
            <a:pPr marL="742950" lvl="1" indent="-285750" algn="just">
              <a:buFont typeface="Arial" panose="020B0604020202020204" pitchFamily="34" charset="0"/>
              <a:buChar char="•"/>
            </a:pPr>
            <a:r>
              <a:rPr lang="en-US" sz="2400" b="0" i="0" dirty="0">
                <a:effectLst/>
                <a:latin typeface="+mj-lt"/>
              </a:rPr>
              <a:t>These people sanction the funds for research to those investigators who are ready to bribe them.</a:t>
            </a:r>
          </a:p>
          <a:p>
            <a:pPr algn="just">
              <a:spcAft>
                <a:spcPts val="600"/>
              </a:spcAft>
            </a:pPr>
            <a:endParaRPr lang="en-US" sz="2400" dirty="0">
              <a:latin typeface="+mj-lt"/>
            </a:endParaRPr>
          </a:p>
        </p:txBody>
      </p:sp>
    </p:spTree>
    <p:extLst>
      <p:ext uri="{BB962C8B-B14F-4D97-AF65-F5344CB8AC3E}">
        <p14:creationId xmlns:p14="http://schemas.microsoft.com/office/powerpoint/2010/main" val="1533532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447800"/>
            <a:ext cx="10058400" cy="48006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On Society:</a:t>
            </a:r>
          </a:p>
          <a:p>
            <a:pPr marL="628650" indent="-176213" algn="just">
              <a:buFont typeface="Arial" panose="020B0604020202020204" pitchFamily="34" charset="0"/>
              <a:buChar char="•"/>
            </a:pPr>
            <a:r>
              <a:rPr lang="en-US" sz="2400" b="1" i="0" dirty="0">
                <a:solidFill>
                  <a:srgbClr val="FF0000"/>
                </a:solidFill>
                <a:effectLst/>
                <a:latin typeface="+mj-lt"/>
              </a:rPr>
              <a:t>Disregard for Officials:</a:t>
            </a:r>
            <a:r>
              <a:rPr lang="en-US" sz="2400" b="0" i="0" dirty="0">
                <a:solidFill>
                  <a:srgbClr val="FF0000"/>
                </a:solidFill>
                <a:effectLst/>
                <a:latin typeface="+mj-lt"/>
              </a:rPr>
              <a:t> </a:t>
            </a:r>
            <a:r>
              <a:rPr lang="en-US" sz="2400" b="0" i="0" dirty="0">
                <a:effectLst/>
                <a:latin typeface="+mj-lt"/>
              </a:rPr>
              <a:t>People </a:t>
            </a:r>
            <a:r>
              <a:rPr lang="en-US" sz="2400" b="1" i="0" dirty="0">
                <a:solidFill>
                  <a:srgbClr val="FF0000"/>
                </a:solidFill>
                <a:effectLst/>
                <a:latin typeface="+mj-lt"/>
              </a:rPr>
              <a:t>start disregarding the official involved in corruption</a:t>
            </a:r>
            <a:r>
              <a:rPr lang="en-US" sz="2400" b="0" i="0" dirty="0">
                <a:effectLst/>
                <a:latin typeface="+mj-lt"/>
              </a:rPr>
              <a:t> by talking negatively about him.</a:t>
            </a:r>
          </a:p>
          <a:p>
            <a:pPr marL="1071563" lvl="1" indent="-176213" algn="just">
              <a:buFont typeface="Arial" panose="020B0604020202020204" pitchFamily="34" charset="0"/>
              <a:buChar char="•"/>
            </a:pPr>
            <a:r>
              <a:rPr lang="en-US" sz="2400" b="0" i="0" dirty="0" smtClean="0">
                <a:effectLst/>
                <a:latin typeface="+mj-lt"/>
              </a:rPr>
              <a:t>Disregarding </a:t>
            </a:r>
            <a:r>
              <a:rPr lang="en-US" sz="2400" b="0" i="0" dirty="0">
                <a:effectLst/>
                <a:latin typeface="+mj-lt"/>
              </a:rPr>
              <a:t>officials will also build distrust and even lower-grade officers will be disrespectful to higher-grade officers. So even he may not obey his orders.</a:t>
            </a:r>
          </a:p>
          <a:p>
            <a:pPr algn="just">
              <a:spcAft>
                <a:spcPts val="600"/>
              </a:spcAft>
            </a:pPr>
            <a:endParaRPr lang="en-US" sz="2800" dirty="0">
              <a:latin typeface="+mj-lt"/>
            </a:endParaRPr>
          </a:p>
        </p:txBody>
      </p:sp>
    </p:spTree>
    <p:extLst>
      <p:ext uri="{BB962C8B-B14F-4D97-AF65-F5344CB8AC3E}">
        <p14:creationId xmlns:p14="http://schemas.microsoft.com/office/powerpoint/2010/main" val="1848021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219200"/>
            <a:ext cx="10058400" cy="50292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Lack of Respect for Rulers: Rulers of the nation like the president or prime ministers lose respect</a:t>
            </a:r>
            <a:r>
              <a:rPr lang="en-US" sz="2400" b="0" i="0" dirty="0">
                <a:effectLst/>
                <a:latin typeface="+mj-lt"/>
              </a:rPr>
              <a:t> among the public. Respect is the main criteria in social life.</a:t>
            </a:r>
          </a:p>
          <a:p>
            <a:pPr marL="742950" lvl="1" indent="-285750" algn="just">
              <a:buFont typeface="Arial" panose="020B0604020202020204" pitchFamily="34" charset="0"/>
              <a:buChar char="•"/>
            </a:pPr>
            <a:r>
              <a:rPr lang="en-US" sz="2400" b="0" i="0" dirty="0">
                <a:effectLst/>
                <a:latin typeface="+mj-lt"/>
              </a:rPr>
              <a:t>People</a:t>
            </a:r>
            <a:r>
              <a:rPr lang="en-US" sz="2400" b="1" i="0" dirty="0">
                <a:effectLst/>
                <a:latin typeface="+mj-lt"/>
              </a:rPr>
              <a:t> </a:t>
            </a:r>
            <a:r>
              <a:rPr lang="en-US" sz="2400" b="1" i="0" dirty="0">
                <a:solidFill>
                  <a:srgbClr val="FF0000"/>
                </a:solidFill>
                <a:effectLst/>
                <a:latin typeface="+mj-lt"/>
              </a:rPr>
              <a:t>go for voting during the election with the desire to improve their living standards</a:t>
            </a:r>
            <a:r>
              <a:rPr lang="en-US" sz="2400" b="0" i="0" dirty="0">
                <a:effectLst/>
                <a:latin typeface="+mj-lt"/>
              </a:rPr>
              <a:t> by the election winner and respect for the leader.</a:t>
            </a:r>
          </a:p>
          <a:p>
            <a:pPr marL="742950" lvl="1" indent="-285750" algn="just">
              <a:buFont typeface="Arial" panose="020B0604020202020204" pitchFamily="34" charset="0"/>
              <a:buChar char="•"/>
            </a:pPr>
            <a:r>
              <a:rPr lang="en-US" sz="2400" b="0" i="0" dirty="0">
                <a:effectLst/>
                <a:latin typeface="+mj-lt"/>
              </a:rPr>
              <a:t>If the politicians are involved in corruption, people knowing this will lose respect for them and will not like to cast their vote for such politicians.</a:t>
            </a:r>
          </a:p>
          <a:p>
            <a:pPr algn="just">
              <a:spcAft>
                <a:spcPts val="600"/>
              </a:spcAft>
            </a:pPr>
            <a:endParaRPr lang="en-US" sz="2800" dirty="0">
              <a:latin typeface="+mj-lt"/>
            </a:endParaRPr>
          </a:p>
        </p:txBody>
      </p:sp>
    </p:spTree>
    <p:extLst>
      <p:ext uri="{BB962C8B-B14F-4D97-AF65-F5344CB8AC3E}">
        <p14:creationId xmlns:p14="http://schemas.microsoft.com/office/powerpoint/2010/main" val="2697482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219200"/>
            <a:ext cx="10058400" cy="50292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Lack of Faith and Trust in Governments: People vote for a ruler based on their faith in him/ her</a:t>
            </a:r>
            <a:r>
              <a:rPr lang="en-US" sz="2400" b="1" i="0" dirty="0">
                <a:effectLst/>
                <a:latin typeface="+mj-lt"/>
              </a:rPr>
              <a:t>,</a:t>
            </a:r>
            <a:r>
              <a:rPr lang="en-US" sz="2400" b="0" i="0" dirty="0">
                <a:effectLst/>
                <a:latin typeface="+mj-lt"/>
              </a:rPr>
              <a:t> but if leaders are found to be involved in corruption, people lose faith in them and may not vote next time.</a:t>
            </a:r>
          </a:p>
          <a:p>
            <a:pPr algn="just">
              <a:buFont typeface="Arial" panose="020B0604020202020204" pitchFamily="34" charset="0"/>
              <a:buChar char="•"/>
            </a:pPr>
            <a:r>
              <a:rPr lang="en-US" sz="2400" b="1" i="0" dirty="0">
                <a:solidFill>
                  <a:srgbClr val="FF0000"/>
                </a:solidFill>
                <a:effectLst/>
                <a:latin typeface="+mj-lt"/>
              </a:rPr>
              <a:t>Aversion for Joining the Posts Linked to Corruption:</a:t>
            </a:r>
            <a:endParaRPr lang="en-US" sz="2400" b="0" i="0" dirty="0">
              <a:solidFill>
                <a:srgbClr val="FF0000"/>
              </a:solidFill>
              <a:effectLst/>
              <a:latin typeface="+mj-lt"/>
            </a:endParaRPr>
          </a:p>
          <a:p>
            <a:pPr marL="742950" lvl="1" indent="-285750" algn="just">
              <a:buFont typeface="Arial" panose="020B0604020202020204" pitchFamily="34" charset="0"/>
              <a:buChar char="•"/>
            </a:pPr>
            <a:r>
              <a:rPr lang="en-US" sz="2400" b="1" i="0" dirty="0">
                <a:solidFill>
                  <a:srgbClr val="FF0000"/>
                </a:solidFill>
                <a:effectLst/>
                <a:latin typeface="+mj-lt"/>
              </a:rPr>
              <a:t>Sincere, honest, and hardworking people develop an aversion</a:t>
            </a:r>
            <a:r>
              <a:rPr lang="en-US" sz="2400" b="0" i="0" dirty="0">
                <a:effectLst/>
                <a:latin typeface="+mj-lt"/>
              </a:rPr>
              <a:t> for the particular posts deemed corrupt.</a:t>
            </a:r>
          </a:p>
          <a:p>
            <a:pPr marL="742950" lvl="1" indent="-285750" algn="just">
              <a:buFont typeface="Arial" panose="020B0604020202020204" pitchFamily="34" charset="0"/>
              <a:buChar char="•"/>
            </a:pPr>
            <a:r>
              <a:rPr lang="en-US" sz="2400" b="0" i="0" dirty="0">
                <a:effectLst/>
                <a:latin typeface="+mj-lt"/>
              </a:rPr>
              <a:t>Though they like those jobs, they tend not to opt for them as they believe that they also would have to be involved in corruption if they get into the post.</a:t>
            </a:r>
          </a:p>
          <a:p>
            <a:pPr algn="just">
              <a:spcAft>
                <a:spcPts val="600"/>
              </a:spcAft>
            </a:pPr>
            <a:endParaRPr lang="en-US" sz="2800" dirty="0">
              <a:latin typeface="+mj-lt"/>
            </a:endParaRPr>
          </a:p>
        </p:txBody>
      </p:sp>
    </p:spTree>
    <p:extLst>
      <p:ext uri="{BB962C8B-B14F-4D97-AF65-F5344CB8AC3E}">
        <p14:creationId xmlns:p14="http://schemas.microsoft.com/office/powerpoint/2010/main" val="2117468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219200"/>
            <a:ext cx="10058400" cy="50292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On Economy:</a:t>
            </a:r>
          </a:p>
          <a:p>
            <a:pPr algn="just">
              <a:buFont typeface="Arial" panose="020B0604020202020204" pitchFamily="34" charset="0"/>
              <a:buChar char="•"/>
            </a:pPr>
            <a:r>
              <a:rPr lang="en-US" sz="2400" b="1" i="0" dirty="0">
                <a:solidFill>
                  <a:srgbClr val="FF0000"/>
                </a:solidFill>
                <a:effectLst/>
                <a:latin typeface="+mj-lt"/>
              </a:rPr>
              <a:t>A Decrease in Foreign Investment</a:t>
            </a:r>
            <a:r>
              <a:rPr lang="en-US" sz="2400" b="1" i="0" dirty="0">
                <a:effectLst/>
                <a:latin typeface="+mj-lt"/>
              </a:rPr>
              <a:t>:</a:t>
            </a:r>
            <a:r>
              <a:rPr lang="en-US" sz="2400" b="0" i="0" dirty="0">
                <a:effectLst/>
                <a:latin typeface="+mj-lt"/>
              </a:rPr>
              <a:t> Corruption in government bodies has</a:t>
            </a:r>
            <a:r>
              <a:rPr lang="en-US" sz="2400" b="0" i="0" dirty="0">
                <a:solidFill>
                  <a:srgbClr val="FF0000"/>
                </a:solidFill>
                <a:effectLst/>
                <a:latin typeface="+mj-lt"/>
              </a:rPr>
              <a:t> </a:t>
            </a:r>
            <a:r>
              <a:rPr lang="en-US" sz="2400" b="1" i="0" dirty="0">
                <a:solidFill>
                  <a:srgbClr val="FF0000"/>
                </a:solidFill>
                <a:effectLst/>
                <a:latin typeface="+mj-lt"/>
              </a:rPr>
              <a:t>led to many foreign investments going back from developing countries</a:t>
            </a:r>
            <a:r>
              <a:rPr lang="en-US" sz="2400" b="1" i="0" dirty="0">
                <a:effectLst/>
                <a:latin typeface="+mj-lt"/>
              </a:rPr>
              <a:t>.</a:t>
            </a:r>
            <a:endParaRPr lang="en-US" sz="2400" b="0" i="0" dirty="0">
              <a:effectLst/>
              <a:latin typeface="+mj-lt"/>
            </a:endParaRPr>
          </a:p>
          <a:p>
            <a:pPr algn="just">
              <a:buFont typeface="Arial" panose="020B0604020202020204" pitchFamily="34" charset="0"/>
              <a:buChar char="•"/>
            </a:pPr>
            <a:r>
              <a:rPr lang="en-US" sz="2400" b="1" i="0" dirty="0">
                <a:solidFill>
                  <a:srgbClr val="FF0000"/>
                </a:solidFill>
                <a:effectLst/>
                <a:latin typeface="+mj-lt"/>
              </a:rPr>
              <a:t>Delay in Growth</a:t>
            </a:r>
            <a:r>
              <a:rPr lang="en-US" sz="2400" b="0" i="0" dirty="0">
                <a:effectLst/>
                <a:latin typeface="+mj-lt"/>
              </a:rPr>
              <a:t>: An official who needs to pass clearances for projects or industries delays the process in order to make money and other unlawful benefits. A work which can be done in a few days may be done in a month.</a:t>
            </a:r>
          </a:p>
          <a:p>
            <a:pPr marL="742950" lvl="1" indent="-285750" algn="just">
              <a:buFont typeface="Arial" panose="020B0604020202020204" pitchFamily="34" charset="0"/>
              <a:buChar char="•"/>
            </a:pPr>
            <a:r>
              <a:rPr lang="en-US" sz="2400" b="0" i="0" dirty="0">
                <a:effectLst/>
                <a:latin typeface="+mj-lt"/>
              </a:rPr>
              <a:t>This leads to </a:t>
            </a:r>
            <a:r>
              <a:rPr lang="en-US" sz="2400" b="1" i="0" dirty="0">
                <a:solidFill>
                  <a:srgbClr val="FF0000"/>
                </a:solidFill>
                <a:effectLst/>
                <a:latin typeface="+mj-lt"/>
              </a:rPr>
              <a:t>delays in investments, the starting of industries, and also growth</a:t>
            </a:r>
            <a:endParaRPr lang="en-US" sz="2400" b="0" i="0" dirty="0">
              <a:solidFill>
                <a:srgbClr val="FF0000"/>
              </a:solidFill>
              <a:effectLst/>
              <a:latin typeface="+mj-lt"/>
            </a:endParaRPr>
          </a:p>
          <a:p>
            <a:pPr algn="just">
              <a:spcAft>
                <a:spcPts val="600"/>
              </a:spcAft>
            </a:pPr>
            <a:endParaRPr lang="en-US" sz="2800" dirty="0">
              <a:latin typeface="+mj-lt"/>
            </a:endParaRPr>
          </a:p>
        </p:txBody>
      </p:sp>
    </p:spTree>
    <p:extLst>
      <p:ext uri="{BB962C8B-B14F-4D97-AF65-F5344CB8AC3E}">
        <p14:creationId xmlns:p14="http://schemas.microsoft.com/office/powerpoint/2010/main" val="380901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Corruption </a:t>
            </a:r>
            <a:br>
              <a:rPr lang="en-US" b="1" dirty="0" smtClean="0"/>
            </a:br>
            <a:r>
              <a:rPr lang="en-US" sz="3200" b="1" dirty="0" smtClean="0"/>
              <a:t>(continued)</a:t>
            </a:r>
            <a:endParaRPr lang="en-US" sz="3200" b="1"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21023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Lack of Development</a:t>
            </a:r>
            <a:r>
              <a:rPr lang="en-US" sz="2400" b="0" i="0" dirty="0">
                <a:effectLst/>
                <a:latin typeface="+mj-lt"/>
              </a:rPr>
              <a:t>: Many new industries willing to get started in a particular region change their plans if the region is unsuitable.</a:t>
            </a:r>
          </a:p>
          <a:p>
            <a:pPr marL="742950" lvl="1" indent="-285750" algn="just">
              <a:buFont typeface="Arial" panose="020B0604020202020204" pitchFamily="34" charset="0"/>
              <a:buChar char="•"/>
            </a:pPr>
            <a:r>
              <a:rPr lang="en-US" sz="2400" b="0" i="0" dirty="0">
                <a:effectLst/>
                <a:latin typeface="+mj-lt"/>
              </a:rPr>
              <a:t>If there are no proper roads, water, and electricity, the companies do not wish to start up there, which hinders the economic progress of that region.</a:t>
            </a:r>
          </a:p>
          <a:p>
            <a:pPr algn="just">
              <a:spcAft>
                <a:spcPts val="600"/>
              </a:spcAft>
            </a:pPr>
            <a:endParaRPr lang="en-US" sz="2800" dirty="0">
              <a:latin typeface="+mj-lt"/>
            </a:endParaRPr>
          </a:p>
        </p:txBody>
      </p:sp>
    </p:spTree>
    <p:extLst>
      <p:ext uri="{BB962C8B-B14F-4D97-AF65-F5344CB8AC3E}">
        <p14:creationId xmlns:p14="http://schemas.microsoft.com/office/powerpoint/2010/main" val="3562447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should be the Way Forward?</a:t>
            </a:r>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Civil Service Board</a:t>
            </a:r>
            <a:r>
              <a:rPr lang="en-US" sz="2400" b="1" i="0" dirty="0">
                <a:effectLst/>
                <a:latin typeface="+mj-lt"/>
              </a:rPr>
              <a:t>:</a:t>
            </a:r>
            <a:r>
              <a:rPr lang="en-US" sz="2400" b="0" i="0" dirty="0">
                <a:effectLst/>
                <a:latin typeface="+mj-lt"/>
              </a:rPr>
              <a:t> By establishing the Civil Service Board, the government can curb excessive political control.</a:t>
            </a:r>
          </a:p>
          <a:p>
            <a:pPr algn="just">
              <a:buFont typeface="Arial" panose="020B0604020202020204" pitchFamily="34" charset="0"/>
              <a:buChar char="•"/>
            </a:pPr>
            <a:r>
              <a:rPr lang="en-US" sz="2400" b="1" i="0" dirty="0">
                <a:solidFill>
                  <a:srgbClr val="FF0000"/>
                </a:solidFill>
                <a:effectLst/>
                <a:latin typeface="+mj-lt"/>
              </a:rPr>
              <a:t>Simplifying Disciplinary Process: By simplifying the disciplinary process and strengthening preventive vigilance</a:t>
            </a:r>
            <a:r>
              <a:rPr lang="en-US" sz="2400" b="0" i="0" dirty="0">
                <a:effectLst/>
                <a:latin typeface="+mj-lt"/>
              </a:rPr>
              <a:t> within the departments, it can be ensured that corrupt civil servants do not occupy sensitive positions</a:t>
            </a:r>
          </a:p>
          <a:p>
            <a:pPr algn="just">
              <a:spcAft>
                <a:spcPts val="600"/>
              </a:spcAft>
            </a:pPr>
            <a:endParaRPr lang="en-US" sz="2800" dirty="0">
              <a:latin typeface="+mj-lt"/>
            </a:endParaRPr>
          </a:p>
        </p:txBody>
      </p:sp>
    </p:spTree>
    <p:extLst>
      <p:ext uri="{BB962C8B-B14F-4D97-AF65-F5344CB8AC3E}">
        <p14:creationId xmlns:p14="http://schemas.microsoft.com/office/powerpoint/2010/main" val="548567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Emphasize Value-based Training</a:t>
            </a:r>
            <a:r>
              <a:rPr lang="en-US" sz="2400" b="0" i="0" dirty="0">
                <a:solidFill>
                  <a:srgbClr val="FF0000"/>
                </a:solidFill>
                <a:effectLst/>
                <a:latin typeface="+mj-lt"/>
              </a:rPr>
              <a:t>: It is</a:t>
            </a:r>
            <a:r>
              <a:rPr lang="en-US" sz="2400" b="1" i="0" dirty="0">
                <a:solidFill>
                  <a:srgbClr val="FF0000"/>
                </a:solidFill>
                <a:effectLst/>
                <a:latin typeface="+mj-lt"/>
              </a:rPr>
              <a:t> important to emphasize value-based training</a:t>
            </a:r>
            <a:r>
              <a:rPr lang="en-US" sz="2400" b="1" i="0" dirty="0">
                <a:effectLst/>
                <a:latin typeface="+mj-lt"/>
              </a:rPr>
              <a:t> </a:t>
            </a:r>
            <a:r>
              <a:rPr lang="en-US" sz="2400" b="0" i="0" dirty="0">
                <a:effectLst/>
                <a:latin typeface="+mj-lt"/>
              </a:rPr>
              <a:t>to all civil servants to ensure probity in public life.</a:t>
            </a:r>
          </a:p>
          <a:p>
            <a:pPr marL="742950" lvl="1" indent="-285750" algn="just">
              <a:buFont typeface="Arial" panose="020B0604020202020204" pitchFamily="34" charset="0"/>
              <a:buChar char="•"/>
            </a:pPr>
            <a:r>
              <a:rPr lang="en-US" sz="2400" b="0" i="0" dirty="0">
                <a:effectLst/>
                <a:latin typeface="+mj-lt"/>
              </a:rPr>
              <a:t>Professional ethics should be an integral component in all the training courses and called for a comprehensive Code of Ethics for civil servants, based on the recommendations of the </a:t>
            </a:r>
            <a:r>
              <a:rPr lang="en-US" sz="2400" b="1" i="0" dirty="0">
                <a:solidFill>
                  <a:srgbClr val="FF0000"/>
                </a:solidFill>
                <a:effectLst/>
                <a:latin typeface="+mj-lt"/>
              </a:rPr>
              <a:t>2</a:t>
            </a:r>
            <a:r>
              <a:rPr lang="en-US" sz="2400" b="1" i="0" baseline="30000" dirty="0">
                <a:solidFill>
                  <a:srgbClr val="FF0000"/>
                </a:solidFill>
                <a:effectLst/>
                <a:latin typeface="+mj-lt"/>
              </a:rPr>
              <a:t>nd</a:t>
            </a:r>
            <a:r>
              <a:rPr lang="en-US" sz="2400" b="1" i="0" dirty="0">
                <a:solidFill>
                  <a:srgbClr val="FF0000"/>
                </a:solidFill>
                <a:effectLst/>
                <a:latin typeface="+mj-lt"/>
              </a:rPr>
              <a:t> Administrative Reforms Commission (ARC).</a:t>
            </a:r>
            <a:endParaRPr lang="en-US" sz="2400" b="0" i="0" dirty="0">
              <a:solidFill>
                <a:srgbClr val="FF0000"/>
              </a:solidFill>
              <a:effectLst/>
              <a:latin typeface="+mj-lt"/>
            </a:endParaRPr>
          </a:p>
          <a:p>
            <a:pPr algn="just">
              <a:spcAft>
                <a:spcPts val="600"/>
              </a:spcAft>
            </a:pPr>
            <a:endParaRPr lang="en-US" sz="2800" dirty="0">
              <a:latin typeface="+mj-lt"/>
            </a:endParaRPr>
          </a:p>
        </p:txBody>
      </p:sp>
    </p:spTree>
    <p:extLst>
      <p:ext uri="{BB962C8B-B14F-4D97-AF65-F5344CB8AC3E}">
        <p14:creationId xmlns:p14="http://schemas.microsoft.com/office/powerpoint/2010/main" val="2022678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371600"/>
            <a:ext cx="10058400" cy="4876801"/>
          </a:xfrm>
        </p:spPr>
        <p:txBody>
          <a:bodyPr>
            <a:noAutofit/>
          </a:bodyPr>
          <a:lstStyle/>
          <a:p>
            <a:pPr algn="just">
              <a:buFont typeface="Arial" panose="020B0604020202020204" pitchFamily="34" charset="0"/>
              <a:buChar char="•"/>
            </a:pPr>
            <a:r>
              <a:rPr lang="en-US" sz="2400" b="1" i="0" dirty="0">
                <a:solidFill>
                  <a:srgbClr val="FF0000"/>
                </a:solidFill>
                <a:effectLst/>
                <a:latin typeface="+mj-lt"/>
              </a:rPr>
              <a:t>Enumerate Ethical and Public-Spirited Civil Servant</a:t>
            </a:r>
            <a:r>
              <a:rPr lang="en-US" sz="2400" b="1" i="0" dirty="0">
                <a:effectLst/>
                <a:latin typeface="+mj-lt"/>
              </a:rPr>
              <a:t>:</a:t>
            </a:r>
            <a:endParaRPr lang="en-US" sz="2400" b="0" i="0" dirty="0">
              <a:effectLst/>
              <a:latin typeface="+mj-lt"/>
            </a:endParaRPr>
          </a:p>
          <a:p>
            <a:pPr marL="742950" lvl="1" indent="-285750" algn="just">
              <a:buFont typeface="Arial" panose="020B0604020202020204" pitchFamily="34" charset="0"/>
              <a:buChar char="•"/>
            </a:pPr>
            <a:r>
              <a:rPr lang="en-US" sz="2400" b="0" i="0" dirty="0">
                <a:effectLst/>
                <a:latin typeface="+mj-lt"/>
              </a:rPr>
              <a:t>Enumerating the qualities of an ethical and public-spirited civil servant,</a:t>
            </a:r>
            <a:r>
              <a:rPr lang="en-US" sz="2400" b="1" i="0" dirty="0">
                <a:effectLst/>
                <a:latin typeface="+mj-lt"/>
              </a:rPr>
              <a:t> </a:t>
            </a:r>
            <a:r>
              <a:rPr lang="en-US" sz="2400" b="1" i="0" dirty="0">
                <a:solidFill>
                  <a:srgbClr val="FF0000"/>
                </a:solidFill>
                <a:effectLst/>
                <a:latin typeface="+mj-lt"/>
              </a:rPr>
              <a:t>an ideal officer should ensure zero pendency of issues in his purview</a:t>
            </a:r>
            <a:r>
              <a:rPr lang="en-US" sz="2400" b="0" i="0" dirty="0">
                <a:effectLst/>
                <a:latin typeface="+mj-lt"/>
              </a:rPr>
              <a:t> and must display the highest qualities of probity and integrity in office, be proactive in taking the measures of the government to the people, and above all be sympathetic to the cause of </a:t>
            </a:r>
            <a:r>
              <a:rPr lang="en-US" sz="2400" b="0" i="0" dirty="0" err="1">
                <a:effectLst/>
                <a:latin typeface="+mj-lt"/>
              </a:rPr>
              <a:t>marginalised</a:t>
            </a:r>
            <a:r>
              <a:rPr lang="en-US" sz="2400" b="0" i="0" dirty="0">
                <a:effectLst/>
                <a:latin typeface="+mj-lt"/>
              </a:rPr>
              <a:t> sections.</a:t>
            </a:r>
          </a:p>
          <a:p>
            <a:pPr marL="1143000" lvl="2" indent="-228600" algn="just">
              <a:spcBef>
                <a:spcPts val="1200"/>
              </a:spcBef>
              <a:buFont typeface="Arial" panose="020B0604020202020204" pitchFamily="34" charset="0"/>
              <a:buChar char="•"/>
            </a:pPr>
            <a:r>
              <a:rPr lang="en-US" b="0" i="0" dirty="0">
                <a:effectLst/>
                <a:latin typeface="+mj-lt"/>
              </a:rPr>
              <a:t>Reflecting on the importance of ‘good institutions’ for ‘good governance’,</a:t>
            </a:r>
            <a:r>
              <a:rPr lang="en-US" b="1" i="0" dirty="0">
                <a:effectLst/>
                <a:latin typeface="+mj-lt"/>
              </a:rPr>
              <a:t> </a:t>
            </a:r>
            <a:r>
              <a:rPr lang="en-US" b="1" i="0" dirty="0">
                <a:solidFill>
                  <a:srgbClr val="FF0000"/>
                </a:solidFill>
                <a:effectLst/>
                <a:latin typeface="+mj-lt"/>
              </a:rPr>
              <a:t>there is a need to re-engineer our institutions and streamline the processes</a:t>
            </a:r>
            <a:r>
              <a:rPr lang="en-US" b="0" i="0" dirty="0">
                <a:effectLst/>
                <a:latin typeface="+mj-lt"/>
              </a:rPr>
              <a:t> to cut down delays and ensure timely delivery of the services.</a:t>
            </a:r>
          </a:p>
          <a:p>
            <a:pPr marL="914400" lvl="2" indent="0" algn="just">
              <a:buNone/>
            </a:pPr>
            <a:r>
              <a:rPr lang="en-US" sz="2400" dirty="0">
                <a:latin typeface="+mj-lt"/>
              </a:rPr>
              <a:t/>
            </a:r>
            <a:br>
              <a:rPr lang="en-US" sz="2400" dirty="0">
                <a:latin typeface="+mj-lt"/>
              </a:rPr>
            </a:br>
            <a:endParaRPr lang="en-US" sz="2400" dirty="0">
              <a:latin typeface="+mj-lt"/>
            </a:endParaRPr>
          </a:p>
        </p:txBody>
      </p:sp>
    </p:spTree>
    <p:extLst>
      <p:ext uri="{BB962C8B-B14F-4D97-AF65-F5344CB8AC3E}">
        <p14:creationId xmlns:p14="http://schemas.microsoft.com/office/powerpoint/2010/main" val="2484182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Change in line with the Modern Aspirations: Governance models should change in line with the modern aspirations of our people</a:t>
            </a:r>
            <a:r>
              <a:rPr lang="en-US" sz="2400" b="1" i="0" dirty="0">
                <a:effectLst/>
                <a:latin typeface="+mj-lt"/>
              </a:rPr>
              <a:t>,</a:t>
            </a:r>
            <a:r>
              <a:rPr lang="en-US" sz="2400" b="0" i="0" dirty="0">
                <a:effectLst/>
                <a:latin typeface="+mj-lt"/>
              </a:rPr>
              <a:t> and that it is necessary to keep the bureaucratic system ‘light, transparent and agile’.</a:t>
            </a:r>
          </a:p>
          <a:p>
            <a:pPr marL="742950" lvl="1" indent="-285750" algn="just">
              <a:buFont typeface="Arial" panose="020B0604020202020204" pitchFamily="34" charset="0"/>
              <a:buChar char="•"/>
            </a:pPr>
            <a:r>
              <a:rPr lang="en-US" sz="2400" b="0" i="0" dirty="0">
                <a:effectLst/>
                <a:latin typeface="+mj-lt"/>
              </a:rPr>
              <a:t>Government has launched </a:t>
            </a:r>
            <a:r>
              <a:rPr lang="en-US" sz="2400" b="1" i="0" u="none" strike="noStrike" dirty="0">
                <a:solidFill>
                  <a:srgbClr val="2998E3"/>
                </a:solidFill>
                <a:effectLst/>
                <a:latin typeface="+mj-lt"/>
              </a:rPr>
              <a:t>‘Mission </a:t>
            </a:r>
            <a:r>
              <a:rPr lang="en-US" sz="2400" b="1" i="0" u="none" strike="noStrike" dirty="0" err="1">
                <a:solidFill>
                  <a:srgbClr val="2998E3"/>
                </a:solidFill>
                <a:effectLst/>
                <a:latin typeface="+mj-lt"/>
              </a:rPr>
              <a:t>Karmayogi</a:t>
            </a:r>
            <a:r>
              <a:rPr lang="en-US" sz="2400" b="1" i="0" u="none" strike="noStrike" dirty="0">
                <a:effectLst/>
                <a:latin typeface="+mj-lt"/>
              </a:rPr>
              <a:t>’</a:t>
            </a:r>
            <a:r>
              <a:rPr lang="en-US" sz="2400" b="0" i="0" dirty="0">
                <a:effectLst/>
                <a:latin typeface="+mj-lt"/>
              </a:rPr>
              <a:t> with an aim to build a citizen-centric and future-ready civil service for the nation.</a:t>
            </a:r>
          </a:p>
          <a:p>
            <a:pPr algn="just">
              <a:spcAft>
                <a:spcPts val="600"/>
              </a:spcAft>
            </a:pPr>
            <a:endParaRPr lang="en-US" sz="2800" dirty="0">
              <a:latin typeface="+mj-lt"/>
            </a:endParaRPr>
          </a:p>
        </p:txBody>
      </p:sp>
    </p:spTree>
    <p:extLst>
      <p:ext uri="{BB962C8B-B14F-4D97-AF65-F5344CB8AC3E}">
        <p14:creationId xmlns:p14="http://schemas.microsoft.com/office/powerpoint/2010/main" val="2593270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2">
            <a:extLst>
              <a:ext uri="{FF2B5EF4-FFF2-40B4-BE49-F238E27FC236}">
                <a16:creationId xmlns="" xmlns:a16="http://schemas.microsoft.com/office/drawing/2014/main" id="{04185435-8C1D-B7C3-869A-1F9B9A836A07}"/>
              </a:ext>
            </a:extLst>
          </p:cNvPr>
          <p:cNvSpPr>
            <a:spLocks noGrp="1" noChangeArrowheads="1"/>
          </p:cNvSpPr>
          <p:nvPr>
            <p:ph type="title"/>
          </p:nvPr>
        </p:nvSpPr>
        <p:spPr bwMode="auto">
          <a:xfrm>
            <a:off x="1143000" y="31955"/>
            <a:ext cx="10178322" cy="1065415"/>
          </a:xfrm>
        </p:spPr>
        <p:txBody>
          <a:bodyPr wrap="square" numCol="1" anchorCtr="0" compatLnSpc="1">
            <a:prstTxWarp prst="textNoShape">
              <a:avLst/>
            </a:prstTxWarp>
            <a:noAutofit/>
          </a:bodyPr>
          <a:lstStyle/>
          <a:p>
            <a:endParaRPr lang="en-IN" altLang="en-US" dirty="0"/>
          </a:p>
        </p:txBody>
      </p:sp>
      <p:sp>
        <p:nvSpPr>
          <p:cNvPr id="15362" name="Content Placeholder 2">
            <a:extLst>
              <a:ext uri="{FF2B5EF4-FFF2-40B4-BE49-F238E27FC236}">
                <a16:creationId xmlns="" xmlns:a16="http://schemas.microsoft.com/office/drawing/2014/main" id="{17DD362B-B39B-4A51-659D-7CEE846837B8}"/>
              </a:ext>
            </a:extLst>
          </p:cNvPr>
          <p:cNvSpPr>
            <a:spLocks noGrp="1"/>
          </p:cNvSpPr>
          <p:nvPr>
            <p:ph idx="1"/>
          </p:nvPr>
        </p:nvSpPr>
        <p:spPr>
          <a:xfrm>
            <a:off x="1251678" y="1425677"/>
            <a:ext cx="10178322" cy="5049938"/>
          </a:xfrm>
        </p:spPr>
        <p:txBody>
          <a:bodyPr rtlCol="0">
            <a:normAutofit/>
          </a:bodyPr>
          <a:lstStyle/>
          <a:p>
            <a:pPr marL="0" indent="0" eaLnBrk="1" fontAlgn="auto" hangingPunct="1">
              <a:spcAft>
                <a:spcPts val="0"/>
              </a:spcAft>
              <a:buFont typeface="Arial" panose="020B0604020202020204" pitchFamily="34" charset="0"/>
              <a:buNone/>
              <a:defRPr/>
            </a:pPr>
            <a:r>
              <a:rPr lang="en-US" sz="2400" dirty="0" smtClean="0">
                <a:solidFill>
                  <a:schemeClr val="tx1"/>
                </a:solidFill>
                <a:cs typeface="Arial" panose="020B0604020202020204" pitchFamily="34" charset="0"/>
              </a:rPr>
              <a:t>The </a:t>
            </a:r>
            <a:r>
              <a:rPr lang="en-US" sz="2400" dirty="0">
                <a:solidFill>
                  <a:schemeClr val="tx1"/>
                </a:solidFill>
                <a:cs typeface="Arial" panose="020B0604020202020204" pitchFamily="34" charset="0"/>
              </a:rPr>
              <a:t>following efforts are constantly required to be made:</a:t>
            </a:r>
          </a:p>
          <a:p>
            <a:pPr marL="971550" lvl="1" indent="-514350" eaLnBrk="1" fontAlgn="auto" hangingPunct="1">
              <a:spcAft>
                <a:spcPts val="0"/>
              </a:spcAft>
              <a:buFont typeface="+mj-lt"/>
              <a:buAutoNum type="arabicPeriod"/>
              <a:defRPr/>
            </a:pPr>
            <a:r>
              <a:rPr lang="en-US" sz="2400" dirty="0">
                <a:solidFill>
                  <a:schemeClr val="tx1"/>
                </a:solidFill>
                <a:cs typeface="Arial" panose="020B0604020202020204" pitchFamily="34" charset="0"/>
              </a:rPr>
              <a:t>Improve the systems by reducing discretion</a:t>
            </a:r>
          </a:p>
          <a:p>
            <a:pPr marL="971550" lvl="1" indent="-514350" eaLnBrk="1" fontAlgn="auto" hangingPunct="1">
              <a:spcAft>
                <a:spcPts val="0"/>
              </a:spcAft>
              <a:buFont typeface="+mj-lt"/>
              <a:buAutoNum type="arabicPeriod"/>
              <a:defRPr/>
            </a:pPr>
            <a:r>
              <a:rPr lang="en-US" sz="2400" dirty="0">
                <a:solidFill>
                  <a:schemeClr val="tx1"/>
                </a:solidFill>
                <a:cs typeface="Arial" panose="020B0604020202020204" pitchFamily="34" charset="0"/>
              </a:rPr>
              <a:t>use of technology and introducing transparency </a:t>
            </a:r>
          </a:p>
          <a:p>
            <a:pPr marL="971550" lvl="1" indent="-514350" eaLnBrk="1" fontAlgn="auto" hangingPunct="1">
              <a:spcAft>
                <a:spcPts val="0"/>
              </a:spcAft>
              <a:buFont typeface="+mj-lt"/>
              <a:buAutoNum type="arabicPeriod"/>
              <a:defRPr/>
            </a:pPr>
            <a:r>
              <a:rPr lang="en-US" sz="2400" dirty="0">
                <a:solidFill>
                  <a:schemeClr val="tx1"/>
                </a:solidFill>
                <a:cs typeface="Arial" panose="020B0604020202020204" pitchFamily="34" charset="0"/>
              </a:rPr>
              <a:t>walk the talk by higher ups.</a:t>
            </a:r>
          </a:p>
          <a:p>
            <a:pPr marL="971550" lvl="1" indent="-514350" eaLnBrk="1" fontAlgn="auto" hangingPunct="1">
              <a:spcAft>
                <a:spcPts val="0"/>
              </a:spcAft>
              <a:buFont typeface="+mj-lt"/>
              <a:buAutoNum type="arabicPeriod"/>
              <a:defRPr/>
            </a:pPr>
            <a:r>
              <a:rPr lang="en-US" altLang="en-US" sz="2400" dirty="0">
                <a:solidFill>
                  <a:schemeClr val="tx1"/>
                </a:solidFill>
                <a:latin typeface="Gill Sans MT" panose="020B0502020104020203" pitchFamily="34" charset="0"/>
              </a:rPr>
              <a:t>Punishing the corrupt.</a:t>
            </a:r>
          </a:p>
          <a:p>
            <a:pPr marL="971550" lvl="1" indent="-514350" eaLnBrk="1" fontAlgn="auto" hangingPunct="1">
              <a:spcAft>
                <a:spcPts val="0"/>
              </a:spcAft>
              <a:buFont typeface="+mj-lt"/>
              <a:buAutoNum type="arabicPeriod"/>
              <a:defRPr/>
            </a:pPr>
            <a:r>
              <a:rPr lang="en-US" altLang="en-US" sz="2400" dirty="0">
                <a:solidFill>
                  <a:schemeClr val="tx1"/>
                </a:solidFill>
                <a:latin typeface="Gill Sans MT" panose="020B0502020104020203" pitchFamily="34" charset="0"/>
              </a:rPr>
              <a:t>Engaging the public </a:t>
            </a:r>
          </a:p>
          <a:p>
            <a:pPr marL="457200" lvl="1" indent="0" eaLnBrk="1" fontAlgn="auto" hangingPunct="1">
              <a:spcAft>
                <a:spcPts val="0"/>
              </a:spcAft>
              <a:buNone/>
              <a:defRPr/>
            </a:pPr>
            <a:endParaRPr lang="en-US" sz="2400" dirty="0">
              <a:solidFill>
                <a:schemeClr val="tx1"/>
              </a:solidFill>
              <a:cs typeface="Arial" panose="020B0604020202020204" pitchFamily="34" charset="0"/>
            </a:endParaRPr>
          </a:p>
        </p:txBody>
      </p:sp>
    </p:spTree>
    <p:extLst>
      <p:ext uri="{BB962C8B-B14F-4D97-AF65-F5344CB8AC3E}">
        <p14:creationId xmlns:p14="http://schemas.microsoft.com/office/powerpoint/2010/main" val="4270950691"/>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9C28AC-5029-37B9-5586-BAF2AA17F5E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027B468-B232-58AE-64C8-FE93ACC48CF8}"/>
              </a:ext>
            </a:extLst>
          </p:cNvPr>
          <p:cNvSpPr>
            <a:spLocks noGrp="1"/>
          </p:cNvSpPr>
          <p:nvPr>
            <p:ph idx="1"/>
          </p:nvPr>
        </p:nvSpPr>
        <p:spPr/>
        <p:txBody>
          <a:bodyPr>
            <a:normAutofit/>
          </a:bodyPr>
          <a:lstStyle/>
          <a:p>
            <a:pPr marL="457200" lvl="1" indent="0" eaLnBrk="1" fontAlgn="auto" hangingPunct="1">
              <a:spcAft>
                <a:spcPts val="0"/>
              </a:spcAft>
              <a:buNone/>
              <a:defRPr/>
            </a:pPr>
            <a:r>
              <a:rPr lang="en-US" altLang="en-US" sz="2400" dirty="0">
                <a:solidFill>
                  <a:schemeClr val="tx1"/>
                </a:solidFill>
                <a:latin typeface="Gill Sans MT" panose="020B0502020104020203" pitchFamily="34" charset="0"/>
              </a:rPr>
              <a:t>6.  Vetting prospective government employees </a:t>
            </a:r>
          </a:p>
          <a:p>
            <a:pPr marL="457200" lvl="1" indent="0" eaLnBrk="1" fontAlgn="auto" hangingPunct="1">
              <a:spcAft>
                <a:spcPts val="0"/>
              </a:spcAft>
              <a:buNone/>
              <a:defRPr/>
            </a:pPr>
            <a:r>
              <a:rPr lang="en-US" altLang="en-US" sz="2400" dirty="0">
                <a:solidFill>
                  <a:schemeClr val="tx1"/>
                </a:solidFill>
                <a:latin typeface="Gill Sans MT" panose="020B0502020104020203" pitchFamily="34" charset="0"/>
              </a:rPr>
              <a:t>7.  Working on a systematic programme of remunerating government employees adequately</a:t>
            </a:r>
          </a:p>
          <a:p>
            <a:pPr marL="457200" lvl="1" indent="0" eaLnBrk="1" fontAlgn="auto" hangingPunct="1">
              <a:spcAft>
                <a:spcPts val="0"/>
              </a:spcAft>
              <a:buNone/>
              <a:defRPr/>
            </a:pPr>
            <a:r>
              <a:rPr lang="en-US" altLang="en-US" sz="2400" dirty="0">
                <a:solidFill>
                  <a:schemeClr val="tx1"/>
                </a:solidFill>
                <a:latin typeface="Gill Sans MT" panose="020B0502020104020203" pitchFamily="34" charset="0"/>
              </a:rPr>
              <a:t>8.  Include Ethics and Values in the Training Policy for officers/employees both      	at induction and mid career levels.  </a:t>
            </a:r>
          </a:p>
          <a:p>
            <a:pPr marL="457200" lvl="1" indent="0" eaLnBrk="1" fontAlgn="auto" hangingPunct="1">
              <a:spcAft>
                <a:spcPts val="0"/>
              </a:spcAft>
              <a:buNone/>
              <a:defRPr/>
            </a:pPr>
            <a:r>
              <a:rPr lang="en-US" altLang="en-US" sz="2400" dirty="0">
                <a:solidFill>
                  <a:schemeClr val="tx1"/>
                </a:solidFill>
                <a:latin typeface="Gill Sans MT" panose="020B0502020104020203" pitchFamily="34" charset="0"/>
              </a:rPr>
              <a:t>9.  Mentoring by seniors</a:t>
            </a:r>
          </a:p>
          <a:p>
            <a:pPr marL="457200" lvl="1" indent="0" eaLnBrk="1" fontAlgn="auto" hangingPunct="1">
              <a:spcAft>
                <a:spcPts val="0"/>
              </a:spcAft>
              <a:buNone/>
              <a:defRPr/>
            </a:pPr>
            <a:r>
              <a:rPr lang="en-US" altLang="en-US" sz="2400" dirty="0">
                <a:solidFill>
                  <a:schemeClr val="tx1"/>
                </a:solidFill>
                <a:latin typeface="Gill Sans MT" panose="020B0502020104020203" pitchFamily="34" charset="0"/>
              </a:rPr>
              <a:t>10. Preventive Vigilance</a:t>
            </a:r>
          </a:p>
          <a:p>
            <a:endParaRPr lang="en-IN" sz="2400" dirty="0"/>
          </a:p>
        </p:txBody>
      </p:sp>
    </p:spTree>
    <p:extLst>
      <p:ext uri="{BB962C8B-B14F-4D97-AF65-F5344CB8AC3E}">
        <p14:creationId xmlns:p14="http://schemas.microsoft.com/office/powerpoint/2010/main" val="365353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A8838-8E12-854D-00C2-1CD42377CC51}"/>
              </a:ext>
            </a:extLst>
          </p:cNvPr>
          <p:cNvSpPr>
            <a:spLocks noGrp="1"/>
          </p:cNvSpPr>
          <p:nvPr>
            <p:ph type="ctrTitle"/>
          </p:nvPr>
        </p:nvSpPr>
        <p:spPr/>
        <p:txBody>
          <a:bodyPr/>
          <a:lstStyle/>
          <a:p>
            <a:r>
              <a:rPr lang="en-US" sz="4400" b="1" dirty="0"/>
              <a:t>Work </a:t>
            </a:r>
            <a:r>
              <a:rPr lang="en-US" sz="4400" b="1" dirty="0" smtClean="0"/>
              <a:t>Culture</a:t>
            </a:r>
            <a:r>
              <a:rPr lang="en-US" sz="4400" b="1" dirty="0"/>
              <a:t> </a:t>
            </a:r>
            <a:r>
              <a:rPr lang="en-US" sz="4400" b="1" dirty="0" smtClean="0"/>
              <a:t/>
            </a:r>
            <a:br>
              <a:rPr lang="en-US" sz="4400" b="1" dirty="0" smtClean="0"/>
            </a:br>
            <a:r>
              <a:rPr lang="en-US" sz="4400" b="1" dirty="0" smtClean="0"/>
              <a:t>and</a:t>
            </a:r>
            <a:r>
              <a:rPr lang="en-US" sz="4400" b="1" dirty="0"/>
              <a:t/>
            </a:r>
            <a:br>
              <a:rPr lang="en-US" sz="4400" b="1" dirty="0"/>
            </a:br>
            <a:r>
              <a:rPr lang="en-US" sz="4400" b="1" dirty="0"/>
              <a:t>Public Service delivery in </a:t>
            </a:r>
            <a:r>
              <a:rPr lang="en-US" sz="4400" b="1" dirty="0" err="1" smtClean="0"/>
              <a:t>india</a:t>
            </a:r>
            <a:endParaRPr lang="en-IN" sz="4400" b="1" dirty="0"/>
          </a:p>
        </p:txBody>
      </p:sp>
      <p:sp>
        <p:nvSpPr>
          <p:cNvPr id="3" name="Subtitle 2">
            <a:extLst>
              <a:ext uri="{FF2B5EF4-FFF2-40B4-BE49-F238E27FC236}">
                <a16:creationId xmlns:a16="http://schemas.microsoft.com/office/drawing/2014/main" xmlns="" id="{8A592A96-00BA-BB02-CFB4-80B1C2E0A444}"/>
              </a:ext>
            </a:extLst>
          </p:cNvPr>
          <p:cNvSpPr>
            <a:spLocks noGrp="1"/>
          </p:cNvSpPr>
          <p:nvPr>
            <p:ph type="subTitle" idx="1"/>
          </p:nvPr>
        </p:nvSpPr>
        <p:spPr/>
        <p:txBody>
          <a:bodyPr/>
          <a:lstStyle/>
          <a:p>
            <a:endParaRPr lang="en-IN" b="1" dirty="0"/>
          </a:p>
        </p:txBody>
      </p:sp>
    </p:spTree>
    <p:extLst>
      <p:ext uri="{BB962C8B-B14F-4D97-AF65-F5344CB8AC3E}">
        <p14:creationId xmlns:p14="http://schemas.microsoft.com/office/powerpoint/2010/main" val="1653819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2CD633-6B41-0BB2-735E-69F3381D33D0}"/>
              </a:ext>
            </a:extLst>
          </p:cNvPr>
          <p:cNvSpPr>
            <a:spLocks noGrp="1"/>
          </p:cNvSpPr>
          <p:nvPr>
            <p:ph type="title"/>
          </p:nvPr>
        </p:nvSpPr>
        <p:spPr>
          <a:xfrm>
            <a:off x="1066800" y="642594"/>
            <a:ext cx="10058400" cy="1106693"/>
          </a:xfrm>
        </p:spPr>
        <p:txBody>
          <a:bodyPr/>
          <a:lstStyle/>
          <a:p>
            <a:r>
              <a:rPr lang="en-US" dirty="0"/>
              <a:t>Work Culture:</a:t>
            </a:r>
            <a:endParaRPr lang="en-IN" dirty="0"/>
          </a:p>
        </p:txBody>
      </p:sp>
      <p:sp>
        <p:nvSpPr>
          <p:cNvPr id="3" name="Content Placeholder 2">
            <a:extLst>
              <a:ext uri="{FF2B5EF4-FFF2-40B4-BE49-F238E27FC236}">
                <a16:creationId xmlns:a16="http://schemas.microsoft.com/office/drawing/2014/main" xmlns="" id="{C2B35603-5EF5-43F6-1EB5-CE7C43BFAD47}"/>
              </a:ext>
            </a:extLst>
          </p:cNvPr>
          <p:cNvSpPr>
            <a:spLocks noGrp="1"/>
          </p:cNvSpPr>
          <p:nvPr>
            <p:ph idx="1"/>
          </p:nvPr>
        </p:nvSpPr>
        <p:spPr>
          <a:xfrm>
            <a:off x="1066800" y="1749287"/>
            <a:ext cx="10058400" cy="3756196"/>
          </a:xfrm>
        </p:spPr>
        <p:txBody>
          <a:bodyPr>
            <a:noAutofit/>
          </a:bodyPr>
          <a:lstStyle/>
          <a:p>
            <a:pPr lvl="0" algn="just"/>
            <a:r>
              <a:rPr lang="en-IN" sz="2400" b="1" dirty="0">
                <a:solidFill>
                  <a:srgbClr val="FF0000"/>
                </a:solidFill>
              </a:rPr>
              <a:t>Work culture of any organization refers to the overall ambience of the organization comprising of the thought processes and attitudes of the employees aimed towards the principles of the organization.</a:t>
            </a:r>
          </a:p>
          <a:p>
            <a:pPr lvl="0" algn="just"/>
            <a:r>
              <a:rPr lang="en-IN" sz="2400" dirty="0"/>
              <a:t>The work culture of any organization shapes the way horizontal &amp; vertical employee interactions are held.</a:t>
            </a:r>
          </a:p>
          <a:p>
            <a:pPr algn="just"/>
            <a:endParaRPr lang="en-IN" sz="2400" dirty="0"/>
          </a:p>
        </p:txBody>
      </p:sp>
    </p:spTree>
    <p:extLst>
      <p:ext uri="{BB962C8B-B14F-4D97-AF65-F5344CB8AC3E}">
        <p14:creationId xmlns:p14="http://schemas.microsoft.com/office/powerpoint/2010/main" val="1858752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51A54-63E9-30CF-6297-3661B2107888}"/>
              </a:ext>
            </a:extLst>
          </p:cNvPr>
          <p:cNvSpPr>
            <a:spLocks noGrp="1"/>
          </p:cNvSpPr>
          <p:nvPr>
            <p:ph type="title"/>
          </p:nvPr>
        </p:nvSpPr>
        <p:spPr/>
        <p:txBody>
          <a:bodyPr/>
          <a:lstStyle/>
          <a:p>
            <a:pPr algn="r"/>
            <a:r>
              <a:rPr lang="en-IN" dirty="0" err="1" smtClean="0"/>
              <a:t>Contd</a:t>
            </a:r>
            <a:r>
              <a:rPr lang="en-IN" dirty="0" smtClean="0"/>
              <a:t>…</a:t>
            </a:r>
            <a:endParaRPr lang="en-IN" dirty="0"/>
          </a:p>
        </p:txBody>
      </p:sp>
      <p:sp>
        <p:nvSpPr>
          <p:cNvPr id="3" name="Content Placeholder 2">
            <a:extLst>
              <a:ext uri="{FF2B5EF4-FFF2-40B4-BE49-F238E27FC236}">
                <a16:creationId xmlns:a16="http://schemas.microsoft.com/office/drawing/2014/main" xmlns="" id="{35789372-D339-1070-6589-67B9D74362CE}"/>
              </a:ext>
            </a:extLst>
          </p:cNvPr>
          <p:cNvSpPr>
            <a:spLocks noGrp="1"/>
          </p:cNvSpPr>
          <p:nvPr>
            <p:ph idx="1"/>
          </p:nvPr>
        </p:nvSpPr>
        <p:spPr/>
        <p:txBody>
          <a:bodyPr>
            <a:normAutofit/>
          </a:bodyPr>
          <a:lstStyle/>
          <a:p>
            <a:pPr lvl="0" algn="just"/>
            <a:r>
              <a:rPr lang="en-IN" sz="2400" dirty="0"/>
              <a:t>Positive work culture can make employees feel the organization as their own, inculcate loyalty to the organization and go beyond the call of duty.</a:t>
            </a:r>
          </a:p>
          <a:p>
            <a:pPr lvl="0" algn="just"/>
            <a:r>
              <a:rPr lang="en-IN" sz="2400" b="1" dirty="0">
                <a:solidFill>
                  <a:srgbClr val="FF0000"/>
                </a:solidFill>
              </a:rPr>
              <a:t>The TATA Group of Companies </a:t>
            </a:r>
            <a:r>
              <a:rPr lang="en-IN" sz="2400" dirty="0"/>
              <a:t>is known for nurturing a very positive and employee-oriented work culture.</a:t>
            </a:r>
          </a:p>
          <a:p>
            <a:pPr algn="just"/>
            <a:endParaRPr lang="en-IN" sz="2000" dirty="0"/>
          </a:p>
        </p:txBody>
      </p:sp>
    </p:spTree>
    <p:extLst>
      <p:ext uri="{BB962C8B-B14F-4D97-AF65-F5344CB8AC3E}">
        <p14:creationId xmlns:p14="http://schemas.microsoft.com/office/powerpoint/2010/main" val="1109713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t>Ways to tackle </a:t>
            </a:r>
            <a:r>
              <a:rPr lang="en-IN" sz="6000" b="1" dirty="0" smtClean="0"/>
              <a:t>corruption through reforms</a:t>
            </a:r>
            <a:endParaRPr lang="en-US" sz="6000"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0215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F7C9A-DCF6-B8B2-A153-6D3075D7060C}"/>
              </a:ext>
            </a:extLst>
          </p:cNvPr>
          <p:cNvSpPr>
            <a:spLocks noGrp="1"/>
          </p:cNvSpPr>
          <p:nvPr>
            <p:ph type="title"/>
          </p:nvPr>
        </p:nvSpPr>
        <p:spPr/>
        <p:txBody>
          <a:bodyPr/>
          <a:lstStyle/>
          <a:p>
            <a:r>
              <a:rPr lang="en-US" smtClean="0"/>
              <a:t>Traits of a healthy work culture:</a:t>
            </a:r>
            <a:endParaRPr lang="en-IN" dirty="0"/>
          </a:p>
        </p:txBody>
      </p:sp>
      <p:sp>
        <p:nvSpPr>
          <p:cNvPr id="3" name="Content Placeholder 2">
            <a:extLst>
              <a:ext uri="{FF2B5EF4-FFF2-40B4-BE49-F238E27FC236}">
                <a16:creationId xmlns:a16="http://schemas.microsoft.com/office/drawing/2014/main" xmlns="" id="{EFC1C987-0AF8-FED2-F595-968C12C2B431}"/>
              </a:ext>
            </a:extLst>
          </p:cNvPr>
          <p:cNvSpPr>
            <a:spLocks noGrp="1"/>
          </p:cNvSpPr>
          <p:nvPr>
            <p:ph idx="1"/>
          </p:nvPr>
        </p:nvSpPr>
        <p:spPr/>
        <p:txBody>
          <a:bodyPr>
            <a:normAutofit/>
          </a:bodyPr>
          <a:lstStyle/>
          <a:p>
            <a:pPr lvl="0" algn="just"/>
            <a:r>
              <a:rPr lang="en-US" sz="2400" dirty="0" smtClean="0"/>
              <a:t>Seamless flow of instructions and their compliance across hierarchy levels.</a:t>
            </a:r>
            <a:endParaRPr lang="en-IN" sz="2400" dirty="0" smtClean="0"/>
          </a:p>
          <a:p>
            <a:pPr lvl="0" algn="just"/>
            <a:r>
              <a:rPr lang="en-US" sz="2400" dirty="0" smtClean="0"/>
              <a:t>Merit-based and unbiased career progressions.</a:t>
            </a:r>
            <a:endParaRPr lang="en-IN" sz="2400" dirty="0" smtClean="0"/>
          </a:p>
          <a:p>
            <a:pPr lvl="0" algn="just"/>
            <a:r>
              <a:rPr lang="en-US" sz="2400" dirty="0" smtClean="0"/>
              <a:t>Good sense of camaraderie among employees.</a:t>
            </a:r>
            <a:endParaRPr lang="en-IN" sz="2400" dirty="0" smtClean="0"/>
          </a:p>
          <a:p>
            <a:pPr lvl="0" algn="just"/>
            <a:r>
              <a:rPr lang="en-US" sz="2400" dirty="0" smtClean="0"/>
              <a:t>Senior level management being cognizant of the practical difficulties faced by subordinates.</a:t>
            </a:r>
            <a:endParaRPr lang="en-IN" sz="2400" dirty="0" smtClean="0"/>
          </a:p>
        </p:txBody>
      </p:sp>
    </p:spTree>
    <p:extLst>
      <p:ext uri="{BB962C8B-B14F-4D97-AF65-F5344CB8AC3E}">
        <p14:creationId xmlns:p14="http://schemas.microsoft.com/office/powerpoint/2010/main" val="4038805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71F50-7F90-6BE8-3409-FD5E8608D4CF}"/>
              </a:ext>
            </a:extLst>
          </p:cNvPr>
          <p:cNvSpPr>
            <a:spLocks noGrp="1"/>
          </p:cNvSpPr>
          <p:nvPr>
            <p:ph type="title"/>
          </p:nvPr>
        </p:nvSpPr>
        <p:spPr/>
        <p:txBody>
          <a:bodyPr>
            <a:normAutofit/>
          </a:bodyPr>
          <a:lstStyle/>
          <a:p>
            <a:r>
              <a:rPr lang="en-US" smtClean="0"/>
              <a:t>Characteristics of work culture in civil services:</a:t>
            </a:r>
            <a:endParaRPr lang="en-IN" dirty="0"/>
          </a:p>
        </p:txBody>
      </p:sp>
      <p:sp>
        <p:nvSpPr>
          <p:cNvPr id="3" name="Content Placeholder 2">
            <a:extLst>
              <a:ext uri="{FF2B5EF4-FFF2-40B4-BE49-F238E27FC236}">
                <a16:creationId xmlns:a16="http://schemas.microsoft.com/office/drawing/2014/main" xmlns="" id="{9A6DC948-7EE0-4386-BB72-F233D404008D}"/>
              </a:ext>
            </a:extLst>
          </p:cNvPr>
          <p:cNvSpPr>
            <a:spLocks noGrp="1"/>
          </p:cNvSpPr>
          <p:nvPr>
            <p:ph idx="1"/>
          </p:nvPr>
        </p:nvSpPr>
        <p:spPr/>
        <p:txBody>
          <a:bodyPr>
            <a:normAutofit/>
          </a:bodyPr>
          <a:lstStyle/>
          <a:p>
            <a:pPr lvl="0" algn="just"/>
            <a:r>
              <a:rPr lang="en-US" sz="2400" dirty="0" smtClean="0"/>
              <a:t>Civil services in India are characterized by opaqueness.</a:t>
            </a:r>
            <a:endParaRPr lang="en-IN" sz="2400" dirty="0" smtClean="0"/>
          </a:p>
          <a:p>
            <a:pPr lvl="0" algn="just"/>
            <a:r>
              <a:rPr lang="en-US" sz="2400" dirty="0" smtClean="0"/>
              <a:t>Strict following of rules restricts creativity.</a:t>
            </a:r>
            <a:endParaRPr lang="en-IN" sz="2400" dirty="0" smtClean="0"/>
          </a:p>
          <a:p>
            <a:pPr lvl="0" algn="just"/>
            <a:r>
              <a:rPr lang="en-US" sz="2400" dirty="0" smtClean="0"/>
              <a:t>As the civil servants are </a:t>
            </a:r>
            <a:r>
              <a:rPr lang="en-US" sz="2400" b="1" dirty="0" smtClean="0"/>
              <a:t>more likely to be penalized for actions, rather than being penalized for inactions</a:t>
            </a:r>
            <a:r>
              <a:rPr lang="en-US" sz="2400" dirty="0" smtClean="0"/>
              <a:t>, even simple tasks can take up much time.</a:t>
            </a:r>
            <a:endParaRPr lang="en-IN" sz="2400" dirty="0" smtClean="0"/>
          </a:p>
          <a:p>
            <a:pPr lvl="0" algn="just"/>
            <a:r>
              <a:rPr lang="en-US" sz="2400" dirty="0" smtClean="0"/>
              <a:t>Various laws and regulations put restrictions over various freedoms of government employees like on speech, association, movement, etc.</a:t>
            </a:r>
            <a:endParaRPr lang="en-IN" sz="2400" dirty="0" smtClean="0"/>
          </a:p>
        </p:txBody>
      </p:sp>
    </p:spTree>
    <p:extLst>
      <p:ext uri="{BB962C8B-B14F-4D97-AF65-F5344CB8AC3E}">
        <p14:creationId xmlns:p14="http://schemas.microsoft.com/office/powerpoint/2010/main" val="1049526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A22F9-305D-CF0F-B241-E13EA8DD0F03}"/>
              </a:ext>
            </a:extLst>
          </p:cNvPr>
          <p:cNvSpPr>
            <a:spLocks noGrp="1"/>
          </p:cNvSpPr>
          <p:nvPr>
            <p:ph type="title"/>
          </p:nvPr>
        </p:nvSpPr>
        <p:spPr/>
        <p:txBody>
          <a:bodyPr/>
          <a:lstStyle/>
          <a:p>
            <a:r>
              <a:rPr lang="en-US" smtClean="0"/>
              <a:t>Desirable Work Culture in Civil Services:</a:t>
            </a:r>
            <a:endParaRPr lang="en-IN" dirty="0"/>
          </a:p>
        </p:txBody>
      </p:sp>
      <p:sp>
        <p:nvSpPr>
          <p:cNvPr id="3" name="Content Placeholder 2">
            <a:extLst>
              <a:ext uri="{FF2B5EF4-FFF2-40B4-BE49-F238E27FC236}">
                <a16:creationId xmlns:a16="http://schemas.microsoft.com/office/drawing/2014/main" xmlns="" id="{FD858DD2-21F9-6197-2543-E986C5034033}"/>
              </a:ext>
            </a:extLst>
          </p:cNvPr>
          <p:cNvSpPr>
            <a:spLocks noGrp="1"/>
          </p:cNvSpPr>
          <p:nvPr>
            <p:ph idx="1"/>
          </p:nvPr>
        </p:nvSpPr>
        <p:spPr/>
        <p:txBody>
          <a:bodyPr>
            <a:normAutofit/>
          </a:bodyPr>
          <a:lstStyle/>
          <a:p>
            <a:pPr lvl="0" algn="just"/>
            <a:r>
              <a:rPr lang="en-US" sz="2400" dirty="0" smtClean="0"/>
              <a:t>Transparency must be the norm and secrecy must be only for exceptional cases.</a:t>
            </a:r>
            <a:endParaRPr lang="en-IN" sz="2400" dirty="0" smtClean="0"/>
          </a:p>
          <a:p>
            <a:pPr lvl="0" algn="just"/>
            <a:r>
              <a:rPr lang="en-US" sz="2400" dirty="0" smtClean="0"/>
              <a:t>Civil servants can be allowed some creativity for some larger public good.</a:t>
            </a:r>
            <a:endParaRPr lang="en-IN" sz="2400" dirty="0" smtClean="0"/>
          </a:p>
          <a:p>
            <a:pPr lvl="0" algn="just"/>
            <a:r>
              <a:rPr lang="en-US" sz="2400" dirty="0" smtClean="0"/>
              <a:t>Career progression must consider other factors as creativity, efficiency, integrity, etc. rather than heavily focusing on time-scale.</a:t>
            </a:r>
            <a:endParaRPr lang="en-IN" sz="2400" dirty="0" smtClean="0"/>
          </a:p>
        </p:txBody>
      </p:sp>
    </p:spTree>
    <p:extLst>
      <p:ext uri="{BB962C8B-B14F-4D97-AF65-F5344CB8AC3E}">
        <p14:creationId xmlns:p14="http://schemas.microsoft.com/office/powerpoint/2010/main" val="1723059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15106-8258-2FC1-7DBE-D7E05E2EC19E}"/>
              </a:ext>
            </a:extLst>
          </p:cNvPr>
          <p:cNvSpPr>
            <a:spLocks noGrp="1"/>
          </p:cNvSpPr>
          <p:nvPr>
            <p:ph type="title"/>
          </p:nvPr>
        </p:nvSpPr>
        <p:spPr/>
        <p:txBody>
          <a:bodyPr>
            <a:normAutofit/>
          </a:bodyPr>
          <a:lstStyle/>
          <a:p>
            <a:r>
              <a:rPr lang="en-US" smtClean="0"/>
              <a:t>Importance of a healthy work culture in civil services:</a:t>
            </a:r>
            <a:endParaRPr lang="en-IN" dirty="0"/>
          </a:p>
        </p:txBody>
      </p:sp>
      <p:sp>
        <p:nvSpPr>
          <p:cNvPr id="3" name="Content Placeholder 2">
            <a:extLst>
              <a:ext uri="{FF2B5EF4-FFF2-40B4-BE49-F238E27FC236}">
                <a16:creationId xmlns:a16="http://schemas.microsoft.com/office/drawing/2014/main" xmlns="" id="{54A5BC4E-D049-D1DA-23DE-ED70A62DFC8B}"/>
              </a:ext>
            </a:extLst>
          </p:cNvPr>
          <p:cNvSpPr>
            <a:spLocks noGrp="1"/>
          </p:cNvSpPr>
          <p:nvPr>
            <p:ph idx="1"/>
          </p:nvPr>
        </p:nvSpPr>
        <p:spPr/>
        <p:txBody>
          <a:bodyPr>
            <a:normAutofit/>
          </a:bodyPr>
          <a:lstStyle/>
          <a:p>
            <a:pPr lvl="0" algn="just"/>
            <a:r>
              <a:rPr lang="en-US" sz="2400" dirty="0" smtClean="0"/>
              <a:t>A healthy work culture will foster better public service delivery, which will generate further public admiration for the services.</a:t>
            </a:r>
            <a:endParaRPr lang="en-IN" sz="2400" dirty="0" smtClean="0"/>
          </a:p>
          <a:p>
            <a:pPr lvl="0" algn="just"/>
            <a:r>
              <a:rPr lang="en-US" sz="2400" dirty="0" smtClean="0"/>
              <a:t>It will improve employee-satisfaction which will encourage them to work with a positive mindset.</a:t>
            </a:r>
            <a:endParaRPr lang="en-IN" sz="2400" dirty="0" smtClean="0"/>
          </a:p>
          <a:p>
            <a:pPr lvl="0" algn="just"/>
            <a:r>
              <a:rPr lang="en-US" sz="2400" dirty="0" smtClean="0"/>
              <a:t>It will result in efficiency and probity in public spending.</a:t>
            </a:r>
            <a:endParaRPr lang="en-IN" sz="2400" dirty="0" smtClean="0"/>
          </a:p>
        </p:txBody>
      </p:sp>
    </p:spTree>
    <p:extLst>
      <p:ext uri="{BB962C8B-B14F-4D97-AF65-F5344CB8AC3E}">
        <p14:creationId xmlns:p14="http://schemas.microsoft.com/office/powerpoint/2010/main" val="3411348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82A4E-1786-270F-7DCB-53FF1C6FA9E7}"/>
              </a:ext>
            </a:extLst>
          </p:cNvPr>
          <p:cNvSpPr>
            <a:spLocks noGrp="1"/>
          </p:cNvSpPr>
          <p:nvPr>
            <p:ph type="title"/>
          </p:nvPr>
        </p:nvSpPr>
        <p:spPr/>
        <p:txBody>
          <a:bodyPr>
            <a:normAutofit/>
          </a:bodyPr>
          <a:lstStyle/>
          <a:p>
            <a:r>
              <a:rPr lang="en-US" smtClean="0"/>
              <a:t>Traits that civil service can learn from private sector:</a:t>
            </a:r>
            <a:endParaRPr lang="en-IN" dirty="0"/>
          </a:p>
        </p:txBody>
      </p:sp>
      <p:sp>
        <p:nvSpPr>
          <p:cNvPr id="3" name="Content Placeholder 2">
            <a:extLst>
              <a:ext uri="{FF2B5EF4-FFF2-40B4-BE49-F238E27FC236}">
                <a16:creationId xmlns:a16="http://schemas.microsoft.com/office/drawing/2014/main" xmlns="" id="{41708F69-724B-D7AC-F688-BA6F29AA15F2}"/>
              </a:ext>
            </a:extLst>
          </p:cNvPr>
          <p:cNvSpPr>
            <a:spLocks noGrp="1"/>
          </p:cNvSpPr>
          <p:nvPr>
            <p:ph idx="1"/>
          </p:nvPr>
        </p:nvSpPr>
        <p:spPr/>
        <p:txBody>
          <a:bodyPr>
            <a:normAutofit/>
          </a:bodyPr>
          <a:lstStyle/>
          <a:p>
            <a:pPr lvl="0"/>
            <a:r>
              <a:rPr lang="en-US" sz="2400" dirty="0" smtClean="0"/>
              <a:t>Performance based-incentives.</a:t>
            </a:r>
            <a:endParaRPr lang="en-IN" sz="2400" dirty="0" smtClean="0"/>
          </a:p>
          <a:p>
            <a:pPr lvl="0"/>
            <a:r>
              <a:rPr lang="en-US" sz="2400" dirty="0" smtClean="0"/>
              <a:t>Transparency in functioning.</a:t>
            </a:r>
            <a:endParaRPr lang="en-IN" sz="2400" dirty="0" smtClean="0"/>
          </a:p>
          <a:p>
            <a:pPr lvl="0"/>
            <a:r>
              <a:rPr lang="en-US" sz="2400" dirty="0" smtClean="0"/>
              <a:t>Recreational activities to handle stress.</a:t>
            </a:r>
            <a:endParaRPr lang="en-IN" sz="2400" dirty="0" smtClean="0"/>
          </a:p>
          <a:p>
            <a:endParaRPr lang="en-IN" sz="2400" dirty="0"/>
          </a:p>
        </p:txBody>
      </p:sp>
    </p:spTree>
    <p:extLst>
      <p:ext uri="{BB962C8B-B14F-4D97-AF65-F5344CB8AC3E}">
        <p14:creationId xmlns:p14="http://schemas.microsoft.com/office/powerpoint/2010/main" val="33724711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Recent administrative reforms to improve work culture</a:t>
            </a:r>
          </a:p>
        </p:txBody>
      </p:sp>
      <p:sp>
        <p:nvSpPr>
          <p:cNvPr id="3" name="Content Placeholder 2"/>
          <p:cNvSpPr>
            <a:spLocks noGrp="1"/>
          </p:cNvSpPr>
          <p:nvPr>
            <p:ph idx="1"/>
          </p:nvPr>
        </p:nvSpPr>
        <p:spPr>
          <a:xfrm>
            <a:off x="1066800" y="2103120"/>
            <a:ext cx="5024284" cy="3849624"/>
          </a:xfrm>
        </p:spPr>
        <p:txBody>
          <a:bodyPr>
            <a:normAutofit fontScale="92500" lnSpcReduction="10000"/>
          </a:bodyPr>
          <a:lstStyle/>
          <a:p>
            <a:pPr marL="447675" indent="-447675">
              <a:buNone/>
            </a:pPr>
            <a:r>
              <a:rPr lang="en-US" sz="2400" b="1" dirty="0" smtClean="0"/>
              <a:t>1. 360-degree </a:t>
            </a:r>
            <a:r>
              <a:rPr lang="en-US" sz="2400" b="1" dirty="0"/>
              <a:t>performance </a:t>
            </a:r>
            <a:r>
              <a:rPr lang="en-US" sz="2400" b="1" dirty="0" smtClean="0"/>
              <a:t>evaluation</a:t>
            </a:r>
          </a:p>
          <a:p>
            <a:pPr marL="447675" indent="-447675">
              <a:buNone/>
            </a:pPr>
            <a:r>
              <a:rPr lang="en-US" sz="2400" b="1" dirty="0" smtClean="0"/>
              <a:t>2. </a:t>
            </a:r>
            <a:r>
              <a:rPr lang="en-US" sz="2400" b="1" dirty="0"/>
              <a:t>Compulsory </a:t>
            </a:r>
            <a:r>
              <a:rPr lang="en-US" sz="2400" b="1" dirty="0" smtClean="0"/>
              <a:t>retirement</a:t>
            </a:r>
          </a:p>
          <a:p>
            <a:pPr marL="447675" indent="-447675">
              <a:buNone/>
            </a:pPr>
            <a:r>
              <a:rPr lang="en-US" sz="2400" b="1" dirty="0"/>
              <a:t>3. Performance Management </a:t>
            </a:r>
            <a:r>
              <a:rPr lang="en-US" sz="2400" b="1" dirty="0" smtClean="0"/>
              <a:t>System</a:t>
            </a:r>
          </a:p>
          <a:p>
            <a:pPr marL="447675" indent="-447675">
              <a:buNone/>
            </a:pPr>
            <a:r>
              <a:rPr lang="en-US" sz="2400" b="1" dirty="0"/>
              <a:t>4. Biometric </a:t>
            </a:r>
            <a:r>
              <a:rPr lang="en-US" sz="2400" b="1" dirty="0" smtClean="0"/>
              <a:t>attendance</a:t>
            </a:r>
          </a:p>
          <a:p>
            <a:pPr marL="447675" indent="-447675">
              <a:buNone/>
            </a:pPr>
            <a:r>
              <a:rPr lang="en-US" sz="2400" b="1" dirty="0"/>
              <a:t>5. </a:t>
            </a:r>
            <a:r>
              <a:rPr lang="en-US" sz="2400" b="1" dirty="0" err="1"/>
              <a:t>Swachh</a:t>
            </a:r>
            <a:r>
              <a:rPr lang="en-US" sz="2400" b="1" dirty="0"/>
              <a:t> Bharat </a:t>
            </a:r>
            <a:r>
              <a:rPr lang="en-US" sz="2400" b="1" dirty="0" err="1" smtClean="0"/>
              <a:t>Abhiyan</a:t>
            </a:r>
            <a:endParaRPr lang="en-US" sz="2400" b="1" dirty="0" smtClean="0"/>
          </a:p>
          <a:p>
            <a:pPr marL="447675" indent="-447675">
              <a:buNone/>
            </a:pPr>
            <a:r>
              <a:rPr lang="en-US" sz="2400" b="1" dirty="0"/>
              <a:t>6. Gender </a:t>
            </a:r>
            <a:r>
              <a:rPr lang="en-US" sz="2400" b="1" dirty="0" smtClean="0"/>
              <a:t>empowerment</a:t>
            </a:r>
          </a:p>
          <a:p>
            <a:pPr marL="447675" indent="-447675">
              <a:buNone/>
            </a:pPr>
            <a:r>
              <a:rPr lang="en-US" sz="2400" b="1" dirty="0"/>
              <a:t>7. Citizen </a:t>
            </a:r>
            <a:r>
              <a:rPr lang="en-US" sz="2400" b="1" dirty="0" smtClean="0"/>
              <a:t>Charter</a:t>
            </a:r>
          </a:p>
        </p:txBody>
      </p:sp>
      <p:sp>
        <p:nvSpPr>
          <p:cNvPr id="4" name="Content Placeholder 2"/>
          <p:cNvSpPr txBox="1">
            <a:spLocks/>
          </p:cNvSpPr>
          <p:nvPr/>
        </p:nvSpPr>
        <p:spPr>
          <a:xfrm>
            <a:off x="5805828" y="2226024"/>
            <a:ext cx="502428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47675" indent="-447675" algn="just">
              <a:buClr>
                <a:prstClr val="black">
                  <a:lumMod val="85000"/>
                  <a:lumOff val="15000"/>
                </a:prstClr>
              </a:buClr>
              <a:buFont typeface="Garamond" pitchFamily="18" charset="0"/>
              <a:buNone/>
            </a:pPr>
            <a:r>
              <a:rPr lang="en-US" sz="2400" b="1" dirty="0" smtClean="0">
                <a:solidFill>
                  <a:prstClr val="black"/>
                </a:solidFill>
              </a:rPr>
              <a:t>8. E-governance</a:t>
            </a:r>
          </a:p>
          <a:p>
            <a:pPr marL="447675" indent="-447675" algn="just">
              <a:buClr>
                <a:prstClr val="black">
                  <a:lumMod val="85000"/>
                  <a:lumOff val="15000"/>
                </a:prstClr>
              </a:buClr>
              <a:buFont typeface="Garamond" pitchFamily="18" charset="0"/>
              <a:buNone/>
            </a:pPr>
            <a:r>
              <a:rPr lang="en-US" sz="2400" b="1" dirty="0" smtClean="0">
                <a:solidFill>
                  <a:prstClr val="black"/>
                </a:solidFill>
              </a:rPr>
              <a:t>9. Lateral entry</a:t>
            </a:r>
          </a:p>
          <a:p>
            <a:pPr marL="447675" indent="-447675" algn="just">
              <a:buClr>
                <a:prstClr val="black">
                  <a:lumMod val="85000"/>
                  <a:lumOff val="15000"/>
                </a:prstClr>
              </a:buClr>
              <a:buFont typeface="Garamond" pitchFamily="18" charset="0"/>
              <a:buNone/>
            </a:pPr>
            <a:r>
              <a:rPr lang="en-US" sz="2400" b="1" dirty="0" smtClean="0">
                <a:solidFill>
                  <a:prstClr val="black"/>
                </a:solidFill>
              </a:rPr>
              <a:t>10. Civil Services Day Awards</a:t>
            </a:r>
          </a:p>
          <a:p>
            <a:pPr marL="447675" indent="-447675" algn="just">
              <a:buClr>
                <a:prstClr val="black">
                  <a:lumMod val="85000"/>
                  <a:lumOff val="15000"/>
                </a:prstClr>
              </a:buClr>
              <a:buFont typeface="Garamond" pitchFamily="18" charset="0"/>
              <a:buNone/>
            </a:pPr>
            <a:r>
              <a:rPr lang="en-US" sz="2400" b="1" dirty="0" smtClean="0">
                <a:solidFill>
                  <a:prstClr val="black"/>
                </a:solidFill>
              </a:rPr>
              <a:t>11. Social audits</a:t>
            </a:r>
            <a:endParaRPr lang="en-US" sz="2400" dirty="0" smtClean="0">
              <a:solidFill>
                <a:prstClr val="black"/>
              </a:solidFill>
            </a:endParaRPr>
          </a:p>
          <a:p>
            <a:pPr marL="447675" indent="-447675" algn="just">
              <a:buClr>
                <a:prstClr val="black">
                  <a:lumMod val="85000"/>
                  <a:lumOff val="15000"/>
                </a:prstClr>
              </a:buClr>
              <a:buFont typeface="Garamond" pitchFamily="18" charset="0"/>
              <a:buNone/>
            </a:pPr>
            <a:r>
              <a:rPr lang="en-US" sz="2400" b="1" dirty="0" smtClean="0">
                <a:solidFill>
                  <a:prstClr val="black"/>
                </a:solidFill>
              </a:rPr>
              <a:t>12. New India </a:t>
            </a:r>
            <a:r>
              <a:rPr lang="en-US" sz="2400" b="1" dirty="0" err="1" smtClean="0">
                <a:solidFill>
                  <a:prstClr val="black"/>
                </a:solidFill>
              </a:rPr>
              <a:t>Manthan</a:t>
            </a:r>
            <a:endParaRPr lang="en-US" sz="2400" b="1" dirty="0" smtClean="0">
              <a:solidFill>
                <a:prstClr val="black"/>
              </a:solidFill>
            </a:endParaRPr>
          </a:p>
          <a:p>
            <a:pPr marL="447675" indent="-447675" algn="just">
              <a:buClr>
                <a:prstClr val="black">
                  <a:lumMod val="85000"/>
                  <a:lumOff val="15000"/>
                </a:prstClr>
              </a:buClr>
              <a:buFont typeface="Garamond" pitchFamily="18" charset="0"/>
              <a:buNone/>
            </a:pPr>
            <a:r>
              <a:rPr lang="en-US" sz="2400" b="1" dirty="0" smtClean="0">
                <a:solidFill>
                  <a:prstClr val="black"/>
                </a:solidFill>
              </a:rPr>
              <a:t>13. PRAGATI</a:t>
            </a:r>
            <a:endParaRPr lang="en-US" sz="2400" dirty="0">
              <a:solidFill>
                <a:prstClr val="black"/>
              </a:solidFill>
            </a:endParaRPr>
          </a:p>
        </p:txBody>
      </p:sp>
    </p:spTree>
    <p:extLst>
      <p:ext uri="{BB962C8B-B14F-4D97-AF65-F5344CB8AC3E}">
        <p14:creationId xmlns:p14="http://schemas.microsoft.com/office/powerpoint/2010/main" val="9285458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success stories</a:t>
            </a:r>
          </a:p>
        </p:txBody>
      </p:sp>
      <p:sp>
        <p:nvSpPr>
          <p:cNvPr id="3" name="Content Placeholder 2"/>
          <p:cNvSpPr>
            <a:spLocks noGrp="1"/>
          </p:cNvSpPr>
          <p:nvPr>
            <p:ph idx="1"/>
          </p:nvPr>
        </p:nvSpPr>
        <p:spPr/>
        <p:txBody>
          <a:bodyPr>
            <a:normAutofit/>
          </a:bodyPr>
          <a:lstStyle/>
          <a:p>
            <a:pPr algn="just">
              <a:buNone/>
            </a:pPr>
            <a:r>
              <a:rPr lang="en-US" sz="2400" b="1" dirty="0">
                <a:solidFill>
                  <a:srgbClr val="FF0000"/>
                </a:solidFill>
              </a:rPr>
              <a:t>1. </a:t>
            </a:r>
            <a:r>
              <a:rPr lang="en-US" sz="2400" b="1" dirty="0" err="1">
                <a:solidFill>
                  <a:srgbClr val="FF0000"/>
                </a:solidFill>
              </a:rPr>
              <a:t>Ahmednagar</a:t>
            </a:r>
            <a:r>
              <a:rPr lang="en-US" sz="2400" dirty="0">
                <a:solidFill>
                  <a:srgbClr val="FF0000"/>
                </a:solidFill>
              </a:rPr>
              <a:t>: </a:t>
            </a:r>
            <a:r>
              <a:rPr lang="en-US" sz="2400" dirty="0">
                <a:solidFill>
                  <a:schemeClr val="tx1"/>
                </a:solidFill>
              </a:rPr>
              <a:t>Administrative reforms for office management such as single window system, scientific record keeping etc. were introduced by the District Collector Anil Kumar </a:t>
            </a:r>
            <a:r>
              <a:rPr lang="en-US" sz="2400" dirty="0" err="1">
                <a:solidFill>
                  <a:schemeClr val="tx1"/>
                </a:solidFill>
              </a:rPr>
              <a:t>Lakhina</a:t>
            </a:r>
            <a:r>
              <a:rPr lang="en-US" sz="2400" dirty="0">
                <a:solidFill>
                  <a:schemeClr val="tx1"/>
                </a:solidFill>
              </a:rPr>
              <a:t> in order to improve service delivery and grievance </a:t>
            </a:r>
            <a:r>
              <a:rPr lang="en-US" sz="2400" dirty="0" err="1">
                <a:solidFill>
                  <a:schemeClr val="tx1"/>
                </a:solidFill>
              </a:rPr>
              <a:t>redressal</a:t>
            </a:r>
            <a:r>
              <a:rPr lang="en-US" sz="2400" dirty="0">
                <a:solidFill>
                  <a:schemeClr val="tx1"/>
                </a:solidFill>
              </a:rPr>
              <a:t> for the public.</a:t>
            </a:r>
          </a:p>
          <a:p>
            <a:pPr algn="just">
              <a:buNone/>
            </a:pPr>
            <a:r>
              <a:rPr lang="en-US" sz="2400" b="1" dirty="0">
                <a:solidFill>
                  <a:srgbClr val="FF0000"/>
                </a:solidFill>
              </a:rPr>
              <a:t>2. Indian Space Research Organization</a:t>
            </a:r>
            <a:r>
              <a:rPr lang="en-US" sz="2400" dirty="0">
                <a:solidFill>
                  <a:srgbClr val="FF0000"/>
                </a:solidFill>
              </a:rPr>
              <a:t>: </a:t>
            </a:r>
            <a:r>
              <a:rPr lang="en-US" sz="2400" dirty="0">
                <a:solidFill>
                  <a:schemeClr val="tx1"/>
                </a:solidFill>
              </a:rPr>
              <a:t>The organization has gained global fame for its work culture and its productivity, cost-effectiveness, team work, quality of work and so on. It is well-known for the practices of human resource development, zero-based budgeting and so on.</a:t>
            </a:r>
          </a:p>
        </p:txBody>
      </p:sp>
    </p:spTree>
    <p:extLst>
      <p:ext uri="{BB962C8B-B14F-4D97-AF65-F5344CB8AC3E}">
        <p14:creationId xmlns:p14="http://schemas.microsoft.com/office/powerpoint/2010/main" val="3194122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48884"/>
          </a:xfrm>
        </p:spPr>
        <p:txBody>
          <a:bodyPr/>
          <a:lstStyle/>
          <a:p>
            <a:pPr algn="r"/>
            <a:r>
              <a:rPr lang="en-US" dirty="0" err="1"/>
              <a:t>Contd</a:t>
            </a:r>
            <a:r>
              <a:rPr lang="en-US" dirty="0"/>
              <a:t>…</a:t>
            </a:r>
          </a:p>
        </p:txBody>
      </p:sp>
      <p:sp>
        <p:nvSpPr>
          <p:cNvPr id="3" name="Content Placeholder 2"/>
          <p:cNvSpPr>
            <a:spLocks noGrp="1"/>
          </p:cNvSpPr>
          <p:nvPr>
            <p:ph idx="1"/>
          </p:nvPr>
        </p:nvSpPr>
        <p:spPr>
          <a:xfrm>
            <a:off x="1066800" y="1391479"/>
            <a:ext cx="10058400" cy="4561266"/>
          </a:xfrm>
        </p:spPr>
        <p:txBody>
          <a:bodyPr>
            <a:normAutofit fontScale="92500"/>
          </a:bodyPr>
          <a:lstStyle/>
          <a:p>
            <a:pPr marL="357188" indent="-357188" algn="just">
              <a:buNone/>
            </a:pPr>
            <a:r>
              <a:rPr lang="en-US" sz="2400" b="1" dirty="0">
                <a:solidFill>
                  <a:srgbClr val="FF0000"/>
                </a:solidFill>
              </a:rPr>
              <a:t>3. Passport </a:t>
            </a:r>
            <a:r>
              <a:rPr lang="en-US" sz="2400" b="1" dirty="0" err="1">
                <a:solidFill>
                  <a:srgbClr val="FF0000"/>
                </a:solidFill>
              </a:rPr>
              <a:t>Seva</a:t>
            </a:r>
            <a:r>
              <a:rPr lang="en-US" sz="2400" b="1" dirty="0">
                <a:solidFill>
                  <a:srgbClr val="FF0000"/>
                </a:solidFill>
              </a:rPr>
              <a:t> </a:t>
            </a:r>
            <a:r>
              <a:rPr lang="en-US" sz="2400" b="1" dirty="0" err="1">
                <a:solidFill>
                  <a:srgbClr val="FF0000"/>
                </a:solidFill>
              </a:rPr>
              <a:t>Kendras</a:t>
            </a:r>
            <a:r>
              <a:rPr lang="en-US" sz="2400" dirty="0">
                <a:solidFill>
                  <a:srgbClr val="FF0000"/>
                </a:solidFill>
              </a:rPr>
              <a:t>: </a:t>
            </a:r>
            <a:r>
              <a:rPr lang="en-US" sz="2400" dirty="0">
                <a:solidFill>
                  <a:schemeClr val="tx1"/>
                </a:solidFill>
              </a:rPr>
              <a:t>PSKs have incorporated outsourcing, digitization, office modernization etc. to improve service delivery and benefit the public at large.</a:t>
            </a:r>
          </a:p>
          <a:p>
            <a:pPr marL="447675" indent="-447675" algn="just">
              <a:buNone/>
            </a:pPr>
            <a:r>
              <a:rPr lang="en-US" sz="2400" b="1" dirty="0">
                <a:solidFill>
                  <a:srgbClr val="FF0000"/>
                </a:solidFill>
              </a:rPr>
              <a:t>4. Public Grievances Commission, Delhi</a:t>
            </a:r>
            <a:r>
              <a:rPr lang="en-US" sz="2400" dirty="0">
                <a:solidFill>
                  <a:srgbClr val="FF0000"/>
                </a:solidFill>
              </a:rPr>
              <a:t>: </a:t>
            </a:r>
            <a:r>
              <a:rPr lang="en-US" sz="2400" dirty="0">
                <a:solidFill>
                  <a:schemeClr val="tx1"/>
                </a:solidFill>
              </a:rPr>
              <a:t>It is an external institutional oversight mechanism to effectively redress the grievances of the people and improve urban governance. The Second Administrative Reforms Commission recommends the setting up of such integrated grievance </a:t>
            </a:r>
            <a:r>
              <a:rPr lang="en-US" sz="2400" dirty="0" err="1">
                <a:solidFill>
                  <a:schemeClr val="tx1"/>
                </a:solidFill>
              </a:rPr>
              <a:t>redressal</a:t>
            </a:r>
            <a:r>
              <a:rPr lang="en-US" sz="2400" dirty="0">
                <a:solidFill>
                  <a:schemeClr val="tx1"/>
                </a:solidFill>
              </a:rPr>
              <a:t> bodies by all cities.</a:t>
            </a:r>
          </a:p>
          <a:p>
            <a:pPr marL="357188" indent="-357188" algn="just">
              <a:buNone/>
            </a:pPr>
            <a:r>
              <a:rPr lang="en-US" sz="2400" b="1" dirty="0">
                <a:solidFill>
                  <a:srgbClr val="FF0000"/>
                </a:solidFill>
              </a:rPr>
              <a:t>5. Google</a:t>
            </a:r>
            <a:r>
              <a:rPr lang="en-US" sz="2400" dirty="0">
                <a:solidFill>
                  <a:srgbClr val="FF0000"/>
                </a:solidFill>
              </a:rPr>
              <a:t>: </a:t>
            </a:r>
            <a:r>
              <a:rPr lang="en-US" sz="2400" dirty="0">
                <a:solidFill>
                  <a:schemeClr val="tx1"/>
                </a:solidFill>
              </a:rPr>
              <a:t>The organization has provided a holistic healthy environment to its employees in order to improve productivity, motivation and satisfaction levels. It uses freedom of workspace, resting area, free cafeteria and so on.</a:t>
            </a:r>
          </a:p>
        </p:txBody>
      </p:sp>
    </p:spTree>
    <p:extLst>
      <p:ext uri="{BB962C8B-B14F-4D97-AF65-F5344CB8AC3E}">
        <p14:creationId xmlns:p14="http://schemas.microsoft.com/office/powerpoint/2010/main" val="1590176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EF453-F1C4-959C-11A9-82A7FBCE654A}"/>
              </a:ext>
            </a:extLst>
          </p:cNvPr>
          <p:cNvSpPr>
            <a:spLocks noGrp="1"/>
          </p:cNvSpPr>
          <p:nvPr>
            <p:ph type="ctrTitle"/>
          </p:nvPr>
        </p:nvSpPr>
        <p:spPr/>
        <p:txBody>
          <a:bodyPr>
            <a:normAutofit/>
          </a:bodyPr>
          <a:lstStyle/>
          <a:p>
            <a:pPr algn="ctr"/>
            <a:r>
              <a:rPr lang="en-IN" sz="6000" b="1" dirty="0"/>
              <a:t>Public Service Delivery in </a:t>
            </a:r>
            <a:r>
              <a:rPr lang="en-IN" sz="6000" b="1" dirty="0" err="1"/>
              <a:t>india</a:t>
            </a:r>
            <a:endParaRPr lang="en-IN" sz="6000" b="1" dirty="0"/>
          </a:p>
        </p:txBody>
      </p:sp>
      <p:sp>
        <p:nvSpPr>
          <p:cNvPr id="3" name="Subtitle 2">
            <a:extLst>
              <a:ext uri="{FF2B5EF4-FFF2-40B4-BE49-F238E27FC236}">
                <a16:creationId xmlns:a16="http://schemas.microsoft.com/office/drawing/2014/main" xmlns="" id="{A207EA18-F5FC-0A0F-FBCC-2299FEDA700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77280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51678" y="381000"/>
            <a:ext cx="10178322" cy="844549"/>
          </a:xfrm>
          <a:prstGeom prst="rect">
            <a:avLst/>
          </a:prstGeom>
        </p:spPr>
        <p:txBody>
          <a:bodyPr vert="horz" wrap="square" lIns="0" tIns="12700" rIns="0" bIns="0" rtlCol="0">
            <a:spAutoFit/>
          </a:bodyPr>
          <a:lstStyle/>
          <a:p>
            <a:pPr marL="12700">
              <a:spcBef>
                <a:spcPts val="100"/>
              </a:spcBef>
            </a:pPr>
            <a:r>
              <a:rPr dirty="0"/>
              <a:t>What</a:t>
            </a:r>
            <a:r>
              <a:rPr spc="-20" dirty="0"/>
              <a:t> </a:t>
            </a:r>
            <a:r>
              <a:rPr dirty="0"/>
              <a:t>are</a:t>
            </a:r>
            <a:r>
              <a:rPr spc="-20" dirty="0"/>
              <a:t> </a:t>
            </a:r>
            <a:r>
              <a:rPr dirty="0"/>
              <a:t>Public</a:t>
            </a:r>
            <a:r>
              <a:rPr spc="-15" dirty="0"/>
              <a:t> </a:t>
            </a:r>
            <a:r>
              <a:rPr spc="-5" dirty="0"/>
              <a:t>Services?</a:t>
            </a:r>
          </a:p>
        </p:txBody>
      </p:sp>
      <p:sp>
        <p:nvSpPr>
          <p:cNvPr id="15" name="Content Placeholder 14">
            <a:extLst>
              <a:ext uri="{FF2B5EF4-FFF2-40B4-BE49-F238E27FC236}">
                <a16:creationId xmlns:a16="http://schemas.microsoft.com/office/drawing/2014/main" xmlns="" id="{BFF8C50F-BDA2-F101-FE89-123388A15871}"/>
              </a:ext>
            </a:extLst>
          </p:cNvPr>
          <p:cNvSpPr>
            <a:spLocks noGrp="1"/>
          </p:cNvSpPr>
          <p:nvPr>
            <p:ph idx="1"/>
          </p:nvPr>
        </p:nvSpPr>
        <p:spPr>
          <a:xfrm>
            <a:off x="1251678" y="1229031"/>
            <a:ext cx="10178322" cy="4650561"/>
          </a:xfrm>
        </p:spPr>
        <p:txBody>
          <a:bodyPr>
            <a:noAutofit/>
          </a:bodyPr>
          <a:lstStyle/>
          <a:p>
            <a:pPr marL="495934" marR="953135" indent="-483870" algn="just">
              <a:spcBef>
                <a:spcPts val="100"/>
              </a:spcBef>
            </a:pPr>
            <a:r>
              <a:rPr lang="en-US" sz="2400" b="1" spc="-5" dirty="0">
                <a:solidFill>
                  <a:srgbClr val="FF0000"/>
                </a:solidFill>
                <a:cs typeface="Calibri"/>
              </a:rPr>
              <a:t>Public</a:t>
            </a:r>
            <a:r>
              <a:rPr lang="en-US" sz="2400" b="1" spc="15" dirty="0">
                <a:solidFill>
                  <a:srgbClr val="FF0000"/>
                </a:solidFill>
                <a:cs typeface="Calibri"/>
              </a:rPr>
              <a:t> </a:t>
            </a:r>
            <a:r>
              <a:rPr lang="en-US" sz="2400" b="1" spc="-5" dirty="0">
                <a:solidFill>
                  <a:srgbClr val="FF0000"/>
                </a:solidFill>
                <a:cs typeface="Calibri"/>
              </a:rPr>
              <a:t>Service</a:t>
            </a:r>
            <a:r>
              <a:rPr lang="en-US" sz="2400" b="1" spc="15" dirty="0">
                <a:solidFill>
                  <a:srgbClr val="FF0000"/>
                </a:solidFill>
                <a:cs typeface="Calibri"/>
              </a:rPr>
              <a:t> </a:t>
            </a:r>
            <a:r>
              <a:rPr lang="en-US" sz="2400" b="1" spc="-5" dirty="0">
                <a:solidFill>
                  <a:srgbClr val="FF0000"/>
                </a:solidFill>
                <a:cs typeface="Calibri"/>
              </a:rPr>
              <a:t>is</a:t>
            </a:r>
            <a:r>
              <a:rPr lang="en-US" sz="2400" b="1" dirty="0">
                <a:solidFill>
                  <a:srgbClr val="FF0000"/>
                </a:solidFill>
                <a:cs typeface="Calibri"/>
              </a:rPr>
              <a:t> a</a:t>
            </a:r>
            <a:r>
              <a:rPr lang="en-US" sz="2400" b="1" spc="-5" dirty="0">
                <a:solidFill>
                  <a:srgbClr val="FF0000"/>
                </a:solidFill>
                <a:cs typeface="Calibri"/>
              </a:rPr>
              <a:t> service</a:t>
            </a:r>
            <a:r>
              <a:rPr lang="en-US" sz="2400" b="1" spc="20" dirty="0">
                <a:solidFill>
                  <a:srgbClr val="FF0000"/>
                </a:solidFill>
                <a:cs typeface="Calibri"/>
              </a:rPr>
              <a:t> </a:t>
            </a:r>
            <a:r>
              <a:rPr lang="en-US" sz="2400" b="1" spc="-5" dirty="0">
                <a:solidFill>
                  <a:srgbClr val="FF0000"/>
                </a:solidFill>
                <a:cs typeface="Calibri"/>
              </a:rPr>
              <a:t>which</a:t>
            </a:r>
            <a:r>
              <a:rPr lang="en-US" sz="2400" b="1" spc="20" dirty="0">
                <a:solidFill>
                  <a:srgbClr val="FF0000"/>
                </a:solidFill>
                <a:cs typeface="Calibri"/>
              </a:rPr>
              <a:t> </a:t>
            </a:r>
            <a:r>
              <a:rPr lang="en-US" sz="2400" b="1" spc="-5" dirty="0">
                <a:solidFill>
                  <a:srgbClr val="FF0000"/>
                </a:solidFill>
                <a:cs typeface="Calibri"/>
              </a:rPr>
              <a:t>is</a:t>
            </a:r>
            <a:r>
              <a:rPr lang="en-US" sz="2400" b="1" dirty="0">
                <a:solidFill>
                  <a:srgbClr val="FF0000"/>
                </a:solidFill>
                <a:cs typeface="Calibri"/>
              </a:rPr>
              <a:t> </a:t>
            </a:r>
            <a:r>
              <a:rPr lang="en-US" sz="2400" b="1" spc="-5" dirty="0">
                <a:solidFill>
                  <a:srgbClr val="FF0000"/>
                </a:solidFill>
                <a:cs typeface="Calibri"/>
              </a:rPr>
              <a:t>provided</a:t>
            </a:r>
            <a:r>
              <a:rPr lang="en-US" sz="2400" b="1" spc="15" dirty="0">
                <a:solidFill>
                  <a:srgbClr val="FF0000"/>
                </a:solidFill>
                <a:cs typeface="Calibri"/>
              </a:rPr>
              <a:t> </a:t>
            </a:r>
            <a:r>
              <a:rPr lang="en-US" sz="2400" b="1" dirty="0">
                <a:solidFill>
                  <a:srgbClr val="FF0000"/>
                </a:solidFill>
                <a:cs typeface="Calibri"/>
              </a:rPr>
              <a:t>by</a:t>
            </a:r>
            <a:r>
              <a:rPr lang="en-US" sz="2400" b="1" spc="-5" dirty="0">
                <a:solidFill>
                  <a:srgbClr val="FF0000"/>
                </a:solidFill>
                <a:cs typeface="Calibri"/>
              </a:rPr>
              <a:t> </a:t>
            </a:r>
            <a:r>
              <a:rPr lang="en-US" sz="2400" b="1" dirty="0">
                <a:solidFill>
                  <a:srgbClr val="FF0000"/>
                </a:solidFill>
                <a:cs typeface="Calibri"/>
              </a:rPr>
              <a:t>government </a:t>
            </a:r>
            <a:r>
              <a:rPr lang="en-US" sz="2400" b="1" spc="-5" dirty="0">
                <a:solidFill>
                  <a:srgbClr val="FF0000"/>
                </a:solidFill>
                <a:cs typeface="Calibri"/>
              </a:rPr>
              <a:t>to</a:t>
            </a:r>
            <a:r>
              <a:rPr lang="en-US" sz="2400" b="1" spc="5" dirty="0">
                <a:solidFill>
                  <a:srgbClr val="FF0000"/>
                </a:solidFill>
                <a:cs typeface="Calibri"/>
              </a:rPr>
              <a:t> </a:t>
            </a:r>
            <a:r>
              <a:rPr lang="en-US" sz="2400" b="1" spc="-5" dirty="0">
                <a:solidFill>
                  <a:srgbClr val="FF0000"/>
                </a:solidFill>
                <a:cs typeface="Calibri"/>
              </a:rPr>
              <a:t>people: </a:t>
            </a:r>
            <a:r>
              <a:rPr lang="en-US" sz="2400" b="1" spc="-395" dirty="0">
                <a:solidFill>
                  <a:srgbClr val="FF0000"/>
                </a:solidFill>
                <a:cs typeface="Calibri"/>
              </a:rPr>
              <a:t> </a:t>
            </a:r>
          </a:p>
          <a:p>
            <a:pPr marL="495934" algn="just">
              <a:spcBef>
                <a:spcPts val="100"/>
              </a:spcBef>
            </a:pPr>
            <a:r>
              <a:rPr lang="en-US" sz="2400" b="1" dirty="0">
                <a:solidFill>
                  <a:srgbClr val="FF0000"/>
                </a:solidFill>
                <a:cs typeface="Calibri"/>
              </a:rPr>
              <a:t>either </a:t>
            </a:r>
            <a:r>
              <a:rPr lang="en-US" sz="2400" b="1" spc="-5" dirty="0">
                <a:solidFill>
                  <a:srgbClr val="FF0000"/>
                </a:solidFill>
                <a:cs typeface="Calibri"/>
              </a:rPr>
              <a:t>directly</a:t>
            </a:r>
            <a:r>
              <a:rPr lang="en-US" sz="2400" b="1" spc="25" dirty="0">
                <a:solidFill>
                  <a:srgbClr val="FF0000"/>
                </a:solidFill>
                <a:cs typeface="Calibri"/>
              </a:rPr>
              <a:t> </a:t>
            </a:r>
            <a:r>
              <a:rPr lang="en-US" sz="2400" b="1" spc="-5" dirty="0">
                <a:solidFill>
                  <a:srgbClr val="FF0000"/>
                </a:solidFill>
                <a:cs typeface="Calibri"/>
              </a:rPr>
              <a:t>(through</a:t>
            </a:r>
            <a:r>
              <a:rPr lang="en-US" sz="2400" b="1" spc="25" dirty="0">
                <a:solidFill>
                  <a:srgbClr val="FF0000"/>
                </a:solidFill>
                <a:cs typeface="Calibri"/>
              </a:rPr>
              <a:t> </a:t>
            </a:r>
            <a:r>
              <a:rPr lang="en-US" sz="2400" b="1" dirty="0">
                <a:solidFill>
                  <a:srgbClr val="FF0000"/>
                </a:solidFill>
                <a:cs typeface="Calibri"/>
              </a:rPr>
              <a:t>the</a:t>
            </a:r>
            <a:r>
              <a:rPr lang="en-US" sz="2400" b="1" spc="10" dirty="0">
                <a:solidFill>
                  <a:srgbClr val="FF0000"/>
                </a:solidFill>
                <a:cs typeface="Calibri"/>
              </a:rPr>
              <a:t> </a:t>
            </a:r>
            <a:r>
              <a:rPr lang="en-US" sz="2400" b="1" spc="-5" dirty="0">
                <a:solidFill>
                  <a:srgbClr val="FF0000"/>
                </a:solidFill>
                <a:cs typeface="Calibri"/>
              </a:rPr>
              <a:t>public</a:t>
            </a:r>
            <a:r>
              <a:rPr lang="en-US" sz="2400" b="1" spc="25" dirty="0">
                <a:solidFill>
                  <a:srgbClr val="FF0000"/>
                </a:solidFill>
                <a:cs typeface="Calibri"/>
              </a:rPr>
              <a:t> </a:t>
            </a:r>
            <a:r>
              <a:rPr lang="en-US" sz="2400" b="1" spc="-5" dirty="0">
                <a:solidFill>
                  <a:srgbClr val="FF0000"/>
                </a:solidFill>
                <a:cs typeface="Calibri"/>
              </a:rPr>
              <a:t>sector).</a:t>
            </a:r>
            <a:endParaRPr lang="en-US" sz="2400" b="1" dirty="0">
              <a:solidFill>
                <a:srgbClr val="FF0000"/>
              </a:solidFill>
              <a:cs typeface="Calibri"/>
            </a:endParaRPr>
          </a:p>
          <a:p>
            <a:pPr marL="495934" algn="just">
              <a:spcBef>
                <a:spcPts val="100"/>
              </a:spcBef>
            </a:pPr>
            <a:r>
              <a:rPr lang="en-US" sz="2400" b="1" spc="-5" dirty="0">
                <a:solidFill>
                  <a:srgbClr val="FF0000"/>
                </a:solidFill>
                <a:cs typeface="Calibri"/>
              </a:rPr>
              <a:t>or </a:t>
            </a:r>
            <a:r>
              <a:rPr lang="en-US" sz="2400" b="1" dirty="0">
                <a:solidFill>
                  <a:srgbClr val="FF0000"/>
                </a:solidFill>
                <a:cs typeface="Calibri"/>
              </a:rPr>
              <a:t>by</a:t>
            </a:r>
            <a:r>
              <a:rPr lang="en-US" sz="2400" b="1" spc="-10" dirty="0">
                <a:solidFill>
                  <a:srgbClr val="FF0000"/>
                </a:solidFill>
                <a:cs typeface="Calibri"/>
              </a:rPr>
              <a:t> </a:t>
            </a:r>
            <a:r>
              <a:rPr lang="en-US" sz="2400" b="1" spc="-5" dirty="0">
                <a:solidFill>
                  <a:srgbClr val="FF0000"/>
                </a:solidFill>
                <a:cs typeface="Calibri"/>
              </a:rPr>
              <a:t>financing</a:t>
            </a:r>
            <a:r>
              <a:rPr lang="en-US" sz="2400" b="1" spc="25" dirty="0">
                <a:solidFill>
                  <a:srgbClr val="FF0000"/>
                </a:solidFill>
                <a:cs typeface="Calibri"/>
              </a:rPr>
              <a:t> </a:t>
            </a:r>
            <a:r>
              <a:rPr lang="en-US" sz="2400" b="1" spc="-5" dirty="0">
                <a:solidFill>
                  <a:srgbClr val="FF0000"/>
                </a:solidFill>
                <a:cs typeface="Calibri"/>
              </a:rPr>
              <a:t>provision</a:t>
            </a:r>
            <a:r>
              <a:rPr lang="en-US" sz="2400" b="1" spc="15" dirty="0">
                <a:solidFill>
                  <a:srgbClr val="FF0000"/>
                </a:solidFill>
                <a:cs typeface="Calibri"/>
              </a:rPr>
              <a:t> </a:t>
            </a:r>
            <a:r>
              <a:rPr lang="en-US" sz="2400" b="1" spc="-5" dirty="0">
                <a:solidFill>
                  <a:srgbClr val="FF0000"/>
                </a:solidFill>
                <a:cs typeface="Calibri"/>
              </a:rPr>
              <a:t>of</a:t>
            </a:r>
            <a:r>
              <a:rPr lang="en-US" sz="2400" b="1" spc="-10" dirty="0">
                <a:solidFill>
                  <a:srgbClr val="FF0000"/>
                </a:solidFill>
                <a:cs typeface="Calibri"/>
              </a:rPr>
              <a:t> </a:t>
            </a:r>
            <a:r>
              <a:rPr lang="en-US" sz="2400" b="1" spc="-5" dirty="0">
                <a:solidFill>
                  <a:srgbClr val="FF0000"/>
                </a:solidFill>
                <a:cs typeface="Calibri"/>
              </a:rPr>
              <a:t>services.</a:t>
            </a:r>
          </a:p>
          <a:p>
            <a:pPr marL="12700" algn="just">
              <a:spcBef>
                <a:spcPts val="100"/>
              </a:spcBef>
            </a:pPr>
            <a:r>
              <a:rPr lang="en-US" sz="2400" spc="-5" dirty="0">
                <a:solidFill>
                  <a:schemeClr val="tx1"/>
                </a:solidFill>
                <a:cs typeface="Calibri"/>
              </a:rPr>
              <a:t>Some</a:t>
            </a:r>
            <a:r>
              <a:rPr lang="en-US" sz="2400" spc="-10" dirty="0">
                <a:solidFill>
                  <a:schemeClr val="tx1"/>
                </a:solidFill>
                <a:cs typeface="Calibri"/>
              </a:rPr>
              <a:t> </a:t>
            </a:r>
            <a:r>
              <a:rPr lang="en-US" sz="2400" dirty="0">
                <a:solidFill>
                  <a:schemeClr val="tx1"/>
                </a:solidFill>
                <a:cs typeface="Calibri"/>
              </a:rPr>
              <a:t>key</a:t>
            </a:r>
            <a:r>
              <a:rPr lang="en-US" sz="2400" spc="-15" dirty="0">
                <a:solidFill>
                  <a:schemeClr val="tx1"/>
                </a:solidFill>
                <a:cs typeface="Calibri"/>
              </a:rPr>
              <a:t> </a:t>
            </a:r>
            <a:r>
              <a:rPr lang="en-US" sz="2400" spc="-5" dirty="0">
                <a:solidFill>
                  <a:schemeClr val="tx1"/>
                </a:solidFill>
                <a:cs typeface="Calibri"/>
              </a:rPr>
              <a:t>Public</a:t>
            </a:r>
            <a:r>
              <a:rPr lang="en-US" sz="2400" spc="5" dirty="0">
                <a:solidFill>
                  <a:schemeClr val="tx1"/>
                </a:solidFill>
                <a:cs typeface="Calibri"/>
              </a:rPr>
              <a:t> </a:t>
            </a:r>
            <a:r>
              <a:rPr lang="en-US" sz="2400" spc="-5" dirty="0">
                <a:solidFill>
                  <a:schemeClr val="tx1"/>
                </a:solidFill>
                <a:cs typeface="Calibri"/>
              </a:rPr>
              <a:t>Services</a:t>
            </a:r>
            <a:r>
              <a:rPr lang="en-US" sz="2400" dirty="0">
                <a:solidFill>
                  <a:schemeClr val="tx1"/>
                </a:solidFill>
                <a:cs typeface="Calibri"/>
              </a:rPr>
              <a:t> are:</a:t>
            </a:r>
          </a:p>
          <a:p>
            <a:pPr marL="495934" algn="just">
              <a:spcBef>
                <a:spcPts val="100"/>
              </a:spcBef>
            </a:pPr>
            <a:r>
              <a:rPr lang="en-US" sz="2400" spc="-5" dirty="0">
                <a:solidFill>
                  <a:schemeClr val="tx1"/>
                </a:solidFill>
                <a:cs typeface="Calibri"/>
              </a:rPr>
              <a:t>Health</a:t>
            </a:r>
            <a:r>
              <a:rPr lang="en-US" sz="2400" spc="20" dirty="0">
                <a:solidFill>
                  <a:schemeClr val="tx1"/>
                </a:solidFill>
                <a:cs typeface="Calibri"/>
              </a:rPr>
              <a:t> </a:t>
            </a:r>
            <a:r>
              <a:rPr lang="en-US" sz="2400" spc="-5" dirty="0">
                <a:solidFill>
                  <a:schemeClr val="tx1"/>
                </a:solidFill>
                <a:cs typeface="Calibri"/>
              </a:rPr>
              <a:t>care,</a:t>
            </a:r>
            <a:r>
              <a:rPr lang="en-US" sz="2400" spc="5" dirty="0">
                <a:solidFill>
                  <a:schemeClr val="tx1"/>
                </a:solidFill>
                <a:cs typeface="Calibri"/>
              </a:rPr>
              <a:t> </a:t>
            </a:r>
            <a:r>
              <a:rPr lang="en-US" sz="2400" spc="-5" dirty="0">
                <a:solidFill>
                  <a:schemeClr val="tx1"/>
                </a:solidFill>
                <a:cs typeface="Calibri"/>
              </a:rPr>
              <a:t>Education,</a:t>
            </a:r>
            <a:r>
              <a:rPr lang="en-US" sz="2400" spc="20" dirty="0">
                <a:solidFill>
                  <a:schemeClr val="tx1"/>
                </a:solidFill>
                <a:cs typeface="Calibri"/>
              </a:rPr>
              <a:t> </a:t>
            </a:r>
            <a:r>
              <a:rPr lang="en-US" sz="2400" spc="-5" dirty="0">
                <a:solidFill>
                  <a:schemeClr val="tx1"/>
                </a:solidFill>
                <a:cs typeface="Calibri"/>
              </a:rPr>
              <a:t>Social</a:t>
            </a:r>
            <a:r>
              <a:rPr lang="en-US" sz="2400" spc="15" dirty="0">
                <a:solidFill>
                  <a:schemeClr val="tx1"/>
                </a:solidFill>
                <a:cs typeface="Calibri"/>
              </a:rPr>
              <a:t> </a:t>
            </a:r>
            <a:r>
              <a:rPr lang="en-US" sz="2400" spc="-5" dirty="0" smtClean="0">
                <a:solidFill>
                  <a:schemeClr val="tx1"/>
                </a:solidFill>
                <a:cs typeface="Calibri"/>
              </a:rPr>
              <a:t>services.</a:t>
            </a:r>
            <a:endParaRPr lang="en-US" sz="2400" dirty="0">
              <a:solidFill>
                <a:schemeClr val="tx1"/>
              </a:solidFill>
              <a:cs typeface="Calibri"/>
            </a:endParaRPr>
          </a:p>
          <a:p>
            <a:pPr marL="495934" marR="5080" algn="just">
              <a:spcBef>
                <a:spcPts val="100"/>
              </a:spcBef>
            </a:pPr>
            <a:r>
              <a:rPr lang="en-US" sz="2400" spc="-5" dirty="0">
                <a:solidFill>
                  <a:schemeClr val="tx1"/>
                </a:solidFill>
                <a:cs typeface="Calibri"/>
              </a:rPr>
              <a:t>Infrastructure</a:t>
            </a:r>
            <a:r>
              <a:rPr lang="en-US" sz="2400" spc="10" dirty="0">
                <a:solidFill>
                  <a:schemeClr val="tx1"/>
                </a:solidFill>
                <a:cs typeface="Calibri"/>
              </a:rPr>
              <a:t> </a:t>
            </a:r>
            <a:r>
              <a:rPr lang="en-US" sz="2400" dirty="0">
                <a:solidFill>
                  <a:schemeClr val="tx1"/>
                </a:solidFill>
                <a:cs typeface="Calibri"/>
              </a:rPr>
              <a:t>–</a:t>
            </a:r>
            <a:r>
              <a:rPr lang="en-US" sz="2400" spc="15" dirty="0">
                <a:solidFill>
                  <a:schemeClr val="tx1"/>
                </a:solidFill>
                <a:cs typeface="Calibri"/>
              </a:rPr>
              <a:t> </a:t>
            </a:r>
            <a:r>
              <a:rPr lang="en-US" sz="2400" spc="-5" dirty="0">
                <a:solidFill>
                  <a:schemeClr val="tx1"/>
                </a:solidFill>
                <a:cs typeface="Calibri"/>
              </a:rPr>
              <a:t>Roads,</a:t>
            </a:r>
            <a:r>
              <a:rPr lang="en-US" sz="2400" dirty="0">
                <a:solidFill>
                  <a:schemeClr val="tx1"/>
                </a:solidFill>
                <a:cs typeface="Calibri"/>
              </a:rPr>
              <a:t> </a:t>
            </a:r>
            <a:r>
              <a:rPr lang="en-US" sz="2400" spc="-5" dirty="0">
                <a:solidFill>
                  <a:schemeClr val="tx1"/>
                </a:solidFill>
                <a:cs typeface="Calibri"/>
              </a:rPr>
              <a:t>Railways,</a:t>
            </a:r>
            <a:r>
              <a:rPr lang="en-US" sz="2400" spc="5" dirty="0">
                <a:solidFill>
                  <a:schemeClr val="tx1"/>
                </a:solidFill>
                <a:cs typeface="Calibri"/>
              </a:rPr>
              <a:t> </a:t>
            </a:r>
            <a:r>
              <a:rPr lang="en-US" sz="2400" spc="-5" dirty="0">
                <a:solidFill>
                  <a:schemeClr val="tx1"/>
                </a:solidFill>
                <a:cs typeface="Calibri"/>
              </a:rPr>
              <a:t>Airports,</a:t>
            </a:r>
            <a:r>
              <a:rPr lang="en-US" sz="2400" spc="5" dirty="0">
                <a:solidFill>
                  <a:schemeClr val="tx1"/>
                </a:solidFill>
                <a:cs typeface="Calibri"/>
              </a:rPr>
              <a:t> </a:t>
            </a:r>
            <a:r>
              <a:rPr lang="en-US" sz="2400" spc="-5" dirty="0">
                <a:solidFill>
                  <a:schemeClr val="tx1"/>
                </a:solidFill>
                <a:cs typeface="Calibri"/>
              </a:rPr>
              <a:t>Telecommunications,</a:t>
            </a:r>
            <a:r>
              <a:rPr lang="en-US" sz="2400" spc="15" dirty="0">
                <a:solidFill>
                  <a:schemeClr val="tx1"/>
                </a:solidFill>
                <a:cs typeface="Calibri"/>
              </a:rPr>
              <a:t> </a:t>
            </a:r>
            <a:r>
              <a:rPr lang="en-US" sz="2400" spc="-5" dirty="0">
                <a:solidFill>
                  <a:schemeClr val="tx1"/>
                </a:solidFill>
                <a:cs typeface="Calibri"/>
              </a:rPr>
              <a:t>Electricity, </a:t>
            </a:r>
            <a:r>
              <a:rPr lang="en-US" sz="2400" spc="-390" dirty="0">
                <a:solidFill>
                  <a:schemeClr val="tx1"/>
                </a:solidFill>
                <a:cs typeface="Calibri"/>
              </a:rPr>
              <a:t> </a:t>
            </a:r>
            <a:r>
              <a:rPr lang="en-US" sz="2400" spc="-5" dirty="0" smtClean="0">
                <a:solidFill>
                  <a:schemeClr val="tx1"/>
                </a:solidFill>
                <a:cs typeface="Calibri"/>
              </a:rPr>
              <a:t>Water</a:t>
            </a:r>
            <a:r>
              <a:rPr lang="en-US" sz="2400" spc="-5" dirty="0" smtClean="0">
                <a:cs typeface="Calibri"/>
              </a:rPr>
              <a:t>, Sewage </a:t>
            </a:r>
            <a:r>
              <a:rPr lang="en-US" sz="2400" spc="-5" dirty="0">
                <a:cs typeface="Calibri"/>
              </a:rPr>
              <a:t>&amp; trash disposal, street </a:t>
            </a:r>
            <a:r>
              <a:rPr lang="en-US" sz="2400" spc="-5" dirty="0" smtClean="0">
                <a:cs typeface="Calibri"/>
              </a:rPr>
              <a:t>cleaning. </a:t>
            </a:r>
            <a:endParaRPr lang="en-IN" sz="2400" spc="-5" dirty="0">
              <a:cs typeface="Calibri"/>
            </a:endParaRPr>
          </a:p>
          <a:p>
            <a:pPr marL="495934" marR="633095" algn="just">
              <a:spcBef>
                <a:spcPts val="100"/>
              </a:spcBef>
            </a:pPr>
            <a:r>
              <a:rPr lang="en-US" sz="2400" spc="-5" dirty="0" smtClean="0">
                <a:solidFill>
                  <a:schemeClr val="tx1"/>
                </a:solidFill>
                <a:cs typeface="Calibri"/>
              </a:rPr>
              <a:t>Environmental </a:t>
            </a:r>
            <a:r>
              <a:rPr lang="en-US" sz="2400" spc="-5" dirty="0">
                <a:solidFill>
                  <a:schemeClr val="tx1"/>
                </a:solidFill>
                <a:cs typeface="Calibri"/>
              </a:rPr>
              <a:t>protection, Waste </a:t>
            </a:r>
            <a:r>
              <a:rPr lang="en-US" sz="2400" dirty="0">
                <a:solidFill>
                  <a:schemeClr val="tx1"/>
                </a:solidFill>
                <a:cs typeface="Calibri"/>
              </a:rPr>
              <a:t>Management, </a:t>
            </a:r>
            <a:r>
              <a:rPr lang="en-US" sz="2400" spc="-5" dirty="0">
                <a:solidFill>
                  <a:schemeClr val="tx1"/>
                </a:solidFill>
                <a:cs typeface="Calibri"/>
              </a:rPr>
              <a:t>Sanitation (includes </a:t>
            </a:r>
            <a:r>
              <a:rPr lang="en-US" sz="2400" spc="-395" dirty="0">
                <a:solidFill>
                  <a:schemeClr val="tx1"/>
                </a:solidFill>
                <a:cs typeface="Calibri"/>
              </a:rPr>
              <a:t> </a:t>
            </a:r>
            <a:r>
              <a:rPr lang="en-US" sz="2400" spc="-5" dirty="0">
                <a:solidFill>
                  <a:schemeClr val="tx1"/>
                </a:solidFill>
                <a:cs typeface="Calibri"/>
              </a:rPr>
              <a:t>Toilets).</a:t>
            </a:r>
            <a:endParaRPr lang="en-US" sz="2400" dirty="0">
              <a:solidFill>
                <a:schemeClr val="tx1"/>
              </a:solidFill>
              <a:cs typeface="Calibri"/>
            </a:endParaRPr>
          </a:p>
          <a:p>
            <a:pPr marL="495934" algn="just">
              <a:spcBef>
                <a:spcPts val="100"/>
              </a:spcBef>
            </a:pPr>
            <a:r>
              <a:rPr lang="en-US" sz="2400" spc="-5" dirty="0">
                <a:solidFill>
                  <a:schemeClr val="tx1"/>
                </a:solidFill>
                <a:cs typeface="Calibri"/>
              </a:rPr>
              <a:t>Law</a:t>
            </a:r>
            <a:r>
              <a:rPr lang="en-US" sz="2400" spc="5" dirty="0">
                <a:solidFill>
                  <a:schemeClr val="tx1"/>
                </a:solidFill>
                <a:cs typeface="Calibri"/>
              </a:rPr>
              <a:t> </a:t>
            </a:r>
            <a:r>
              <a:rPr lang="en-US" sz="2400" spc="-5" dirty="0">
                <a:solidFill>
                  <a:schemeClr val="tx1"/>
                </a:solidFill>
                <a:cs typeface="Calibri"/>
              </a:rPr>
              <a:t>enforcement,</a:t>
            </a:r>
            <a:r>
              <a:rPr lang="en-US" sz="2400" spc="15" dirty="0">
                <a:solidFill>
                  <a:schemeClr val="tx1"/>
                </a:solidFill>
                <a:cs typeface="Calibri"/>
              </a:rPr>
              <a:t> </a:t>
            </a:r>
            <a:r>
              <a:rPr lang="en-US" sz="2400" spc="-5" dirty="0">
                <a:solidFill>
                  <a:schemeClr val="tx1"/>
                </a:solidFill>
                <a:cs typeface="Calibri"/>
              </a:rPr>
              <a:t>Fire</a:t>
            </a:r>
            <a:r>
              <a:rPr lang="en-US" sz="2400" dirty="0">
                <a:solidFill>
                  <a:schemeClr val="tx1"/>
                </a:solidFill>
                <a:cs typeface="Calibri"/>
              </a:rPr>
              <a:t> </a:t>
            </a:r>
            <a:r>
              <a:rPr lang="en-US" sz="2400" spc="-5" dirty="0">
                <a:solidFill>
                  <a:schemeClr val="tx1"/>
                </a:solidFill>
                <a:cs typeface="Calibri"/>
              </a:rPr>
              <a:t>service,</a:t>
            </a:r>
            <a:r>
              <a:rPr lang="en-US" sz="2400" spc="10" dirty="0">
                <a:solidFill>
                  <a:schemeClr val="tx1"/>
                </a:solidFill>
                <a:cs typeface="Calibri"/>
              </a:rPr>
              <a:t> </a:t>
            </a:r>
            <a:r>
              <a:rPr lang="en-US" sz="2400" spc="-5" dirty="0">
                <a:solidFill>
                  <a:schemeClr val="tx1"/>
                </a:solidFill>
                <a:cs typeface="Calibri"/>
              </a:rPr>
              <a:t>Public</a:t>
            </a:r>
            <a:r>
              <a:rPr lang="en-US" sz="2400" spc="20" dirty="0">
                <a:solidFill>
                  <a:schemeClr val="tx1"/>
                </a:solidFill>
                <a:cs typeface="Calibri"/>
              </a:rPr>
              <a:t> </a:t>
            </a:r>
            <a:r>
              <a:rPr lang="en-US" sz="2400" spc="-5" dirty="0">
                <a:solidFill>
                  <a:schemeClr val="tx1"/>
                </a:solidFill>
                <a:cs typeface="Calibri"/>
              </a:rPr>
              <a:t>transportation,</a:t>
            </a:r>
            <a:r>
              <a:rPr lang="en-US" sz="2400" spc="15" dirty="0">
                <a:solidFill>
                  <a:schemeClr val="tx1"/>
                </a:solidFill>
                <a:cs typeface="Calibri"/>
              </a:rPr>
              <a:t> </a:t>
            </a:r>
            <a:r>
              <a:rPr lang="en-US" sz="2400" spc="-5" dirty="0">
                <a:solidFill>
                  <a:schemeClr val="tx1"/>
                </a:solidFill>
                <a:cs typeface="Calibri"/>
              </a:rPr>
              <a:t>Postal Services</a:t>
            </a:r>
            <a:r>
              <a:rPr lang="en-US" sz="2400" spc="-5" dirty="0" smtClean="0">
                <a:solidFill>
                  <a:schemeClr val="tx1"/>
                </a:solidFill>
                <a:cs typeface="Calibri"/>
              </a:rPr>
              <a:t>.</a:t>
            </a:r>
          </a:p>
        </p:txBody>
      </p:sp>
    </p:spTree>
    <p:extLst>
      <p:ext uri="{BB962C8B-B14F-4D97-AF65-F5344CB8AC3E}">
        <p14:creationId xmlns:p14="http://schemas.microsoft.com/office/powerpoint/2010/main" val="3997652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sz="2400" dirty="0"/>
              <a:t>There is a need for </a:t>
            </a:r>
            <a:r>
              <a:rPr lang="en-US" sz="2400" b="1" dirty="0">
                <a:solidFill>
                  <a:srgbClr val="FF0000"/>
                </a:solidFill>
              </a:rPr>
              <a:t>windfall reforms</a:t>
            </a:r>
            <a:r>
              <a:rPr lang="en-US" sz="2400" dirty="0"/>
              <a:t> in each and every section of the system to fight the menace. </a:t>
            </a:r>
            <a:r>
              <a:rPr lang="en-US" sz="2400" b="1" dirty="0">
                <a:solidFill>
                  <a:srgbClr val="FF0000"/>
                </a:solidFill>
              </a:rPr>
              <a:t>Every aspect of governance must be improved for efficiency, economy, and effectiveness</a:t>
            </a:r>
            <a:r>
              <a:rPr lang="en-US" sz="2400" dirty="0"/>
              <a:t>.</a:t>
            </a:r>
            <a:endParaRPr lang="en-US" sz="3200" dirty="0"/>
          </a:p>
          <a:p>
            <a:endParaRPr lang="en-US" sz="2400" dirty="0"/>
          </a:p>
        </p:txBody>
      </p:sp>
    </p:spTree>
    <p:extLst>
      <p:ext uri="{BB962C8B-B14F-4D97-AF65-F5344CB8AC3E}">
        <p14:creationId xmlns:p14="http://schemas.microsoft.com/office/powerpoint/2010/main" val="1501459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09F15-84D1-F6F1-302F-238591E6B60E}"/>
              </a:ext>
            </a:extLst>
          </p:cNvPr>
          <p:cNvSpPr>
            <a:spLocks noGrp="1"/>
          </p:cNvSpPr>
          <p:nvPr>
            <p:ph type="title"/>
          </p:nvPr>
        </p:nvSpPr>
        <p:spPr/>
        <p:txBody>
          <a:bodyPr/>
          <a:lstStyle/>
          <a:p>
            <a:r>
              <a:rPr lang="en-US"/>
              <a:t>Public Service Delivery:</a:t>
            </a:r>
            <a:endParaRPr lang="en-IN" dirty="0"/>
          </a:p>
        </p:txBody>
      </p:sp>
      <p:sp>
        <p:nvSpPr>
          <p:cNvPr id="3" name="Content Placeholder 2">
            <a:extLst>
              <a:ext uri="{FF2B5EF4-FFF2-40B4-BE49-F238E27FC236}">
                <a16:creationId xmlns:a16="http://schemas.microsoft.com/office/drawing/2014/main" xmlns="" id="{437D574A-A102-02A7-73EB-6B56D49C94BD}"/>
              </a:ext>
            </a:extLst>
          </p:cNvPr>
          <p:cNvSpPr>
            <a:spLocks noGrp="1"/>
          </p:cNvSpPr>
          <p:nvPr>
            <p:ph idx="1"/>
          </p:nvPr>
        </p:nvSpPr>
        <p:spPr/>
        <p:txBody>
          <a:bodyPr>
            <a:normAutofit/>
          </a:bodyPr>
          <a:lstStyle/>
          <a:p>
            <a:pPr lvl="0" algn="just"/>
            <a:r>
              <a:rPr lang="en-US" sz="2400" b="1" dirty="0">
                <a:solidFill>
                  <a:srgbClr val="FF0000"/>
                </a:solidFill>
              </a:rPr>
              <a:t>It is the mechanism through which public services are delivered to the public by local</a:t>
            </a:r>
            <a:r>
              <a:rPr lang="en-US" sz="2400" b="1" dirty="0" smtClean="0">
                <a:solidFill>
                  <a:srgbClr val="FF0000"/>
                </a:solidFill>
              </a:rPr>
              <a:t>, state, or central governments</a:t>
            </a:r>
            <a:r>
              <a:rPr lang="en-US" sz="2400" b="1" dirty="0">
                <a:solidFill>
                  <a:srgbClr val="FF0000"/>
                </a:solidFill>
              </a:rPr>
              <a:t>. </a:t>
            </a:r>
            <a:endParaRPr lang="en-IN" sz="2400" b="1" dirty="0">
              <a:solidFill>
                <a:srgbClr val="FF0000"/>
              </a:solidFill>
            </a:endParaRPr>
          </a:p>
          <a:p>
            <a:pPr lvl="0" algn="just"/>
            <a:r>
              <a:rPr lang="en-US" sz="2400" b="1" dirty="0" smtClean="0">
                <a:solidFill>
                  <a:srgbClr val="FF0000"/>
                </a:solidFill>
              </a:rPr>
              <a:t>The </a:t>
            </a:r>
            <a:r>
              <a:rPr lang="en-US" sz="2400" b="1" dirty="0">
                <a:solidFill>
                  <a:srgbClr val="FF0000"/>
                </a:solidFill>
              </a:rPr>
              <a:t>quality of public services affects economic </a:t>
            </a:r>
            <a:r>
              <a:rPr lang="en-US" sz="2400" b="1" dirty="0" smtClean="0">
                <a:solidFill>
                  <a:srgbClr val="FF0000"/>
                </a:solidFill>
              </a:rPr>
              <a:t>growth.</a:t>
            </a:r>
            <a:endParaRPr lang="en-IN" sz="2400" b="1" dirty="0">
              <a:solidFill>
                <a:srgbClr val="FF0000"/>
              </a:solidFill>
            </a:endParaRPr>
          </a:p>
        </p:txBody>
      </p:sp>
    </p:spTree>
    <p:extLst>
      <p:ext uri="{BB962C8B-B14F-4D97-AF65-F5344CB8AC3E}">
        <p14:creationId xmlns:p14="http://schemas.microsoft.com/office/powerpoint/2010/main" val="2480211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27542-7AD7-5D30-8E78-098F201AA146}"/>
              </a:ext>
            </a:extLst>
          </p:cNvPr>
          <p:cNvSpPr>
            <a:spLocks noGrp="1"/>
          </p:cNvSpPr>
          <p:nvPr>
            <p:ph type="title"/>
          </p:nvPr>
        </p:nvSpPr>
        <p:spPr/>
        <p:txBody>
          <a:bodyPr>
            <a:normAutofit/>
          </a:bodyPr>
          <a:lstStyle/>
          <a:p>
            <a:r>
              <a:rPr lang="en-US" sz="4000" spc="-10" dirty="0"/>
              <a:t>Effective</a:t>
            </a:r>
            <a:r>
              <a:rPr lang="en-US" sz="4000" dirty="0"/>
              <a:t> </a:t>
            </a:r>
            <a:r>
              <a:rPr lang="en-US" sz="4000" spc="-5" dirty="0"/>
              <a:t>Public</a:t>
            </a:r>
            <a:r>
              <a:rPr lang="en-US" sz="4000" spc="30" dirty="0"/>
              <a:t> </a:t>
            </a:r>
            <a:r>
              <a:rPr lang="en-US" sz="4000" spc="-10" dirty="0"/>
              <a:t>Service</a:t>
            </a:r>
            <a:r>
              <a:rPr lang="en-US" sz="4000" dirty="0"/>
              <a:t> </a:t>
            </a:r>
            <a:r>
              <a:rPr lang="en-US" sz="4000" spc="-5" dirty="0"/>
              <a:t>Delivery</a:t>
            </a:r>
            <a:r>
              <a:rPr lang="en-US" sz="4000" spc="25" dirty="0"/>
              <a:t> </a:t>
            </a:r>
            <a:r>
              <a:rPr lang="en-US" sz="4000" dirty="0"/>
              <a:t>–</a:t>
            </a:r>
            <a:r>
              <a:rPr lang="en-US" sz="4000" spc="-5" dirty="0"/>
              <a:t> </a:t>
            </a:r>
            <a:r>
              <a:rPr lang="en-US" sz="4000" dirty="0"/>
              <a:t>Imperatives</a:t>
            </a:r>
            <a:endParaRPr lang="en-IN" dirty="0"/>
          </a:p>
        </p:txBody>
      </p:sp>
      <p:sp>
        <p:nvSpPr>
          <p:cNvPr id="3" name="Content Placeholder 2">
            <a:extLst>
              <a:ext uri="{FF2B5EF4-FFF2-40B4-BE49-F238E27FC236}">
                <a16:creationId xmlns:a16="http://schemas.microsoft.com/office/drawing/2014/main" xmlns="" id="{4C0CF926-A582-112B-AAF6-987448F35587}"/>
              </a:ext>
            </a:extLst>
          </p:cNvPr>
          <p:cNvSpPr>
            <a:spLocks noGrp="1"/>
          </p:cNvSpPr>
          <p:nvPr>
            <p:ph idx="1"/>
          </p:nvPr>
        </p:nvSpPr>
        <p:spPr/>
        <p:txBody>
          <a:bodyPr>
            <a:noAutofit/>
          </a:bodyPr>
          <a:lstStyle/>
          <a:p>
            <a:pPr marR="1319530" algn="just">
              <a:lnSpc>
                <a:spcPct val="120000"/>
              </a:lnSpc>
              <a:spcBef>
                <a:spcPts val="100"/>
              </a:spcBef>
            </a:pPr>
            <a:r>
              <a:rPr lang="en-US" sz="2400" spc="-5" dirty="0">
                <a:solidFill>
                  <a:schemeClr val="tx1"/>
                </a:solidFill>
                <a:cs typeface="Calibri"/>
              </a:rPr>
              <a:t>Public</a:t>
            </a:r>
            <a:r>
              <a:rPr lang="en-US" sz="2400" spc="10" dirty="0">
                <a:solidFill>
                  <a:schemeClr val="tx1"/>
                </a:solidFill>
                <a:cs typeface="Calibri"/>
              </a:rPr>
              <a:t> </a:t>
            </a:r>
            <a:r>
              <a:rPr lang="en-US" sz="2400" spc="-5" dirty="0">
                <a:solidFill>
                  <a:schemeClr val="tx1"/>
                </a:solidFill>
                <a:cs typeface="Calibri"/>
              </a:rPr>
              <a:t>Service</a:t>
            </a:r>
            <a:r>
              <a:rPr lang="en-US" sz="2400" spc="15" dirty="0">
                <a:solidFill>
                  <a:schemeClr val="tx1"/>
                </a:solidFill>
                <a:cs typeface="Calibri"/>
              </a:rPr>
              <a:t> </a:t>
            </a:r>
            <a:r>
              <a:rPr lang="en-US" sz="2400" spc="-5" dirty="0">
                <a:solidFill>
                  <a:schemeClr val="tx1"/>
                </a:solidFill>
                <a:cs typeface="Calibri"/>
              </a:rPr>
              <a:t>Delivery</a:t>
            </a:r>
            <a:r>
              <a:rPr lang="en-US" sz="2400" spc="5" dirty="0">
                <a:solidFill>
                  <a:schemeClr val="tx1"/>
                </a:solidFill>
                <a:cs typeface="Calibri"/>
              </a:rPr>
              <a:t> </a:t>
            </a:r>
            <a:r>
              <a:rPr lang="en-US" sz="2400" dirty="0">
                <a:solidFill>
                  <a:schemeClr val="tx1"/>
                </a:solidFill>
                <a:cs typeface="Calibri"/>
              </a:rPr>
              <a:t>Guarantee</a:t>
            </a:r>
            <a:r>
              <a:rPr lang="en-US" sz="2400" spc="15" dirty="0">
                <a:solidFill>
                  <a:schemeClr val="tx1"/>
                </a:solidFill>
                <a:cs typeface="Calibri"/>
              </a:rPr>
              <a:t> </a:t>
            </a:r>
            <a:r>
              <a:rPr lang="en-US" sz="2400" spc="-5" dirty="0">
                <a:solidFill>
                  <a:schemeClr val="tx1"/>
                </a:solidFill>
                <a:cs typeface="Calibri"/>
              </a:rPr>
              <a:t>Acts</a:t>
            </a:r>
            <a:r>
              <a:rPr lang="en-US" sz="2400" spc="-10" dirty="0">
                <a:solidFill>
                  <a:schemeClr val="tx1"/>
                </a:solidFill>
                <a:cs typeface="Calibri"/>
              </a:rPr>
              <a:t> </a:t>
            </a:r>
            <a:r>
              <a:rPr lang="en-US" sz="2400" spc="-5" dirty="0">
                <a:solidFill>
                  <a:schemeClr val="tx1"/>
                </a:solidFill>
                <a:cs typeface="Calibri"/>
              </a:rPr>
              <a:t>(by</a:t>
            </a:r>
            <a:r>
              <a:rPr lang="en-US" sz="2400" spc="5" dirty="0">
                <a:solidFill>
                  <a:schemeClr val="tx1"/>
                </a:solidFill>
                <a:cs typeface="Calibri"/>
              </a:rPr>
              <a:t> </a:t>
            </a:r>
            <a:r>
              <a:rPr lang="en-US" sz="2400" spc="-5" dirty="0">
                <a:solidFill>
                  <a:schemeClr val="tx1"/>
                </a:solidFill>
                <a:cs typeface="Calibri"/>
              </a:rPr>
              <a:t>States)</a:t>
            </a:r>
            <a:r>
              <a:rPr lang="en-US" sz="2400" dirty="0">
                <a:solidFill>
                  <a:schemeClr val="tx1"/>
                </a:solidFill>
                <a:cs typeface="Calibri"/>
              </a:rPr>
              <a:t> and</a:t>
            </a:r>
            <a:r>
              <a:rPr lang="en-US" sz="2400" spc="5" dirty="0">
                <a:solidFill>
                  <a:schemeClr val="tx1"/>
                </a:solidFill>
                <a:cs typeface="Calibri"/>
              </a:rPr>
              <a:t> </a:t>
            </a:r>
            <a:r>
              <a:rPr lang="en-US" sz="2400" spc="-5" dirty="0">
                <a:solidFill>
                  <a:schemeClr val="tx1"/>
                </a:solidFill>
                <a:cs typeface="Calibri"/>
              </a:rPr>
              <a:t>Citizens’</a:t>
            </a:r>
            <a:r>
              <a:rPr lang="en-US" sz="2400" spc="15" dirty="0">
                <a:solidFill>
                  <a:schemeClr val="tx1"/>
                </a:solidFill>
                <a:cs typeface="Calibri"/>
              </a:rPr>
              <a:t> </a:t>
            </a:r>
            <a:r>
              <a:rPr lang="en-US" sz="2400" spc="-5" dirty="0">
                <a:solidFill>
                  <a:schemeClr val="tx1"/>
                </a:solidFill>
                <a:cs typeface="Calibri"/>
              </a:rPr>
              <a:t>Charter.</a:t>
            </a:r>
          </a:p>
          <a:p>
            <a:pPr marR="1319530" algn="just">
              <a:lnSpc>
                <a:spcPct val="120000"/>
              </a:lnSpc>
              <a:spcBef>
                <a:spcPts val="100"/>
              </a:spcBef>
            </a:pPr>
            <a:r>
              <a:rPr lang="en-US" sz="2400" dirty="0">
                <a:solidFill>
                  <a:schemeClr val="tx1"/>
                </a:solidFill>
                <a:cs typeface="Calibri"/>
              </a:rPr>
              <a:t>Understand</a:t>
            </a:r>
            <a:r>
              <a:rPr lang="en-US" sz="2400" spc="-5" dirty="0">
                <a:solidFill>
                  <a:schemeClr val="tx1"/>
                </a:solidFill>
                <a:cs typeface="Calibri"/>
              </a:rPr>
              <a:t> </a:t>
            </a:r>
            <a:r>
              <a:rPr lang="en-US" sz="2400" dirty="0">
                <a:solidFill>
                  <a:schemeClr val="tx1"/>
                </a:solidFill>
                <a:cs typeface="Calibri"/>
              </a:rPr>
              <a:t>that</a:t>
            </a:r>
            <a:r>
              <a:rPr lang="en-US" sz="2400" spc="10" dirty="0">
                <a:solidFill>
                  <a:schemeClr val="tx1"/>
                </a:solidFill>
                <a:cs typeface="Calibri"/>
              </a:rPr>
              <a:t> </a:t>
            </a:r>
            <a:r>
              <a:rPr lang="en-US" sz="2400" dirty="0">
                <a:solidFill>
                  <a:schemeClr val="tx1"/>
                </a:solidFill>
                <a:cs typeface="Calibri"/>
              </a:rPr>
              <a:t>the </a:t>
            </a:r>
            <a:r>
              <a:rPr lang="en-US" sz="2400" spc="-5" dirty="0">
                <a:solidFill>
                  <a:schemeClr val="tx1"/>
                </a:solidFill>
                <a:cs typeface="Calibri"/>
              </a:rPr>
              <a:t>‘customer</a:t>
            </a:r>
            <a:r>
              <a:rPr lang="en-US" sz="2400" spc="5" dirty="0">
                <a:solidFill>
                  <a:schemeClr val="tx1"/>
                </a:solidFill>
                <a:cs typeface="Calibri"/>
              </a:rPr>
              <a:t> </a:t>
            </a:r>
            <a:r>
              <a:rPr lang="en-US" sz="2400" spc="-5" dirty="0">
                <a:solidFill>
                  <a:schemeClr val="tx1"/>
                </a:solidFill>
                <a:cs typeface="Calibri"/>
              </a:rPr>
              <a:t>is</a:t>
            </a:r>
            <a:r>
              <a:rPr lang="en-US" sz="2400" dirty="0">
                <a:solidFill>
                  <a:schemeClr val="tx1"/>
                </a:solidFill>
                <a:cs typeface="Calibri"/>
              </a:rPr>
              <a:t> </a:t>
            </a:r>
            <a:r>
              <a:rPr lang="en-US" sz="2400" spc="-5" dirty="0">
                <a:solidFill>
                  <a:schemeClr val="tx1"/>
                </a:solidFill>
                <a:cs typeface="Calibri"/>
              </a:rPr>
              <a:t>king’</a:t>
            </a:r>
            <a:r>
              <a:rPr lang="en-US" sz="2400" dirty="0">
                <a:solidFill>
                  <a:schemeClr val="tx1"/>
                </a:solidFill>
                <a:cs typeface="Calibri"/>
              </a:rPr>
              <a:t> </a:t>
            </a:r>
            <a:r>
              <a:rPr lang="en-US" sz="2400" spc="-5" dirty="0">
                <a:solidFill>
                  <a:schemeClr val="tx1"/>
                </a:solidFill>
                <a:cs typeface="Calibri"/>
              </a:rPr>
              <a:t>in</a:t>
            </a:r>
            <a:r>
              <a:rPr lang="en-US" sz="2400" spc="10" dirty="0">
                <a:solidFill>
                  <a:schemeClr val="tx1"/>
                </a:solidFill>
                <a:cs typeface="Calibri"/>
              </a:rPr>
              <a:t> </a:t>
            </a:r>
            <a:r>
              <a:rPr lang="en-US" sz="2400" dirty="0">
                <a:solidFill>
                  <a:schemeClr val="tx1"/>
                </a:solidFill>
                <a:cs typeface="Calibri"/>
              </a:rPr>
              <a:t>the</a:t>
            </a:r>
            <a:r>
              <a:rPr lang="en-US" sz="2400" spc="10" dirty="0">
                <a:solidFill>
                  <a:schemeClr val="tx1"/>
                </a:solidFill>
                <a:cs typeface="Calibri"/>
              </a:rPr>
              <a:t> </a:t>
            </a:r>
            <a:r>
              <a:rPr lang="en-US" sz="2400" spc="-5" dirty="0">
                <a:solidFill>
                  <a:schemeClr val="tx1"/>
                </a:solidFill>
                <a:cs typeface="Calibri"/>
              </a:rPr>
              <a:t>public</a:t>
            </a:r>
            <a:r>
              <a:rPr lang="en-US" sz="2400" spc="15" dirty="0">
                <a:solidFill>
                  <a:schemeClr val="tx1"/>
                </a:solidFill>
                <a:cs typeface="Calibri"/>
              </a:rPr>
              <a:t> </a:t>
            </a:r>
            <a:r>
              <a:rPr lang="en-US" sz="2400" spc="-5" dirty="0">
                <a:solidFill>
                  <a:schemeClr val="tx1"/>
                </a:solidFill>
                <a:cs typeface="Calibri"/>
              </a:rPr>
              <a:t>sector</a:t>
            </a:r>
            <a:r>
              <a:rPr lang="en-US" sz="2400" spc="-10" dirty="0">
                <a:solidFill>
                  <a:schemeClr val="tx1"/>
                </a:solidFill>
                <a:cs typeface="Calibri"/>
              </a:rPr>
              <a:t> </a:t>
            </a:r>
            <a:r>
              <a:rPr lang="en-US" sz="2400" dirty="0">
                <a:solidFill>
                  <a:schemeClr val="tx1"/>
                </a:solidFill>
                <a:cs typeface="Calibri"/>
              </a:rPr>
              <a:t>too.</a:t>
            </a:r>
          </a:p>
          <a:p>
            <a:pPr marR="504825" algn="just">
              <a:spcBef>
                <a:spcPts val="430"/>
              </a:spcBef>
            </a:pPr>
            <a:r>
              <a:rPr lang="en-US" sz="2400" spc="-5" dirty="0">
                <a:solidFill>
                  <a:schemeClr val="tx1"/>
                </a:solidFill>
                <a:cs typeface="Calibri"/>
              </a:rPr>
              <a:t>Service</a:t>
            </a:r>
            <a:r>
              <a:rPr lang="en-US" sz="2400" spc="15" dirty="0">
                <a:solidFill>
                  <a:schemeClr val="tx1"/>
                </a:solidFill>
                <a:cs typeface="Calibri"/>
              </a:rPr>
              <a:t> </a:t>
            </a:r>
            <a:r>
              <a:rPr lang="en-US" sz="2400" spc="-5" dirty="0">
                <a:solidFill>
                  <a:schemeClr val="tx1"/>
                </a:solidFill>
                <a:cs typeface="Calibri"/>
              </a:rPr>
              <a:t>delivery</a:t>
            </a:r>
            <a:r>
              <a:rPr lang="en-US" sz="2400" spc="5" dirty="0">
                <a:solidFill>
                  <a:schemeClr val="tx1"/>
                </a:solidFill>
                <a:cs typeface="Calibri"/>
              </a:rPr>
              <a:t> </a:t>
            </a:r>
            <a:r>
              <a:rPr lang="en-US" sz="2400" spc="-5" dirty="0">
                <a:solidFill>
                  <a:schemeClr val="tx1"/>
                </a:solidFill>
                <a:cs typeface="Calibri"/>
              </a:rPr>
              <a:t>should </a:t>
            </a:r>
            <a:r>
              <a:rPr lang="en-US" sz="2400" dirty="0">
                <a:solidFill>
                  <a:schemeClr val="tx1"/>
                </a:solidFill>
                <a:cs typeface="Calibri"/>
              </a:rPr>
              <a:t>reflect</a:t>
            </a:r>
            <a:r>
              <a:rPr lang="en-US" sz="2400" spc="15" dirty="0">
                <a:solidFill>
                  <a:schemeClr val="tx1"/>
                </a:solidFill>
                <a:cs typeface="Calibri"/>
              </a:rPr>
              <a:t> </a:t>
            </a:r>
            <a:r>
              <a:rPr lang="en-US" sz="2400" dirty="0">
                <a:solidFill>
                  <a:schemeClr val="tx1"/>
                </a:solidFill>
                <a:cs typeface="Calibri"/>
              </a:rPr>
              <a:t>the changing</a:t>
            </a:r>
            <a:r>
              <a:rPr lang="en-US" sz="2400" spc="10" dirty="0">
                <a:solidFill>
                  <a:schemeClr val="tx1"/>
                </a:solidFill>
                <a:cs typeface="Calibri"/>
              </a:rPr>
              <a:t> </a:t>
            </a:r>
            <a:r>
              <a:rPr lang="en-US" sz="2400" dirty="0">
                <a:solidFill>
                  <a:schemeClr val="tx1"/>
                </a:solidFill>
                <a:cs typeface="Calibri"/>
              </a:rPr>
              <a:t>economic</a:t>
            </a:r>
            <a:r>
              <a:rPr lang="en-US" sz="2400" spc="25" dirty="0">
                <a:solidFill>
                  <a:schemeClr val="tx1"/>
                </a:solidFill>
                <a:cs typeface="Calibri"/>
              </a:rPr>
              <a:t> </a:t>
            </a:r>
            <a:r>
              <a:rPr lang="en-US" sz="2400" spc="-5" dirty="0">
                <a:solidFill>
                  <a:schemeClr val="tx1"/>
                </a:solidFill>
                <a:cs typeface="Calibri"/>
              </a:rPr>
              <a:t>needs, social</a:t>
            </a:r>
            <a:r>
              <a:rPr lang="en-US" sz="2400" spc="5" dirty="0">
                <a:solidFill>
                  <a:schemeClr val="tx1"/>
                </a:solidFill>
                <a:cs typeface="Calibri"/>
              </a:rPr>
              <a:t> </a:t>
            </a:r>
            <a:r>
              <a:rPr lang="en-US" sz="2400" spc="-5" dirty="0">
                <a:solidFill>
                  <a:schemeClr val="tx1"/>
                </a:solidFill>
                <a:cs typeface="Calibri"/>
              </a:rPr>
              <a:t>customs</a:t>
            </a:r>
            <a:r>
              <a:rPr lang="en-US" sz="2400" dirty="0">
                <a:solidFill>
                  <a:schemeClr val="tx1"/>
                </a:solidFill>
                <a:cs typeface="Calibri"/>
              </a:rPr>
              <a:t> and </a:t>
            </a:r>
            <a:r>
              <a:rPr lang="en-US" sz="2400" spc="-395" dirty="0">
                <a:solidFill>
                  <a:schemeClr val="tx1"/>
                </a:solidFill>
                <a:cs typeface="Calibri"/>
              </a:rPr>
              <a:t> </a:t>
            </a:r>
            <a:r>
              <a:rPr lang="en-US" sz="2400" spc="-5" dirty="0">
                <a:solidFill>
                  <a:schemeClr val="tx1"/>
                </a:solidFill>
                <a:cs typeface="Calibri"/>
              </a:rPr>
              <a:t>aspirations of </a:t>
            </a:r>
            <a:r>
              <a:rPr lang="en-US" sz="2400" dirty="0">
                <a:solidFill>
                  <a:schemeClr val="tx1"/>
                </a:solidFill>
                <a:cs typeface="Calibri"/>
              </a:rPr>
              <a:t>the</a:t>
            </a:r>
            <a:r>
              <a:rPr lang="en-US" sz="2400" spc="15" dirty="0">
                <a:solidFill>
                  <a:schemeClr val="tx1"/>
                </a:solidFill>
                <a:cs typeface="Calibri"/>
              </a:rPr>
              <a:t> </a:t>
            </a:r>
            <a:r>
              <a:rPr lang="en-US" sz="2400" spc="-5" dirty="0">
                <a:solidFill>
                  <a:schemeClr val="tx1"/>
                </a:solidFill>
                <a:cs typeface="Calibri"/>
              </a:rPr>
              <a:t>people.</a:t>
            </a:r>
            <a:endParaRPr lang="en-US" sz="2400" dirty="0">
              <a:solidFill>
                <a:schemeClr val="tx1"/>
              </a:solidFill>
              <a:cs typeface="Calibri"/>
            </a:endParaRPr>
          </a:p>
          <a:p>
            <a:pPr algn="just">
              <a:spcBef>
                <a:spcPts val="434"/>
              </a:spcBef>
            </a:pPr>
            <a:r>
              <a:rPr lang="en-US" sz="2400" spc="-5" dirty="0">
                <a:solidFill>
                  <a:schemeClr val="tx1"/>
                </a:solidFill>
                <a:cs typeface="Calibri"/>
              </a:rPr>
              <a:t>Empowering</a:t>
            </a:r>
            <a:r>
              <a:rPr lang="en-US" sz="2400" spc="15" dirty="0">
                <a:solidFill>
                  <a:schemeClr val="tx1"/>
                </a:solidFill>
                <a:cs typeface="Calibri"/>
              </a:rPr>
              <a:t> </a:t>
            </a:r>
            <a:r>
              <a:rPr lang="en-US" sz="2400" dirty="0">
                <a:solidFill>
                  <a:schemeClr val="tx1"/>
                </a:solidFill>
                <a:cs typeface="Calibri"/>
              </a:rPr>
              <a:t>to</a:t>
            </a:r>
            <a:r>
              <a:rPr lang="en-US" sz="2400" spc="5" dirty="0">
                <a:solidFill>
                  <a:schemeClr val="tx1"/>
                </a:solidFill>
                <a:cs typeface="Calibri"/>
              </a:rPr>
              <a:t> </a:t>
            </a:r>
            <a:r>
              <a:rPr lang="en-US" sz="2400" spc="-5" dirty="0">
                <a:solidFill>
                  <a:schemeClr val="tx1"/>
                </a:solidFill>
                <a:cs typeface="Calibri"/>
              </a:rPr>
              <a:t>deliver</a:t>
            </a:r>
            <a:r>
              <a:rPr lang="en-US" sz="2400" spc="30" dirty="0">
                <a:solidFill>
                  <a:schemeClr val="tx1"/>
                </a:solidFill>
                <a:cs typeface="Calibri"/>
              </a:rPr>
              <a:t> </a:t>
            </a:r>
            <a:r>
              <a:rPr lang="en-US" sz="2400" dirty="0">
                <a:solidFill>
                  <a:schemeClr val="tx1"/>
                </a:solidFill>
                <a:cs typeface="Calibri"/>
              </a:rPr>
              <a:t>– </a:t>
            </a:r>
            <a:r>
              <a:rPr lang="en-US" sz="2400" spc="-5" dirty="0">
                <a:solidFill>
                  <a:schemeClr val="tx1"/>
                </a:solidFill>
                <a:cs typeface="Calibri"/>
              </a:rPr>
              <a:t>building</a:t>
            </a:r>
            <a:r>
              <a:rPr lang="en-US" sz="2400" spc="20" dirty="0">
                <a:solidFill>
                  <a:schemeClr val="tx1"/>
                </a:solidFill>
                <a:cs typeface="Calibri"/>
              </a:rPr>
              <a:t> </a:t>
            </a:r>
            <a:r>
              <a:rPr lang="en-US" sz="2400" dirty="0">
                <a:solidFill>
                  <a:schemeClr val="tx1"/>
                </a:solidFill>
                <a:cs typeface="Calibri"/>
              </a:rPr>
              <a:t>the</a:t>
            </a:r>
            <a:r>
              <a:rPr lang="en-US" sz="2400" spc="15" dirty="0">
                <a:solidFill>
                  <a:schemeClr val="tx1"/>
                </a:solidFill>
                <a:cs typeface="Calibri"/>
              </a:rPr>
              <a:t> </a:t>
            </a:r>
            <a:r>
              <a:rPr lang="en-US" sz="2400" spc="-5" dirty="0">
                <a:solidFill>
                  <a:schemeClr val="tx1"/>
                </a:solidFill>
                <a:cs typeface="Calibri"/>
              </a:rPr>
              <a:t>capacity</a:t>
            </a:r>
            <a:r>
              <a:rPr lang="en-US" sz="2400" spc="5" dirty="0">
                <a:solidFill>
                  <a:schemeClr val="tx1"/>
                </a:solidFill>
                <a:cs typeface="Calibri"/>
              </a:rPr>
              <a:t> </a:t>
            </a:r>
            <a:r>
              <a:rPr lang="en-US" sz="2400" dirty="0">
                <a:solidFill>
                  <a:schemeClr val="tx1"/>
                </a:solidFill>
                <a:cs typeface="Calibri"/>
              </a:rPr>
              <a:t>to</a:t>
            </a:r>
            <a:r>
              <a:rPr lang="en-US" sz="2400" spc="5" dirty="0">
                <a:solidFill>
                  <a:schemeClr val="tx1"/>
                </a:solidFill>
                <a:cs typeface="Calibri"/>
              </a:rPr>
              <a:t> </a:t>
            </a:r>
            <a:r>
              <a:rPr lang="en-US" sz="2400" spc="-5" dirty="0">
                <a:solidFill>
                  <a:schemeClr val="tx1"/>
                </a:solidFill>
                <a:cs typeface="Calibri"/>
              </a:rPr>
              <a:t>deliver</a:t>
            </a:r>
            <a:r>
              <a:rPr lang="en-US" sz="2400" spc="15" dirty="0">
                <a:solidFill>
                  <a:schemeClr val="tx1"/>
                </a:solidFill>
                <a:cs typeface="Calibri"/>
              </a:rPr>
              <a:t> </a:t>
            </a:r>
            <a:r>
              <a:rPr lang="en-US" sz="2400" spc="-5" dirty="0">
                <a:solidFill>
                  <a:schemeClr val="tx1"/>
                </a:solidFill>
                <a:cs typeface="Calibri"/>
              </a:rPr>
              <a:t>in</a:t>
            </a:r>
            <a:r>
              <a:rPr lang="en-US" sz="2400" spc="10" dirty="0">
                <a:solidFill>
                  <a:schemeClr val="tx1"/>
                </a:solidFill>
                <a:cs typeface="Calibri"/>
              </a:rPr>
              <a:t> </a:t>
            </a:r>
            <a:r>
              <a:rPr lang="en-US" sz="2400" spc="-5" dirty="0">
                <a:solidFill>
                  <a:schemeClr val="tx1"/>
                </a:solidFill>
                <a:cs typeface="Calibri"/>
              </a:rPr>
              <a:t>public</a:t>
            </a:r>
            <a:r>
              <a:rPr lang="en-US" sz="2400" spc="15" dirty="0">
                <a:solidFill>
                  <a:schemeClr val="tx1"/>
                </a:solidFill>
                <a:cs typeface="Calibri"/>
              </a:rPr>
              <a:t> </a:t>
            </a:r>
            <a:r>
              <a:rPr lang="en-US" sz="2400" spc="-5" dirty="0">
                <a:solidFill>
                  <a:schemeClr val="tx1"/>
                </a:solidFill>
                <a:cs typeface="Calibri"/>
              </a:rPr>
              <a:t>sector</a:t>
            </a:r>
            <a:r>
              <a:rPr lang="en-US" sz="2400" spc="35" dirty="0">
                <a:solidFill>
                  <a:schemeClr val="tx1"/>
                </a:solidFill>
                <a:cs typeface="Calibri"/>
              </a:rPr>
              <a:t> </a:t>
            </a:r>
            <a:r>
              <a:rPr lang="en-US" sz="2400" spc="-5" dirty="0" err="1">
                <a:solidFill>
                  <a:schemeClr val="tx1"/>
                </a:solidFill>
                <a:cs typeface="Calibri"/>
              </a:rPr>
              <a:t>organisations</a:t>
            </a:r>
            <a:r>
              <a:rPr lang="en-US" sz="2400" dirty="0">
                <a:solidFill>
                  <a:schemeClr val="tx1"/>
                </a:solidFill>
                <a:cs typeface="Calibri"/>
              </a:rPr>
              <a:t> </a:t>
            </a:r>
            <a:r>
              <a:rPr lang="en-US" sz="2400" spc="-5" dirty="0">
                <a:solidFill>
                  <a:schemeClr val="tx1"/>
                </a:solidFill>
                <a:cs typeface="Calibri"/>
              </a:rPr>
              <a:t>(and</a:t>
            </a:r>
            <a:r>
              <a:rPr lang="en-US" sz="2400" spc="-10" dirty="0">
                <a:solidFill>
                  <a:schemeClr val="tx1"/>
                </a:solidFill>
                <a:cs typeface="Calibri"/>
              </a:rPr>
              <a:t> </a:t>
            </a:r>
            <a:r>
              <a:rPr lang="en-US" sz="2400" spc="-5" dirty="0">
                <a:solidFill>
                  <a:schemeClr val="tx1"/>
                </a:solidFill>
                <a:cs typeface="Calibri"/>
              </a:rPr>
              <a:t>in</a:t>
            </a:r>
            <a:r>
              <a:rPr lang="en-US" sz="2400" spc="-10" dirty="0">
                <a:solidFill>
                  <a:schemeClr val="tx1"/>
                </a:solidFill>
                <a:cs typeface="Calibri"/>
              </a:rPr>
              <a:t> </a:t>
            </a:r>
            <a:r>
              <a:rPr lang="en-US" sz="2400" dirty="0">
                <a:solidFill>
                  <a:schemeClr val="tx1"/>
                </a:solidFill>
                <a:cs typeface="Calibri"/>
              </a:rPr>
              <a:t>their</a:t>
            </a:r>
            <a:r>
              <a:rPr lang="en-US" sz="2400" spc="-20" dirty="0">
                <a:solidFill>
                  <a:schemeClr val="tx1"/>
                </a:solidFill>
                <a:cs typeface="Calibri"/>
              </a:rPr>
              <a:t> </a:t>
            </a:r>
            <a:r>
              <a:rPr lang="en-US" sz="2400" spc="-5" dirty="0">
                <a:solidFill>
                  <a:schemeClr val="tx1"/>
                </a:solidFill>
                <a:cs typeface="Calibri"/>
              </a:rPr>
              <a:t>people).</a:t>
            </a:r>
            <a:endParaRPr lang="en-US" sz="2400" dirty="0">
              <a:solidFill>
                <a:schemeClr val="tx1"/>
              </a:solidFill>
              <a:cs typeface="Calibri"/>
            </a:endParaRPr>
          </a:p>
          <a:p>
            <a:pPr marR="109220" algn="just">
              <a:lnSpc>
                <a:spcPct val="120000"/>
              </a:lnSpc>
            </a:pPr>
            <a:r>
              <a:rPr lang="en-US" sz="2400" spc="-5" dirty="0">
                <a:solidFill>
                  <a:schemeClr val="tx1"/>
                </a:solidFill>
                <a:cs typeface="Calibri"/>
              </a:rPr>
              <a:t>Innovative</a:t>
            </a:r>
            <a:r>
              <a:rPr lang="en-US" sz="2400" dirty="0">
                <a:solidFill>
                  <a:schemeClr val="tx1"/>
                </a:solidFill>
                <a:cs typeface="Calibri"/>
              </a:rPr>
              <a:t> Models</a:t>
            </a:r>
            <a:r>
              <a:rPr lang="en-US" sz="2400" spc="15" dirty="0">
                <a:solidFill>
                  <a:schemeClr val="tx1"/>
                </a:solidFill>
                <a:cs typeface="Calibri"/>
              </a:rPr>
              <a:t> </a:t>
            </a:r>
            <a:r>
              <a:rPr lang="en-US" sz="2400" spc="-5" dirty="0">
                <a:solidFill>
                  <a:schemeClr val="tx1"/>
                </a:solidFill>
                <a:cs typeface="Calibri"/>
              </a:rPr>
              <a:t>of Public</a:t>
            </a:r>
            <a:r>
              <a:rPr lang="en-US" sz="2400" spc="20" dirty="0">
                <a:solidFill>
                  <a:schemeClr val="tx1"/>
                </a:solidFill>
                <a:cs typeface="Calibri"/>
              </a:rPr>
              <a:t> </a:t>
            </a:r>
            <a:r>
              <a:rPr lang="en-US" sz="2400" spc="-5" dirty="0">
                <a:solidFill>
                  <a:schemeClr val="tx1"/>
                </a:solidFill>
                <a:cs typeface="Calibri"/>
              </a:rPr>
              <a:t>Service</a:t>
            </a:r>
            <a:r>
              <a:rPr lang="en-US" sz="2400" spc="15" dirty="0">
                <a:solidFill>
                  <a:schemeClr val="tx1"/>
                </a:solidFill>
                <a:cs typeface="Calibri"/>
              </a:rPr>
              <a:t> </a:t>
            </a:r>
            <a:r>
              <a:rPr lang="en-US" sz="2400" spc="-5" dirty="0">
                <a:solidFill>
                  <a:schemeClr val="tx1"/>
                </a:solidFill>
                <a:cs typeface="Calibri"/>
              </a:rPr>
              <a:t>delivery</a:t>
            </a:r>
            <a:r>
              <a:rPr lang="en-US" sz="2400" spc="10" dirty="0">
                <a:solidFill>
                  <a:schemeClr val="tx1"/>
                </a:solidFill>
                <a:cs typeface="Calibri"/>
              </a:rPr>
              <a:t> </a:t>
            </a:r>
            <a:r>
              <a:rPr lang="en-US" sz="2400" spc="-5" dirty="0">
                <a:solidFill>
                  <a:schemeClr val="tx1"/>
                </a:solidFill>
                <a:cs typeface="Calibri"/>
              </a:rPr>
              <a:t>should not</a:t>
            </a:r>
            <a:r>
              <a:rPr lang="en-US" sz="2400" spc="10" dirty="0">
                <a:solidFill>
                  <a:schemeClr val="tx1"/>
                </a:solidFill>
                <a:cs typeface="Calibri"/>
              </a:rPr>
              <a:t> </a:t>
            </a:r>
            <a:r>
              <a:rPr lang="en-US" sz="2400" spc="-5" dirty="0">
                <a:solidFill>
                  <a:schemeClr val="tx1"/>
                </a:solidFill>
                <a:cs typeface="Calibri"/>
              </a:rPr>
              <a:t>become</a:t>
            </a:r>
            <a:r>
              <a:rPr lang="en-US" sz="2400" spc="10" dirty="0">
                <a:solidFill>
                  <a:schemeClr val="tx1"/>
                </a:solidFill>
                <a:cs typeface="Calibri"/>
              </a:rPr>
              <a:t> </a:t>
            </a:r>
            <a:r>
              <a:rPr lang="en-US" sz="2400" spc="-5" dirty="0">
                <a:solidFill>
                  <a:schemeClr val="tx1"/>
                </a:solidFill>
                <a:cs typeface="Calibri"/>
              </a:rPr>
              <a:t>one</a:t>
            </a:r>
            <a:r>
              <a:rPr lang="en-US" sz="2400" spc="15" dirty="0">
                <a:solidFill>
                  <a:schemeClr val="tx1"/>
                </a:solidFill>
                <a:cs typeface="Calibri"/>
              </a:rPr>
              <a:t> </a:t>
            </a:r>
            <a:r>
              <a:rPr lang="en-US" sz="2400" spc="-5" dirty="0">
                <a:solidFill>
                  <a:schemeClr val="tx1"/>
                </a:solidFill>
                <a:cs typeface="Calibri"/>
              </a:rPr>
              <a:t>person</a:t>
            </a:r>
            <a:r>
              <a:rPr lang="en-US" sz="2400" dirty="0">
                <a:solidFill>
                  <a:schemeClr val="tx1"/>
                </a:solidFill>
                <a:cs typeface="Calibri"/>
              </a:rPr>
              <a:t> wonder. </a:t>
            </a:r>
          </a:p>
        </p:txBody>
      </p:sp>
    </p:spTree>
    <p:extLst>
      <p:ext uri="{BB962C8B-B14F-4D97-AF65-F5344CB8AC3E}">
        <p14:creationId xmlns:p14="http://schemas.microsoft.com/office/powerpoint/2010/main" val="1631580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27542-7AD7-5D30-8E78-098F201AA146}"/>
              </a:ext>
            </a:extLst>
          </p:cNvPr>
          <p:cNvSpPr>
            <a:spLocks noGrp="1"/>
          </p:cNvSpPr>
          <p:nvPr>
            <p:ph type="title"/>
          </p:nvPr>
        </p:nvSpPr>
        <p:spPr>
          <a:xfrm>
            <a:off x="1066800" y="642594"/>
            <a:ext cx="10058400" cy="611019"/>
          </a:xfrm>
        </p:spPr>
        <p:txBody>
          <a:bodyPr>
            <a:normAutofit fontScale="90000"/>
          </a:bodyPr>
          <a:lstStyle/>
          <a:p>
            <a:pPr algn="r"/>
            <a:r>
              <a:rPr lang="en-US" sz="4000" spc="-10" dirty="0" err="1"/>
              <a:t>Contd</a:t>
            </a:r>
            <a:r>
              <a:rPr lang="en-US" sz="4000" spc="-10" dirty="0"/>
              <a:t>…</a:t>
            </a:r>
            <a:endParaRPr lang="en-IN" dirty="0"/>
          </a:p>
        </p:txBody>
      </p:sp>
      <p:sp>
        <p:nvSpPr>
          <p:cNvPr id="3" name="Content Placeholder 2">
            <a:extLst>
              <a:ext uri="{FF2B5EF4-FFF2-40B4-BE49-F238E27FC236}">
                <a16:creationId xmlns:a16="http://schemas.microsoft.com/office/drawing/2014/main" xmlns="" id="{4C0CF926-A582-112B-AAF6-987448F35587}"/>
              </a:ext>
            </a:extLst>
          </p:cNvPr>
          <p:cNvSpPr>
            <a:spLocks noGrp="1"/>
          </p:cNvSpPr>
          <p:nvPr>
            <p:ph idx="1"/>
          </p:nvPr>
        </p:nvSpPr>
        <p:spPr>
          <a:xfrm>
            <a:off x="1081549" y="1277211"/>
            <a:ext cx="10058400" cy="3849624"/>
          </a:xfrm>
        </p:spPr>
        <p:txBody>
          <a:bodyPr>
            <a:noAutofit/>
          </a:bodyPr>
          <a:lstStyle/>
          <a:p>
            <a:pPr marR="1319530" algn="just">
              <a:lnSpc>
                <a:spcPct val="120000"/>
              </a:lnSpc>
              <a:spcBef>
                <a:spcPts val="100"/>
              </a:spcBef>
            </a:pPr>
            <a:r>
              <a:rPr lang="en-US" sz="2100" dirty="0">
                <a:solidFill>
                  <a:schemeClr val="tx1"/>
                </a:solidFill>
                <a:cs typeface="Calibri"/>
              </a:rPr>
              <a:t>It</a:t>
            </a:r>
            <a:r>
              <a:rPr lang="en-US" sz="2100" spc="-5" dirty="0">
                <a:solidFill>
                  <a:schemeClr val="tx1"/>
                </a:solidFill>
                <a:cs typeface="Calibri"/>
              </a:rPr>
              <a:t> is</a:t>
            </a:r>
            <a:r>
              <a:rPr lang="en-US" sz="2100" dirty="0">
                <a:solidFill>
                  <a:schemeClr val="tx1"/>
                </a:solidFill>
                <a:cs typeface="Calibri"/>
              </a:rPr>
              <a:t> </a:t>
            </a:r>
            <a:r>
              <a:rPr lang="en-US" sz="2100" spc="-5" dirty="0">
                <a:solidFill>
                  <a:schemeClr val="tx1"/>
                </a:solidFill>
                <a:cs typeface="Calibri"/>
              </a:rPr>
              <a:t>therefore</a:t>
            </a:r>
            <a:r>
              <a:rPr lang="en-US" sz="2100" spc="5" dirty="0">
                <a:solidFill>
                  <a:schemeClr val="tx1"/>
                </a:solidFill>
                <a:cs typeface="Calibri"/>
              </a:rPr>
              <a:t> </a:t>
            </a:r>
            <a:r>
              <a:rPr lang="en-US" sz="2100" spc="-5" dirty="0">
                <a:solidFill>
                  <a:schemeClr val="tx1"/>
                </a:solidFill>
                <a:cs typeface="Calibri"/>
              </a:rPr>
              <a:t>essential </a:t>
            </a:r>
            <a:r>
              <a:rPr lang="en-US" sz="2100" spc="-10" dirty="0">
                <a:solidFill>
                  <a:schemeClr val="tx1"/>
                </a:solidFill>
                <a:cs typeface="Calibri"/>
              </a:rPr>
              <a:t>that:</a:t>
            </a:r>
            <a:endParaRPr lang="en-US" sz="2100" dirty="0">
              <a:solidFill>
                <a:schemeClr val="tx1"/>
              </a:solidFill>
              <a:cs typeface="Calibri"/>
            </a:endParaRPr>
          </a:p>
          <a:p>
            <a:pPr marL="609612" indent="-342900" algn="just">
              <a:spcBef>
                <a:spcPts val="405"/>
              </a:spcBef>
            </a:pPr>
            <a:r>
              <a:rPr lang="en-US" sz="2100" spc="-5" dirty="0">
                <a:solidFill>
                  <a:schemeClr val="tx1"/>
                </a:solidFill>
                <a:cs typeface="Calibri"/>
              </a:rPr>
              <a:t>The</a:t>
            </a:r>
            <a:r>
              <a:rPr lang="en-US" sz="2100" spc="5" dirty="0">
                <a:solidFill>
                  <a:schemeClr val="tx1"/>
                </a:solidFill>
                <a:cs typeface="Calibri"/>
              </a:rPr>
              <a:t> </a:t>
            </a:r>
            <a:r>
              <a:rPr lang="en-US" sz="2100" spc="-5" dirty="0">
                <a:solidFill>
                  <a:schemeClr val="tx1"/>
                </a:solidFill>
                <a:cs typeface="Calibri"/>
              </a:rPr>
              <a:t>interventions</a:t>
            </a:r>
            <a:r>
              <a:rPr lang="en-US" sz="2100" spc="10" dirty="0">
                <a:solidFill>
                  <a:schemeClr val="tx1"/>
                </a:solidFill>
                <a:cs typeface="Calibri"/>
              </a:rPr>
              <a:t> </a:t>
            </a:r>
            <a:r>
              <a:rPr lang="en-US" sz="2100" spc="-5" dirty="0">
                <a:solidFill>
                  <a:schemeClr val="tx1"/>
                </a:solidFill>
                <a:cs typeface="Calibri"/>
              </a:rPr>
              <a:t>have</a:t>
            </a:r>
            <a:r>
              <a:rPr lang="en-US" sz="2100" spc="5" dirty="0">
                <a:solidFill>
                  <a:schemeClr val="tx1"/>
                </a:solidFill>
                <a:cs typeface="Calibri"/>
              </a:rPr>
              <a:t> </a:t>
            </a:r>
            <a:r>
              <a:rPr lang="en-US" sz="2100" spc="-5" dirty="0">
                <a:solidFill>
                  <a:schemeClr val="tx1"/>
                </a:solidFill>
                <a:cs typeface="Calibri"/>
              </a:rPr>
              <a:t>political</a:t>
            </a:r>
            <a:r>
              <a:rPr lang="en-US" sz="2100" spc="-30" dirty="0">
                <a:solidFill>
                  <a:schemeClr val="tx1"/>
                </a:solidFill>
                <a:cs typeface="Calibri"/>
              </a:rPr>
              <a:t> </a:t>
            </a:r>
            <a:r>
              <a:rPr lang="en-US" sz="2100" spc="-10" dirty="0">
                <a:solidFill>
                  <a:schemeClr val="tx1"/>
                </a:solidFill>
                <a:cs typeface="Calibri"/>
              </a:rPr>
              <a:t>support</a:t>
            </a:r>
            <a:r>
              <a:rPr lang="en-US" sz="2100" spc="20" dirty="0">
                <a:solidFill>
                  <a:schemeClr val="tx1"/>
                </a:solidFill>
                <a:cs typeface="Calibri"/>
              </a:rPr>
              <a:t> </a:t>
            </a:r>
            <a:r>
              <a:rPr lang="en-US" sz="2100" spc="-5" dirty="0">
                <a:solidFill>
                  <a:schemeClr val="tx1"/>
                </a:solidFill>
                <a:cs typeface="Calibri"/>
              </a:rPr>
              <a:t>from</a:t>
            </a:r>
            <a:r>
              <a:rPr lang="en-US" sz="2100" spc="20" dirty="0">
                <a:solidFill>
                  <a:schemeClr val="tx1"/>
                </a:solidFill>
                <a:cs typeface="Calibri"/>
              </a:rPr>
              <a:t> </a:t>
            </a:r>
            <a:r>
              <a:rPr lang="en-US" sz="2100" spc="-5" dirty="0">
                <a:solidFill>
                  <a:schemeClr val="tx1"/>
                </a:solidFill>
                <a:cs typeface="Calibri"/>
              </a:rPr>
              <a:t>elected</a:t>
            </a:r>
            <a:r>
              <a:rPr lang="en-US" sz="2100" spc="15" dirty="0">
                <a:solidFill>
                  <a:schemeClr val="tx1"/>
                </a:solidFill>
                <a:cs typeface="Calibri"/>
              </a:rPr>
              <a:t> </a:t>
            </a:r>
            <a:r>
              <a:rPr lang="en-US" sz="2100" spc="-5" dirty="0">
                <a:solidFill>
                  <a:schemeClr val="tx1"/>
                </a:solidFill>
                <a:cs typeface="Calibri"/>
              </a:rPr>
              <a:t>representatives.</a:t>
            </a:r>
            <a:endParaRPr lang="en-US" sz="2100" dirty="0">
              <a:solidFill>
                <a:schemeClr val="tx1"/>
              </a:solidFill>
              <a:cs typeface="Calibri"/>
            </a:endParaRPr>
          </a:p>
          <a:p>
            <a:pPr marL="609612" indent="-342900" algn="just">
              <a:spcBef>
                <a:spcPts val="385"/>
              </a:spcBef>
            </a:pPr>
            <a:r>
              <a:rPr lang="en-US" sz="2100" spc="-5" dirty="0">
                <a:solidFill>
                  <a:schemeClr val="tx1"/>
                </a:solidFill>
                <a:cs typeface="Calibri"/>
              </a:rPr>
              <a:t>Mechanism</a:t>
            </a:r>
            <a:r>
              <a:rPr lang="en-US" sz="2100" spc="-15" dirty="0">
                <a:solidFill>
                  <a:schemeClr val="tx1"/>
                </a:solidFill>
                <a:cs typeface="Calibri"/>
              </a:rPr>
              <a:t> </a:t>
            </a:r>
            <a:r>
              <a:rPr lang="en-US" sz="2100" spc="-5" dirty="0">
                <a:solidFill>
                  <a:schemeClr val="tx1"/>
                </a:solidFill>
                <a:cs typeface="Calibri"/>
              </a:rPr>
              <a:t>to</a:t>
            </a:r>
            <a:r>
              <a:rPr lang="en-US" sz="2100" spc="15" dirty="0">
                <a:solidFill>
                  <a:schemeClr val="tx1"/>
                </a:solidFill>
                <a:cs typeface="Calibri"/>
              </a:rPr>
              <a:t> </a:t>
            </a:r>
            <a:r>
              <a:rPr lang="en-US" sz="2100" spc="-5" dirty="0">
                <a:solidFill>
                  <a:schemeClr val="tx1"/>
                </a:solidFill>
                <a:cs typeface="Calibri"/>
              </a:rPr>
              <a:t>discuss</a:t>
            </a:r>
            <a:r>
              <a:rPr lang="en-US" sz="2100" spc="5" dirty="0">
                <a:solidFill>
                  <a:schemeClr val="tx1"/>
                </a:solidFill>
                <a:cs typeface="Calibri"/>
              </a:rPr>
              <a:t> </a:t>
            </a:r>
            <a:r>
              <a:rPr lang="en-US" sz="2100" spc="-5" dirty="0">
                <a:solidFill>
                  <a:schemeClr val="tx1"/>
                </a:solidFill>
                <a:cs typeface="Calibri"/>
              </a:rPr>
              <a:t>the</a:t>
            </a:r>
            <a:r>
              <a:rPr lang="en-US" sz="2100" dirty="0">
                <a:solidFill>
                  <a:schemeClr val="tx1"/>
                </a:solidFill>
                <a:cs typeface="Calibri"/>
              </a:rPr>
              <a:t> </a:t>
            </a:r>
            <a:r>
              <a:rPr lang="en-US" sz="2100" spc="-10" dirty="0">
                <a:solidFill>
                  <a:schemeClr val="tx1"/>
                </a:solidFill>
                <a:cs typeface="Calibri"/>
              </a:rPr>
              <a:t>schemes</a:t>
            </a:r>
            <a:r>
              <a:rPr lang="en-US" sz="2100" spc="20" dirty="0">
                <a:solidFill>
                  <a:schemeClr val="tx1"/>
                </a:solidFill>
                <a:cs typeface="Calibri"/>
              </a:rPr>
              <a:t> </a:t>
            </a:r>
            <a:r>
              <a:rPr lang="en-US" sz="2100" dirty="0">
                <a:solidFill>
                  <a:schemeClr val="tx1"/>
                </a:solidFill>
                <a:cs typeface="Calibri"/>
              </a:rPr>
              <a:t>with</a:t>
            </a:r>
            <a:r>
              <a:rPr lang="en-US" sz="2100" spc="5" dirty="0">
                <a:solidFill>
                  <a:schemeClr val="tx1"/>
                </a:solidFill>
                <a:cs typeface="Calibri"/>
              </a:rPr>
              <a:t> </a:t>
            </a:r>
            <a:r>
              <a:rPr lang="en-US" sz="2100" spc="-5" dirty="0">
                <a:solidFill>
                  <a:schemeClr val="tx1"/>
                </a:solidFill>
                <a:cs typeface="Calibri"/>
              </a:rPr>
              <a:t>all</a:t>
            </a:r>
            <a:r>
              <a:rPr lang="en-US" sz="2100" spc="-15" dirty="0">
                <a:solidFill>
                  <a:schemeClr val="tx1"/>
                </a:solidFill>
                <a:cs typeface="Calibri"/>
              </a:rPr>
              <a:t> </a:t>
            </a:r>
            <a:r>
              <a:rPr lang="en-US" sz="2100" spc="-5" dirty="0">
                <a:solidFill>
                  <a:schemeClr val="tx1"/>
                </a:solidFill>
                <a:cs typeface="Calibri"/>
              </a:rPr>
              <a:t>stakeholders</a:t>
            </a:r>
            <a:r>
              <a:rPr lang="en-US" sz="2100" spc="20" dirty="0">
                <a:solidFill>
                  <a:schemeClr val="tx1"/>
                </a:solidFill>
                <a:cs typeface="Calibri"/>
              </a:rPr>
              <a:t> </a:t>
            </a:r>
            <a:r>
              <a:rPr lang="en-US" sz="2100" spc="-5" dirty="0">
                <a:solidFill>
                  <a:schemeClr val="tx1"/>
                </a:solidFill>
                <a:cs typeface="Calibri"/>
              </a:rPr>
              <a:t>and identify</a:t>
            </a:r>
            <a:r>
              <a:rPr lang="en-US" sz="2100" spc="-10" dirty="0">
                <a:solidFill>
                  <a:schemeClr val="tx1"/>
                </a:solidFill>
                <a:cs typeface="Calibri"/>
              </a:rPr>
              <a:t> </a:t>
            </a:r>
            <a:r>
              <a:rPr lang="en-US" sz="2100" spc="-5" dirty="0">
                <a:solidFill>
                  <a:schemeClr val="tx1"/>
                </a:solidFill>
                <a:cs typeface="Calibri"/>
              </a:rPr>
              <a:t>vested</a:t>
            </a:r>
            <a:r>
              <a:rPr lang="en-US" sz="2100" spc="20" dirty="0">
                <a:solidFill>
                  <a:schemeClr val="tx1"/>
                </a:solidFill>
                <a:cs typeface="Calibri"/>
              </a:rPr>
              <a:t> </a:t>
            </a:r>
            <a:r>
              <a:rPr lang="en-US" sz="2100" spc="-5" dirty="0">
                <a:solidFill>
                  <a:schemeClr val="tx1"/>
                </a:solidFill>
                <a:cs typeface="Calibri"/>
              </a:rPr>
              <a:t>interests</a:t>
            </a:r>
            <a:r>
              <a:rPr lang="en-US" sz="2100" spc="20" dirty="0">
                <a:solidFill>
                  <a:schemeClr val="tx1"/>
                </a:solidFill>
                <a:cs typeface="Calibri"/>
              </a:rPr>
              <a:t> </a:t>
            </a:r>
            <a:r>
              <a:rPr lang="en-US" sz="2100" spc="-5" dirty="0">
                <a:solidFill>
                  <a:schemeClr val="tx1"/>
                </a:solidFill>
                <a:cs typeface="Calibri"/>
              </a:rPr>
              <a:t>and</a:t>
            </a:r>
            <a:r>
              <a:rPr lang="en-US" sz="2100" dirty="0">
                <a:solidFill>
                  <a:schemeClr val="tx1"/>
                </a:solidFill>
                <a:cs typeface="Calibri"/>
              </a:rPr>
              <a:t> </a:t>
            </a:r>
            <a:r>
              <a:rPr lang="en-US" sz="2100" spc="-5" dirty="0">
                <a:solidFill>
                  <a:schemeClr val="tx1"/>
                </a:solidFill>
                <a:cs typeface="Calibri"/>
              </a:rPr>
              <a:t>ways</a:t>
            </a:r>
            <a:r>
              <a:rPr lang="en-US" sz="2100" spc="5" dirty="0">
                <a:solidFill>
                  <a:schemeClr val="tx1"/>
                </a:solidFill>
                <a:cs typeface="Calibri"/>
              </a:rPr>
              <a:t> </a:t>
            </a:r>
            <a:r>
              <a:rPr lang="en-US" sz="2100" spc="-5" dirty="0">
                <a:solidFill>
                  <a:schemeClr val="tx1"/>
                </a:solidFill>
                <a:cs typeface="Calibri"/>
              </a:rPr>
              <a:t>to</a:t>
            </a:r>
            <a:r>
              <a:rPr lang="en-US" sz="2100" spc="10" dirty="0">
                <a:solidFill>
                  <a:schemeClr val="tx1"/>
                </a:solidFill>
                <a:cs typeface="Calibri"/>
              </a:rPr>
              <a:t> </a:t>
            </a:r>
            <a:r>
              <a:rPr lang="en-US" sz="2100" spc="-5" dirty="0">
                <a:solidFill>
                  <a:schemeClr val="tx1"/>
                </a:solidFill>
                <a:cs typeface="Calibri"/>
              </a:rPr>
              <a:t>tackle</a:t>
            </a:r>
            <a:r>
              <a:rPr lang="en-US" sz="2100" spc="5" dirty="0">
                <a:solidFill>
                  <a:schemeClr val="tx1"/>
                </a:solidFill>
                <a:cs typeface="Calibri"/>
              </a:rPr>
              <a:t> </a:t>
            </a:r>
            <a:r>
              <a:rPr lang="en-US" sz="2100" spc="-5" dirty="0">
                <a:solidFill>
                  <a:schemeClr val="tx1"/>
                </a:solidFill>
                <a:cs typeface="Calibri"/>
              </a:rPr>
              <a:t>these</a:t>
            </a:r>
            <a:r>
              <a:rPr lang="en-US" sz="2100" spc="5" dirty="0">
                <a:solidFill>
                  <a:schemeClr val="tx1"/>
                </a:solidFill>
                <a:cs typeface="Calibri"/>
              </a:rPr>
              <a:t> </a:t>
            </a:r>
            <a:r>
              <a:rPr lang="en-US" sz="2100" spc="-5" dirty="0">
                <a:solidFill>
                  <a:schemeClr val="tx1"/>
                </a:solidFill>
                <a:cs typeface="Calibri"/>
              </a:rPr>
              <a:t>to</a:t>
            </a:r>
            <a:r>
              <a:rPr lang="en-US" sz="2100" spc="10" dirty="0">
                <a:solidFill>
                  <a:schemeClr val="tx1"/>
                </a:solidFill>
                <a:cs typeface="Calibri"/>
              </a:rPr>
              <a:t> </a:t>
            </a:r>
            <a:r>
              <a:rPr lang="en-US" sz="2100" spc="-5" dirty="0">
                <a:solidFill>
                  <a:schemeClr val="tx1"/>
                </a:solidFill>
                <a:cs typeface="Calibri"/>
              </a:rPr>
              <a:t>ensure</a:t>
            </a:r>
            <a:r>
              <a:rPr lang="en-US" sz="2100" spc="20" dirty="0">
                <a:solidFill>
                  <a:schemeClr val="tx1"/>
                </a:solidFill>
                <a:cs typeface="Calibri"/>
              </a:rPr>
              <a:t> </a:t>
            </a:r>
            <a:r>
              <a:rPr lang="en-US" sz="2100" spc="-10" dirty="0">
                <a:solidFill>
                  <a:schemeClr val="tx1"/>
                </a:solidFill>
                <a:cs typeface="Calibri"/>
              </a:rPr>
              <a:t>success</a:t>
            </a:r>
            <a:r>
              <a:rPr lang="en-US" sz="2100" spc="25" dirty="0">
                <a:solidFill>
                  <a:schemeClr val="tx1"/>
                </a:solidFill>
                <a:cs typeface="Calibri"/>
              </a:rPr>
              <a:t> </a:t>
            </a:r>
            <a:r>
              <a:rPr lang="en-US" sz="2100" spc="-5" dirty="0">
                <a:solidFill>
                  <a:schemeClr val="tx1"/>
                </a:solidFill>
                <a:cs typeface="Calibri"/>
              </a:rPr>
              <a:t>of innovative</a:t>
            </a:r>
            <a:r>
              <a:rPr lang="en-US" sz="2100" dirty="0">
                <a:solidFill>
                  <a:schemeClr val="tx1"/>
                </a:solidFill>
                <a:cs typeface="Calibri"/>
              </a:rPr>
              <a:t> </a:t>
            </a:r>
            <a:r>
              <a:rPr lang="en-US" sz="2100" spc="-10" dirty="0">
                <a:solidFill>
                  <a:schemeClr val="tx1"/>
                </a:solidFill>
                <a:cs typeface="Calibri"/>
              </a:rPr>
              <a:t>ideas.</a:t>
            </a:r>
            <a:endParaRPr lang="en-US" sz="2100" dirty="0">
              <a:solidFill>
                <a:schemeClr val="tx1"/>
              </a:solidFill>
              <a:cs typeface="Calibri"/>
            </a:endParaRPr>
          </a:p>
          <a:p>
            <a:pPr marL="609612" indent="-342900" algn="just">
              <a:spcBef>
                <a:spcPts val="385"/>
              </a:spcBef>
            </a:pPr>
            <a:r>
              <a:rPr lang="en-US" sz="2100" spc="-5" dirty="0">
                <a:solidFill>
                  <a:schemeClr val="tx1"/>
                </a:solidFill>
                <a:cs typeface="Calibri"/>
              </a:rPr>
              <a:t>The</a:t>
            </a:r>
            <a:r>
              <a:rPr lang="en-US" sz="2100" dirty="0">
                <a:solidFill>
                  <a:schemeClr val="tx1"/>
                </a:solidFill>
                <a:cs typeface="Calibri"/>
              </a:rPr>
              <a:t> </a:t>
            </a:r>
            <a:r>
              <a:rPr lang="en-US" sz="2100" spc="-5" dirty="0">
                <a:solidFill>
                  <a:schemeClr val="tx1"/>
                </a:solidFill>
                <a:cs typeface="Calibri"/>
              </a:rPr>
              <a:t>good</a:t>
            </a:r>
            <a:r>
              <a:rPr lang="en-US" sz="2100" spc="15" dirty="0">
                <a:solidFill>
                  <a:schemeClr val="tx1"/>
                </a:solidFill>
                <a:cs typeface="Calibri"/>
              </a:rPr>
              <a:t> </a:t>
            </a:r>
            <a:r>
              <a:rPr lang="en-US" sz="2100" spc="-5" dirty="0">
                <a:solidFill>
                  <a:schemeClr val="tx1"/>
                </a:solidFill>
                <a:cs typeface="Calibri"/>
              </a:rPr>
              <a:t>practices</a:t>
            </a:r>
            <a:r>
              <a:rPr lang="en-US" sz="2100" spc="5" dirty="0">
                <a:solidFill>
                  <a:schemeClr val="tx1"/>
                </a:solidFill>
                <a:cs typeface="Calibri"/>
              </a:rPr>
              <a:t> </a:t>
            </a:r>
            <a:r>
              <a:rPr lang="en-US" sz="2100" spc="-10" dirty="0">
                <a:solidFill>
                  <a:schemeClr val="tx1"/>
                </a:solidFill>
                <a:cs typeface="Calibri"/>
              </a:rPr>
              <a:t>need</a:t>
            </a:r>
            <a:r>
              <a:rPr lang="en-US" sz="2100" spc="10" dirty="0">
                <a:solidFill>
                  <a:schemeClr val="tx1"/>
                </a:solidFill>
                <a:cs typeface="Calibri"/>
              </a:rPr>
              <a:t> </a:t>
            </a:r>
            <a:r>
              <a:rPr lang="en-US" sz="2100" spc="-5" dirty="0">
                <a:solidFill>
                  <a:schemeClr val="tx1"/>
                </a:solidFill>
                <a:cs typeface="Calibri"/>
              </a:rPr>
              <a:t>to</a:t>
            </a:r>
            <a:r>
              <a:rPr lang="en-US" sz="2100" spc="5" dirty="0">
                <a:solidFill>
                  <a:schemeClr val="tx1"/>
                </a:solidFill>
                <a:cs typeface="Calibri"/>
              </a:rPr>
              <a:t> </a:t>
            </a:r>
            <a:r>
              <a:rPr lang="en-US" sz="2100" spc="-5" dirty="0">
                <a:solidFill>
                  <a:schemeClr val="tx1"/>
                </a:solidFill>
                <a:cs typeface="Calibri"/>
              </a:rPr>
              <a:t>be</a:t>
            </a:r>
            <a:r>
              <a:rPr lang="en-US" sz="2100" spc="10" dirty="0">
                <a:solidFill>
                  <a:schemeClr val="tx1"/>
                </a:solidFill>
                <a:cs typeface="Calibri"/>
              </a:rPr>
              <a:t> </a:t>
            </a:r>
            <a:r>
              <a:rPr lang="en-US" sz="2100" spc="-5" dirty="0">
                <a:solidFill>
                  <a:schemeClr val="tx1"/>
                </a:solidFill>
                <a:cs typeface="Calibri"/>
              </a:rPr>
              <a:t>institutionalized</a:t>
            </a:r>
            <a:r>
              <a:rPr lang="en-US" sz="2100" spc="15" dirty="0">
                <a:solidFill>
                  <a:schemeClr val="tx1"/>
                </a:solidFill>
                <a:cs typeface="Calibri"/>
              </a:rPr>
              <a:t> </a:t>
            </a:r>
            <a:r>
              <a:rPr lang="en-US" sz="2100" spc="-5" dirty="0">
                <a:solidFill>
                  <a:schemeClr val="tx1"/>
                </a:solidFill>
                <a:cs typeface="Calibri"/>
              </a:rPr>
              <a:t>–</a:t>
            </a:r>
            <a:r>
              <a:rPr lang="en-US" sz="2100" spc="5" dirty="0">
                <a:solidFill>
                  <a:schemeClr val="tx1"/>
                </a:solidFill>
                <a:cs typeface="Calibri"/>
              </a:rPr>
              <a:t> </a:t>
            </a:r>
            <a:r>
              <a:rPr lang="en-US" sz="2100" spc="-10" dirty="0">
                <a:solidFill>
                  <a:schemeClr val="tx1"/>
                </a:solidFill>
                <a:cs typeface="Calibri"/>
              </a:rPr>
              <a:t>not</a:t>
            </a:r>
            <a:r>
              <a:rPr lang="en-US" sz="2100" spc="5" dirty="0">
                <a:solidFill>
                  <a:schemeClr val="tx1"/>
                </a:solidFill>
                <a:cs typeface="Calibri"/>
              </a:rPr>
              <a:t> </a:t>
            </a:r>
            <a:r>
              <a:rPr lang="en-US" sz="2100" spc="-10" dirty="0">
                <a:solidFill>
                  <a:schemeClr val="tx1"/>
                </a:solidFill>
                <a:cs typeface="Calibri"/>
              </a:rPr>
              <a:t>dependent</a:t>
            </a:r>
            <a:r>
              <a:rPr lang="en-US" sz="2100" spc="10" dirty="0">
                <a:solidFill>
                  <a:schemeClr val="tx1"/>
                </a:solidFill>
                <a:cs typeface="Calibri"/>
              </a:rPr>
              <a:t> </a:t>
            </a:r>
            <a:r>
              <a:rPr lang="en-US" sz="2100" spc="-5" dirty="0">
                <a:solidFill>
                  <a:schemeClr val="tx1"/>
                </a:solidFill>
                <a:cs typeface="Calibri"/>
              </a:rPr>
              <a:t>on</a:t>
            </a:r>
            <a:r>
              <a:rPr lang="en-US" sz="2100" spc="10" dirty="0">
                <a:solidFill>
                  <a:schemeClr val="tx1"/>
                </a:solidFill>
                <a:cs typeface="Calibri"/>
              </a:rPr>
              <a:t> </a:t>
            </a:r>
            <a:r>
              <a:rPr lang="en-US" sz="2100" spc="-10" dirty="0">
                <a:solidFill>
                  <a:schemeClr val="tx1"/>
                </a:solidFill>
                <a:cs typeface="Calibri"/>
              </a:rPr>
              <a:t>persons.</a:t>
            </a:r>
            <a:endParaRPr lang="en-US" sz="2100" dirty="0">
              <a:solidFill>
                <a:schemeClr val="tx1"/>
              </a:solidFill>
              <a:cs typeface="Calibri"/>
            </a:endParaRPr>
          </a:p>
          <a:p>
            <a:pPr marL="609612" marR="410845" indent="-342900" algn="just">
              <a:spcBef>
                <a:spcPts val="384"/>
              </a:spcBef>
            </a:pPr>
            <a:r>
              <a:rPr lang="en-US" sz="2100" spc="-5" dirty="0">
                <a:solidFill>
                  <a:schemeClr val="tx1"/>
                </a:solidFill>
                <a:cs typeface="Calibri"/>
              </a:rPr>
              <a:t>The</a:t>
            </a:r>
            <a:r>
              <a:rPr lang="en-US" sz="2100" dirty="0">
                <a:solidFill>
                  <a:schemeClr val="tx1"/>
                </a:solidFill>
                <a:cs typeface="Calibri"/>
              </a:rPr>
              <a:t> </a:t>
            </a:r>
            <a:r>
              <a:rPr lang="en-US" sz="2100" spc="-5" dirty="0">
                <a:solidFill>
                  <a:schemeClr val="tx1"/>
                </a:solidFill>
                <a:cs typeface="Calibri"/>
              </a:rPr>
              <a:t>good</a:t>
            </a:r>
            <a:r>
              <a:rPr lang="en-US" sz="2100" spc="15" dirty="0">
                <a:solidFill>
                  <a:schemeClr val="tx1"/>
                </a:solidFill>
                <a:cs typeface="Calibri"/>
              </a:rPr>
              <a:t> </a:t>
            </a:r>
            <a:r>
              <a:rPr lang="en-US" sz="2100" spc="-5" dirty="0">
                <a:solidFill>
                  <a:schemeClr val="tx1"/>
                </a:solidFill>
                <a:cs typeface="Calibri"/>
              </a:rPr>
              <a:t>practices</a:t>
            </a:r>
            <a:r>
              <a:rPr lang="en-US" sz="2100" spc="10" dirty="0">
                <a:solidFill>
                  <a:schemeClr val="tx1"/>
                </a:solidFill>
                <a:cs typeface="Calibri"/>
              </a:rPr>
              <a:t> </a:t>
            </a:r>
            <a:r>
              <a:rPr lang="en-US" sz="2100" spc="-5" dirty="0">
                <a:solidFill>
                  <a:schemeClr val="tx1"/>
                </a:solidFill>
                <a:cs typeface="Calibri"/>
              </a:rPr>
              <a:t>are</a:t>
            </a:r>
            <a:r>
              <a:rPr lang="en-US" sz="2100" spc="5" dirty="0">
                <a:solidFill>
                  <a:schemeClr val="tx1"/>
                </a:solidFill>
                <a:cs typeface="Calibri"/>
              </a:rPr>
              <a:t> </a:t>
            </a:r>
            <a:r>
              <a:rPr lang="en-US" sz="2100" spc="-5" dirty="0">
                <a:solidFill>
                  <a:schemeClr val="tx1"/>
                </a:solidFill>
                <a:cs typeface="Calibri"/>
              </a:rPr>
              <a:t>reviewed</a:t>
            </a:r>
            <a:r>
              <a:rPr lang="en-US" sz="2100" spc="50" dirty="0">
                <a:solidFill>
                  <a:schemeClr val="tx1"/>
                </a:solidFill>
                <a:cs typeface="Calibri"/>
              </a:rPr>
              <a:t> </a:t>
            </a:r>
            <a:r>
              <a:rPr lang="en-US" sz="2100" spc="-5" dirty="0">
                <a:solidFill>
                  <a:schemeClr val="tx1"/>
                </a:solidFill>
                <a:cs typeface="Calibri"/>
              </a:rPr>
              <a:t>at</a:t>
            </a:r>
            <a:r>
              <a:rPr lang="en-US" sz="2100" spc="-10" dirty="0">
                <a:solidFill>
                  <a:schemeClr val="tx1"/>
                </a:solidFill>
                <a:cs typeface="Calibri"/>
              </a:rPr>
              <a:t> </a:t>
            </a:r>
            <a:r>
              <a:rPr lang="en-US" sz="2100" spc="-5" dirty="0">
                <a:solidFill>
                  <a:schemeClr val="tx1"/>
                </a:solidFill>
                <a:cs typeface="Calibri"/>
              </a:rPr>
              <a:t>the</a:t>
            </a:r>
            <a:r>
              <a:rPr lang="en-US" sz="2100" spc="10" dirty="0">
                <a:solidFill>
                  <a:schemeClr val="tx1"/>
                </a:solidFill>
                <a:cs typeface="Calibri"/>
              </a:rPr>
              <a:t> </a:t>
            </a:r>
            <a:r>
              <a:rPr lang="en-US" sz="2100" spc="-5" dirty="0">
                <a:solidFill>
                  <a:schemeClr val="tx1"/>
                </a:solidFill>
                <a:cs typeface="Calibri"/>
              </a:rPr>
              <a:t>apex</a:t>
            </a:r>
            <a:r>
              <a:rPr lang="en-US" sz="2100" spc="-10" dirty="0">
                <a:solidFill>
                  <a:schemeClr val="tx1"/>
                </a:solidFill>
                <a:cs typeface="Calibri"/>
              </a:rPr>
              <a:t> </a:t>
            </a:r>
            <a:r>
              <a:rPr lang="en-US" sz="2100" spc="-5" dirty="0">
                <a:solidFill>
                  <a:schemeClr val="tx1"/>
                </a:solidFill>
                <a:cs typeface="Calibri"/>
              </a:rPr>
              <a:t>level</a:t>
            </a:r>
            <a:r>
              <a:rPr lang="en-US" sz="2100" spc="15" dirty="0">
                <a:solidFill>
                  <a:schemeClr val="tx1"/>
                </a:solidFill>
                <a:cs typeface="Calibri"/>
              </a:rPr>
              <a:t> </a:t>
            </a:r>
            <a:r>
              <a:rPr lang="en-US" sz="2100" spc="-5" dirty="0">
                <a:solidFill>
                  <a:schemeClr val="tx1"/>
                </a:solidFill>
                <a:cs typeface="Calibri"/>
              </a:rPr>
              <a:t>Central/State</a:t>
            </a:r>
            <a:r>
              <a:rPr lang="en-US" sz="2100" spc="5" dirty="0">
                <a:solidFill>
                  <a:schemeClr val="tx1"/>
                </a:solidFill>
                <a:cs typeface="Calibri"/>
              </a:rPr>
              <a:t> </a:t>
            </a:r>
            <a:r>
              <a:rPr lang="en-US" sz="2100" spc="-10" dirty="0">
                <a:solidFill>
                  <a:schemeClr val="tx1"/>
                </a:solidFill>
                <a:cs typeface="Calibri"/>
              </a:rPr>
              <a:t>governments</a:t>
            </a:r>
            <a:r>
              <a:rPr lang="en-US" sz="2100" spc="35" dirty="0">
                <a:solidFill>
                  <a:schemeClr val="tx1"/>
                </a:solidFill>
                <a:cs typeface="Calibri"/>
              </a:rPr>
              <a:t> </a:t>
            </a:r>
            <a:r>
              <a:rPr lang="en-US" sz="2100" spc="-5" dirty="0">
                <a:solidFill>
                  <a:schemeClr val="tx1"/>
                </a:solidFill>
                <a:cs typeface="Calibri"/>
              </a:rPr>
              <a:t>and</a:t>
            </a:r>
            <a:r>
              <a:rPr lang="en-US" sz="2100" spc="-15" dirty="0">
                <a:solidFill>
                  <a:schemeClr val="tx1"/>
                </a:solidFill>
                <a:cs typeface="Calibri"/>
              </a:rPr>
              <a:t> </a:t>
            </a:r>
            <a:r>
              <a:rPr lang="en-US" sz="2100" spc="-5" dirty="0">
                <a:solidFill>
                  <a:schemeClr val="tx1"/>
                </a:solidFill>
                <a:cs typeface="Calibri"/>
              </a:rPr>
              <a:t>this </a:t>
            </a:r>
            <a:r>
              <a:rPr lang="en-US" sz="2100" spc="-345" dirty="0">
                <a:solidFill>
                  <a:schemeClr val="tx1"/>
                </a:solidFill>
                <a:cs typeface="Calibri"/>
              </a:rPr>
              <a:t> </a:t>
            </a:r>
            <a:r>
              <a:rPr lang="en-US" sz="2100" spc="-5" dirty="0">
                <a:solidFill>
                  <a:schemeClr val="tx1"/>
                </a:solidFill>
                <a:cs typeface="Calibri"/>
              </a:rPr>
              <a:t>creates</a:t>
            </a:r>
            <a:r>
              <a:rPr lang="en-US" sz="2100" spc="15" dirty="0">
                <a:solidFill>
                  <a:schemeClr val="tx1"/>
                </a:solidFill>
                <a:cs typeface="Calibri"/>
              </a:rPr>
              <a:t> </a:t>
            </a:r>
            <a:r>
              <a:rPr lang="en-US" sz="2100" spc="-10" dirty="0">
                <a:solidFill>
                  <a:schemeClr val="tx1"/>
                </a:solidFill>
                <a:cs typeface="Calibri"/>
              </a:rPr>
              <a:t>proper</a:t>
            </a:r>
            <a:r>
              <a:rPr lang="en-US" sz="2100" spc="20" dirty="0">
                <a:solidFill>
                  <a:schemeClr val="tx1"/>
                </a:solidFill>
                <a:cs typeface="Calibri"/>
              </a:rPr>
              <a:t> </a:t>
            </a:r>
            <a:r>
              <a:rPr lang="en-US" sz="2100" spc="-5" dirty="0">
                <a:solidFill>
                  <a:schemeClr val="tx1"/>
                </a:solidFill>
                <a:cs typeface="Calibri"/>
              </a:rPr>
              <a:t>eco-system</a:t>
            </a:r>
            <a:r>
              <a:rPr lang="en-US" sz="2100" spc="25" dirty="0">
                <a:solidFill>
                  <a:schemeClr val="tx1"/>
                </a:solidFill>
                <a:cs typeface="Calibri"/>
              </a:rPr>
              <a:t> </a:t>
            </a:r>
            <a:r>
              <a:rPr lang="en-US" sz="2100" spc="-5" dirty="0">
                <a:solidFill>
                  <a:schemeClr val="tx1"/>
                </a:solidFill>
                <a:cs typeface="Calibri"/>
              </a:rPr>
              <a:t>for</a:t>
            </a:r>
            <a:r>
              <a:rPr lang="en-US" sz="2100" spc="10" dirty="0">
                <a:solidFill>
                  <a:schemeClr val="tx1"/>
                </a:solidFill>
                <a:cs typeface="Calibri"/>
              </a:rPr>
              <a:t> </a:t>
            </a:r>
            <a:r>
              <a:rPr lang="en-US" sz="2100" spc="-5" dirty="0">
                <a:solidFill>
                  <a:schemeClr val="tx1"/>
                </a:solidFill>
                <a:cs typeface="Calibri"/>
              </a:rPr>
              <a:t>replication</a:t>
            </a:r>
            <a:r>
              <a:rPr lang="en-US" sz="2100" spc="-15" dirty="0">
                <a:solidFill>
                  <a:schemeClr val="tx1"/>
                </a:solidFill>
                <a:cs typeface="Calibri"/>
              </a:rPr>
              <a:t> </a:t>
            </a:r>
            <a:r>
              <a:rPr lang="en-US" sz="2100" spc="-5" dirty="0">
                <a:solidFill>
                  <a:schemeClr val="tx1"/>
                </a:solidFill>
                <a:cs typeface="Calibri"/>
              </a:rPr>
              <a:t>elsewhere.</a:t>
            </a:r>
            <a:endParaRPr lang="en-US" sz="2100" dirty="0">
              <a:solidFill>
                <a:schemeClr val="tx1"/>
              </a:solidFill>
              <a:cs typeface="Calibri"/>
            </a:endParaRPr>
          </a:p>
          <a:p>
            <a:pPr marL="609612" indent="-342900" algn="just">
              <a:spcBef>
                <a:spcPts val="380"/>
              </a:spcBef>
            </a:pPr>
            <a:r>
              <a:rPr lang="en-US" sz="2100" spc="-5" dirty="0">
                <a:solidFill>
                  <a:schemeClr val="tx1"/>
                </a:solidFill>
                <a:cs typeface="Calibri"/>
              </a:rPr>
              <a:t>This</a:t>
            </a:r>
            <a:r>
              <a:rPr lang="en-US" sz="2100" spc="-10" dirty="0">
                <a:solidFill>
                  <a:schemeClr val="tx1"/>
                </a:solidFill>
                <a:cs typeface="Calibri"/>
              </a:rPr>
              <a:t> </a:t>
            </a:r>
            <a:r>
              <a:rPr lang="en-US" sz="2100" spc="-5" dirty="0">
                <a:solidFill>
                  <a:schemeClr val="tx1"/>
                </a:solidFill>
                <a:cs typeface="Calibri"/>
              </a:rPr>
              <a:t>Review</a:t>
            </a:r>
            <a:r>
              <a:rPr lang="en-US" sz="2100" spc="35" dirty="0">
                <a:solidFill>
                  <a:schemeClr val="tx1"/>
                </a:solidFill>
                <a:cs typeface="Calibri"/>
              </a:rPr>
              <a:t> </a:t>
            </a:r>
            <a:r>
              <a:rPr lang="en-US" sz="2100" spc="-5" dirty="0">
                <a:solidFill>
                  <a:schemeClr val="tx1"/>
                </a:solidFill>
                <a:cs typeface="Calibri"/>
              </a:rPr>
              <a:t>gives</a:t>
            </a:r>
            <a:r>
              <a:rPr lang="en-US" sz="2100" dirty="0">
                <a:solidFill>
                  <a:schemeClr val="tx1"/>
                </a:solidFill>
                <a:cs typeface="Calibri"/>
              </a:rPr>
              <a:t> </a:t>
            </a:r>
            <a:r>
              <a:rPr lang="en-US" sz="2100" spc="-5" dirty="0">
                <a:solidFill>
                  <a:schemeClr val="tx1"/>
                </a:solidFill>
                <a:cs typeface="Calibri"/>
              </a:rPr>
              <a:t>good</a:t>
            </a:r>
            <a:r>
              <a:rPr lang="en-US" sz="2100" spc="15" dirty="0">
                <a:solidFill>
                  <a:schemeClr val="tx1"/>
                </a:solidFill>
                <a:cs typeface="Calibri"/>
              </a:rPr>
              <a:t> </a:t>
            </a:r>
            <a:r>
              <a:rPr lang="en-US" sz="2100" spc="-5" dirty="0">
                <a:solidFill>
                  <a:schemeClr val="tx1"/>
                </a:solidFill>
                <a:cs typeface="Calibri"/>
              </a:rPr>
              <a:t>inputs</a:t>
            </a:r>
            <a:r>
              <a:rPr lang="en-US" sz="2100" spc="-10" dirty="0">
                <a:solidFill>
                  <a:schemeClr val="tx1"/>
                </a:solidFill>
                <a:cs typeface="Calibri"/>
              </a:rPr>
              <a:t> </a:t>
            </a:r>
            <a:r>
              <a:rPr lang="en-US" sz="2100" spc="-5" dirty="0">
                <a:solidFill>
                  <a:schemeClr val="tx1"/>
                </a:solidFill>
                <a:cs typeface="Calibri"/>
              </a:rPr>
              <a:t>to</a:t>
            </a:r>
            <a:r>
              <a:rPr lang="en-US" sz="2100" spc="15" dirty="0">
                <a:solidFill>
                  <a:schemeClr val="tx1"/>
                </a:solidFill>
                <a:cs typeface="Calibri"/>
              </a:rPr>
              <a:t> </a:t>
            </a:r>
            <a:r>
              <a:rPr lang="en-US" sz="2100" spc="-5" dirty="0">
                <a:solidFill>
                  <a:schemeClr val="tx1"/>
                </a:solidFill>
                <a:cs typeface="Calibri"/>
              </a:rPr>
              <a:t>Policy</a:t>
            </a:r>
            <a:r>
              <a:rPr lang="en-US" sz="2100" spc="-15" dirty="0">
                <a:solidFill>
                  <a:schemeClr val="tx1"/>
                </a:solidFill>
                <a:cs typeface="Calibri"/>
              </a:rPr>
              <a:t> </a:t>
            </a:r>
            <a:r>
              <a:rPr lang="en-US" sz="2100" spc="-10" dirty="0">
                <a:solidFill>
                  <a:schemeClr val="tx1"/>
                </a:solidFill>
                <a:cs typeface="Calibri"/>
              </a:rPr>
              <a:t>makers</a:t>
            </a:r>
            <a:r>
              <a:rPr lang="en-US" sz="2100" spc="25" dirty="0">
                <a:solidFill>
                  <a:schemeClr val="tx1"/>
                </a:solidFill>
                <a:cs typeface="Calibri"/>
              </a:rPr>
              <a:t> </a:t>
            </a:r>
            <a:r>
              <a:rPr lang="en-US" sz="2100" spc="-5" dirty="0">
                <a:solidFill>
                  <a:schemeClr val="tx1"/>
                </a:solidFill>
                <a:cs typeface="Calibri"/>
              </a:rPr>
              <a:t>to</a:t>
            </a:r>
            <a:r>
              <a:rPr lang="en-US" sz="2100" spc="10" dirty="0">
                <a:solidFill>
                  <a:schemeClr val="tx1"/>
                </a:solidFill>
                <a:cs typeface="Calibri"/>
              </a:rPr>
              <a:t> </a:t>
            </a:r>
            <a:r>
              <a:rPr lang="en-US" sz="2100" spc="-5" dirty="0">
                <a:solidFill>
                  <a:schemeClr val="tx1"/>
                </a:solidFill>
                <a:cs typeface="Calibri"/>
              </a:rPr>
              <a:t>design</a:t>
            </a:r>
            <a:r>
              <a:rPr lang="en-US" sz="2100" dirty="0">
                <a:solidFill>
                  <a:schemeClr val="tx1"/>
                </a:solidFill>
                <a:cs typeface="Calibri"/>
              </a:rPr>
              <a:t> </a:t>
            </a:r>
            <a:r>
              <a:rPr lang="en-US" sz="2100" spc="-10" dirty="0">
                <a:solidFill>
                  <a:schemeClr val="tx1"/>
                </a:solidFill>
                <a:cs typeface="Calibri"/>
              </a:rPr>
              <a:t>schemes</a:t>
            </a:r>
            <a:r>
              <a:rPr lang="en-US" sz="2100" spc="20" dirty="0">
                <a:solidFill>
                  <a:schemeClr val="tx1"/>
                </a:solidFill>
                <a:cs typeface="Calibri"/>
              </a:rPr>
              <a:t> </a:t>
            </a:r>
            <a:r>
              <a:rPr lang="en-US" sz="2100" spc="-5" dirty="0">
                <a:solidFill>
                  <a:schemeClr val="tx1"/>
                </a:solidFill>
                <a:cs typeface="Calibri"/>
              </a:rPr>
              <a:t>that</a:t>
            </a:r>
            <a:r>
              <a:rPr lang="en-US" sz="2100" spc="-10" dirty="0">
                <a:solidFill>
                  <a:schemeClr val="tx1"/>
                </a:solidFill>
                <a:cs typeface="Calibri"/>
              </a:rPr>
              <a:t> </a:t>
            </a:r>
            <a:r>
              <a:rPr lang="en-US" sz="2100" spc="-5" dirty="0">
                <a:solidFill>
                  <a:schemeClr val="tx1"/>
                </a:solidFill>
                <a:cs typeface="Calibri"/>
              </a:rPr>
              <a:t>deliver.</a:t>
            </a:r>
            <a:endParaRPr lang="en-US" sz="2100" dirty="0">
              <a:solidFill>
                <a:schemeClr val="tx1"/>
              </a:solidFill>
              <a:cs typeface="Calibri"/>
            </a:endParaRPr>
          </a:p>
          <a:p>
            <a:pPr marR="53340" algn="just">
              <a:spcBef>
                <a:spcPts val="415"/>
              </a:spcBef>
            </a:pPr>
            <a:r>
              <a:rPr lang="en-US" sz="2100" spc="-5" dirty="0">
                <a:solidFill>
                  <a:schemeClr val="tx1"/>
                </a:solidFill>
                <a:cs typeface="Calibri"/>
              </a:rPr>
              <a:t>Ensuring</a:t>
            </a:r>
            <a:r>
              <a:rPr lang="en-US" sz="2100" dirty="0">
                <a:solidFill>
                  <a:schemeClr val="tx1"/>
                </a:solidFill>
                <a:cs typeface="Calibri"/>
              </a:rPr>
              <a:t> </a:t>
            </a:r>
            <a:r>
              <a:rPr lang="en-US" sz="2100" spc="-5" dirty="0">
                <a:solidFill>
                  <a:schemeClr val="tx1"/>
                </a:solidFill>
                <a:cs typeface="Calibri"/>
              </a:rPr>
              <a:t>continuous</a:t>
            </a:r>
            <a:r>
              <a:rPr lang="en-US" sz="2100" spc="30" dirty="0">
                <a:solidFill>
                  <a:schemeClr val="tx1"/>
                </a:solidFill>
                <a:cs typeface="Calibri"/>
              </a:rPr>
              <a:t> </a:t>
            </a:r>
            <a:r>
              <a:rPr lang="en-US" sz="2100" spc="-5" dirty="0">
                <a:solidFill>
                  <a:schemeClr val="tx1"/>
                </a:solidFill>
                <a:cs typeface="Calibri"/>
              </a:rPr>
              <a:t>innovation</a:t>
            </a:r>
            <a:r>
              <a:rPr lang="en-US" sz="2100" spc="25" dirty="0">
                <a:solidFill>
                  <a:schemeClr val="tx1"/>
                </a:solidFill>
                <a:cs typeface="Calibri"/>
              </a:rPr>
              <a:t> </a:t>
            </a:r>
            <a:r>
              <a:rPr lang="en-US" sz="2100" dirty="0">
                <a:solidFill>
                  <a:schemeClr val="tx1"/>
                </a:solidFill>
                <a:cs typeface="Calibri"/>
              </a:rPr>
              <a:t>&amp;</a:t>
            </a:r>
            <a:r>
              <a:rPr lang="en-US" sz="2100" spc="-5" dirty="0">
                <a:solidFill>
                  <a:schemeClr val="tx1"/>
                </a:solidFill>
                <a:cs typeface="Calibri"/>
              </a:rPr>
              <a:t> improvement</a:t>
            </a:r>
            <a:r>
              <a:rPr lang="en-US" sz="2100" spc="40" dirty="0">
                <a:solidFill>
                  <a:schemeClr val="tx1"/>
                </a:solidFill>
                <a:cs typeface="Calibri"/>
              </a:rPr>
              <a:t> </a:t>
            </a:r>
            <a:r>
              <a:rPr lang="en-US" sz="2100" spc="-5" dirty="0">
                <a:solidFill>
                  <a:schemeClr val="tx1"/>
                </a:solidFill>
                <a:cs typeface="Calibri"/>
              </a:rPr>
              <a:t>–using</a:t>
            </a:r>
            <a:r>
              <a:rPr lang="en-US" sz="2100" spc="5" dirty="0">
                <a:solidFill>
                  <a:schemeClr val="tx1"/>
                </a:solidFill>
                <a:cs typeface="Calibri"/>
              </a:rPr>
              <a:t> </a:t>
            </a:r>
            <a:r>
              <a:rPr lang="en-US" sz="2100" dirty="0">
                <a:solidFill>
                  <a:schemeClr val="tx1"/>
                </a:solidFill>
                <a:cs typeface="Calibri"/>
              </a:rPr>
              <a:t>customer</a:t>
            </a:r>
            <a:r>
              <a:rPr lang="en-US" sz="2100" spc="5" dirty="0">
                <a:solidFill>
                  <a:schemeClr val="tx1"/>
                </a:solidFill>
                <a:cs typeface="Calibri"/>
              </a:rPr>
              <a:t> </a:t>
            </a:r>
            <a:r>
              <a:rPr lang="en-US" sz="2100" spc="-5" dirty="0">
                <a:solidFill>
                  <a:schemeClr val="tx1"/>
                </a:solidFill>
                <a:cs typeface="Calibri"/>
              </a:rPr>
              <a:t>feedback</a:t>
            </a:r>
            <a:r>
              <a:rPr lang="en-US" sz="2100" spc="5" dirty="0">
                <a:solidFill>
                  <a:schemeClr val="tx1"/>
                </a:solidFill>
                <a:cs typeface="Calibri"/>
              </a:rPr>
              <a:t> </a:t>
            </a:r>
            <a:r>
              <a:rPr lang="en-US" sz="2100" dirty="0">
                <a:solidFill>
                  <a:schemeClr val="tx1"/>
                </a:solidFill>
                <a:cs typeface="Calibri"/>
              </a:rPr>
              <a:t>to</a:t>
            </a:r>
            <a:r>
              <a:rPr lang="en-US" sz="2100" spc="10" dirty="0">
                <a:solidFill>
                  <a:schemeClr val="tx1"/>
                </a:solidFill>
                <a:cs typeface="Calibri"/>
              </a:rPr>
              <a:t> </a:t>
            </a:r>
            <a:r>
              <a:rPr lang="en-US" sz="2100" spc="-5" dirty="0">
                <a:solidFill>
                  <a:schemeClr val="tx1"/>
                </a:solidFill>
                <a:cs typeface="Calibri"/>
              </a:rPr>
              <a:t>sustain </a:t>
            </a:r>
            <a:r>
              <a:rPr lang="en-US" sz="2100" spc="-390" dirty="0">
                <a:solidFill>
                  <a:schemeClr val="tx1"/>
                </a:solidFill>
                <a:cs typeface="Calibri"/>
              </a:rPr>
              <a:t> </a:t>
            </a:r>
            <a:r>
              <a:rPr lang="en-US" sz="2100" spc="-5" dirty="0">
                <a:solidFill>
                  <a:schemeClr val="tx1"/>
                </a:solidFill>
                <a:cs typeface="Calibri"/>
              </a:rPr>
              <a:t>relevance</a:t>
            </a:r>
            <a:r>
              <a:rPr lang="en-US" sz="2100" spc="5" dirty="0">
                <a:solidFill>
                  <a:schemeClr val="tx1"/>
                </a:solidFill>
                <a:cs typeface="Calibri"/>
              </a:rPr>
              <a:t> </a:t>
            </a:r>
            <a:r>
              <a:rPr lang="en-US" sz="2100" dirty="0">
                <a:solidFill>
                  <a:schemeClr val="tx1"/>
                </a:solidFill>
                <a:cs typeface="Calibri"/>
              </a:rPr>
              <a:t>and</a:t>
            </a:r>
            <a:r>
              <a:rPr lang="en-US" sz="2100" spc="15" dirty="0">
                <a:solidFill>
                  <a:schemeClr val="tx1"/>
                </a:solidFill>
                <a:cs typeface="Calibri"/>
              </a:rPr>
              <a:t> </a:t>
            </a:r>
            <a:r>
              <a:rPr lang="en-US" sz="2100" spc="-5" dirty="0">
                <a:solidFill>
                  <a:schemeClr val="tx1"/>
                </a:solidFill>
                <a:cs typeface="Calibri"/>
              </a:rPr>
              <a:t>benefits.</a:t>
            </a:r>
            <a:endParaRPr lang="en-US" sz="2100" dirty="0">
              <a:solidFill>
                <a:schemeClr val="tx1"/>
              </a:solidFill>
              <a:cs typeface="Calibri"/>
            </a:endParaRPr>
          </a:p>
        </p:txBody>
      </p:sp>
    </p:spTree>
    <p:extLst>
      <p:ext uri="{BB962C8B-B14F-4D97-AF65-F5344CB8AC3E}">
        <p14:creationId xmlns:p14="http://schemas.microsoft.com/office/powerpoint/2010/main" val="2760136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Electoral reforms</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1" i="0" dirty="0">
                <a:solidFill>
                  <a:srgbClr val="FF0000"/>
                </a:solidFill>
                <a:effectLst/>
                <a:latin typeface="+mj-lt"/>
              </a:rPr>
              <a:t>Imposing limits on the overall expenditure of the political parties</a:t>
            </a:r>
            <a:r>
              <a:rPr lang="en-US" sz="2400" b="0" i="0" dirty="0">
                <a:solidFill>
                  <a:srgbClr val="FF0000"/>
                </a:solidFill>
                <a:effectLst/>
                <a:latin typeface="+mj-lt"/>
              </a:rPr>
              <a:t>.</a:t>
            </a:r>
          </a:p>
          <a:p>
            <a:pPr algn="just">
              <a:buFont typeface="Arial" panose="020B0604020202020204" pitchFamily="34" charset="0"/>
              <a:buChar char="•"/>
            </a:pPr>
            <a:r>
              <a:rPr lang="en-US" sz="2400" b="0" i="0" dirty="0">
                <a:effectLst/>
                <a:latin typeface="+mj-lt"/>
              </a:rPr>
              <a:t>Making </a:t>
            </a:r>
            <a:r>
              <a:rPr lang="en-US" sz="2400" b="1" i="0" dirty="0">
                <a:solidFill>
                  <a:srgbClr val="FF0000"/>
                </a:solidFill>
                <a:effectLst/>
                <a:latin typeface="+mj-lt"/>
              </a:rPr>
              <a:t>state funding</a:t>
            </a:r>
            <a:r>
              <a:rPr lang="en-US" sz="2400" b="0" i="0" dirty="0">
                <a:effectLst/>
                <a:latin typeface="+mj-lt"/>
              </a:rPr>
              <a:t> of elections a reality.</a:t>
            </a:r>
          </a:p>
          <a:p>
            <a:pPr algn="just">
              <a:buFont typeface="Arial" panose="020B0604020202020204" pitchFamily="34" charset="0"/>
              <a:buChar char="•"/>
            </a:pPr>
            <a:r>
              <a:rPr lang="en-US" sz="2400" b="1" i="0" dirty="0">
                <a:solidFill>
                  <a:srgbClr val="FF0000"/>
                </a:solidFill>
                <a:effectLst/>
                <a:latin typeface="+mj-lt"/>
              </a:rPr>
              <a:t>Empowering ECI</a:t>
            </a:r>
            <a:r>
              <a:rPr lang="en-US" sz="2400" b="0" i="0" dirty="0">
                <a:effectLst/>
                <a:latin typeface="+mj-lt"/>
              </a:rPr>
              <a:t> by giving legal force to MCC and making paid news a criminal offence.</a:t>
            </a:r>
          </a:p>
          <a:p>
            <a:pPr algn="just">
              <a:buFont typeface="Arial" panose="020B0604020202020204" pitchFamily="34" charset="0"/>
              <a:buChar char="•"/>
            </a:pPr>
            <a:r>
              <a:rPr lang="en-US" sz="2400" b="0" i="0" dirty="0">
                <a:effectLst/>
                <a:latin typeface="+mj-lt"/>
              </a:rPr>
              <a:t>Strengthening of </a:t>
            </a:r>
            <a:r>
              <a:rPr lang="en-US" sz="2400" b="1" i="0" dirty="0">
                <a:solidFill>
                  <a:srgbClr val="FF0000"/>
                </a:solidFill>
                <a:effectLst/>
                <a:latin typeface="+mj-lt"/>
              </a:rPr>
              <a:t>autonomous institutions</a:t>
            </a:r>
            <a:endParaRPr lang="en-US" sz="2400" b="0" i="0" dirty="0">
              <a:solidFill>
                <a:srgbClr val="FF0000"/>
              </a:solidFill>
              <a:effectLst/>
              <a:latin typeface="+mj-lt"/>
            </a:endParaRPr>
          </a:p>
          <a:p>
            <a:pPr algn="just">
              <a:buFont typeface="Arial" panose="020B0604020202020204" pitchFamily="34" charset="0"/>
              <a:buChar char="•"/>
            </a:pPr>
            <a:r>
              <a:rPr lang="en-US" sz="2400" b="0" i="0" dirty="0">
                <a:effectLst/>
                <a:latin typeface="+mj-lt"/>
              </a:rPr>
              <a:t>Protecting the autonomy of CIC-giving him/her a constitutional status</a:t>
            </a:r>
          </a:p>
          <a:p>
            <a:pPr algn="just">
              <a:buFont typeface="Arial" panose="020B0604020202020204" pitchFamily="34" charset="0"/>
              <a:buChar char="•"/>
            </a:pPr>
            <a:r>
              <a:rPr lang="en-US" sz="2400" b="0" i="0" dirty="0">
                <a:effectLst/>
                <a:latin typeface="+mj-lt"/>
              </a:rPr>
              <a:t>Eliminate overlapping of jurisdiction- e.g. Lokpal and CBI</a:t>
            </a:r>
          </a:p>
          <a:p>
            <a:pPr algn="just">
              <a:spcAft>
                <a:spcPts val="600"/>
              </a:spcAft>
            </a:pPr>
            <a:endParaRPr lang="en-US" sz="3200" dirty="0">
              <a:latin typeface="+mj-lt"/>
            </a:endParaRPr>
          </a:p>
        </p:txBody>
      </p:sp>
    </p:spTree>
    <p:extLst>
      <p:ext uri="{BB962C8B-B14F-4D97-AF65-F5344CB8AC3E}">
        <p14:creationId xmlns:p14="http://schemas.microsoft.com/office/powerpoint/2010/main" val="3709233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Administrative reforms</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Establishing the </a:t>
            </a:r>
            <a:r>
              <a:rPr lang="en-US" sz="2400" b="1" i="0" dirty="0">
                <a:solidFill>
                  <a:srgbClr val="FF0000"/>
                </a:solidFill>
                <a:effectLst/>
                <a:latin typeface="+mj-lt"/>
              </a:rPr>
              <a:t>Civil Service Board to curb the excessive political control over the administration</a:t>
            </a:r>
            <a:r>
              <a:rPr lang="en-US" sz="2400" b="1" i="0" dirty="0">
                <a:effectLst/>
                <a:latin typeface="+mj-lt"/>
              </a:rPr>
              <a:t>.</a:t>
            </a:r>
            <a:endParaRPr lang="en-US" sz="2400" b="0" i="0" dirty="0">
              <a:effectLst/>
              <a:latin typeface="+mj-lt"/>
            </a:endParaRPr>
          </a:p>
          <a:p>
            <a:pPr algn="just">
              <a:buFont typeface="Arial" panose="020B0604020202020204" pitchFamily="34" charset="0"/>
              <a:buChar char="•"/>
            </a:pPr>
            <a:r>
              <a:rPr lang="en-US" sz="2400" b="0" i="0" dirty="0">
                <a:effectLst/>
                <a:latin typeface="+mj-lt"/>
              </a:rPr>
              <a:t>Conducting </a:t>
            </a:r>
            <a:r>
              <a:rPr lang="en-US" sz="2400" b="1" i="0" dirty="0">
                <a:solidFill>
                  <a:srgbClr val="FF0000"/>
                </a:solidFill>
                <a:effectLst/>
                <a:latin typeface="+mj-lt"/>
              </a:rPr>
              <a:t>periodic sensitivity training</a:t>
            </a:r>
            <a:r>
              <a:rPr lang="en-US" sz="2400" b="0" i="0" dirty="0">
                <a:effectLst/>
                <a:latin typeface="+mj-lt"/>
              </a:rPr>
              <a:t> for the civil servants.</a:t>
            </a:r>
          </a:p>
          <a:p>
            <a:pPr algn="just">
              <a:buFont typeface="Arial" panose="020B0604020202020204" pitchFamily="34" charset="0"/>
              <a:buChar char="•"/>
            </a:pPr>
            <a:r>
              <a:rPr lang="en-US" sz="2400" b="0" i="0" dirty="0">
                <a:effectLst/>
                <a:latin typeface="+mj-lt"/>
              </a:rPr>
              <a:t>Simplifying the disciplinary proceedings and </a:t>
            </a:r>
            <a:r>
              <a:rPr lang="en-US" sz="2400" b="1" i="0" dirty="0">
                <a:solidFill>
                  <a:srgbClr val="FF0000"/>
                </a:solidFill>
                <a:effectLst/>
                <a:latin typeface="+mj-lt"/>
              </a:rPr>
              <a:t>strengthening preventive vigilance</a:t>
            </a:r>
            <a:r>
              <a:rPr lang="en-US" sz="2400" b="0" i="0" dirty="0">
                <a:effectLst/>
                <a:latin typeface="+mj-lt"/>
              </a:rPr>
              <a:t> within the departments to ensure corrupt civil servant do not occupy the sensitive position.</a:t>
            </a:r>
          </a:p>
          <a:p>
            <a:pPr algn="just">
              <a:buFont typeface="Arial" panose="020B0604020202020204" pitchFamily="34" charset="0"/>
              <a:buChar char="•"/>
            </a:pPr>
            <a:r>
              <a:rPr lang="en-US" sz="2400" b="1" i="0" dirty="0">
                <a:solidFill>
                  <a:srgbClr val="FF0000"/>
                </a:solidFill>
                <a:effectLst/>
                <a:latin typeface="+mj-lt"/>
              </a:rPr>
              <a:t>Police and judicial reforms</a:t>
            </a:r>
            <a:r>
              <a:rPr lang="en-US" sz="2400" b="0" i="0" dirty="0">
                <a:effectLst/>
                <a:latin typeface="+mj-lt"/>
              </a:rPr>
              <a:t>– implementation of </a:t>
            </a:r>
            <a:r>
              <a:rPr lang="en-US" sz="2400" b="1" i="0" dirty="0">
                <a:solidFill>
                  <a:srgbClr val="FF0000"/>
                </a:solidFill>
                <a:effectLst/>
                <a:latin typeface="+mj-lt"/>
              </a:rPr>
              <a:t>Prakash Singh recommendations</a:t>
            </a:r>
            <a:r>
              <a:rPr lang="en-US" sz="2400" b="0" i="0" dirty="0">
                <a:solidFill>
                  <a:srgbClr val="FF0000"/>
                </a:solidFill>
                <a:effectLst/>
                <a:latin typeface="+mj-lt"/>
              </a:rPr>
              <a:t>.</a:t>
            </a:r>
          </a:p>
          <a:p>
            <a:pPr algn="just">
              <a:spcAft>
                <a:spcPts val="600"/>
              </a:spcAft>
            </a:pPr>
            <a:endParaRPr lang="en-US" sz="3200" dirty="0">
              <a:latin typeface="+mj-lt"/>
            </a:endParaRPr>
          </a:p>
        </p:txBody>
      </p:sp>
    </p:spTree>
    <p:extLst>
      <p:ext uri="{BB962C8B-B14F-4D97-AF65-F5344CB8AC3E}">
        <p14:creationId xmlns:p14="http://schemas.microsoft.com/office/powerpoint/2010/main" val="3529938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Governance reforms</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e-gov apart from advancing the good governance objectives of accountability and transparency also seeks to reduce the manual interface between state and citizen thus preventing the incidences of bribery</a:t>
            </a:r>
          </a:p>
          <a:p>
            <a:pPr algn="just">
              <a:buFont typeface="Arial" panose="020B0604020202020204" pitchFamily="34" charset="0"/>
              <a:buChar char="•"/>
            </a:pPr>
            <a:r>
              <a:rPr lang="en-US" sz="2400" b="0" i="0" dirty="0">
                <a:effectLst/>
                <a:latin typeface="+mj-lt"/>
              </a:rPr>
              <a:t>Drives like Digital India projects like Government e-Marketplace must be implemented.</a:t>
            </a:r>
          </a:p>
          <a:p>
            <a:pPr algn="just">
              <a:buFont typeface="Arial" panose="020B0604020202020204" pitchFamily="34" charset="0"/>
              <a:buChar char="•"/>
            </a:pPr>
            <a:r>
              <a:rPr lang="en-US" sz="2400" b="0" i="0" dirty="0">
                <a:effectLst/>
                <a:latin typeface="+mj-lt"/>
              </a:rPr>
              <a:t>Enactment of the right to service act. E.g. Rajasthan social accountability bill</a:t>
            </a:r>
          </a:p>
          <a:p>
            <a:pPr algn="just">
              <a:spcAft>
                <a:spcPts val="600"/>
              </a:spcAft>
            </a:pPr>
            <a:endParaRPr lang="en-US" sz="3200" dirty="0">
              <a:latin typeface="+mj-lt"/>
            </a:endParaRPr>
          </a:p>
        </p:txBody>
      </p:sp>
    </p:spTree>
    <p:extLst>
      <p:ext uri="{BB962C8B-B14F-4D97-AF65-F5344CB8AC3E}">
        <p14:creationId xmlns:p14="http://schemas.microsoft.com/office/powerpoint/2010/main" val="1900584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Economic reforms</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Negating legal lacunae in banking, stock market legislations.</a:t>
            </a:r>
          </a:p>
          <a:p>
            <a:pPr algn="just">
              <a:buFont typeface="Arial" panose="020B0604020202020204" pitchFamily="34" charset="0"/>
              <a:buChar char="•"/>
            </a:pPr>
            <a:r>
              <a:rPr lang="en-US" sz="2400" b="0" i="0" dirty="0">
                <a:effectLst/>
                <a:latin typeface="+mj-lt"/>
              </a:rPr>
              <a:t>Improving corporate governance by implementing corporate governance committee reports</a:t>
            </a:r>
          </a:p>
          <a:p>
            <a:pPr algn="just">
              <a:buFont typeface="Arial" panose="020B0604020202020204" pitchFamily="34" charset="0"/>
              <a:buChar char="•"/>
            </a:pPr>
            <a:r>
              <a:rPr lang="en-US" sz="2400" b="0" i="0" dirty="0">
                <a:effectLst/>
                <a:latin typeface="+mj-lt"/>
              </a:rPr>
              <a:t>Formalization of the economy</a:t>
            </a:r>
          </a:p>
          <a:p>
            <a:pPr algn="just">
              <a:spcAft>
                <a:spcPts val="600"/>
              </a:spcAft>
            </a:pPr>
            <a:endParaRPr lang="en-US" sz="3200" dirty="0">
              <a:latin typeface="+mj-lt"/>
            </a:endParaRPr>
          </a:p>
        </p:txBody>
      </p:sp>
    </p:spTree>
    <p:extLst>
      <p:ext uri="{BB962C8B-B14F-4D97-AF65-F5344CB8AC3E}">
        <p14:creationId xmlns:p14="http://schemas.microsoft.com/office/powerpoint/2010/main" val="1817383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a:t>Social sector improvements</a:t>
            </a:r>
            <a:endParaRPr lang="en-US" sz="4000" dirty="0"/>
          </a:p>
        </p:txBody>
      </p:sp>
      <p:sp>
        <p:nvSpPr>
          <p:cNvPr id="3" name="Content Placeholder 2"/>
          <p:cNvSpPr>
            <a:spLocks noGrp="1"/>
          </p:cNvSpPr>
          <p:nvPr>
            <p:ph idx="1"/>
          </p:nvPr>
        </p:nvSpPr>
        <p:spPr>
          <a:xfrm>
            <a:off x="1097280" y="1371600"/>
            <a:ext cx="10058400" cy="4876801"/>
          </a:xfrm>
        </p:spPr>
        <p:txBody>
          <a:bodyPr>
            <a:normAutofit/>
          </a:bodyPr>
          <a:lstStyle/>
          <a:p>
            <a:pPr algn="just">
              <a:buFont typeface="Arial" panose="020B0604020202020204" pitchFamily="34" charset="0"/>
              <a:buChar char="•"/>
            </a:pPr>
            <a:r>
              <a:rPr lang="en-US" sz="2400" b="0" i="0" dirty="0">
                <a:effectLst/>
                <a:latin typeface="+mj-lt"/>
              </a:rPr>
              <a:t>Awareness of citizenry by training them in </a:t>
            </a:r>
            <a:r>
              <a:rPr lang="en-US" sz="2400" b="1" i="0" dirty="0">
                <a:solidFill>
                  <a:srgbClr val="FF0000"/>
                </a:solidFill>
                <a:effectLst/>
                <a:latin typeface="+mj-lt"/>
              </a:rPr>
              <a:t>RTI act, Citizens charter, social audits</a:t>
            </a:r>
            <a:r>
              <a:rPr lang="en-US" sz="2400" b="0" i="0" dirty="0">
                <a:solidFill>
                  <a:srgbClr val="FF0000"/>
                </a:solidFill>
                <a:effectLst/>
                <a:latin typeface="+mj-lt"/>
              </a:rPr>
              <a:t>.</a:t>
            </a:r>
          </a:p>
          <a:p>
            <a:pPr algn="just">
              <a:buFont typeface="Arial" panose="020B0604020202020204" pitchFamily="34" charset="0"/>
              <a:buChar char="•"/>
            </a:pPr>
            <a:r>
              <a:rPr lang="en-US" sz="2400" b="0" i="0" dirty="0">
                <a:effectLst/>
                <a:latin typeface="+mj-lt"/>
              </a:rPr>
              <a:t>Increasing </a:t>
            </a:r>
            <a:r>
              <a:rPr lang="en-US" sz="2400" b="1" i="0" dirty="0">
                <a:solidFill>
                  <a:srgbClr val="FF0000"/>
                </a:solidFill>
                <a:effectLst/>
                <a:latin typeface="+mj-lt"/>
              </a:rPr>
              <a:t>democratization of the masses</a:t>
            </a:r>
            <a:r>
              <a:rPr lang="en-US" sz="2400" b="0" i="0" dirty="0">
                <a:effectLst/>
                <a:latin typeface="+mj-lt"/>
              </a:rPr>
              <a:t>.</a:t>
            </a:r>
          </a:p>
          <a:p>
            <a:pPr algn="just">
              <a:buFont typeface="Arial" panose="020B0604020202020204" pitchFamily="34" charset="0"/>
              <a:buChar char="•"/>
            </a:pPr>
            <a:r>
              <a:rPr lang="en-US" sz="2400" b="1" i="0" dirty="0">
                <a:solidFill>
                  <a:srgbClr val="FF0000"/>
                </a:solidFill>
                <a:effectLst/>
                <a:latin typeface="+mj-lt"/>
              </a:rPr>
              <a:t>Curriculum reforms to inculcate values</a:t>
            </a:r>
            <a:r>
              <a:rPr lang="en-US" sz="2400" b="0" i="0" dirty="0">
                <a:effectLst/>
                <a:latin typeface="+mj-lt"/>
              </a:rPr>
              <a:t> even in higher education by which youngsters acquire high standards of ethical mindset.</a:t>
            </a:r>
          </a:p>
          <a:p>
            <a:pPr algn="just">
              <a:spcAft>
                <a:spcPts val="600"/>
              </a:spcAft>
            </a:pPr>
            <a:endParaRPr lang="en-US" sz="3200" dirty="0">
              <a:latin typeface="+mj-lt"/>
            </a:endParaRPr>
          </a:p>
        </p:txBody>
      </p:sp>
    </p:spTree>
    <p:extLst>
      <p:ext uri="{BB962C8B-B14F-4D97-AF65-F5344CB8AC3E}">
        <p14:creationId xmlns:p14="http://schemas.microsoft.com/office/powerpoint/2010/main" val="270551672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Custom 2">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913DB040-6816-4415-960D-8178C785755E}"/>
    </a:ext>
  </a:extLst>
</a:theme>
</file>

<file path=ppt/theme/theme3.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VTI" id="{A72E8C35-66DD-49F8-AF66-813F19B983AE}" vid="{93CCBC76-B7A1-4C3D-93EA-5CE34C4670F9}"/>
    </a:ext>
  </a:extLst>
</a:theme>
</file>

<file path=ppt/theme/theme4.xml><?xml version="1.0" encoding="utf-8"?>
<a:theme xmlns:a="http://schemas.openxmlformats.org/drawingml/2006/main" name="1_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VTI" id="{A72E8C35-66DD-49F8-AF66-813F19B983AE}" vid="{93CCBC76-B7A1-4C3D-93EA-5CE34C4670F9}"/>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6664</TotalTime>
  <Words>1523</Words>
  <Application>Microsoft Office PowerPoint</Application>
  <PresentationFormat>Custom</PresentationFormat>
  <Paragraphs>172</Paragraphs>
  <Slides>42</Slides>
  <Notes>0</Notes>
  <HiddenSlides>0</HiddenSlides>
  <MMClips>0</MMClips>
  <ScaleCrop>false</ScaleCrop>
  <HeadingPairs>
    <vt:vector size="4" baseType="variant">
      <vt:variant>
        <vt:lpstr>Theme</vt:lpstr>
      </vt:variant>
      <vt:variant>
        <vt:i4>4</vt:i4>
      </vt:variant>
      <vt:variant>
        <vt:lpstr>Slide Titles</vt:lpstr>
      </vt:variant>
      <vt:variant>
        <vt:i4>42</vt:i4>
      </vt:variant>
    </vt:vector>
  </HeadingPairs>
  <TitlesOfParts>
    <vt:vector size="46" baseType="lpstr">
      <vt:lpstr>Retrospect</vt:lpstr>
      <vt:lpstr>Savon</vt:lpstr>
      <vt:lpstr>SavonVTI</vt:lpstr>
      <vt:lpstr>1_SavonVTI</vt:lpstr>
      <vt:lpstr>Objectives of the class</vt:lpstr>
      <vt:lpstr>Corruption  (continued)</vt:lpstr>
      <vt:lpstr>Ways to tackle corruption through reforms</vt:lpstr>
      <vt:lpstr>PowerPoint Presentation</vt:lpstr>
      <vt:lpstr>Electoral reforms</vt:lpstr>
      <vt:lpstr>Administrative reforms</vt:lpstr>
      <vt:lpstr>Governance reforms</vt:lpstr>
      <vt:lpstr>Economic reforms</vt:lpstr>
      <vt:lpstr>Social sector improvements</vt:lpstr>
      <vt:lpstr>PowerPoint Presentation</vt:lpstr>
      <vt:lpstr>Corruption in Civil Service </vt:lpstr>
      <vt:lpstr>What are the Reasons for the Prevalence of Corruption in Civil Service?</vt:lpstr>
      <vt:lpstr>PowerPoint Presentation</vt:lpstr>
      <vt:lpstr>What can be the impact of Corruption in civil service?</vt:lpstr>
      <vt:lpstr>PowerPoint Presentation</vt:lpstr>
      <vt:lpstr>PowerPoint Presentation</vt:lpstr>
      <vt:lpstr>PowerPoint Presentation</vt:lpstr>
      <vt:lpstr>PowerPoint Presentation</vt:lpstr>
      <vt:lpstr>PowerPoint Presentation</vt:lpstr>
      <vt:lpstr>PowerPoint Presentation</vt:lpstr>
      <vt:lpstr>What should be the Way Forward?</vt:lpstr>
      <vt:lpstr>PowerPoint Presentation</vt:lpstr>
      <vt:lpstr>PowerPoint Presentation</vt:lpstr>
      <vt:lpstr>PowerPoint Presentation</vt:lpstr>
      <vt:lpstr>PowerPoint Presentation</vt:lpstr>
      <vt:lpstr>PowerPoint Presentation</vt:lpstr>
      <vt:lpstr>Work Culture  and Public Service delivery in india</vt:lpstr>
      <vt:lpstr>Work Culture:</vt:lpstr>
      <vt:lpstr>Contd…</vt:lpstr>
      <vt:lpstr>Traits of a healthy work culture:</vt:lpstr>
      <vt:lpstr>Characteristics of work culture in civil services:</vt:lpstr>
      <vt:lpstr>Desirable Work Culture in Civil Services:</vt:lpstr>
      <vt:lpstr>Importance of a healthy work culture in civil services:</vt:lpstr>
      <vt:lpstr>Traits that civil service can learn from private sector:</vt:lpstr>
      <vt:lpstr>Recent administrative reforms to improve work culture</vt:lpstr>
      <vt:lpstr>Some success stories</vt:lpstr>
      <vt:lpstr>Contd…</vt:lpstr>
      <vt:lpstr>Public Service Delivery in india</vt:lpstr>
      <vt:lpstr>What are Public Services?</vt:lpstr>
      <vt:lpstr>Public Service Delivery:</vt:lpstr>
      <vt:lpstr>Effective Public Service Delivery – Imperatives</vt:lpstr>
      <vt:lpstr>Contd…</vt:lpstr>
    </vt:vector>
  </TitlesOfParts>
  <Company>NISG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and presentation skills</dc:title>
  <dc:creator>Bharathi</dc:creator>
  <cp:lastModifiedBy>VISION IAS</cp:lastModifiedBy>
  <cp:revision>1380</cp:revision>
  <dcterms:created xsi:type="dcterms:W3CDTF">2001-12-17T17:01:18Z</dcterms:created>
  <dcterms:modified xsi:type="dcterms:W3CDTF">2024-04-04T03:25:29Z</dcterms:modified>
  <cp:category>Instructor PPTs</cp:category>
</cp:coreProperties>
</file>