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6.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7.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0" r:id="rId2"/>
    <p:sldMasterId id="2147483743" r:id="rId3"/>
    <p:sldMasterId id="2147483759" r:id="rId4"/>
    <p:sldMasterId id="2147483771" r:id="rId5"/>
    <p:sldMasterId id="2147483781" r:id="rId6"/>
    <p:sldMasterId id="2147483791" r:id="rId7"/>
    <p:sldMasterId id="2147483801" r:id="rId8"/>
  </p:sldMasterIdLst>
  <p:notesMasterIdLst>
    <p:notesMasterId r:id="rId53"/>
  </p:notesMasterIdLst>
  <p:sldIdLst>
    <p:sldId id="1238" r:id="rId9"/>
    <p:sldId id="1234" r:id="rId10"/>
    <p:sldId id="1263" r:id="rId11"/>
    <p:sldId id="1264" r:id="rId12"/>
    <p:sldId id="1265" r:id="rId13"/>
    <p:sldId id="1200" r:id="rId14"/>
    <p:sldId id="1204" r:id="rId15"/>
    <p:sldId id="1205" r:id="rId16"/>
    <p:sldId id="1206" r:id="rId17"/>
    <p:sldId id="1207" r:id="rId18"/>
    <p:sldId id="1209" r:id="rId19"/>
    <p:sldId id="1210" r:id="rId20"/>
    <p:sldId id="1211" r:id="rId21"/>
    <p:sldId id="1212" r:id="rId22"/>
    <p:sldId id="1213" r:id="rId23"/>
    <p:sldId id="1244" r:id="rId24"/>
    <p:sldId id="1245" r:id="rId25"/>
    <p:sldId id="1246" r:id="rId26"/>
    <p:sldId id="1219" r:id="rId27"/>
    <p:sldId id="1229" r:id="rId28"/>
    <p:sldId id="1230" r:id="rId29"/>
    <p:sldId id="1232" r:id="rId30"/>
    <p:sldId id="511" r:id="rId31"/>
    <p:sldId id="470" r:id="rId32"/>
    <p:sldId id="471" r:id="rId33"/>
    <p:sldId id="353" r:id="rId34"/>
    <p:sldId id="354" r:id="rId35"/>
    <p:sldId id="359" r:id="rId36"/>
    <p:sldId id="1247" r:id="rId37"/>
    <p:sldId id="1248" r:id="rId38"/>
    <p:sldId id="1249" r:id="rId39"/>
    <p:sldId id="1250" r:id="rId40"/>
    <p:sldId id="1251" r:id="rId41"/>
    <p:sldId id="1252" r:id="rId42"/>
    <p:sldId id="1253" r:id="rId43"/>
    <p:sldId id="1254" r:id="rId44"/>
    <p:sldId id="1255" r:id="rId45"/>
    <p:sldId id="1256" r:id="rId46"/>
    <p:sldId id="1257" r:id="rId47"/>
    <p:sldId id="1258" r:id="rId48"/>
    <p:sldId id="1259" r:id="rId49"/>
    <p:sldId id="1260" r:id="rId50"/>
    <p:sldId id="1261" r:id="rId51"/>
    <p:sldId id="1262"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5" d="100"/>
          <a:sy n="65" d="100"/>
        </p:scale>
        <p:origin x="-834"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CA4D25-EC80-41B1-B0D4-A469F9F95F74}"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1883B2-72E7-4144-A14B-61D15A799265}" type="slidenum">
              <a:rPr lang="en-IN" smtClean="0"/>
              <a:t>‹#›</a:t>
            </a:fld>
            <a:endParaRPr lang="en-IN"/>
          </a:p>
        </p:txBody>
      </p:sp>
    </p:spTree>
    <p:extLst>
      <p:ext uri="{BB962C8B-B14F-4D97-AF65-F5344CB8AC3E}">
        <p14:creationId xmlns:p14="http://schemas.microsoft.com/office/powerpoint/2010/main" val="546826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1D8BD707-D9CF-40AE-B4C6-C98DA3205C09}" type="datetimeFigureOut">
              <a:rPr lang="en-US" smtClean="0"/>
              <a:pPr/>
              <a:t>4/3/2024</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4488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4806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dirty="0"/>
          </a:p>
        </p:txBody>
      </p:sp>
      <p:sp>
        <p:nvSpPr>
          <p:cNvPr id="9" name="Footer Placeholder 8">
            <a:extLst>
              <a:ext uri="{FF2B5EF4-FFF2-40B4-BE49-F238E27FC236}">
                <a16:creationId xmlns=""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038246"/>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3687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7778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19247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5348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33905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942292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209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5281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503033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2305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Title Placeholder 13"/>
          <p:cNvSpPr>
            <a:spLocks noGrp="1"/>
          </p:cNvSpPr>
          <p:nvPr>
            <p:ph type="title"/>
          </p:nvPr>
        </p:nvSpPr>
        <p:spPr>
          <a:xfrm>
            <a:off x="609600" y="36444"/>
            <a:ext cx="10972800" cy="655320"/>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11" name="Text Placeholder 10"/>
          <p:cNvSpPr>
            <a:spLocks noGrp="1"/>
          </p:cNvSpPr>
          <p:nvPr>
            <p:ph type="body" sz="quarter" idx="10"/>
          </p:nvPr>
        </p:nvSpPr>
        <p:spPr>
          <a:xfrm>
            <a:off x="609600" y="1066800"/>
            <a:ext cx="10972800" cy="5015948"/>
          </a:xfrm>
        </p:spPr>
        <p:txBody>
          <a:bodyPr/>
          <a:lstStyle>
            <a:lvl1pPr>
              <a:lnSpc>
                <a:spcPct val="150000"/>
              </a:lnSpc>
              <a:defRPr sz="2300">
                <a:solidFill>
                  <a:schemeClr val="tx1">
                    <a:lumMod val="95000"/>
                    <a:lumOff val="5000"/>
                  </a:schemeClr>
                </a:solidFill>
              </a:defRPr>
            </a:lvl1pPr>
            <a:lvl2pPr>
              <a:lnSpc>
                <a:spcPct val="150000"/>
              </a:lnSpc>
              <a:defRPr sz="2000">
                <a:solidFill>
                  <a:schemeClr val="tx1">
                    <a:lumMod val="85000"/>
                    <a:lumOff val="15000"/>
                  </a:schemeClr>
                </a:solidFill>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3" name="Straight Connector 12"/>
          <p:cNvCxnSpPr/>
          <p:nvPr userDrawn="1"/>
        </p:nvCxnSpPr>
        <p:spPr>
          <a:xfrm>
            <a:off x="609600" y="619540"/>
            <a:ext cx="10972800" cy="0"/>
          </a:xfrm>
          <a:prstGeom prst="line">
            <a:avLst/>
          </a:prstGeom>
          <a:ln>
            <a:solidFill>
              <a:schemeClr val="bg1">
                <a:lumMod val="75000"/>
              </a:schemeClr>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6761658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4012100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451579" y="1524000"/>
            <a:ext cx="10207021" cy="4800599"/>
          </a:xfrm>
        </p:spPr>
        <p:txBody>
          <a:bodyPr anchor="t">
            <a:normAutofit/>
          </a:bodyPr>
          <a:lstStyle>
            <a:lvl1pPr marL="228600" indent="-228600">
              <a:lnSpc>
                <a:spcPct val="100000"/>
              </a:lnSpc>
              <a:spcBef>
                <a:spcPts val="0"/>
              </a:spcBef>
              <a:spcAft>
                <a:spcPts val="1200"/>
              </a:spcAft>
              <a:buFont typeface="Wingdings" panose="05000000000000000000" pitchFamily="2" charset="2"/>
              <a:buChar char="§"/>
              <a:defRPr sz="2300">
                <a:latin typeface="Calibri" panose="020F0502020204030204" pitchFamily="34" charset="0"/>
                <a:cs typeface="Calibri" panose="020F0502020204030204" pitchFamily="34" charset="0"/>
              </a:defRPr>
            </a:lvl1pPr>
            <a:lvl2pPr marL="685800" indent="-228600">
              <a:lnSpc>
                <a:spcPct val="100000"/>
              </a:lnSpc>
              <a:spcBef>
                <a:spcPts val="0"/>
              </a:spcBef>
              <a:spcAft>
                <a:spcPts val="1200"/>
              </a:spcAft>
              <a:buFont typeface="Wingdings" panose="05000000000000000000" pitchFamily="2" charset="2"/>
              <a:buChar char="§"/>
              <a:defRPr sz="2300">
                <a:latin typeface="Calibri" panose="020F0502020204030204" pitchFamily="34" charset="0"/>
                <a:cs typeface="Calibri" panose="020F0502020204030204" pitchFamily="34" charset="0"/>
              </a:defRPr>
            </a:lvl2pPr>
          </a:lstStyle>
          <a:p>
            <a:pPr lvl="0"/>
            <a:r>
              <a:rPr lang="en-US"/>
              <a:t>Click to edit Master text styles</a:t>
            </a:r>
          </a:p>
          <a:p>
            <a:pPr lvl="1"/>
            <a:r>
              <a:rPr lang="en-US"/>
              <a:t>Second level</a:t>
            </a:r>
          </a:p>
        </p:txBody>
      </p:sp>
      <p:cxnSp>
        <p:nvCxnSpPr>
          <p:cNvPr id="8" name="Straight Connector 7">
            <a:extLst>
              <a:ext uri="{FF2B5EF4-FFF2-40B4-BE49-F238E27FC236}">
                <a16:creationId xmlns="" xmlns:a16="http://schemas.microsoft.com/office/drawing/2014/main" id="{739B50F9-AF76-48AF-8F6B-0106AAF5634C}"/>
              </a:ext>
            </a:extLst>
          </p:cNvPr>
          <p:cNvCxnSpPr/>
          <p:nvPr userDrawn="1"/>
        </p:nvCxnSpPr>
        <p:spPr>
          <a:xfrm>
            <a:off x="1451579" y="1371600"/>
            <a:ext cx="959742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08778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48A87A34-81AB-432B-8DAE-1953F412C126}" type="datetimeFigureOut">
              <a:rPr lang="en-US" smtClean="0"/>
              <a:t>4/3/2024</a:t>
            </a:fld>
            <a:endParaRPr lang="en-US" dirty="0"/>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endParaRPr lang="en-US" dirty="0"/>
          </a:p>
        </p:txBody>
      </p:sp>
      <p:sp>
        <p:nvSpPr>
          <p:cNvPr id="6" name="Slide Number Placeholder 5"/>
          <p:cNvSpPr>
            <a:spLocks noGrp="1"/>
          </p:cNvSpPr>
          <p:nvPr>
            <p:ph type="sldNum" sz="quarter" idx="12"/>
          </p:nvPr>
        </p:nvSpPr>
        <p:spPr>
          <a:xfrm>
            <a:off x="480060" y="798973"/>
            <a:ext cx="811019" cy="503578"/>
          </a:xfrm>
          <a:prstGeom prst="rect">
            <a:avLst/>
          </a:prstGeom>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86464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554138" y="330370"/>
            <a:ext cx="3500715" cy="309201"/>
          </a:xfrm>
          <a:prstGeom prst="rect">
            <a:avLst/>
          </a:prstGeom>
        </p:spPr>
        <p:txBody>
          <a:bodyPr/>
          <a:lstStyle/>
          <a:p>
            <a:fld id="{48A87A34-81AB-432B-8DAE-1953F412C126}" type="datetimeFigureOut">
              <a:rPr lang="en-US" smtClean="0"/>
              <a:t>4/3/2024</a:t>
            </a:fld>
            <a:endParaRPr lang="en-US" dirty="0"/>
          </a:p>
        </p:txBody>
      </p:sp>
      <p:sp>
        <p:nvSpPr>
          <p:cNvPr id="6" name="Footer Placeholder 5"/>
          <p:cNvSpPr>
            <a:spLocks noGrp="1"/>
          </p:cNvSpPr>
          <p:nvPr>
            <p:ph type="ftr" sz="quarter" idx="11"/>
          </p:nvPr>
        </p:nvSpPr>
        <p:spPr>
          <a:xfrm>
            <a:off x="1451579" y="329307"/>
            <a:ext cx="5938836" cy="309201"/>
          </a:xfrm>
          <a:prstGeom prst="rect">
            <a:avLst/>
          </a:prstGeom>
        </p:spPr>
        <p:txBody>
          <a:bodyPr/>
          <a:lstStyle/>
          <a:p>
            <a:endParaRPr lang="en-US" dirty="0"/>
          </a:p>
        </p:txBody>
      </p:sp>
      <p:sp>
        <p:nvSpPr>
          <p:cNvPr id="7" name="Slide Number Placeholder 6"/>
          <p:cNvSpPr>
            <a:spLocks noGrp="1"/>
          </p:cNvSpPr>
          <p:nvPr>
            <p:ph type="sldNum" sz="quarter" idx="12"/>
          </p:nvPr>
        </p:nvSpPr>
        <p:spPr>
          <a:xfrm>
            <a:off x="480060" y="798973"/>
            <a:ext cx="811019" cy="503578"/>
          </a:xfrm>
          <a:prstGeom prst="rect">
            <a:avLst/>
          </a:prstGeom>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02597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554138" y="330370"/>
            <a:ext cx="3500715" cy="309201"/>
          </a:xfrm>
          <a:prstGeom prst="rect">
            <a:avLst/>
          </a:prstGeom>
        </p:spPr>
        <p:txBody>
          <a:bodyPr/>
          <a:lstStyle/>
          <a:p>
            <a:fld id="{48A87A34-81AB-432B-8DAE-1953F412C126}" type="datetimeFigureOut">
              <a:rPr lang="en-US" smtClean="0"/>
              <a:t>4/3/2024</a:t>
            </a:fld>
            <a:endParaRPr lang="en-US" dirty="0"/>
          </a:p>
        </p:txBody>
      </p:sp>
      <p:sp>
        <p:nvSpPr>
          <p:cNvPr id="8" name="Footer Placeholder 7"/>
          <p:cNvSpPr>
            <a:spLocks noGrp="1"/>
          </p:cNvSpPr>
          <p:nvPr>
            <p:ph type="ftr" sz="quarter" idx="11"/>
          </p:nvPr>
        </p:nvSpPr>
        <p:spPr>
          <a:xfrm>
            <a:off x="1451579" y="329307"/>
            <a:ext cx="5938836" cy="309201"/>
          </a:xfrm>
          <a:prstGeom prst="rect">
            <a:avLst/>
          </a:prstGeom>
        </p:spPr>
        <p:txBody>
          <a:bodyPr/>
          <a:lstStyle/>
          <a:p>
            <a:endParaRPr lang="en-US" dirty="0"/>
          </a:p>
        </p:txBody>
      </p:sp>
      <p:sp>
        <p:nvSpPr>
          <p:cNvPr id="9" name="Slide Number Placeholder 8"/>
          <p:cNvSpPr>
            <a:spLocks noGrp="1"/>
          </p:cNvSpPr>
          <p:nvPr>
            <p:ph type="sldNum" sz="quarter" idx="12"/>
          </p:nvPr>
        </p:nvSpPr>
        <p:spPr>
          <a:xfrm>
            <a:off x="480060" y="798973"/>
            <a:ext cx="811019" cy="503578"/>
          </a:xfrm>
          <a:prstGeom prst="rect">
            <a:avLst/>
          </a:prstGeom>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86133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554138" y="330370"/>
            <a:ext cx="3500715" cy="309201"/>
          </a:xfrm>
          <a:prstGeom prst="rect">
            <a:avLst/>
          </a:prstGeom>
        </p:spPr>
        <p:txBody>
          <a:bodyPr/>
          <a:lstStyle/>
          <a:p>
            <a:fld id="{48A87A34-81AB-432B-8DAE-1953F412C126}" type="datetimeFigureOut">
              <a:rPr lang="en-US" smtClean="0"/>
              <a:t>4/3/2024</a:t>
            </a:fld>
            <a:endParaRPr lang="en-US" dirty="0"/>
          </a:p>
        </p:txBody>
      </p:sp>
      <p:sp>
        <p:nvSpPr>
          <p:cNvPr id="4" name="Footer Placeholder 3"/>
          <p:cNvSpPr>
            <a:spLocks noGrp="1"/>
          </p:cNvSpPr>
          <p:nvPr>
            <p:ph type="ftr" sz="quarter" idx="11"/>
          </p:nvPr>
        </p:nvSpPr>
        <p:spPr>
          <a:xfrm>
            <a:off x="1451579" y="329307"/>
            <a:ext cx="5938836" cy="309201"/>
          </a:xfrm>
          <a:prstGeom prst="rect">
            <a:avLst/>
          </a:prstGeom>
        </p:spPr>
        <p:txBody>
          <a:bodyPr/>
          <a:lstStyle/>
          <a:p>
            <a:endParaRPr lang="en-US" dirty="0"/>
          </a:p>
        </p:txBody>
      </p:sp>
      <p:sp>
        <p:nvSpPr>
          <p:cNvPr id="5" name="Slide Number Placeholder 4"/>
          <p:cNvSpPr>
            <a:spLocks noGrp="1"/>
          </p:cNvSpPr>
          <p:nvPr>
            <p:ph type="sldNum" sz="quarter" idx="12"/>
          </p:nvPr>
        </p:nvSpPr>
        <p:spPr>
          <a:xfrm>
            <a:off x="480060" y="798973"/>
            <a:ext cx="811019" cy="503578"/>
          </a:xfrm>
          <a:prstGeom prst="rect">
            <a:avLst/>
          </a:prstGeom>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49532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Ref idx="1003">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554138" y="330370"/>
            <a:ext cx="3500715" cy="309201"/>
          </a:xfrm>
          <a:prstGeom prst="rect">
            <a:avLst/>
          </a:prstGeom>
        </p:spPr>
        <p:txBody>
          <a:bodyPr/>
          <a:lstStyle/>
          <a:p>
            <a:fld id="{48A87A34-81AB-432B-8DAE-1953F412C126}" type="datetimeFigureOut">
              <a:rPr lang="en-US" smtClean="0"/>
              <a:t>4/3/2024</a:t>
            </a:fld>
            <a:endParaRPr lang="en-US" dirty="0"/>
          </a:p>
        </p:txBody>
      </p:sp>
      <p:sp>
        <p:nvSpPr>
          <p:cNvPr id="3" name="Footer Placeholder 2"/>
          <p:cNvSpPr>
            <a:spLocks noGrp="1"/>
          </p:cNvSpPr>
          <p:nvPr>
            <p:ph type="ftr" sz="quarter" idx="11"/>
          </p:nvPr>
        </p:nvSpPr>
        <p:spPr>
          <a:xfrm>
            <a:off x="1451579" y="329307"/>
            <a:ext cx="5938836" cy="309201"/>
          </a:xfrm>
          <a:prstGeom prst="rect">
            <a:avLst/>
          </a:prstGeom>
        </p:spPr>
        <p:txBody>
          <a:bodyPr/>
          <a:lstStyle/>
          <a:p>
            <a:endParaRPr lang="en-US" dirty="0"/>
          </a:p>
        </p:txBody>
      </p:sp>
      <p:sp>
        <p:nvSpPr>
          <p:cNvPr id="4" name="Slide Number Placeholder 3"/>
          <p:cNvSpPr>
            <a:spLocks noGrp="1"/>
          </p:cNvSpPr>
          <p:nvPr>
            <p:ph type="sldNum" sz="quarter" idx="12"/>
          </p:nvPr>
        </p:nvSpPr>
        <p:spPr>
          <a:xfrm>
            <a:off x="480060" y="798973"/>
            <a:ext cx="811019" cy="503578"/>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598705"/>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554138" y="330370"/>
            <a:ext cx="3500715" cy="309201"/>
          </a:xfrm>
          <a:prstGeom prst="rect">
            <a:avLst/>
          </a:prstGeom>
        </p:spPr>
        <p:txBody>
          <a:bodyPr/>
          <a:lstStyle/>
          <a:p>
            <a:fld id="{48A87A34-81AB-432B-8DAE-1953F412C126}" type="datetimeFigureOut">
              <a:rPr lang="en-US" smtClean="0"/>
              <a:t>4/3/2024</a:t>
            </a:fld>
            <a:endParaRPr lang="en-US" dirty="0"/>
          </a:p>
        </p:txBody>
      </p:sp>
      <p:sp>
        <p:nvSpPr>
          <p:cNvPr id="6" name="Footer Placeholder 5"/>
          <p:cNvSpPr>
            <a:spLocks noGrp="1"/>
          </p:cNvSpPr>
          <p:nvPr>
            <p:ph type="ftr" sz="quarter" idx="11"/>
          </p:nvPr>
        </p:nvSpPr>
        <p:spPr>
          <a:xfrm>
            <a:off x="1451579" y="329307"/>
            <a:ext cx="5938836" cy="309201"/>
          </a:xfrm>
          <a:prstGeom prst="rect">
            <a:avLst/>
          </a:prstGeom>
        </p:spPr>
        <p:txBody>
          <a:bodyPr/>
          <a:lstStyle/>
          <a:p>
            <a:endParaRPr lang="en-US" dirty="0"/>
          </a:p>
        </p:txBody>
      </p:sp>
      <p:sp>
        <p:nvSpPr>
          <p:cNvPr id="7" name="Slide Number Placeholder 6"/>
          <p:cNvSpPr>
            <a:spLocks noGrp="1"/>
          </p:cNvSpPr>
          <p:nvPr>
            <p:ph type="sldNum" sz="quarter" idx="12"/>
          </p:nvPr>
        </p:nvSpPr>
        <p:spPr>
          <a:xfrm>
            <a:off x="480060" y="798973"/>
            <a:ext cx="811019" cy="503578"/>
          </a:xfrm>
          <a:prstGeom prst="rect">
            <a:avLst/>
          </a:prstGeom>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7228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586454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a:prstGeom prst="rect">
            <a:avLst/>
          </a:prstGeom>
        </p:spPr>
        <p:txBody>
          <a:bodyPr/>
          <a:lstStyle>
            <a:lvl1pPr algn="l">
              <a:defRPr/>
            </a:lvl1pPr>
          </a:lstStyle>
          <a:p>
            <a:fld id="{48A87A34-81AB-432B-8DAE-1953F412C126}" type="datetimeFigureOut">
              <a:rPr lang="en-US" smtClean="0"/>
              <a:pPr/>
              <a:t>4/3/2024</a:t>
            </a:fld>
            <a:endParaRPr lang="en-US" dirty="0"/>
          </a:p>
        </p:txBody>
      </p:sp>
      <p:sp>
        <p:nvSpPr>
          <p:cNvPr id="6" name="Footer Placeholder 5"/>
          <p:cNvSpPr>
            <a:spLocks noGrp="1"/>
          </p:cNvSpPr>
          <p:nvPr>
            <p:ph type="ftr" sz="quarter" idx="11"/>
          </p:nvPr>
        </p:nvSpPr>
        <p:spPr>
          <a:xfrm>
            <a:off x="1447382" y="318640"/>
            <a:ext cx="5541004" cy="320931"/>
          </a:xfrm>
          <a:prstGeom prst="rect">
            <a:avLst/>
          </a:prstGeom>
        </p:spPr>
        <p:txBody>
          <a:bodyPr/>
          <a:lstStyle/>
          <a:p>
            <a:endParaRPr lang="en-US" dirty="0"/>
          </a:p>
        </p:txBody>
      </p:sp>
      <p:sp>
        <p:nvSpPr>
          <p:cNvPr id="7" name="Slide Number Placeholder 6"/>
          <p:cNvSpPr>
            <a:spLocks noGrp="1"/>
          </p:cNvSpPr>
          <p:nvPr>
            <p:ph type="sldNum" sz="quarter" idx="12"/>
          </p:nvPr>
        </p:nvSpPr>
        <p:spPr>
          <a:xfrm>
            <a:off x="480060" y="798973"/>
            <a:ext cx="811019" cy="503578"/>
          </a:xfrm>
          <a:prstGeom prst="rect">
            <a:avLst/>
          </a:prstGeom>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71586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48A87A34-81AB-432B-8DAE-1953F412C126}" type="datetimeFigureOut">
              <a:rPr lang="en-US" smtClean="0"/>
              <a:t>4/3/2024</a:t>
            </a:fld>
            <a:endParaRPr lang="en-US" dirty="0"/>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endParaRPr lang="en-US" dirty="0"/>
          </a:p>
        </p:txBody>
      </p:sp>
      <p:sp>
        <p:nvSpPr>
          <p:cNvPr id="6" name="Slide Number Placeholder 5"/>
          <p:cNvSpPr>
            <a:spLocks noGrp="1"/>
          </p:cNvSpPr>
          <p:nvPr>
            <p:ph type="sldNum" sz="quarter" idx="12"/>
          </p:nvPr>
        </p:nvSpPr>
        <p:spPr>
          <a:xfrm>
            <a:off x="480060" y="798973"/>
            <a:ext cx="811019" cy="503578"/>
          </a:xfrm>
          <a:prstGeom prst="rect">
            <a:avLst/>
          </a:prstGeom>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40615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48A87A34-81AB-432B-8DAE-1953F412C126}" type="datetimeFigureOut">
              <a:rPr lang="en-US" smtClean="0"/>
              <a:t>4/3/2024</a:t>
            </a:fld>
            <a:endParaRPr lang="en-US" dirty="0"/>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endParaRPr lang="en-US" dirty="0"/>
          </a:p>
        </p:txBody>
      </p:sp>
      <p:sp>
        <p:nvSpPr>
          <p:cNvPr id="6" name="Slide Number Placeholder 5"/>
          <p:cNvSpPr>
            <a:spLocks noGrp="1"/>
          </p:cNvSpPr>
          <p:nvPr>
            <p:ph type="sldNum" sz="quarter" idx="12"/>
          </p:nvPr>
        </p:nvSpPr>
        <p:spPr>
          <a:xfrm>
            <a:off x="480060" y="798973"/>
            <a:ext cx="811019" cy="503578"/>
          </a:xfrm>
          <a:prstGeom prst="rect">
            <a:avLst/>
          </a:prstGeom>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77981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Title Placeholder 13"/>
          <p:cNvSpPr>
            <a:spLocks noGrp="1"/>
          </p:cNvSpPr>
          <p:nvPr>
            <p:ph type="title"/>
          </p:nvPr>
        </p:nvSpPr>
        <p:spPr>
          <a:xfrm>
            <a:off x="609600" y="36444"/>
            <a:ext cx="10972800" cy="655320"/>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11" name="Text Placeholder 10"/>
          <p:cNvSpPr>
            <a:spLocks noGrp="1"/>
          </p:cNvSpPr>
          <p:nvPr>
            <p:ph type="body" sz="quarter" idx="10"/>
          </p:nvPr>
        </p:nvSpPr>
        <p:spPr>
          <a:xfrm>
            <a:off x="609600" y="1066800"/>
            <a:ext cx="10972800" cy="5015948"/>
          </a:xfrm>
        </p:spPr>
        <p:txBody>
          <a:bodyPr/>
          <a:lstStyle>
            <a:lvl1pPr>
              <a:lnSpc>
                <a:spcPct val="150000"/>
              </a:lnSpc>
              <a:defRPr sz="2300">
                <a:solidFill>
                  <a:schemeClr val="tx1">
                    <a:lumMod val="95000"/>
                    <a:lumOff val="5000"/>
                  </a:schemeClr>
                </a:solidFill>
              </a:defRPr>
            </a:lvl1pPr>
            <a:lvl2pPr>
              <a:lnSpc>
                <a:spcPct val="150000"/>
              </a:lnSpc>
              <a:defRPr sz="2000">
                <a:solidFill>
                  <a:schemeClr val="tx1">
                    <a:lumMod val="85000"/>
                    <a:lumOff val="15000"/>
                  </a:schemeClr>
                </a:solidFill>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3" name="Straight Connector 12"/>
          <p:cNvCxnSpPr/>
          <p:nvPr userDrawn="1"/>
        </p:nvCxnSpPr>
        <p:spPr>
          <a:xfrm>
            <a:off x="609600" y="619540"/>
            <a:ext cx="10972800" cy="0"/>
          </a:xfrm>
          <a:prstGeom prst="line">
            <a:avLst/>
          </a:prstGeom>
          <a:ln>
            <a:solidFill>
              <a:schemeClr val="bg1">
                <a:lumMod val="75000"/>
              </a:schemeClr>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6959468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4246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2"/>
            <a:ext cx="12354559" cy="6949440"/>
          </a:xfrm>
          <a:prstGeom prst="rect">
            <a:avLst/>
          </a:prstGeom>
          <a:noFill/>
          <a:ln>
            <a:noFill/>
          </a:ln>
        </p:spPr>
      </p:pic>
      <p:sp>
        <p:nvSpPr>
          <p:cNvPr id="8" name="TextBox 7"/>
          <p:cNvSpPr txBox="1"/>
          <p:nvPr userDrawn="1"/>
        </p:nvSpPr>
        <p:spPr>
          <a:xfrm>
            <a:off x="7472392" y="2905700"/>
            <a:ext cx="4673600" cy="1056700"/>
          </a:xfrm>
          <a:prstGeom prst="rect">
            <a:avLst/>
          </a:prstGeom>
          <a:noFill/>
        </p:spPr>
        <p:txBody>
          <a:bodyPr wrap="square" rtlCol="0">
            <a:spAutoFit/>
          </a:bodyPr>
          <a:lstStyle/>
          <a:p>
            <a:pPr>
              <a:spcBef>
                <a:spcPts val="400"/>
              </a:spcBef>
              <a:spcAft>
                <a:spcPts val="400"/>
              </a:spcAft>
            </a:pPr>
            <a:r>
              <a:rPr lang="en-US" sz="2800" b="1" dirty="0">
                <a:solidFill>
                  <a:srgbClr val="000099"/>
                </a:solidFill>
                <a:latin typeface="Calibri" pitchFamily="34" charset="0"/>
                <a:cs typeface="Calibri" pitchFamily="34" charset="0"/>
              </a:rPr>
              <a:t>Ethics and Values  </a:t>
            </a:r>
          </a:p>
          <a:p>
            <a:pPr>
              <a:spcBef>
                <a:spcPts val="400"/>
              </a:spcBef>
              <a:spcAft>
                <a:spcPts val="400"/>
              </a:spcAft>
            </a:pPr>
            <a:r>
              <a:rPr lang="en-US" sz="2800" b="1" dirty="0">
                <a:solidFill>
                  <a:srgbClr val="000099"/>
                </a:solidFill>
                <a:latin typeface="Calibri" pitchFamily="34" charset="0"/>
                <a:cs typeface="Calibri" pitchFamily="34" charset="0"/>
              </a:rPr>
              <a:t>In Public Governance</a:t>
            </a:r>
          </a:p>
        </p:txBody>
      </p:sp>
      <p:cxnSp>
        <p:nvCxnSpPr>
          <p:cNvPr id="9" name="Straight Connector 8"/>
          <p:cNvCxnSpPr/>
          <p:nvPr userDrawn="1"/>
        </p:nvCxnSpPr>
        <p:spPr>
          <a:xfrm>
            <a:off x="7403380" y="3040812"/>
            <a:ext cx="0" cy="822960"/>
          </a:xfrm>
          <a:prstGeom prst="line">
            <a:avLst/>
          </a:prstGeom>
          <a:ln w="38100">
            <a:solidFill>
              <a:srgbClr val="4E4EC6"/>
            </a:solidFill>
          </a:ln>
          <a:effectLst>
            <a:outerShdw blurRad="50800" dist="38100" dir="2700000" algn="tl" rotWithShape="0">
              <a:prstClr val="black">
                <a:alpha val="40000"/>
              </a:prstClr>
            </a:outerShdw>
          </a:effectLst>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382631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Placeholder 13"/>
          <p:cNvSpPr>
            <a:spLocks noGrp="1"/>
          </p:cNvSpPr>
          <p:nvPr>
            <p:ph type="title"/>
          </p:nvPr>
        </p:nvSpPr>
        <p:spPr>
          <a:xfrm>
            <a:off x="609600" y="36444"/>
            <a:ext cx="10972800" cy="655320"/>
          </a:xfrm>
          <a:prstGeom prst="rect">
            <a:avLst/>
          </a:prstGeom>
        </p:spPr>
        <p:txBody>
          <a:bodyPr vert="horz" lIns="91440" tIns="45720" rIns="91440" bIns="45720" rtlCol="0" anchor="ctr">
            <a:normAutofit/>
          </a:bodyPr>
          <a:lstStyle/>
          <a:p>
            <a:r>
              <a:rPr lang="en-US"/>
              <a:t>Click to edit Master title style</a:t>
            </a:r>
            <a:endParaRPr lang="en-GB" dirty="0"/>
          </a:p>
        </p:txBody>
      </p:sp>
      <p:cxnSp>
        <p:nvCxnSpPr>
          <p:cNvPr id="6" name="Straight Connector 5"/>
          <p:cNvCxnSpPr/>
          <p:nvPr userDrawn="1"/>
        </p:nvCxnSpPr>
        <p:spPr>
          <a:xfrm>
            <a:off x="609600" y="619540"/>
            <a:ext cx="10972800" cy="0"/>
          </a:xfrm>
          <a:prstGeom prst="line">
            <a:avLst/>
          </a:prstGeom>
          <a:ln>
            <a:solidFill>
              <a:schemeClr val="bg1">
                <a:lumMod val="75000"/>
              </a:schemeClr>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2591998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2AED8E5B-0D98-4FE1-9B26-D1041E3A89F9}" type="datetimeFigureOut">
              <a:rPr lang="en-US" dirty="0"/>
              <a:t>4/3/2024</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028802981"/>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C2DCB-466C-4061-8D51-D3254DD77FA1}"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966452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8642357F-39F6-401C-9FF8-3072724998F3}" type="datetimeFigureOut">
              <a:rPr lang="en-US" dirty="0"/>
              <a:t>4/3/2024</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62613733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087467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5DB09B-D413-414E-B13F-B1984CD8FF65}"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162732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38F992-55E7-4B2D-A6F1-8C9243CBFE1B}" type="datetimeFigureOut">
              <a:rPr lang="en-US" dirty="0"/>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25632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298110-BAA6-4256-A2E5-BB66A47D2616}" type="datetimeFigureOut">
              <a:rPr lang="en-US" dirty="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621357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03892-3343-4E4E-B81B-70A099359AD2}" type="datetimeFigureOut">
              <a:rPr lang="en-US" dirty="0"/>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646512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00232F85-D33A-46AF-9088-5A7400C1018E}"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719520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3EB3A624-F501-46A9-B8CA-4949E24E27C8}" type="datetimeFigureOut">
              <a:rPr lang="en-US" dirty="0"/>
              <a:t>4/3/2024</a:t>
            </a:fld>
            <a:endParaRPr lang="en-US" dirty="0"/>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US" dirty="0"/>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7707305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159CD-DA3A-463F-AFEF-A68838A6859B}"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066063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12A925-E007-46C2-84AB-35EE10DCAD39}"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654401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1D8BD707-D9CF-40AE-B4C6-C98DA3205C09}" type="datetimeFigureOut">
              <a:rPr lang="en-US" smtClean="0"/>
              <a:pPr/>
              <a:t>4/3/2024</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solidFill>
                <a:prstClr val="black">
                  <a:lumMod val="85000"/>
                  <a:lumOff val="15000"/>
                </a:prstClr>
              </a:solidFill>
            </a:endParaRPr>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B6F15528-21DE-4FAA-801E-634DDDAF4B2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16043916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solidFill>
                  <a:prstClr val="black">
                    <a:lumMod val="75000"/>
                    <a:lumOff val="25000"/>
                  </a:prstClr>
                </a:solidFill>
              </a:rPr>
              <a:pPr/>
              <a:t>4/3/2024</a:t>
            </a:fld>
            <a:endParaRPr lang="en-US" dirty="0">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85000"/>
                  <a:lumOff val="15000"/>
                </a:prstClr>
              </a:solidFill>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3031653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610950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1D8BD707-D9CF-40AE-B4C6-C98DA3205C09}" type="datetimeFigureOut">
              <a:rPr lang="en-US" smtClean="0"/>
              <a:pPr/>
              <a:t>4/3/2024</a:t>
            </a:fld>
            <a:endParaRPr/>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solidFill>
                <a:prstClr val="black">
                  <a:lumMod val="85000"/>
                  <a:lumOff val="15000"/>
                </a:prstClr>
              </a:solidFill>
            </a:endParaRPr>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B6F15528-21DE-4FAA-801E-634DDDAF4B2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18194218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4/3/2024</a:t>
            </a:fld>
            <a:endParaRPr lang="en-US">
              <a:solidFill>
                <a:prstClr val="black">
                  <a:lumMod val="75000"/>
                  <a:lumOff val="25000"/>
                </a:prstClr>
              </a:solidFill>
            </a:endParaRPr>
          </a:p>
        </p:txBody>
      </p:sp>
      <p:sp>
        <p:nvSpPr>
          <p:cNvPr id="6" name="Footer Placeholder 5"/>
          <p:cNvSpPr>
            <a:spLocks noGrp="1"/>
          </p:cNvSpPr>
          <p:nvPr>
            <p:ph type="ftr" sz="quarter" idx="11"/>
          </p:nvPr>
        </p:nvSpPr>
        <p:spPr/>
        <p:txBody>
          <a:bodyPr/>
          <a:lstStyle/>
          <a:p>
            <a:endParaRPr lang="en-US">
              <a:solidFill>
                <a:prstClr val="black">
                  <a:lumMod val="85000"/>
                  <a:lumOff val="1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13885162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4/3/2024</a:t>
            </a:fld>
            <a:endParaRPr lang="en-US">
              <a:solidFill>
                <a:prstClr val="black">
                  <a:lumMod val="75000"/>
                  <a:lumOff val="25000"/>
                </a:prstClr>
              </a:solidFill>
            </a:endParaRPr>
          </a:p>
        </p:txBody>
      </p:sp>
      <p:sp>
        <p:nvSpPr>
          <p:cNvPr id="8" name="Footer Placeholder 7"/>
          <p:cNvSpPr>
            <a:spLocks noGrp="1"/>
          </p:cNvSpPr>
          <p:nvPr>
            <p:ph type="ftr" sz="quarter" idx="11"/>
          </p:nvPr>
        </p:nvSpPr>
        <p:spPr/>
        <p:txBody>
          <a:bodyPr/>
          <a:lstStyle/>
          <a:p>
            <a:endParaRPr lang="en-US">
              <a:solidFill>
                <a:prstClr val="black">
                  <a:lumMod val="85000"/>
                  <a:lumOff val="1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12815301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4/3/2024</a:t>
            </a:fld>
            <a:endParaRPr lang="en-US">
              <a:solidFill>
                <a:prstClr val="black">
                  <a:lumMod val="75000"/>
                  <a:lumOff val="25000"/>
                </a:prstClr>
              </a:solidFill>
            </a:endParaRPr>
          </a:p>
        </p:txBody>
      </p:sp>
      <p:sp>
        <p:nvSpPr>
          <p:cNvPr id="4" name="Footer Placeholder 3"/>
          <p:cNvSpPr>
            <a:spLocks noGrp="1"/>
          </p:cNvSpPr>
          <p:nvPr>
            <p:ph type="ftr" sz="quarter" idx="11"/>
          </p:nvPr>
        </p:nvSpPr>
        <p:spPr/>
        <p:txBody>
          <a:bodyPr/>
          <a:lstStyle/>
          <a:p>
            <a:endParaRPr lang="en-US">
              <a:solidFill>
                <a:prstClr val="black">
                  <a:lumMod val="85000"/>
                  <a:lumOff val="1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222182693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4/3/2024</a:t>
            </a:fld>
            <a:endParaRPr lang="en-US">
              <a:solidFill>
                <a:prstClr val="black">
                  <a:lumMod val="75000"/>
                  <a:lumOff val="25000"/>
                </a:prstClr>
              </a:solidFill>
            </a:endParaRPr>
          </a:p>
        </p:txBody>
      </p:sp>
      <p:sp>
        <p:nvSpPr>
          <p:cNvPr id="3" name="Footer Placeholder 2"/>
          <p:cNvSpPr>
            <a:spLocks noGrp="1"/>
          </p:cNvSpPr>
          <p:nvPr>
            <p:ph type="ftr" sz="quarter" idx="11"/>
          </p:nvPr>
        </p:nvSpPr>
        <p:spPr/>
        <p:txBody>
          <a:bodyPr/>
          <a:lstStyle/>
          <a:p>
            <a:endParaRPr lang="en-US">
              <a:solidFill>
                <a:prstClr val="black">
                  <a:lumMod val="85000"/>
                  <a:lumOff val="1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2279222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1D8BD707-D9CF-40AE-B4C6-C98DA3205C09}" type="datetimeFigureOut">
              <a:rPr lang="en-US" smtClean="0">
                <a:solidFill>
                  <a:prstClr val="black">
                    <a:lumMod val="85000"/>
                    <a:lumOff val="15000"/>
                  </a:prstClr>
                </a:solidFill>
              </a:rPr>
              <a:pPr/>
              <a:t>4/3/2024</a:t>
            </a:fld>
            <a:endParaRPr lang="en-US">
              <a:solidFill>
                <a:prstClr val="black">
                  <a:lumMod val="85000"/>
                  <a:lumOff val="15000"/>
                </a:prstClr>
              </a:solidFill>
            </a:endParaRPr>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solidFill>
                <a:prstClr val="black">
                  <a:lumMod val="85000"/>
                  <a:lumOff val="15000"/>
                </a:prstClr>
              </a:solidFill>
            </a:endParaRPr>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B6F15528-21DE-4FAA-801E-634DDDAF4B2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412048839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a:p>
        </p:txBody>
      </p:sp>
      <p:sp>
        <p:nvSpPr>
          <p:cNvPr id="7" name="Slide Number Placeholder 6"/>
          <p:cNvSpPr>
            <a:spLocks noGrp="1"/>
          </p:cNvSpPr>
          <p:nvPr>
            <p:ph type="sldNum" sz="quarter" idx="12"/>
          </p:nvPr>
        </p:nvSpPr>
        <p:spPr>
          <a:xfrm>
            <a:off x="10396728" y="6035040"/>
            <a:ext cx="1225296" cy="365760"/>
          </a:xfrm>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
        <p:nvSpPr>
          <p:cNvPr id="12" name="Rectangle 11">
            <a:extLst>
              <a:ext uri="{FF2B5EF4-FFF2-40B4-BE49-F238E27FC236}">
                <a16:creationId xmlns=""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22884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1D8BD707-D9CF-40AE-B4C6-C98DA3205C09}" type="datetimeFigureOut">
              <a:rPr lang="en-US" smtClean="0"/>
              <a:pPr/>
              <a:t>4/3/2024</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solidFill>
                <a:prstClr val="black">
                  <a:lumMod val="85000"/>
                  <a:lumOff val="15000"/>
                </a:prstClr>
              </a:solidFill>
            </a:endParaRPr>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B6F15528-21DE-4FAA-801E-634DDDAF4B2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98419702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solidFill>
                  <a:prstClr val="black">
                    <a:lumMod val="75000"/>
                    <a:lumOff val="25000"/>
                  </a:prstClr>
                </a:solidFill>
              </a:rPr>
              <a:pPr/>
              <a:t>4/3/2024</a:t>
            </a:fld>
            <a:endParaRPr lang="en-US" dirty="0">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85000"/>
                  <a:lumOff val="15000"/>
                </a:prstClr>
              </a:solidFill>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325665509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1D8BD707-D9CF-40AE-B4C6-C98DA3205C09}" type="datetimeFigureOut">
              <a:rPr smtClean="0"/>
              <a:pPr/>
              <a:t>3/30/2024</a:t>
            </a:fld>
            <a:endParaRPr/>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solidFill>
                <a:prstClr val="black">
                  <a:lumMod val="85000"/>
                  <a:lumOff val="15000"/>
                </a:prstClr>
              </a:solidFill>
            </a:endParaRPr>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B6F15528-21DE-4FAA-801E-634DDDAF4B2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1887884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06517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4/3/2024</a:t>
            </a:fld>
            <a:endParaRPr lang="en-US">
              <a:solidFill>
                <a:prstClr val="black">
                  <a:lumMod val="75000"/>
                  <a:lumOff val="25000"/>
                </a:prstClr>
              </a:solidFill>
            </a:endParaRPr>
          </a:p>
        </p:txBody>
      </p:sp>
      <p:sp>
        <p:nvSpPr>
          <p:cNvPr id="6" name="Footer Placeholder 5"/>
          <p:cNvSpPr>
            <a:spLocks noGrp="1"/>
          </p:cNvSpPr>
          <p:nvPr>
            <p:ph type="ftr" sz="quarter" idx="11"/>
          </p:nvPr>
        </p:nvSpPr>
        <p:spPr/>
        <p:txBody>
          <a:bodyPr/>
          <a:lstStyle/>
          <a:p>
            <a:endParaRPr lang="en-US">
              <a:solidFill>
                <a:prstClr val="black">
                  <a:lumMod val="85000"/>
                  <a:lumOff val="1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153517514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4/3/2024</a:t>
            </a:fld>
            <a:endParaRPr lang="en-US">
              <a:solidFill>
                <a:prstClr val="black">
                  <a:lumMod val="75000"/>
                  <a:lumOff val="25000"/>
                </a:prstClr>
              </a:solidFill>
            </a:endParaRPr>
          </a:p>
        </p:txBody>
      </p:sp>
      <p:sp>
        <p:nvSpPr>
          <p:cNvPr id="8" name="Footer Placeholder 7"/>
          <p:cNvSpPr>
            <a:spLocks noGrp="1"/>
          </p:cNvSpPr>
          <p:nvPr>
            <p:ph type="ftr" sz="quarter" idx="11"/>
          </p:nvPr>
        </p:nvSpPr>
        <p:spPr/>
        <p:txBody>
          <a:bodyPr/>
          <a:lstStyle/>
          <a:p>
            <a:endParaRPr lang="en-US">
              <a:solidFill>
                <a:prstClr val="black">
                  <a:lumMod val="85000"/>
                  <a:lumOff val="1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5627373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4/3/2024</a:t>
            </a:fld>
            <a:endParaRPr lang="en-US">
              <a:solidFill>
                <a:prstClr val="black">
                  <a:lumMod val="75000"/>
                  <a:lumOff val="25000"/>
                </a:prstClr>
              </a:solidFill>
            </a:endParaRPr>
          </a:p>
        </p:txBody>
      </p:sp>
      <p:sp>
        <p:nvSpPr>
          <p:cNvPr id="4" name="Footer Placeholder 3"/>
          <p:cNvSpPr>
            <a:spLocks noGrp="1"/>
          </p:cNvSpPr>
          <p:nvPr>
            <p:ph type="ftr" sz="quarter" idx="11"/>
          </p:nvPr>
        </p:nvSpPr>
        <p:spPr/>
        <p:txBody>
          <a:bodyPr/>
          <a:lstStyle/>
          <a:p>
            <a:endParaRPr lang="en-US">
              <a:solidFill>
                <a:prstClr val="black">
                  <a:lumMod val="85000"/>
                  <a:lumOff val="1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44038265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4/3/2024</a:t>
            </a:fld>
            <a:endParaRPr lang="en-US">
              <a:solidFill>
                <a:prstClr val="black">
                  <a:lumMod val="75000"/>
                  <a:lumOff val="25000"/>
                </a:prstClr>
              </a:solidFill>
            </a:endParaRPr>
          </a:p>
        </p:txBody>
      </p:sp>
      <p:sp>
        <p:nvSpPr>
          <p:cNvPr id="3" name="Footer Placeholder 2"/>
          <p:cNvSpPr>
            <a:spLocks noGrp="1"/>
          </p:cNvSpPr>
          <p:nvPr>
            <p:ph type="ftr" sz="quarter" idx="11"/>
          </p:nvPr>
        </p:nvSpPr>
        <p:spPr/>
        <p:txBody>
          <a:bodyPr/>
          <a:lstStyle/>
          <a:p>
            <a:endParaRPr lang="en-US">
              <a:solidFill>
                <a:prstClr val="black">
                  <a:lumMod val="85000"/>
                  <a:lumOff val="1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158964397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1D8BD707-D9CF-40AE-B4C6-C98DA3205C09}" type="datetimeFigureOut">
              <a:rPr lang="en-US" smtClean="0">
                <a:solidFill>
                  <a:prstClr val="black">
                    <a:lumMod val="85000"/>
                    <a:lumOff val="15000"/>
                  </a:prstClr>
                </a:solidFill>
              </a:rPr>
              <a:pPr/>
              <a:t>4/3/2024</a:t>
            </a:fld>
            <a:endParaRPr lang="en-US">
              <a:solidFill>
                <a:prstClr val="black">
                  <a:lumMod val="85000"/>
                  <a:lumOff val="15000"/>
                </a:prstClr>
              </a:solidFill>
            </a:endParaRPr>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solidFill>
                <a:prstClr val="black">
                  <a:lumMod val="85000"/>
                  <a:lumOff val="15000"/>
                </a:prstClr>
              </a:solidFill>
            </a:endParaRPr>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B6F15528-21DE-4FAA-801E-634DDDAF4B2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93459028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a:p>
        </p:txBody>
      </p:sp>
      <p:sp>
        <p:nvSpPr>
          <p:cNvPr id="7" name="Slide Number Placeholder 6"/>
          <p:cNvSpPr>
            <a:spLocks noGrp="1"/>
          </p:cNvSpPr>
          <p:nvPr>
            <p:ph type="sldNum" sz="quarter" idx="12"/>
          </p:nvPr>
        </p:nvSpPr>
        <p:spPr>
          <a:xfrm>
            <a:off x="10396728" y="6035040"/>
            <a:ext cx="1225296" cy="365760"/>
          </a:xfrm>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
        <p:nvSpPr>
          <p:cNvPr id="12" name="Rectangle 11">
            <a:extLst>
              <a:ext uri="{FF2B5EF4-FFF2-40B4-BE49-F238E27FC236}">
                <a16:creationId xmlns=""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655919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1D8BD707-D9CF-40AE-B4C6-C98DA3205C09}" type="datetimeFigureOut">
              <a:rPr lang="en-US" smtClean="0"/>
              <a:pPr/>
              <a:t>4/3/2024</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solidFill>
                <a:prstClr val="black">
                  <a:lumMod val="85000"/>
                  <a:lumOff val="15000"/>
                </a:prstClr>
              </a:solidFill>
            </a:endParaRPr>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B6F15528-21DE-4FAA-801E-634DDDAF4B2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65405348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solidFill>
                  <a:prstClr val="black">
                    <a:lumMod val="75000"/>
                    <a:lumOff val="25000"/>
                  </a:prstClr>
                </a:solidFill>
              </a:rPr>
              <a:pPr/>
              <a:t>4/3/2024</a:t>
            </a:fld>
            <a:endParaRPr lang="en-US" dirty="0">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85000"/>
                  <a:lumOff val="15000"/>
                </a:prstClr>
              </a:solidFill>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26804201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1D8BD707-D9CF-40AE-B4C6-C98DA3205C09}" type="datetimeFigureOut">
              <a:rPr smtClean="0"/>
              <a:pPr/>
              <a:t>4/2/2024</a:t>
            </a:fld>
            <a:endParaRPr/>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solidFill>
                <a:prstClr val="black">
                  <a:lumMod val="85000"/>
                  <a:lumOff val="15000"/>
                </a:prstClr>
              </a:solidFill>
            </a:endParaRPr>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B6F15528-21DE-4FAA-801E-634DDDAF4B2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7044176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4/3/2024</a:t>
            </a:fld>
            <a:endParaRPr lang="en-US">
              <a:solidFill>
                <a:prstClr val="black">
                  <a:lumMod val="75000"/>
                  <a:lumOff val="25000"/>
                </a:prstClr>
              </a:solidFill>
            </a:endParaRPr>
          </a:p>
        </p:txBody>
      </p:sp>
      <p:sp>
        <p:nvSpPr>
          <p:cNvPr id="6" name="Footer Placeholder 5"/>
          <p:cNvSpPr>
            <a:spLocks noGrp="1"/>
          </p:cNvSpPr>
          <p:nvPr>
            <p:ph type="ftr" sz="quarter" idx="11"/>
          </p:nvPr>
        </p:nvSpPr>
        <p:spPr/>
        <p:txBody>
          <a:bodyPr/>
          <a:lstStyle/>
          <a:p>
            <a:endParaRPr lang="en-US">
              <a:solidFill>
                <a:prstClr val="black">
                  <a:lumMod val="85000"/>
                  <a:lumOff val="1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2659622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371933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4/3/2024</a:t>
            </a:fld>
            <a:endParaRPr lang="en-US">
              <a:solidFill>
                <a:prstClr val="black">
                  <a:lumMod val="75000"/>
                  <a:lumOff val="25000"/>
                </a:prstClr>
              </a:solidFill>
            </a:endParaRPr>
          </a:p>
        </p:txBody>
      </p:sp>
      <p:sp>
        <p:nvSpPr>
          <p:cNvPr id="8" name="Footer Placeholder 7"/>
          <p:cNvSpPr>
            <a:spLocks noGrp="1"/>
          </p:cNvSpPr>
          <p:nvPr>
            <p:ph type="ftr" sz="quarter" idx="11"/>
          </p:nvPr>
        </p:nvSpPr>
        <p:spPr/>
        <p:txBody>
          <a:bodyPr/>
          <a:lstStyle/>
          <a:p>
            <a:endParaRPr lang="en-US">
              <a:solidFill>
                <a:prstClr val="black">
                  <a:lumMod val="85000"/>
                  <a:lumOff val="1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427247077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4/3/2024</a:t>
            </a:fld>
            <a:endParaRPr lang="en-US">
              <a:solidFill>
                <a:prstClr val="black">
                  <a:lumMod val="75000"/>
                  <a:lumOff val="25000"/>
                </a:prstClr>
              </a:solidFill>
            </a:endParaRPr>
          </a:p>
        </p:txBody>
      </p:sp>
      <p:sp>
        <p:nvSpPr>
          <p:cNvPr id="4" name="Footer Placeholder 3"/>
          <p:cNvSpPr>
            <a:spLocks noGrp="1"/>
          </p:cNvSpPr>
          <p:nvPr>
            <p:ph type="ftr" sz="quarter" idx="11"/>
          </p:nvPr>
        </p:nvSpPr>
        <p:spPr/>
        <p:txBody>
          <a:bodyPr/>
          <a:lstStyle/>
          <a:p>
            <a:endParaRPr lang="en-US">
              <a:solidFill>
                <a:prstClr val="black">
                  <a:lumMod val="85000"/>
                  <a:lumOff val="1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154264878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4/3/2024</a:t>
            </a:fld>
            <a:endParaRPr lang="en-US">
              <a:solidFill>
                <a:prstClr val="black">
                  <a:lumMod val="75000"/>
                  <a:lumOff val="25000"/>
                </a:prstClr>
              </a:solidFill>
            </a:endParaRPr>
          </a:p>
        </p:txBody>
      </p:sp>
      <p:sp>
        <p:nvSpPr>
          <p:cNvPr id="3" name="Footer Placeholder 2"/>
          <p:cNvSpPr>
            <a:spLocks noGrp="1"/>
          </p:cNvSpPr>
          <p:nvPr>
            <p:ph type="ftr" sz="quarter" idx="11"/>
          </p:nvPr>
        </p:nvSpPr>
        <p:spPr/>
        <p:txBody>
          <a:bodyPr/>
          <a:lstStyle/>
          <a:p>
            <a:endParaRPr lang="en-US">
              <a:solidFill>
                <a:prstClr val="black">
                  <a:lumMod val="85000"/>
                  <a:lumOff val="1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391136529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1D8BD707-D9CF-40AE-B4C6-C98DA3205C09}" type="datetimeFigureOut">
              <a:rPr lang="en-US" smtClean="0">
                <a:solidFill>
                  <a:prstClr val="black">
                    <a:lumMod val="85000"/>
                    <a:lumOff val="15000"/>
                  </a:prstClr>
                </a:solidFill>
              </a:rPr>
              <a:pPr/>
              <a:t>4/3/2024</a:t>
            </a:fld>
            <a:endParaRPr lang="en-US">
              <a:solidFill>
                <a:prstClr val="black">
                  <a:lumMod val="85000"/>
                  <a:lumOff val="15000"/>
                </a:prstClr>
              </a:solidFill>
            </a:endParaRPr>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solidFill>
                <a:prstClr val="black">
                  <a:lumMod val="85000"/>
                  <a:lumOff val="15000"/>
                </a:prstClr>
              </a:solidFill>
            </a:endParaRPr>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B6F15528-21DE-4FAA-801E-634DDDAF4B2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71767954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a:p>
        </p:txBody>
      </p:sp>
      <p:sp>
        <p:nvSpPr>
          <p:cNvPr id="7" name="Slide Number Placeholder 6"/>
          <p:cNvSpPr>
            <a:spLocks noGrp="1"/>
          </p:cNvSpPr>
          <p:nvPr>
            <p:ph type="sldNum" sz="quarter" idx="12"/>
          </p:nvPr>
        </p:nvSpPr>
        <p:spPr>
          <a:xfrm>
            <a:off x="10396728" y="6035040"/>
            <a:ext cx="1225296" cy="365760"/>
          </a:xfrm>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
        <p:nvSpPr>
          <p:cNvPr id="12" name="Rectangle 11">
            <a:extLst>
              <a:ext uri="{FF2B5EF4-FFF2-40B4-BE49-F238E27FC236}">
                <a16:creationId xmlns=""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719170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1D8BD707-D9CF-40AE-B4C6-C98DA3205C09}" type="datetimeFigureOut">
              <a:rPr lang="en-US" smtClean="0"/>
              <a:pPr/>
              <a:t>4/3/2024</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solidFill>
                <a:prstClr val="black">
                  <a:lumMod val="85000"/>
                  <a:lumOff val="15000"/>
                </a:prstClr>
              </a:solidFill>
            </a:endParaRPr>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B6F15528-21DE-4FAA-801E-634DDDAF4B2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64973272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solidFill>
                  <a:prstClr val="black">
                    <a:lumMod val="75000"/>
                    <a:lumOff val="25000"/>
                  </a:prstClr>
                </a:solidFill>
              </a:rPr>
              <a:pPr/>
              <a:t>4/3/2024</a:t>
            </a:fld>
            <a:endParaRPr lang="en-US" dirty="0">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85000"/>
                  <a:lumOff val="15000"/>
                </a:prstClr>
              </a:solidFill>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411806713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1D8BD707-D9CF-40AE-B4C6-C98DA3205C09}" type="datetimeFigureOut">
              <a:rPr smtClean="0"/>
              <a:pPr/>
              <a:t>3/28/2024</a:t>
            </a:fld>
            <a:endParaRPr/>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solidFill>
                <a:prstClr val="black">
                  <a:lumMod val="85000"/>
                  <a:lumOff val="15000"/>
                </a:prstClr>
              </a:solidFill>
            </a:endParaRPr>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B6F15528-21DE-4FAA-801E-634DDDAF4B2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16968141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4/3/2024</a:t>
            </a:fld>
            <a:endParaRPr lang="en-US">
              <a:solidFill>
                <a:prstClr val="black">
                  <a:lumMod val="75000"/>
                  <a:lumOff val="25000"/>
                </a:prstClr>
              </a:solidFill>
            </a:endParaRPr>
          </a:p>
        </p:txBody>
      </p:sp>
      <p:sp>
        <p:nvSpPr>
          <p:cNvPr id="6" name="Footer Placeholder 5"/>
          <p:cNvSpPr>
            <a:spLocks noGrp="1"/>
          </p:cNvSpPr>
          <p:nvPr>
            <p:ph type="ftr" sz="quarter" idx="11"/>
          </p:nvPr>
        </p:nvSpPr>
        <p:spPr/>
        <p:txBody>
          <a:bodyPr/>
          <a:lstStyle/>
          <a:p>
            <a:endParaRPr lang="en-US">
              <a:solidFill>
                <a:prstClr val="black">
                  <a:lumMod val="85000"/>
                  <a:lumOff val="1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343539018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4/3/2024</a:t>
            </a:fld>
            <a:endParaRPr lang="en-US">
              <a:solidFill>
                <a:prstClr val="black">
                  <a:lumMod val="75000"/>
                  <a:lumOff val="25000"/>
                </a:prstClr>
              </a:solidFill>
            </a:endParaRPr>
          </a:p>
        </p:txBody>
      </p:sp>
      <p:sp>
        <p:nvSpPr>
          <p:cNvPr id="8" name="Footer Placeholder 7"/>
          <p:cNvSpPr>
            <a:spLocks noGrp="1"/>
          </p:cNvSpPr>
          <p:nvPr>
            <p:ph type="ftr" sz="quarter" idx="11"/>
          </p:nvPr>
        </p:nvSpPr>
        <p:spPr/>
        <p:txBody>
          <a:bodyPr/>
          <a:lstStyle/>
          <a:p>
            <a:endParaRPr lang="en-US">
              <a:solidFill>
                <a:prstClr val="black">
                  <a:lumMod val="85000"/>
                  <a:lumOff val="1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951935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1D8BD707-D9CF-40AE-B4C6-C98DA3205C09}" type="datetimeFigureOut">
              <a:rPr lang="en-US" smtClean="0"/>
              <a:pPr/>
              <a:t>4/3/2024</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3493842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4/3/2024</a:t>
            </a:fld>
            <a:endParaRPr lang="en-US">
              <a:solidFill>
                <a:prstClr val="black">
                  <a:lumMod val="75000"/>
                  <a:lumOff val="25000"/>
                </a:prstClr>
              </a:solidFill>
            </a:endParaRPr>
          </a:p>
        </p:txBody>
      </p:sp>
      <p:sp>
        <p:nvSpPr>
          <p:cNvPr id="4" name="Footer Placeholder 3"/>
          <p:cNvSpPr>
            <a:spLocks noGrp="1"/>
          </p:cNvSpPr>
          <p:nvPr>
            <p:ph type="ftr" sz="quarter" idx="11"/>
          </p:nvPr>
        </p:nvSpPr>
        <p:spPr/>
        <p:txBody>
          <a:bodyPr/>
          <a:lstStyle/>
          <a:p>
            <a:endParaRPr lang="en-US">
              <a:solidFill>
                <a:prstClr val="black">
                  <a:lumMod val="85000"/>
                  <a:lumOff val="1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14724798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4/3/2024</a:t>
            </a:fld>
            <a:endParaRPr lang="en-US">
              <a:solidFill>
                <a:prstClr val="black">
                  <a:lumMod val="75000"/>
                  <a:lumOff val="25000"/>
                </a:prstClr>
              </a:solidFill>
            </a:endParaRPr>
          </a:p>
        </p:txBody>
      </p:sp>
      <p:sp>
        <p:nvSpPr>
          <p:cNvPr id="3" name="Footer Placeholder 2"/>
          <p:cNvSpPr>
            <a:spLocks noGrp="1"/>
          </p:cNvSpPr>
          <p:nvPr>
            <p:ph type="ftr" sz="quarter" idx="11"/>
          </p:nvPr>
        </p:nvSpPr>
        <p:spPr/>
        <p:txBody>
          <a:bodyPr/>
          <a:lstStyle/>
          <a:p>
            <a:endParaRPr lang="en-US">
              <a:solidFill>
                <a:prstClr val="black">
                  <a:lumMod val="85000"/>
                  <a:lumOff val="1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425475805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1D8BD707-D9CF-40AE-B4C6-C98DA3205C09}" type="datetimeFigureOut">
              <a:rPr lang="en-US" smtClean="0">
                <a:solidFill>
                  <a:prstClr val="black">
                    <a:lumMod val="85000"/>
                    <a:lumOff val="15000"/>
                  </a:prstClr>
                </a:solidFill>
              </a:rPr>
              <a:pPr/>
              <a:t>4/3/2024</a:t>
            </a:fld>
            <a:endParaRPr lang="en-US">
              <a:solidFill>
                <a:prstClr val="black">
                  <a:lumMod val="85000"/>
                  <a:lumOff val="15000"/>
                </a:prstClr>
              </a:solidFill>
            </a:endParaRPr>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solidFill>
                <a:prstClr val="black">
                  <a:lumMod val="85000"/>
                  <a:lumOff val="15000"/>
                </a:prstClr>
              </a:solidFill>
            </a:endParaRPr>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B6F15528-21DE-4FAA-801E-634DDDAF4B2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164339059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a:p>
        </p:txBody>
      </p:sp>
      <p:sp>
        <p:nvSpPr>
          <p:cNvPr id="7" name="Slide Number Placeholder 6"/>
          <p:cNvSpPr>
            <a:spLocks noGrp="1"/>
          </p:cNvSpPr>
          <p:nvPr>
            <p:ph type="sldNum" sz="quarter" idx="12"/>
          </p:nvPr>
        </p:nvSpPr>
        <p:spPr>
          <a:xfrm>
            <a:off x="10396728" y="6035040"/>
            <a:ext cx="1225296" cy="365760"/>
          </a:xfrm>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
        <p:nvSpPr>
          <p:cNvPr id="12" name="Rectangle 11">
            <a:extLst>
              <a:ext uri="{FF2B5EF4-FFF2-40B4-BE49-F238E27FC236}">
                <a16:creationId xmlns=""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79555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B6F15528-21DE-4FAA-801E-634DDDAF4B2B}" type="slidenum">
              <a:rPr lang="en-US" smtClean="0"/>
              <a:pPr/>
              <a:t>‹#›</a:t>
            </a:fld>
            <a:endParaRPr lang="en-US"/>
          </a:p>
        </p:txBody>
      </p:sp>
      <p:sp>
        <p:nvSpPr>
          <p:cNvPr id="12" name="Rectangle 11">
            <a:extLst>
              <a:ext uri="{FF2B5EF4-FFF2-40B4-BE49-F238E27FC236}">
                <a16:creationId xmlns=""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8733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image" Target="../media/image2.jpg"/><Relationship Id="rId2" Type="http://schemas.openxmlformats.org/officeDocument/2006/relationships/slideLayout" Target="../slideLayouts/slideLayout23.xml"/><Relationship Id="rId16" Type="http://schemas.openxmlformats.org/officeDocument/2006/relationships/theme" Target="../theme/theme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10" Type="http://schemas.openxmlformats.org/officeDocument/2006/relationships/theme" Target="../theme/theme5.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5" Type="http://schemas.openxmlformats.org/officeDocument/2006/relationships/slideLayout" Target="../slideLayouts/slideLayout61.xml"/><Relationship Id="rId10" Type="http://schemas.openxmlformats.org/officeDocument/2006/relationships/theme" Target="../theme/theme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3.xml"/><Relationship Id="rId3" Type="http://schemas.openxmlformats.org/officeDocument/2006/relationships/slideLayout" Target="../slideLayouts/slideLayout68.xml"/><Relationship Id="rId7" Type="http://schemas.openxmlformats.org/officeDocument/2006/relationships/slideLayout" Target="../slideLayouts/slideLayout72.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5" Type="http://schemas.openxmlformats.org/officeDocument/2006/relationships/slideLayout" Target="../slideLayouts/slideLayout70.xml"/><Relationship Id="rId10" Type="http://schemas.openxmlformats.org/officeDocument/2006/relationships/theme" Target="../theme/theme7.xml"/><Relationship Id="rId4" Type="http://schemas.openxmlformats.org/officeDocument/2006/relationships/slideLayout" Target="../slideLayouts/slideLayout69.xml"/><Relationship Id="rId9" Type="http://schemas.openxmlformats.org/officeDocument/2006/relationships/slideLayout" Target="../slideLayouts/slideLayout74.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2.xml"/><Relationship Id="rId3" Type="http://schemas.openxmlformats.org/officeDocument/2006/relationships/slideLayout" Target="../slideLayouts/slideLayout77.xml"/><Relationship Id="rId7" Type="http://schemas.openxmlformats.org/officeDocument/2006/relationships/slideLayout" Target="../slideLayouts/slideLayout81.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5" Type="http://schemas.openxmlformats.org/officeDocument/2006/relationships/slideLayout" Target="../slideLayouts/slideLayout79.xml"/><Relationship Id="rId10" Type="http://schemas.openxmlformats.org/officeDocument/2006/relationships/theme" Target="../theme/theme8.xml"/><Relationship Id="rId4" Type="http://schemas.openxmlformats.org/officeDocument/2006/relationships/slideLayout" Target="../slideLayouts/slideLayout78.xml"/><Relationship Id="rId9"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4/3/2024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3730459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Lst>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75244796"/>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p15:clr>
            <a:srgbClr val="F26B43"/>
          </p15:clr>
        </p15:guide>
        <p15:guide id="2"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7">
            <a:extLst>
              <a:ext uri="{28A0092B-C50C-407E-A947-70E740481C1C}">
                <a14:useLocalDpi xmlns:a14="http://schemas.microsoft.com/office/drawing/2010/main" val="0"/>
              </a:ext>
            </a:extLst>
          </a:blip>
          <a:srcRect t="1538" b="-1538"/>
          <a:stretch/>
        </p:blipFill>
        <p:spPr bwMode="black">
          <a:xfrm>
            <a:off x="0" y="6477000"/>
            <a:ext cx="12192000" cy="392430"/>
          </a:xfrm>
          <a:prstGeom prst="rect">
            <a:avLst/>
          </a:prstGeom>
        </p:spPr>
      </p:pic>
      <p:sp>
        <p:nvSpPr>
          <p:cNvPr id="2" name="Title Placeholder 1"/>
          <p:cNvSpPr>
            <a:spLocks noGrp="1"/>
          </p:cNvSpPr>
          <p:nvPr>
            <p:ph type="title"/>
          </p:nvPr>
        </p:nvSpPr>
        <p:spPr>
          <a:xfrm>
            <a:off x="1451579" y="228601"/>
            <a:ext cx="9603275" cy="91439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1295400"/>
            <a:ext cx="10740421" cy="5029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5074450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Lst>
  <p:txStyles>
    <p:titleStyle>
      <a:lvl1pPr algn="l" defTabSz="914400" rtl="0" eaLnBrk="1" latinLnBrk="0" hangingPunct="1">
        <a:lnSpc>
          <a:spcPct val="90000"/>
        </a:lnSpc>
        <a:spcBef>
          <a:spcPct val="0"/>
        </a:spcBef>
        <a:buNone/>
        <a:defRPr sz="4000" b="1" i="0" kern="1200" cap="none">
          <a:solidFill>
            <a:srgbClr val="C00000"/>
          </a:solidFill>
          <a:effectLst/>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0C4D3C1-679D-44D8-8A9C-D402CE4EF569}" type="datetimeFigureOut">
              <a:rPr lang="en-US" dirty="0"/>
              <a:t>4/3/2024</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3429008184"/>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solidFill>
                  <a:prstClr val="black">
                    <a:lumMod val="75000"/>
                    <a:lumOff val="25000"/>
                  </a:prstClr>
                </a:solidFill>
              </a:rPr>
              <a:pPr/>
              <a:t>4/3/2024</a:t>
            </a:fld>
            <a:endParaRPr lang="en-US" dirty="0">
              <a:solidFill>
                <a:prstClr val="black">
                  <a:lumMod val="75000"/>
                  <a:lumOff val="25000"/>
                </a:prstClr>
              </a:solidFill>
            </a:endParaRPr>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solidFill>
                <a:prstClr val="black">
                  <a:lumMod val="85000"/>
                  <a:lumOff val="15000"/>
                </a:prstClr>
              </a:solidFill>
            </a:endParaRPr>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3622398967"/>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Lst>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solidFill>
                  <a:prstClr val="black">
                    <a:lumMod val="75000"/>
                    <a:lumOff val="25000"/>
                  </a:prstClr>
                </a:solidFill>
              </a:rPr>
              <a:pPr/>
              <a:t>4/3/2024</a:t>
            </a:fld>
            <a:endParaRPr lang="en-US" dirty="0">
              <a:solidFill>
                <a:prstClr val="black">
                  <a:lumMod val="75000"/>
                  <a:lumOff val="25000"/>
                </a:prstClr>
              </a:solidFill>
            </a:endParaRPr>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solidFill>
                <a:prstClr val="black">
                  <a:lumMod val="85000"/>
                  <a:lumOff val="15000"/>
                </a:prstClr>
              </a:solidFill>
            </a:endParaRPr>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1497507062"/>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Lst>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solidFill>
                  <a:prstClr val="black">
                    <a:lumMod val="75000"/>
                    <a:lumOff val="25000"/>
                  </a:prstClr>
                </a:solidFill>
              </a:rPr>
              <a:pPr/>
              <a:t>4/3/2024</a:t>
            </a:fld>
            <a:endParaRPr lang="en-US" dirty="0">
              <a:solidFill>
                <a:prstClr val="black">
                  <a:lumMod val="75000"/>
                  <a:lumOff val="25000"/>
                </a:prstClr>
              </a:solidFill>
            </a:endParaRPr>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solidFill>
                <a:prstClr val="black">
                  <a:lumMod val="85000"/>
                  <a:lumOff val="15000"/>
                </a:prstClr>
              </a:solidFill>
            </a:endParaRPr>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1394085153"/>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Lst>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solidFill>
                  <a:prstClr val="black">
                    <a:lumMod val="75000"/>
                    <a:lumOff val="25000"/>
                  </a:prstClr>
                </a:solidFill>
              </a:rPr>
              <a:pPr/>
              <a:t>4/3/2024</a:t>
            </a:fld>
            <a:endParaRPr lang="en-US" dirty="0">
              <a:solidFill>
                <a:prstClr val="black">
                  <a:lumMod val="75000"/>
                  <a:lumOff val="25000"/>
                </a:prstClr>
              </a:solidFill>
            </a:endParaRPr>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solidFill>
                <a:prstClr val="black">
                  <a:lumMod val="85000"/>
                  <a:lumOff val="15000"/>
                </a:prstClr>
              </a:solidFill>
            </a:endParaRPr>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772055859"/>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Lst>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09CD16-4CD8-0080-F261-B8764EB4B290}"/>
              </a:ext>
            </a:extLst>
          </p:cNvPr>
          <p:cNvSpPr>
            <a:spLocks noGrp="1"/>
          </p:cNvSpPr>
          <p:nvPr>
            <p:ph type="title"/>
          </p:nvPr>
        </p:nvSpPr>
        <p:spPr/>
        <p:txBody>
          <a:bodyPr/>
          <a:lstStyle/>
          <a:p>
            <a:r>
              <a:rPr lang="en-IN" dirty="0"/>
              <a:t>Objectives of the class…</a:t>
            </a:r>
          </a:p>
        </p:txBody>
      </p:sp>
      <p:sp>
        <p:nvSpPr>
          <p:cNvPr id="6" name="Content Placeholder 2">
            <a:extLst>
              <a:ext uri="{FF2B5EF4-FFF2-40B4-BE49-F238E27FC236}">
                <a16:creationId xmlns="" xmlns:a16="http://schemas.microsoft.com/office/drawing/2014/main" id="{C3B8BA6C-763F-8F9E-44DA-65946AF74E7B}"/>
              </a:ext>
            </a:extLst>
          </p:cNvPr>
          <p:cNvSpPr>
            <a:spLocks noGrp="1"/>
          </p:cNvSpPr>
          <p:nvPr>
            <p:ph idx="1"/>
          </p:nvPr>
        </p:nvSpPr>
        <p:spPr>
          <a:xfrm>
            <a:off x="1066800" y="1878496"/>
            <a:ext cx="10058400" cy="4156544"/>
          </a:xfrm>
        </p:spPr>
        <p:txBody>
          <a:bodyPr>
            <a:normAutofit/>
          </a:bodyPr>
          <a:lstStyle/>
          <a:p>
            <a:pPr marL="0" indent="0">
              <a:buNone/>
            </a:pPr>
            <a:r>
              <a:rPr lang="en-IN" sz="2400" b="1" dirty="0"/>
              <a:t>1</a:t>
            </a:r>
            <a:r>
              <a:rPr lang="en-IN" sz="2400" b="1" dirty="0" smtClean="0"/>
              <a:t>. </a:t>
            </a:r>
            <a:r>
              <a:rPr lang="en-IN" sz="2400" b="1" dirty="0"/>
              <a:t>Public Service Delivery in </a:t>
            </a:r>
            <a:r>
              <a:rPr lang="en-IN" sz="2400" b="1" dirty="0" smtClean="0"/>
              <a:t>India (continued)</a:t>
            </a:r>
            <a:endParaRPr lang="en-IN" sz="2400" b="1" dirty="0"/>
          </a:p>
          <a:p>
            <a:pPr marL="0" indent="804863">
              <a:buNone/>
            </a:pPr>
            <a:r>
              <a:rPr lang="en-IN" sz="2400" dirty="0"/>
              <a:t>1</a:t>
            </a:r>
            <a:r>
              <a:rPr lang="en-IN" sz="2400" dirty="0" smtClean="0"/>
              <a:t>.1 Challenges </a:t>
            </a:r>
            <a:r>
              <a:rPr lang="en-IN" sz="2400" dirty="0"/>
              <a:t>associated with PSD in India-Discussed with </a:t>
            </a:r>
            <a:r>
              <a:rPr lang="en-IN" sz="2400" dirty="0" smtClean="0"/>
              <a:t>		special </a:t>
            </a:r>
            <a:r>
              <a:rPr lang="en-IN" sz="2400" dirty="0"/>
              <a:t>focus on Healthcare sector</a:t>
            </a:r>
          </a:p>
          <a:p>
            <a:pPr marL="2157413" indent="177800">
              <a:spcBef>
                <a:spcPts val="0"/>
              </a:spcBef>
            </a:pPr>
            <a:r>
              <a:rPr lang="en-IN" sz="2400" dirty="0"/>
              <a:t>Healthcare service</a:t>
            </a:r>
          </a:p>
          <a:p>
            <a:pPr marL="2157413" indent="177800">
              <a:spcBef>
                <a:spcPts val="0"/>
              </a:spcBef>
            </a:pPr>
            <a:r>
              <a:rPr lang="en-IN" sz="2400" dirty="0"/>
              <a:t>Challenges for poor healthcare service delivery in       </a:t>
            </a:r>
          </a:p>
          <a:p>
            <a:pPr marL="2157413" indent="0">
              <a:spcBef>
                <a:spcPts val="0"/>
              </a:spcBef>
              <a:buNone/>
            </a:pPr>
            <a:r>
              <a:rPr lang="en-IN" sz="2400" dirty="0"/>
              <a:t>   India</a:t>
            </a:r>
          </a:p>
          <a:p>
            <a:pPr marL="2157413" indent="177800">
              <a:spcBef>
                <a:spcPts val="0"/>
              </a:spcBef>
            </a:pPr>
            <a:r>
              <a:rPr lang="en-IN" sz="2400" dirty="0"/>
              <a:t>Some examples of the success of PSD in the Health   </a:t>
            </a:r>
          </a:p>
          <a:p>
            <a:pPr marL="2157413" indent="0">
              <a:spcBef>
                <a:spcPts val="0"/>
              </a:spcBef>
              <a:buNone/>
            </a:pPr>
            <a:r>
              <a:rPr lang="en-IN" sz="2400" dirty="0"/>
              <a:t>   care sector </a:t>
            </a:r>
          </a:p>
          <a:p>
            <a:pPr marL="0" indent="804863">
              <a:buNone/>
            </a:pPr>
            <a:r>
              <a:rPr lang="en-IN" sz="2400" dirty="0" smtClean="0"/>
              <a:t>1.2 </a:t>
            </a:r>
            <a:r>
              <a:rPr lang="en-IN" sz="2400" dirty="0"/>
              <a:t>Principles that should govern the Public Service Delivery </a:t>
            </a:r>
          </a:p>
          <a:p>
            <a:endParaRPr lang="en-IN" sz="2400" dirty="0"/>
          </a:p>
        </p:txBody>
      </p:sp>
    </p:spTree>
    <p:extLst>
      <p:ext uri="{BB962C8B-B14F-4D97-AF65-F5344CB8AC3E}">
        <p14:creationId xmlns:p14="http://schemas.microsoft.com/office/powerpoint/2010/main" val="13175511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4EF453-F1C4-959C-11A9-82A7FBCE654A}"/>
              </a:ext>
            </a:extLst>
          </p:cNvPr>
          <p:cNvSpPr>
            <a:spLocks noGrp="1"/>
          </p:cNvSpPr>
          <p:nvPr>
            <p:ph type="title"/>
          </p:nvPr>
        </p:nvSpPr>
        <p:spPr/>
        <p:txBody>
          <a:bodyPr/>
          <a:lstStyle/>
          <a:p>
            <a:pPr algn="r"/>
            <a:r>
              <a:rPr lang="en-IN" dirty="0" err="1"/>
              <a:t>Contd</a:t>
            </a:r>
            <a:r>
              <a:rPr lang="en-IN" dirty="0"/>
              <a:t>…</a:t>
            </a:r>
          </a:p>
        </p:txBody>
      </p:sp>
      <p:sp>
        <p:nvSpPr>
          <p:cNvPr id="3" name="Content Placeholder 2">
            <a:extLst>
              <a:ext uri="{FF2B5EF4-FFF2-40B4-BE49-F238E27FC236}">
                <a16:creationId xmlns="" xmlns:a16="http://schemas.microsoft.com/office/drawing/2014/main" id="{337A6679-113C-3A9A-6F1C-705C5C95380C}"/>
              </a:ext>
            </a:extLst>
          </p:cNvPr>
          <p:cNvSpPr>
            <a:spLocks noGrp="1"/>
          </p:cNvSpPr>
          <p:nvPr>
            <p:ph idx="1"/>
          </p:nvPr>
        </p:nvSpPr>
        <p:spPr/>
        <p:txBody>
          <a:bodyPr>
            <a:normAutofit lnSpcReduction="10000"/>
          </a:bodyPr>
          <a:lstStyle/>
          <a:p>
            <a:pPr marL="354013" indent="-354013" algn="just">
              <a:buNone/>
            </a:pPr>
            <a:r>
              <a:rPr lang="en-US" sz="2400" b="1" dirty="0">
                <a:solidFill>
                  <a:srgbClr val="FF0000"/>
                </a:solidFill>
              </a:rPr>
              <a:t>8. Effective Grievance Redressal</a:t>
            </a:r>
            <a:r>
              <a:rPr lang="en-US" sz="2400" dirty="0">
                <a:solidFill>
                  <a:schemeClr val="tx1"/>
                </a:solidFill>
              </a:rPr>
              <a:t>: Service delivery often leaves many citizens dissatisfied due to errors or poor quality in the provision of services. Grievances resulting from poor quality service must be registered and redressed in a timely and effective manner.</a:t>
            </a:r>
          </a:p>
          <a:p>
            <a:pPr marL="354013" indent="-354013" algn="just">
              <a:buNone/>
            </a:pPr>
            <a:r>
              <a:rPr lang="en-US" sz="2400" b="1" dirty="0">
                <a:solidFill>
                  <a:srgbClr val="FF0000"/>
                </a:solidFill>
              </a:rPr>
              <a:t>9. Quality standards</a:t>
            </a:r>
            <a:r>
              <a:rPr lang="en-US" sz="2400" b="1" dirty="0"/>
              <a:t>:</a:t>
            </a:r>
            <a:r>
              <a:rPr lang="en-US" sz="2400" dirty="0"/>
              <a:t> Service delivery must have certain specific standards so that the services meet certain quality benchmarks. </a:t>
            </a:r>
          </a:p>
          <a:p>
            <a:pPr marL="452438" indent="-452438" algn="just">
              <a:buNone/>
            </a:pPr>
            <a:r>
              <a:rPr lang="en-US" sz="2400" b="1" dirty="0">
                <a:solidFill>
                  <a:srgbClr val="FF0000"/>
                </a:solidFill>
              </a:rPr>
              <a:t>10. Equality and equity</a:t>
            </a:r>
            <a:r>
              <a:rPr lang="en-US" sz="2400" dirty="0">
                <a:solidFill>
                  <a:srgbClr val="FF0000"/>
                </a:solidFill>
              </a:rPr>
              <a:t>: </a:t>
            </a:r>
            <a:r>
              <a:rPr lang="en-US" sz="2400" dirty="0"/>
              <a:t>Service delivery should treat all individuals and groups equally and impartially regardless of their status, identity, background etc. </a:t>
            </a:r>
          </a:p>
        </p:txBody>
      </p:sp>
    </p:spTree>
    <p:extLst>
      <p:ext uri="{BB962C8B-B14F-4D97-AF65-F5344CB8AC3E}">
        <p14:creationId xmlns:p14="http://schemas.microsoft.com/office/powerpoint/2010/main" val="617326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4EF453-F1C4-959C-11A9-82A7FBCE654A}"/>
              </a:ext>
            </a:extLst>
          </p:cNvPr>
          <p:cNvSpPr>
            <a:spLocks noGrp="1"/>
          </p:cNvSpPr>
          <p:nvPr>
            <p:ph type="title"/>
          </p:nvPr>
        </p:nvSpPr>
        <p:spPr/>
        <p:txBody>
          <a:bodyPr/>
          <a:lstStyle/>
          <a:p>
            <a:r>
              <a:rPr lang="en-US" dirty="0"/>
              <a:t>Problems in quality service delivery</a:t>
            </a:r>
            <a:endParaRPr lang="en-IN" dirty="0"/>
          </a:p>
        </p:txBody>
      </p:sp>
      <p:sp>
        <p:nvSpPr>
          <p:cNvPr id="3" name="Content Placeholder 2">
            <a:extLst>
              <a:ext uri="{FF2B5EF4-FFF2-40B4-BE49-F238E27FC236}">
                <a16:creationId xmlns="" xmlns:a16="http://schemas.microsoft.com/office/drawing/2014/main" id="{337A6679-113C-3A9A-6F1C-705C5C95380C}"/>
              </a:ext>
            </a:extLst>
          </p:cNvPr>
          <p:cNvSpPr>
            <a:spLocks noGrp="1"/>
          </p:cNvSpPr>
          <p:nvPr>
            <p:ph idx="1"/>
          </p:nvPr>
        </p:nvSpPr>
        <p:spPr/>
        <p:txBody>
          <a:bodyPr>
            <a:normAutofit lnSpcReduction="10000"/>
          </a:bodyPr>
          <a:lstStyle/>
          <a:p>
            <a:pPr marL="457200" indent="-457200" algn="just">
              <a:buFont typeface="+mj-lt"/>
              <a:buAutoNum type="arabicPeriod"/>
            </a:pPr>
            <a:r>
              <a:rPr lang="en-US" sz="2400" b="1" dirty="0">
                <a:solidFill>
                  <a:srgbClr val="FF0000"/>
                </a:solidFill>
              </a:rPr>
              <a:t>Inaccessibility</a:t>
            </a:r>
            <a:r>
              <a:rPr lang="en-US" sz="2400" dirty="0">
                <a:solidFill>
                  <a:schemeClr val="tx1"/>
                </a:solidFill>
              </a:rPr>
              <a:t>: Many services are inaccessible to people due to challenges like illiteracy, physical challenge, remote location etc. This deprives people of such services which might </a:t>
            </a:r>
            <a:r>
              <a:rPr lang="en-IN" sz="2400" dirty="0">
                <a:solidFill>
                  <a:schemeClr val="tx1"/>
                </a:solidFill>
              </a:rPr>
              <a:t>be essential.</a:t>
            </a:r>
          </a:p>
          <a:p>
            <a:pPr marL="457200" indent="-457200" algn="just">
              <a:buFont typeface="+mj-lt"/>
              <a:buAutoNum type="arabicPeriod"/>
            </a:pPr>
            <a:r>
              <a:rPr lang="en-US" sz="2400" b="1" dirty="0">
                <a:solidFill>
                  <a:srgbClr val="FF0000"/>
                </a:solidFill>
              </a:rPr>
              <a:t>Equity</a:t>
            </a:r>
            <a:r>
              <a:rPr lang="en-US" sz="2400" dirty="0">
                <a:solidFill>
                  <a:srgbClr val="FF0000"/>
                </a:solidFill>
              </a:rPr>
              <a:t>: </a:t>
            </a:r>
            <a:r>
              <a:rPr lang="en-US" sz="2400" dirty="0">
                <a:solidFill>
                  <a:schemeClr val="tx1"/>
                </a:solidFill>
              </a:rPr>
              <a:t>Government services are often not delivered to all sections equally. </a:t>
            </a:r>
          </a:p>
          <a:p>
            <a:pPr marL="457200" indent="-457200" algn="just">
              <a:buFont typeface="+mj-lt"/>
              <a:buAutoNum type="arabicPeriod"/>
            </a:pPr>
            <a:r>
              <a:rPr lang="en-US" sz="2400" b="1" dirty="0">
                <a:solidFill>
                  <a:srgbClr val="FF0000"/>
                </a:solidFill>
              </a:rPr>
              <a:t>Quality</a:t>
            </a:r>
            <a:r>
              <a:rPr lang="en-US" sz="2400" dirty="0">
                <a:solidFill>
                  <a:srgbClr val="FF0000"/>
                </a:solidFill>
              </a:rPr>
              <a:t>: </a:t>
            </a:r>
            <a:r>
              <a:rPr lang="en-US" sz="2400" dirty="0"/>
              <a:t>Services are provided but their quality is not up to the mark which makes the services meaningless. Poor quality may be the result of administrative apathy, lack of resources, weak standards and so on. </a:t>
            </a:r>
          </a:p>
        </p:txBody>
      </p:sp>
    </p:spTree>
    <p:extLst>
      <p:ext uri="{BB962C8B-B14F-4D97-AF65-F5344CB8AC3E}">
        <p14:creationId xmlns:p14="http://schemas.microsoft.com/office/powerpoint/2010/main" val="69003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4EF453-F1C4-959C-11A9-82A7FBCE654A}"/>
              </a:ext>
            </a:extLst>
          </p:cNvPr>
          <p:cNvSpPr>
            <a:spLocks noGrp="1"/>
          </p:cNvSpPr>
          <p:nvPr>
            <p:ph type="title"/>
          </p:nvPr>
        </p:nvSpPr>
        <p:spPr>
          <a:xfrm>
            <a:off x="1066800" y="642595"/>
            <a:ext cx="10058400" cy="640516"/>
          </a:xfrm>
        </p:spPr>
        <p:txBody>
          <a:bodyPr/>
          <a:lstStyle/>
          <a:p>
            <a:pPr algn="r"/>
            <a:r>
              <a:rPr lang="en-IN" dirty="0" err="1"/>
              <a:t>Contd</a:t>
            </a:r>
            <a:r>
              <a:rPr lang="en-IN" dirty="0"/>
              <a:t>…</a:t>
            </a:r>
          </a:p>
        </p:txBody>
      </p:sp>
      <p:sp>
        <p:nvSpPr>
          <p:cNvPr id="3" name="Content Placeholder 2">
            <a:extLst>
              <a:ext uri="{FF2B5EF4-FFF2-40B4-BE49-F238E27FC236}">
                <a16:creationId xmlns="" xmlns:a16="http://schemas.microsoft.com/office/drawing/2014/main" id="{337A6679-113C-3A9A-6F1C-705C5C95380C}"/>
              </a:ext>
            </a:extLst>
          </p:cNvPr>
          <p:cNvSpPr>
            <a:spLocks noGrp="1"/>
          </p:cNvSpPr>
          <p:nvPr>
            <p:ph idx="1"/>
          </p:nvPr>
        </p:nvSpPr>
        <p:spPr>
          <a:xfrm>
            <a:off x="1066800" y="1386348"/>
            <a:ext cx="10058400" cy="4566396"/>
          </a:xfrm>
        </p:spPr>
        <p:txBody>
          <a:bodyPr>
            <a:normAutofit/>
          </a:bodyPr>
          <a:lstStyle/>
          <a:p>
            <a:pPr marL="354013" indent="-354013" algn="just">
              <a:buNone/>
            </a:pPr>
            <a:r>
              <a:rPr lang="en-US" sz="2400" b="1" dirty="0">
                <a:solidFill>
                  <a:srgbClr val="FF0000"/>
                </a:solidFill>
              </a:rPr>
              <a:t>4. Corruption</a:t>
            </a:r>
            <a:r>
              <a:rPr lang="en-US" sz="2400" dirty="0">
                <a:solidFill>
                  <a:srgbClr val="FF0000"/>
                </a:solidFill>
              </a:rPr>
              <a:t>: </a:t>
            </a:r>
            <a:r>
              <a:rPr lang="en-US" sz="2400" dirty="0">
                <a:solidFill>
                  <a:schemeClr val="tx1"/>
                </a:solidFill>
              </a:rPr>
              <a:t>Service delivery is also degraded by the menace of corruption at cutting edge level of governance. </a:t>
            </a:r>
            <a:endParaRPr lang="en-IN" sz="2400" dirty="0">
              <a:solidFill>
                <a:schemeClr val="tx1"/>
              </a:solidFill>
            </a:endParaRPr>
          </a:p>
          <a:p>
            <a:pPr marL="354013" indent="-354013" algn="just">
              <a:buNone/>
            </a:pPr>
            <a:r>
              <a:rPr lang="en-US" sz="2400" b="1" dirty="0">
                <a:solidFill>
                  <a:srgbClr val="FF0000"/>
                </a:solidFill>
              </a:rPr>
              <a:t>5. Delays</a:t>
            </a:r>
            <a:r>
              <a:rPr lang="en-US" sz="2400" dirty="0">
                <a:solidFill>
                  <a:srgbClr val="FF0000"/>
                </a:solidFill>
              </a:rPr>
              <a:t>: </a:t>
            </a:r>
            <a:r>
              <a:rPr lang="en-US" sz="2400" dirty="0">
                <a:solidFill>
                  <a:schemeClr val="tx1"/>
                </a:solidFill>
              </a:rPr>
              <a:t>Services are provided but with huge delays which not only creates discontent among the public but also breeds a poor work culture in the administration.</a:t>
            </a:r>
          </a:p>
        </p:txBody>
      </p:sp>
    </p:spTree>
    <p:extLst>
      <p:ext uri="{BB962C8B-B14F-4D97-AF65-F5344CB8AC3E}">
        <p14:creationId xmlns:p14="http://schemas.microsoft.com/office/powerpoint/2010/main" val="1361380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EB960A-739B-869D-3AFC-8B16749F78EC}"/>
              </a:ext>
            </a:extLst>
          </p:cNvPr>
          <p:cNvSpPr>
            <a:spLocks noGrp="1"/>
          </p:cNvSpPr>
          <p:nvPr>
            <p:ph type="title"/>
          </p:nvPr>
        </p:nvSpPr>
        <p:spPr/>
        <p:txBody>
          <a:bodyPr>
            <a:normAutofit/>
          </a:bodyPr>
          <a:lstStyle/>
          <a:p>
            <a:r>
              <a:rPr lang="en-US"/>
              <a:t>Challenges with Public Service Delivery in India, especially the health sector:</a:t>
            </a:r>
            <a:endParaRPr lang="en-IN" dirty="0"/>
          </a:p>
        </p:txBody>
      </p:sp>
      <p:sp>
        <p:nvSpPr>
          <p:cNvPr id="3" name="Content Placeholder 2">
            <a:extLst>
              <a:ext uri="{FF2B5EF4-FFF2-40B4-BE49-F238E27FC236}">
                <a16:creationId xmlns="" xmlns:a16="http://schemas.microsoft.com/office/drawing/2014/main" id="{B4349802-82C4-2832-1862-FC7426AAAD3A}"/>
              </a:ext>
            </a:extLst>
          </p:cNvPr>
          <p:cNvSpPr>
            <a:spLocks noGrp="1"/>
          </p:cNvSpPr>
          <p:nvPr>
            <p:ph idx="1"/>
          </p:nvPr>
        </p:nvSpPr>
        <p:spPr/>
        <p:txBody>
          <a:bodyPr>
            <a:normAutofit/>
          </a:bodyPr>
          <a:lstStyle/>
          <a:p>
            <a:pPr lvl="0" algn="just"/>
            <a:r>
              <a:rPr lang="en-US" sz="2400" b="1" dirty="0">
                <a:solidFill>
                  <a:srgbClr val="FF0000"/>
                </a:solidFill>
              </a:rPr>
              <a:t>Lack of budgetary grants and medical infrastructure.</a:t>
            </a:r>
            <a:endParaRPr lang="en-IN" sz="2400" b="1" dirty="0">
              <a:solidFill>
                <a:srgbClr val="FF0000"/>
              </a:solidFill>
            </a:endParaRPr>
          </a:p>
          <a:p>
            <a:pPr lvl="0" algn="just"/>
            <a:r>
              <a:rPr lang="en-US" sz="2400" b="1" dirty="0">
                <a:solidFill>
                  <a:srgbClr val="FF0000"/>
                </a:solidFill>
              </a:rPr>
              <a:t>Rigidity in rules &amp; procedures-large paperwork for trivial functions.</a:t>
            </a:r>
            <a:endParaRPr lang="en-IN" sz="2400" b="1" dirty="0">
              <a:solidFill>
                <a:srgbClr val="FF0000"/>
              </a:solidFill>
            </a:endParaRPr>
          </a:p>
          <a:p>
            <a:pPr lvl="0" algn="just"/>
            <a:r>
              <a:rPr lang="en-US" sz="2400" b="1" dirty="0">
                <a:solidFill>
                  <a:srgbClr val="FF0000"/>
                </a:solidFill>
              </a:rPr>
              <a:t>Lack of incentives to be efficient-career progression &amp; conditions of ASHA workers.</a:t>
            </a:r>
            <a:endParaRPr lang="en-IN" sz="2400" b="1" dirty="0">
              <a:solidFill>
                <a:srgbClr val="FF0000"/>
              </a:solidFill>
            </a:endParaRPr>
          </a:p>
          <a:p>
            <a:pPr lvl="0" algn="just"/>
            <a:r>
              <a:rPr lang="en-US" sz="2400" b="1" dirty="0">
                <a:solidFill>
                  <a:srgbClr val="FF0000"/>
                </a:solidFill>
              </a:rPr>
              <a:t>Lack of technology penetration and trained staff.</a:t>
            </a:r>
            <a:endParaRPr lang="en-IN" sz="2400" b="1" dirty="0">
              <a:solidFill>
                <a:srgbClr val="FF0000"/>
              </a:solidFill>
            </a:endParaRPr>
          </a:p>
          <a:p>
            <a:pPr algn="just"/>
            <a:endParaRPr lang="en-IN" sz="2400" b="1" dirty="0">
              <a:solidFill>
                <a:srgbClr val="FF0000"/>
              </a:solidFill>
            </a:endParaRPr>
          </a:p>
        </p:txBody>
      </p:sp>
    </p:spTree>
    <p:extLst>
      <p:ext uri="{BB962C8B-B14F-4D97-AF65-F5344CB8AC3E}">
        <p14:creationId xmlns:p14="http://schemas.microsoft.com/office/powerpoint/2010/main" val="4097860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181D96-7856-EE36-15C7-682A350CA8C9}"/>
              </a:ext>
            </a:extLst>
          </p:cNvPr>
          <p:cNvSpPr>
            <a:spLocks noGrp="1"/>
          </p:cNvSpPr>
          <p:nvPr>
            <p:ph type="title"/>
          </p:nvPr>
        </p:nvSpPr>
        <p:spPr/>
        <p:txBody>
          <a:bodyPr>
            <a:normAutofit/>
          </a:bodyPr>
          <a:lstStyle/>
          <a:p>
            <a:r>
              <a:rPr lang="en-US" dirty="0"/>
              <a:t>Some examples of achievements in public health sector:</a:t>
            </a:r>
            <a:endParaRPr lang="en-IN" dirty="0"/>
          </a:p>
        </p:txBody>
      </p:sp>
      <p:sp>
        <p:nvSpPr>
          <p:cNvPr id="3" name="Content Placeholder 2">
            <a:extLst>
              <a:ext uri="{FF2B5EF4-FFF2-40B4-BE49-F238E27FC236}">
                <a16:creationId xmlns="" xmlns:a16="http://schemas.microsoft.com/office/drawing/2014/main" id="{C4BE6457-F76E-A639-543E-4C67E7C241BF}"/>
              </a:ext>
            </a:extLst>
          </p:cNvPr>
          <p:cNvSpPr>
            <a:spLocks noGrp="1"/>
          </p:cNvSpPr>
          <p:nvPr>
            <p:ph idx="1"/>
          </p:nvPr>
        </p:nvSpPr>
        <p:spPr/>
        <p:txBody>
          <a:bodyPr>
            <a:normAutofit/>
          </a:bodyPr>
          <a:lstStyle/>
          <a:p>
            <a:pPr lvl="0" algn="just"/>
            <a:r>
              <a:rPr lang="en-US" sz="2400" b="1" dirty="0">
                <a:solidFill>
                  <a:srgbClr val="FF0000"/>
                </a:solidFill>
              </a:rPr>
              <a:t>States like Kerala, West Bengal, Tamil Nadu, etc. have shown very good results.</a:t>
            </a:r>
            <a:endParaRPr lang="en-IN" sz="2400" b="1" dirty="0">
              <a:solidFill>
                <a:srgbClr val="FF0000"/>
              </a:solidFill>
            </a:endParaRPr>
          </a:p>
          <a:p>
            <a:pPr algn="just"/>
            <a:endParaRPr lang="en-IN" sz="2400" b="1" dirty="0">
              <a:solidFill>
                <a:srgbClr val="FF0000"/>
              </a:solidFill>
            </a:endParaRPr>
          </a:p>
        </p:txBody>
      </p:sp>
    </p:spTree>
    <p:extLst>
      <p:ext uri="{BB962C8B-B14F-4D97-AF65-F5344CB8AC3E}">
        <p14:creationId xmlns:p14="http://schemas.microsoft.com/office/powerpoint/2010/main" val="1756205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D3B5D0-4BDD-476D-0CF0-8479F2F6344B}"/>
              </a:ext>
            </a:extLst>
          </p:cNvPr>
          <p:cNvSpPr>
            <a:spLocks noGrp="1"/>
          </p:cNvSpPr>
          <p:nvPr>
            <p:ph type="title"/>
          </p:nvPr>
        </p:nvSpPr>
        <p:spPr/>
        <p:txBody>
          <a:bodyPr>
            <a:normAutofit/>
          </a:bodyPr>
          <a:lstStyle/>
          <a:p>
            <a:r>
              <a:rPr lang="en-US" dirty="0"/>
              <a:t>Principles that should govern Public Service Delivery:</a:t>
            </a:r>
            <a:endParaRPr lang="en-IN" dirty="0"/>
          </a:p>
        </p:txBody>
      </p:sp>
      <p:sp>
        <p:nvSpPr>
          <p:cNvPr id="3" name="Content Placeholder 2">
            <a:extLst>
              <a:ext uri="{FF2B5EF4-FFF2-40B4-BE49-F238E27FC236}">
                <a16:creationId xmlns="" xmlns:a16="http://schemas.microsoft.com/office/drawing/2014/main" id="{0D7A010A-0716-F1DC-7758-8253BFDC042A}"/>
              </a:ext>
            </a:extLst>
          </p:cNvPr>
          <p:cNvSpPr>
            <a:spLocks noGrp="1"/>
          </p:cNvSpPr>
          <p:nvPr>
            <p:ph idx="1"/>
          </p:nvPr>
        </p:nvSpPr>
        <p:spPr/>
        <p:txBody>
          <a:bodyPr>
            <a:normAutofit/>
          </a:bodyPr>
          <a:lstStyle/>
          <a:p>
            <a:pPr lvl="0"/>
            <a:r>
              <a:rPr lang="en-US" sz="2400" b="1" dirty="0">
                <a:solidFill>
                  <a:srgbClr val="FF0000"/>
                </a:solidFill>
              </a:rPr>
              <a:t>Inculcation of public service ethos in individuals and institutions.</a:t>
            </a:r>
            <a:endParaRPr lang="en-IN" sz="2400" b="1" dirty="0">
              <a:solidFill>
                <a:srgbClr val="FF0000"/>
              </a:solidFill>
            </a:endParaRPr>
          </a:p>
          <a:p>
            <a:pPr lvl="0"/>
            <a:r>
              <a:rPr lang="en-US" sz="2400" b="1" dirty="0">
                <a:solidFill>
                  <a:srgbClr val="FF0000"/>
                </a:solidFill>
              </a:rPr>
              <a:t>Social accountability and answerability.</a:t>
            </a:r>
            <a:endParaRPr lang="en-IN" sz="2400" b="1" dirty="0">
              <a:solidFill>
                <a:srgbClr val="FF0000"/>
              </a:solidFill>
            </a:endParaRPr>
          </a:p>
          <a:p>
            <a:pPr lvl="0"/>
            <a:r>
              <a:rPr lang="en-US" sz="2400" b="1" dirty="0">
                <a:solidFill>
                  <a:srgbClr val="FF0000"/>
                </a:solidFill>
              </a:rPr>
              <a:t>Participatory &amp; bottom-up approach.</a:t>
            </a:r>
            <a:endParaRPr lang="en-IN" sz="2400" b="1" dirty="0">
              <a:solidFill>
                <a:srgbClr val="FF0000"/>
              </a:solidFill>
            </a:endParaRPr>
          </a:p>
          <a:p>
            <a:endParaRPr lang="en-IN" sz="2400" b="1" dirty="0">
              <a:solidFill>
                <a:srgbClr val="FF0000"/>
              </a:solidFill>
            </a:endParaRPr>
          </a:p>
        </p:txBody>
      </p:sp>
    </p:spTree>
    <p:extLst>
      <p:ext uri="{BB962C8B-B14F-4D97-AF65-F5344CB8AC3E}">
        <p14:creationId xmlns:p14="http://schemas.microsoft.com/office/powerpoint/2010/main" val="3569295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4EF453-F1C4-959C-11A9-82A7FBCE654A}"/>
              </a:ext>
            </a:extLst>
          </p:cNvPr>
          <p:cNvSpPr>
            <a:spLocks noGrp="1"/>
          </p:cNvSpPr>
          <p:nvPr>
            <p:ph type="title"/>
          </p:nvPr>
        </p:nvSpPr>
        <p:spPr/>
        <p:txBody>
          <a:bodyPr/>
          <a:lstStyle/>
          <a:p>
            <a:r>
              <a:rPr lang="en-US" dirty="0"/>
              <a:t>Reasons for poor quality service delivery</a:t>
            </a:r>
            <a:endParaRPr lang="en-IN" dirty="0"/>
          </a:p>
        </p:txBody>
      </p:sp>
      <p:sp>
        <p:nvSpPr>
          <p:cNvPr id="3" name="Content Placeholder 2">
            <a:extLst>
              <a:ext uri="{FF2B5EF4-FFF2-40B4-BE49-F238E27FC236}">
                <a16:creationId xmlns="" xmlns:a16="http://schemas.microsoft.com/office/drawing/2014/main" id="{337A6679-113C-3A9A-6F1C-705C5C95380C}"/>
              </a:ext>
            </a:extLst>
          </p:cNvPr>
          <p:cNvSpPr>
            <a:spLocks noGrp="1"/>
          </p:cNvSpPr>
          <p:nvPr>
            <p:ph idx="1"/>
          </p:nvPr>
        </p:nvSpPr>
        <p:spPr/>
        <p:txBody>
          <a:bodyPr>
            <a:normAutofit fontScale="92500" lnSpcReduction="20000"/>
          </a:bodyPr>
          <a:lstStyle/>
          <a:p>
            <a:pPr marL="342900" indent="-342900" algn="just">
              <a:buFont typeface="+mj-lt"/>
              <a:buAutoNum type="arabicPeriod"/>
            </a:pPr>
            <a:r>
              <a:rPr lang="en-US" sz="2400" b="1" dirty="0">
                <a:solidFill>
                  <a:srgbClr val="FF0000"/>
                </a:solidFill>
              </a:rPr>
              <a:t>Secrecy</a:t>
            </a:r>
            <a:r>
              <a:rPr lang="en-US" sz="2400" dirty="0">
                <a:solidFill>
                  <a:srgbClr val="FF0000"/>
                </a:solidFill>
              </a:rPr>
              <a:t>: </a:t>
            </a:r>
            <a:r>
              <a:rPr lang="en-US" sz="2400" dirty="0">
                <a:solidFill>
                  <a:schemeClr val="tx1"/>
                </a:solidFill>
              </a:rPr>
              <a:t>There is lack of transparency in the administration due to lack of public awareness and inherent bureaucratic tendency to work in secrecy. For instance, online public display of muster rolls in MGNREGA is a way to improve </a:t>
            </a:r>
            <a:r>
              <a:rPr lang="en-IN" sz="2400" dirty="0">
                <a:solidFill>
                  <a:schemeClr val="tx1"/>
                </a:solidFill>
              </a:rPr>
              <a:t>transparency in the system.</a:t>
            </a:r>
          </a:p>
          <a:p>
            <a:pPr marL="342900" indent="-342900" algn="just">
              <a:buFont typeface="+mj-lt"/>
              <a:buAutoNum type="arabicPeriod"/>
            </a:pPr>
            <a:r>
              <a:rPr lang="en-US" sz="2400" b="1" dirty="0">
                <a:solidFill>
                  <a:srgbClr val="FF0000"/>
                </a:solidFill>
              </a:rPr>
              <a:t>Lack of standards</a:t>
            </a:r>
            <a:r>
              <a:rPr lang="en-US" sz="2400" dirty="0">
                <a:solidFill>
                  <a:srgbClr val="FF0000"/>
                </a:solidFill>
              </a:rPr>
              <a:t>: </a:t>
            </a:r>
            <a:r>
              <a:rPr lang="en-US" sz="2400" dirty="0">
                <a:solidFill>
                  <a:schemeClr val="tx1"/>
                </a:solidFill>
              </a:rPr>
              <a:t>Service delivery does not have specific measurable standards due to which the administration is not aware of their performance benchmarks. </a:t>
            </a:r>
          </a:p>
          <a:p>
            <a:pPr marL="342900" indent="-342900" algn="just">
              <a:buFont typeface="+mj-lt"/>
              <a:buAutoNum type="arabicPeriod"/>
            </a:pPr>
            <a:r>
              <a:rPr lang="en-US" sz="2400" b="1" dirty="0">
                <a:solidFill>
                  <a:srgbClr val="FF0000"/>
                </a:solidFill>
              </a:rPr>
              <a:t>Enforceable rights</a:t>
            </a:r>
            <a:r>
              <a:rPr lang="en-US" sz="2400" dirty="0">
                <a:solidFill>
                  <a:srgbClr val="FF0000"/>
                </a:solidFill>
              </a:rPr>
              <a:t>: </a:t>
            </a:r>
            <a:r>
              <a:rPr lang="en-US" sz="2400" dirty="0"/>
              <a:t>Citizens do not have enforceable rights to certain services which they can use to guarantee effective delivery of services. For instance, National Food Security Act lays down specific rights to food which can be enforced by </a:t>
            </a:r>
            <a:r>
              <a:rPr lang="en-IN" sz="2400" dirty="0"/>
              <a:t>beneficiaries through legal processes. </a:t>
            </a:r>
          </a:p>
        </p:txBody>
      </p:sp>
    </p:spTree>
    <p:extLst>
      <p:ext uri="{BB962C8B-B14F-4D97-AF65-F5344CB8AC3E}">
        <p14:creationId xmlns:p14="http://schemas.microsoft.com/office/powerpoint/2010/main" val="748174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4EF453-F1C4-959C-11A9-82A7FBCE654A}"/>
              </a:ext>
            </a:extLst>
          </p:cNvPr>
          <p:cNvSpPr>
            <a:spLocks noGrp="1"/>
          </p:cNvSpPr>
          <p:nvPr>
            <p:ph type="title"/>
          </p:nvPr>
        </p:nvSpPr>
        <p:spPr>
          <a:xfrm>
            <a:off x="1066800" y="642594"/>
            <a:ext cx="10058400" cy="798580"/>
          </a:xfrm>
        </p:spPr>
        <p:txBody>
          <a:bodyPr/>
          <a:lstStyle/>
          <a:p>
            <a:pPr algn="r"/>
            <a:r>
              <a:rPr lang="en-IN" dirty="0" err="1"/>
              <a:t>Contd</a:t>
            </a:r>
            <a:r>
              <a:rPr lang="en-IN" dirty="0"/>
              <a:t>…</a:t>
            </a:r>
          </a:p>
        </p:txBody>
      </p:sp>
      <p:sp>
        <p:nvSpPr>
          <p:cNvPr id="3" name="Content Placeholder 2">
            <a:extLst>
              <a:ext uri="{FF2B5EF4-FFF2-40B4-BE49-F238E27FC236}">
                <a16:creationId xmlns="" xmlns:a16="http://schemas.microsoft.com/office/drawing/2014/main" id="{337A6679-113C-3A9A-6F1C-705C5C95380C}"/>
              </a:ext>
            </a:extLst>
          </p:cNvPr>
          <p:cNvSpPr>
            <a:spLocks noGrp="1"/>
          </p:cNvSpPr>
          <p:nvPr>
            <p:ph idx="1"/>
          </p:nvPr>
        </p:nvSpPr>
        <p:spPr>
          <a:xfrm>
            <a:off x="1066800" y="1570383"/>
            <a:ext cx="10058400" cy="4382361"/>
          </a:xfrm>
        </p:spPr>
        <p:txBody>
          <a:bodyPr>
            <a:normAutofit/>
          </a:bodyPr>
          <a:lstStyle/>
          <a:p>
            <a:pPr marL="265113" indent="-265113" algn="just">
              <a:buNone/>
            </a:pPr>
            <a:r>
              <a:rPr lang="en-US" sz="2400" b="1" dirty="0">
                <a:solidFill>
                  <a:srgbClr val="FF0000"/>
                </a:solidFill>
              </a:rPr>
              <a:t>4. Lack of public awareness</a:t>
            </a:r>
            <a:r>
              <a:rPr lang="en-US" sz="2400" dirty="0">
                <a:solidFill>
                  <a:srgbClr val="FF0000"/>
                </a:solidFill>
              </a:rPr>
              <a:t>: </a:t>
            </a:r>
            <a:r>
              <a:rPr lang="en-US" sz="2400" dirty="0">
                <a:solidFill>
                  <a:schemeClr val="tx1"/>
                </a:solidFill>
              </a:rPr>
              <a:t>Due to illiteracy and lack of education, citizens are often unaware of their rights and duties of administration and hence, are unable to demand quality service delivery. </a:t>
            </a:r>
          </a:p>
          <a:p>
            <a:pPr marL="265113" indent="-265113" algn="just">
              <a:buNone/>
            </a:pPr>
            <a:r>
              <a:rPr lang="en-US" sz="2400" b="1" dirty="0">
                <a:solidFill>
                  <a:srgbClr val="FF0000"/>
                </a:solidFill>
              </a:rPr>
              <a:t>5. Lack of accountability</a:t>
            </a:r>
            <a:r>
              <a:rPr lang="en-US" sz="2400" dirty="0">
                <a:solidFill>
                  <a:srgbClr val="FF0000"/>
                </a:solidFill>
              </a:rPr>
              <a:t>: </a:t>
            </a:r>
            <a:r>
              <a:rPr lang="en-US" sz="2400" dirty="0"/>
              <a:t>Administration is not held accountable internally and externally for the services they provide and their quality. This allows inefficiency to continue and </a:t>
            </a:r>
            <a:r>
              <a:rPr lang="en-IN" sz="2400" dirty="0"/>
              <a:t>malpractices are not penalized. </a:t>
            </a:r>
          </a:p>
          <a:p>
            <a:pPr marL="265113" indent="-265113" algn="just">
              <a:buNone/>
            </a:pPr>
            <a:r>
              <a:rPr lang="en-US" sz="2400" b="1" dirty="0">
                <a:solidFill>
                  <a:srgbClr val="FF0000"/>
                </a:solidFill>
              </a:rPr>
              <a:t>6. Interoperability</a:t>
            </a:r>
            <a:r>
              <a:rPr lang="en-US" sz="2400" dirty="0">
                <a:solidFill>
                  <a:srgbClr val="FF0000"/>
                </a:solidFill>
              </a:rPr>
              <a:t>: </a:t>
            </a:r>
            <a:r>
              <a:rPr lang="en-US" sz="2400" dirty="0"/>
              <a:t>In the era of e-governance, online services are not available on all platforms. For instance, some websites or platforms are not functional on mobile phones which hampers m-governance and reduces public convenience.</a:t>
            </a:r>
          </a:p>
        </p:txBody>
      </p:sp>
    </p:spTree>
    <p:extLst>
      <p:ext uri="{BB962C8B-B14F-4D97-AF65-F5344CB8AC3E}">
        <p14:creationId xmlns:p14="http://schemas.microsoft.com/office/powerpoint/2010/main" val="3387301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4EF453-F1C4-959C-11A9-82A7FBCE654A}"/>
              </a:ext>
            </a:extLst>
          </p:cNvPr>
          <p:cNvSpPr>
            <a:spLocks noGrp="1"/>
          </p:cNvSpPr>
          <p:nvPr>
            <p:ph type="title"/>
          </p:nvPr>
        </p:nvSpPr>
        <p:spPr/>
        <p:txBody>
          <a:bodyPr/>
          <a:lstStyle/>
          <a:p>
            <a:pPr algn="r"/>
            <a:r>
              <a:rPr lang="en-IN" dirty="0" err="1"/>
              <a:t>Contd</a:t>
            </a:r>
            <a:r>
              <a:rPr lang="en-IN" dirty="0"/>
              <a:t>…</a:t>
            </a:r>
          </a:p>
        </p:txBody>
      </p:sp>
      <p:sp>
        <p:nvSpPr>
          <p:cNvPr id="3" name="Content Placeholder 2">
            <a:extLst>
              <a:ext uri="{FF2B5EF4-FFF2-40B4-BE49-F238E27FC236}">
                <a16:creationId xmlns="" xmlns:a16="http://schemas.microsoft.com/office/drawing/2014/main" id="{337A6679-113C-3A9A-6F1C-705C5C95380C}"/>
              </a:ext>
            </a:extLst>
          </p:cNvPr>
          <p:cNvSpPr>
            <a:spLocks noGrp="1"/>
          </p:cNvSpPr>
          <p:nvPr>
            <p:ph idx="1"/>
          </p:nvPr>
        </p:nvSpPr>
        <p:spPr>
          <a:xfrm>
            <a:off x="1066800" y="1696065"/>
            <a:ext cx="10058400" cy="4256679"/>
          </a:xfrm>
        </p:spPr>
        <p:txBody>
          <a:bodyPr>
            <a:normAutofit fontScale="92500" lnSpcReduction="10000"/>
          </a:bodyPr>
          <a:lstStyle/>
          <a:p>
            <a:pPr marL="265113" indent="-265113" algn="just">
              <a:buNone/>
            </a:pPr>
            <a:r>
              <a:rPr lang="en-US" sz="2400" b="1" dirty="0">
                <a:solidFill>
                  <a:srgbClr val="FF0000"/>
                </a:solidFill>
              </a:rPr>
              <a:t>7. Rigidity</a:t>
            </a:r>
            <a:r>
              <a:rPr lang="en-US" sz="2400" dirty="0">
                <a:solidFill>
                  <a:srgbClr val="FF0000"/>
                </a:solidFill>
              </a:rPr>
              <a:t>: </a:t>
            </a:r>
            <a:r>
              <a:rPr lang="en-US" sz="2400" dirty="0">
                <a:solidFill>
                  <a:schemeClr val="tx1"/>
                </a:solidFill>
              </a:rPr>
              <a:t>Rigid rules and procedures consume a lot of time and causes delays in providing services in a timely manner. They also create confusion for the beneficiaries regarding the process to be followed for availing services. </a:t>
            </a:r>
          </a:p>
          <a:p>
            <a:pPr marL="265113" indent="-265113" algn="just">
              <a:buNone/>
            </a:pPr>
            <a:r>
              <a:rPr lang="en-US" sz="2400" b="1" dirty="0">
                <a:solidFill>
                  <a:srgbClr val="FF0000"/>
                </a:solidFill>
              </a:rPr>
              <a:t>8. Lack of capacity</a:t>
            </a:r>
            <a:r>
              <a:rPr lang="en-US" sz="2400" dirty="0">
                <a:solidFill>
                  <a:srgbClr val="FF0000"/>
                </a:solidFill>
              </a:rPr>
              <a:t>: </a:t>
            </a:r>
            <a:r>
              <a:rPr lang="en-US" sz="2400" dirty="0">
                <a:solidFill>
                  <a:schemeClr val="tx1"/>
                </a:solidFill>
              </a:rPr>
              <a:t>Officials do not receive proper training and skill development which enables them to achieve higher productivity. For instance, State of Panchayati Raj Report reveals that less than 50% of the Gram Panchayats do not have electricity connections.</a:t>
            </a:r>
          </a:p>
          <a:p>
            <a:pPr marL="265113" indent="-265113" algn="just">
              <a:buNone/>
            </a:pPr>
            <a:r>
              <a:rPr lang="en-US" sz="2400" b="1" dirty="0">
                <a:solidFill>
                  <a:srgbClr val="FF0000"/>
                </a:solidFill>
              </a:rPr>
              <a:t>9. Coordination: </a:t>
            </a:r>
            <a:r>
              <a:rPr lang="en-US" sz="2400" dirty="0"/>
              <a:t>Various services require involvement of several government departments which must coordinate and converge in order to provide effective service to the people. </a:t>
            </a:r>
          </a:p>
          <a:p>
            <a:pPr marL="265113" indent="-265113" algn="just">
              <a:buNone/>
            </a:pPr>
            <a:endParaRPr lang="en-US" sz="2400" dirty="0">
              <a:solidFill>
                <a:schemeClr val="tx1"/>
              </a:solidFill>
            </a:endParaRPr>
          </a:p>
        </p:txBody>
      </p:sp>
    </p:spTree>
    <p:extLst>
      <p:ext uri="{BB962C8B-B14F-4D97-AF65-F5344CB8AC3E}">
        <p14:creationId xmlns:p14="http://schemas.microsoft.com/office/powerpoint/2010/main" val="1364754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4EF453-F1C4-959C-11A9-82A7FBCE654A}"/>
              </a:ext>
            </a:extLst>
          </p:cNvPr>
          <p:cNvSpPr>
            <a:spLocks noGrp="1"/>
          </p:cNvSpPr>
          <p:nvPr>
            <p:ph type="title"/>
          </p:nvPr>
        </p:nvSpPr>
        <p:spPr/>
        <p:txBody>
          <a:bodyPr>
            <a:noAutofit/>
          </a:bodyPr>
          <a:lstStyle/>
          <a:p>
            <a:r>
              <a:rPr lang="en-US" sz="3600" dirty="0"/>
              <a:t>Administrative reforms made for quality service delivery</a:t>
            </a:r>
            <a:endParaRPr lang="en-IN" sz="3600" dirty="0"/>
          </a:p>
        </p:txBody>
      </p:sp>
      <p:sp>
        <p:nvSpPr>
          <p:cNvPr id="3" name="Content Placeholder 2">
            <a:extLst>
              <a:ext uri="{FF2B5EF4-FFF2-40B4-BE49-F238E27FC236}">
                <a16:creationId xmlns="" xmlns:a16="http://schemas.microsoft.com/office/drawing/2014/main" id="{337A6679-113C-3A9A-6F1C-705C5C95380C}"/>
              </a:ext>
            </a:extLst>
          </p:cNvPr>
          <p:cNvSpPr>
            <a:spLocks noGrp="1"/>
          </p:cNvSpPr>
          <p:nvPr>
            <p:ph idx="1"/>
          </p:nvPr>
        </p:nvSpPr>
        <p:spPr/>
        <p:txBody>
          <a:bodyPr>
            <a:normAutofit fontScale="92500" lnSpcReduction="20000"/>
          </a:bodyPr>
          <a:lstStyle/>
          <a:p>
            <a:pPr marL="457200" indent="-457200" algn="just">
              <a:buFont typeface="+mj-lt"/>
              <a:buAutoNum type="arabicPeriod"/>
            </a:pPr>
            <a:r>
              <a:rPr lang="en-US" sz="2400" b="1" dirty="0">
                <a:solidFill>
                  <a:srgbClr val="FF0000"/>
                </a:solidFill>
              </a:rPr>
              <a:t>Right to Information</a:t>
            </a:r>
          </a:p>
          <a:p>
            <a:pPr marL="457200" indent="-457200" algn="just">
              <a:buFont typeface="+mj-lt"/>
              <a:buAutoNum type="arabicPeriod"/>
            </a:pPr>
            <a:r>
              <a:rPr lang="en-US" sz="2400" b="1" dirty="0">
                <a:solidFill>
                  <a:srgbClr val="FF0000"/>
                </a:solidFill>
              </a:rPr>
              <a:t>Citizen Charter</a:t>
            </a:r>
          </a:p>
          <a:p>
            <a:pPr marL="457200" indent="-457200" algn="just">
              <a:buFont typeface="+mj-lt"/>
              <a:buAutoNum type="arabicPeriod"/>
            </a:pPr>
            <a:r>
              <a:rPr lang="en-US" sz="2400" b="1" dirty="0" err="1">
                <a:solidFill>
                  <a:srgbClr val="FF0000"/>
                </a:solidFill>
              </a:rPr>
              <a:t>Sevottam</a:t>
            </a:r>
            <a:r>
              <a:rPr lang="en-US" sz="2400" b="1" dirty="0">
                <a:solidFill>
                  <a:srgbClr val="FF0000"/>
                </a:solidFill>
              </a:rPr>
              <a:t> Model</a:t>
            </a:r>
          </a:p>
          <a:p>
            <a:pPr marL="457200" indent="-457200" algn="just">
              <a:buFont typeface="+mj-lt"/>
              <a:buAutoNum type="arabicPeriod"/>
            </a:pPr>
            <a:r>
              <a:rPr lang="en-US" sz="2400" b="1" dirty="0">
                <a:solidFill>
                  <a:srgbClr val="FF0000"/>
                </a:solidFill>
              </a:rPr>
              <a:t>Public Service Guarantee Acts</a:t>
            </a:r>
          </a:p>
          <a:p>
            <a:pPr marL="457200" indent="-457200" algn="just">
              <a:buFont typeface="+mj-lt"/>
              <a:buAutoNum type="arabicPeriod"/>
            </a:pPr>
            <a:r>
              <a:rPr lang="en-US" sz="2400" b="1" dirty="0">
                <a:solidFill>
                  <a:srgbClr val="FF0000"/>
                </a:solidFill>
              </a:rPr>
              <a:t>E-</a:t>
            </a:r>
            <a:r>
              <a:rPr lang="en-US" sz="2400" b="1" dirty="0" err="1">
                <a:solidFill>
                  <a:srgbClr val="FF0000"/>
                </a:solidFill>
              </a:rPr>
              <a:t>Kranti</a:t>
            </a:r>
            <a:endParaRPr lang="en-US" sz="2400" b="1" dirty="0">
              <a:solidFill>
                <a:srgbClr val="FF0000"/>
              </a:solidFill>
            </a:endParaRPr>
          </a:p>
          <a:p>
            <a:pPr marL="457200" indent="-457200" algn="just">
              <a:buFont typeface="+mj-lt"/>
              <a:buAutoNum type="arabicPeriod"/>
            </a:pPr>
            <a:r>
              <a:rPr lang="en-US" sz="2400" b="1" dirty="0" err="1">
                <a:solidFill>
                  <a:srgbClr val="FF0000"/>
                </a:solidFill>
              </a:rPr>
              <a:t>Aadhar</a:t>
            </a:r>
            <a:endParaRPr lang="en-US" sz="2400" b="1" dirty="0">
              <a:solidFill>
                <a:srgbClr val="FF0000"/>
              </a:solidFill>
            </a:endParaRPr>
          </a:p>
          <a:p>
            <a:pPr marL="457200" indent="-457200" algn="just">
              <a:buFont typeface="+mj-lt"/>
              <a:buAutoNum type="arabicPeriod"/>
            </a:pPr>
            <a:r>
              <a:rPr lang="en-US" sz="2400" b="1" dirty="0">
                <a:solidFill>
                  <a:srgbClr val="FF0000"/>
                </a:solidFill>
              </a:rPr>
              <a:t>Direct Benefit Transfer</a:t>
            </a:r>
          </a:p>
          <a:p>
            <a:pPr marL="457200" indent="-457200" algn="just">
              <a:buFont typeface="+mj-lt"/>
              <a:buAutoNum type="arabicPeriod"/>
            </a:pPr>
            <a:r>
              <a:rPr lang="en-US" sz="2400" b="1" dirty="0">
                <a:solidFill>
                  <a:srgbClr val="FF0000"/>
                </a:solidFill>
              </a:rPr>
              <a:t>Twitter </a:t>
            </a:r>
            <a:r>
              <a:rPr lang="en-US" sz="2400" b="1" dirty="0" err="1">
                <a:solidFill>
                  <a:srgbClr val="FF0000"/>
                </a:solidFill>
              </a:rPr>
              <a:t>Seva</a:t>
            </a:r>
            <a:endParaRPr lang="en-US" sz="2400" b="1" dirty="0">
              <a:solidFill>
                <a:srgbClr val="FF0000"/>
              </a:solidFill>
            </a:endParaRPr>
          </a:p>
          <a:p>
            <a:pPr marL="457200" indent="-457200" algn="just">
              <a:buFont typeface="+mj-lt"/>
              <a:buAutoNum type="arabicPeriod"/>
            </a:pPr>
            <a:r>
              <a:rPr lang="en-US" sz="2400" b="1" dirty="0" err="1">
                <a:solidFill>
                  <a:srgbClr val="FF0000"/>
                </a:solidFill>
              </a:rPr>
              <a:t>Lokpal</a:t>
            </a:r>
            <a:r>
              <a:rPr lang="en-US" sz="2400" b="1" dirty="0">
                <a:solidFill>
                  <a:srgbClr val="FF0000"/>
                </a:solidFill>
              </a:rPr>
              <a:t> and </a:t>
            </a:r>
            <a:r>
              <a:rPr lang="en-US" sz="2400" b="1" dirty="0" err="1">
                <a:solidFill>
                  <a:srgbClr val="FF0000"/>
                </a:solidFill>
              </a:rPr>
              <a:t>Lokayuktas</a:t>
            </a:r>
            <a:endParaRPr lang="en-US" sz="2400" b="1" dirty="0">
              <a:solidFill>
                <a:srgbClr val="FF0000"/>
              </a:solidFill>
            </a:endParaRPr>
          </a:p>
          <a:p>
            <a:pPr marL="457200" indent="-457200" algn="just">
              <a:buFont typeface="+mj-lt"/>
              <a:buAutoNum type="arabicPeriod"/>
            </a:pPr>
            <a:endParaRPr lang="en-US" sz="2400" b="1" dirty="0">
              <a:solidFill>
                <a:srgbClr val="FF0000"/>
              </a:solidFill>
            </a:endParaRPr>
          </a:p>
          <a:p>
            <a:pPr marL="457200" indent="-457200" algn="just">
              <a:buFont typeface="+mj-lt"/>
              <a:buAutoNum type="arabicPeriod"/>
            </a:pPr>
            <a:endParaRPr lang="en-US" sz="2400" dirty="0">
              <a:solidFill>
                <a:schemeClr val="tx1"/>
              </a:solidFill>
            </a:endParaRPr>
          </a:p>
        </p:txBody>
      </p:sp>
    </p:spTree>
    <p:extLst>
      <p:ext uri="{BB962C8B-B14F-4D97-AF65-F5344CB8AC3E}">
        <p14:creationId xmlns:p14="http://schemas.microsoft.com/office/powerpoint/2010/main" val="967561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err="1"/>
              <a:t>Contd</a:t>
            </a:r>
            <a:r>
              <a:rPr lang="en-IN" dirty="0"/>
              <a:t>…</a:t>
            </a:r>
            <a:endParaRPr lang="en-US" dirty="0"/>
          </a:p>
        </p:txBody>
      </p:sp>
      <p:sp>
        <p:nvSpPr>
          <p:cNvPr id="4" name="Content Placeholder 2">
            <a:extLst>
              <a:ext uri="{FF2B5EF4-FFF2-40B4-BE49-F238E27FC236}">
                <a16:creationId xmlns="" xmlns:a16="http://schemas.microsoft.com/office/drawing/2014/main" id="{13158F2F-5FED-A4C1-A4C6-F614BD581DCC}"/>
              </a:ext>
            </a:extLst>
          </p:cNvPr>
          <p:cNvSpPr>
            <a:spLocks noGrp="1"/>
          </p:cNvSpPr>
          <p:nvPr>
            <p:ph idx="1"/>
          </p:nvPr>
        </p:nvSpPr>
        <p:spPr>
          <a:xfrm>
            <a:off x="1066800" y="2103120"/>
            <a:ext cx="10058400" cy="3931920"/>
          </a:xfrm>
        </p:spPr>
        <p:txBody>
          <a:bodyPr>
            <a:normAutofit/>
          </a:bodyPr>
          <a:lstStyle/>
          <a:p>
            <a:pPr marL="0" indent="0">
              <a:buNone/>
            </a:pPr>
            <a:r>
              <a:rPr lang="en-IN" sz="2400" b="1" dirty="0" smtClean="0"/>
              <a:t>2. </a:t>
            </a:r>
            <a:r>
              <a:rPr lang="en-IN" sz="2400" b="1" dirty="0"/>
              <a:t>Utilization of public funds</a:t>
            </a:r>
          </a:p>
          <a:p>
            <a:pPr marL="1073150" indent="-536575">
              <a:buNone/>
            </a:pPr>
            <a:r>
              <a:rPr lang="en-IN" sz="2400" dirty="0" smtClean="0"/>
              <a:t>2.1 </a:t>
            </a:r>
            <a:r>
              <a:rPr lang="en-IN" sz="2400" dirty="0"/>
              <a:t>Utilization of public funds</a:t>
            </a:r>
          </a:p>
          <a:p>
            <a:pPr marL="1073150" indent="-536575">
              <a:buNone/>
            </a:pPr>
            <a:r>
              <a:rPr lang="en-IN" sz="2400" dirty="0"/>
              <a:t>2</a:t>
            </a:r>
            <a:r>
              <a:rPr lang="en-IN" sz="2400" dirty="0" smtClean="0"/>
              <a:t>.2 </a:t>
            </a:r>
            <a:r>
              <a:rPr lang="en-IN" sz="2400" dirty="0"/>
              <a:t>Principles that should govern utilization of public funds in </a:t>
            </a:r>
            <a:r>
              <a:rPr lang="en-IN" sz="2400" dirty="0" smtClean="0"/>
              <a:t>India</a:t>
            </a:r>
          </a:p>
          <a:p>
            <a:pPr marL="1073150" indent="-536575">
              <a:buNone/>
            </a:pPr>
            <a:r>
              <a:rPr lang="en-IN" sz="2400" dirty="0" smtClean="0"/>
              <a:t>2.3 </a:t>
            </a:r>
            <a:r>
              <a:rPr lang="en-IN" sz="2400" dirty="0"/>
              <a:t>Issues associated with utilization of public funds </a:t>
            </a:r>
          </a:p>
          <a:p>
            <a:pPr marL="1073150" indent="-536575">
              <a:buNone/>
            </a:pPr>
            <a:r>
              <a:rPr lang="en-IN" sz="2400" dirty="0" smtClean="0"/>
              <a:t>2.4  </a:t>
            </a:r>
            <a:r>
              <a:rPr lang="en-IN" sz="2400" dirty="0"/>
              <a:t>Effects or implications of poor utilization of public funds</a:t>
            </a:r>
          </a:p>
          <a:p>
            <a:pPr marL="1073150" indent="-536575">
              <a:buNone/>
            </a:pPr>
            <a:r>
              <a:rPr lang="en-IN" sz="2400" dirty="0" smtClean="0"/>
              <a:t>2.5  </a:t>
            </a:r>
            <a:r>
              <a:rPr lang="en-IN" sz="2400" dirty="0"/>
              <a:t>Suggestions/Way forward to improve the utilization of public funds</a:t>
            </a:r>
          </a:p>
          <a:p>
            <a:pPr marL="1073150" indent="-536575">
              <a:buNone/>
            </a:pPr>
            <a:endParaRPr lang="en-IN" sz="2400" dirty="0"/>
          </a:p>
        </p:txBody>
      </p:sp>
    </p:spTree>
    <p:extLst>
      <p:ext uri="{BB962C8B-B14F-4D97-AF65-F5344CB8AC3E}">
        <p14:creationId xmlns:p14="http://schemas.microsoft.com/office/powerpoint/2010/main" val="26748873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027542-7AD7-5D30-8E78-098F201AA146}"/>
              </a:ext>
            </a:extLst>
          </p:cNvPr>
          <p:cNvSpPr>
            <a:spLocks noGrp="1"/>
          </p:cNvSpPr>
          <p:nvPr>
            <p:ph type="title"/>
          </p:nvPr>
        </p:nvSpPr>
        <p:spPr>
          <a:xfrm>
            <a:off x="1066800" y="642594"/>
            <a:ext cx="10058400" cy="714258"/>
          </a:xfrm>
        </p:spPr>
        <p:txBody>
          <a:bodyPr>
            <a:normAutofit/>
          </a:bodyPr>
          <a:lstStyle/>
          <a:p>
            <a:r>
              <a:rPr lang="en-IN" sz="4000" spc="-5" dirty="0"/>
              <a:t>Proven</a:t>
            </a:r>
            <a:r>
              <a:rPr lang="en-IN" sz="4000" spc="-10" dirty="0"/>
              <a:t> Success</a:t>
            </a:r>
            <a:r>
              <a:rPr lang="en-IN" sz="4000" spc="25" dirty="0"/>
              <a:t> </a:t>
            </a:r>
            <a:r>
              <a:rPr lang="en-IN" sz="4000" spc="-10" dirty="0"/>
              <a:t>Stories</a:t>
            </a:r>
            <a:r>
              <a:rPr lang="en-IN" sz="4000" spc="30" dirty="0"/>
              <a:t> </a:t>
            </a:r>
            <a:r>
              <a:rPr lang="en-IN" sz="4000" spc="-5" dirty="0"/>
              <a:t>–</a:t>
            </a:r>
            <a:r>
              <a:rPr lang="en-IN" sz="4000" dirty="0"/>
              <a:t> </a:t>
            </a:r>
            <a:r>
              <a:rPr lang="en-IN" sz="4000" spc="-5" dirty="0"/>
              <a:t>Replicate</a:t>
            </a:r>
            <a:endParaRPr lang="en-IN" dirty="0"/>
          </a:p>
        </p:txBody>
      </p:sp>
      <p:sp>
        <p:nvSpPr>
          <p:cNvPr id="3" name="Content Placeholder 2">
            <a:extLst>
              <a:ext uri="{FF2B5EF4-FFF2-40B4-BE49-F238E27FC236}">
                <a16:creationId xmlns="" xmlns:a16="http://schemas.microsoft.com/office/drawing/2014/main" id="{4C0CF926-A582-112B-AAF6-987448F35587}"/>
              </a:ext>
            </a:extLst>
          </p:cNvPr>
          <p:cNvSpPr>
            <a:spLocks noGrp="1"/>
          </p:cNvSpPr>
          <p:nvPr>
            <p:ph idx="1"/>
          </p:nvPr>
        </p:nvSpPr>
        <p:spPr>
          <a:xfrm>
            <a:off x="1145672" y="1424694"/>
            <a:ext cx="10058400" cy="3849624"/>
          </a:xfrm>
        </p:spPr>
        <p:txBody>
          <a:bodyPr>
            <a:noAutofit/>
          </a:bodyPr>
          <a:lstStyle/>
          <a:p>
            <a:pPr marR="193675" algn="just">
              <a:spcBef>
                <a:spcPts val="400"/>
              </a:spcBef>
            </a:pPr>
            <a:r>
              <a:rPr lang="en-US" sz="2400" spc="-5" dirty="0">
                <a:solidFill>
                  <a:schemeClr val="tx1"/>
                </a:solidFill>
                <a:cs typeface="Calibri"/>
              </a:rPr>
              <a:t>We</a:t>
            </a:r>
            <a:r>
              <a:rPr lang="en-US" sz="2400" spc="20" dirty="0">
                <a:solidFill>
                  <a:schemeClr val="tx1"/>
                </a:solidFill>
                <a:cs typeface="Calibri"/>
              </a:rPr>
              <a:t> </a:t>
            </a:r>
            <a:r>
              <a:rPr lang="en-US" sz="2400" spc="-5" dirty="0">
                <a:solidFill>
                  <a:schemeClr val="tx1"/>
                </a:solidFill>
                <a:cs typeface="Calibri"/>
              </a:rPr>
              <a:t>have</a:t>
            </a:r>
            <a:r>
              <a:rPr lang="en-US" sz="2400" spc="5" dirty="0">
                <a:solidFill>
                  <a:schemeClr val="tx1"/>
                </a:solidFill>
                <a:cs typeface="Calibri"/>
              </a:rPr>
              <a:t> </a:t>
            </a:r>
            <a:r>
              <a:rPr lang="en-US" sz="2400" spc="-5" dirty="0">
                <a:solidFill>
                  <a:schemeClr val="tx1"/>
                </a:solidFill>
                <a:cs typeface="Calibri"/>
              </a:rPr>
              <a:t>many</a:t>
            </a:r>
            <a:r>
              <a:rPr lang="en-US" sz="2400" spc="10" dirty="0">
                <a:solidFill>
                  <a:schemeClr val="tx1"/>
                </a:solidFill>
                <a:cs typeface="Calibri"/>
              </a:rPr>
              <a:t> </a:t>
            </a:r>
            <a:r>
              <a:rPr lang="en-US" sz="2400" spc="-10" dirty="0">
                <a:solidFill>
                  <a:schemeClr val="tx1"/>
                </a:solidFill>
                <a:cs typeface="Calibri"/>
              </a:rPr>
              <a:t>success</a:t>
            </a:r>
            <a:r>
              <a:rPr lang="en-US" sz="2400" spc="15" dirty="0">
                <a:solidFill>
                  <a:schemeClr val="tx1"/>
                </a:solidFill>
                <a:cs typeface="Calibri"/>
              </a:rPr>
              <a:t> </a:t>
            </a:r>
            <a:r>
              <a:rPr lang="en-US" sz="2400" spc="-5" dirty="0">
                <a:solidFill>
                  <a:schemeClr val="tx1"/>
                </a:solidFill>
                <a:cs typeface="Calibri"/>
              </a:rPr>
              <a:t>stories</a:t>
            </a:r>
            <a:r>
              <a:rPr lang="en-US" sz="2400" spc="10" dirty="0">
                <a:solidFill>
                  <a:schemeClr val="tx1"/>
                </a:solidFill>
                <a:cs typeface="Calibri"/>
              </a:rPr>
              <a:t> </a:t>
            </a:r>
            <a:r>
              <a:rPr lang="en-US" sz="2400" spc="-5" dirty="0">
                <a:solidFill>
                  <a:schemeClr val="tx1"/>
                </a:solidFill>
                <a:cs typeface="Calibri"/>
              </a:rPr>
              <a:t>of</a:t>
            </a:r>
            <a:r>
              <a:rPr lang="en-US" sz="2400" dirty="0">
                <a:solidFill>
                  <a:schemeClr val="tx1"/>
                </a:solidFill>
                <a:cs typeface="Calibri"/>
              </a:rPr>
              <a:t> </a:t>
            </a:r>
            <a:r>
              <a:rPr lang="en-US" sz="2400" spc="-5" dirty="0">
                <a:solidFill>
                  <a:schemeClr val="tx1"/>
                </a:solidFill>
                <a:cs typeface="Calibri"/>
              </a:rPr>
              <a:t>robust</a:t>
            </a:r>
            <a:r>
              <a:rPr lang="en-US" sz="2400" dirty="0">
                <a:solidFill>
                  <a:schemeClr val="tx1"/>
                </a:solidFill>
                <a:cs typeface="Calibri"/>
              </a:rPr>
              <a:t> </a:t>
            </a:r>
            <a:r>
              <a:rPr lang="en-US" sz="2400" spc="-10" dirty="0">
                <a:solidFill>
                  <a:schemeClr val="tx1"/>
                </a:solidFill>
                <a:cs typeface="Calibri"/>
              </a:rPr>
              <a:t>public</a:t>
            </a:r>
            <a:r>
              <a:rPr lang="en-US" sz="2400" spc="-25" dirty="0">
                <a:solidFill>
                  <a:schemeClr val="tx1"/>
                </a:solidFill>
                <a:cs typeface="Calibri"/>
              </a:rPr>
              <a:t> </a:t>
            </a:r>
            <a:r>
              <a:rPr lang="en-US" sz="2400" spc="-5" dirty="0">
                <a:solidFill>
                  <a:schemeClr val="tx1"/>
                </a:solidFill>
                <a:cs typeface="Calibri"/>
              </a:rPr>
              <a:t>service</a:t>
            </a:r>
            <a:r>
              <a:rPr lang="en-US" sz="2400" spc="5" dirty="0">
                <a:solidFill>
                  <a:schemeClr val="tx1"/>
                </a:solidFill>
                <a:cs typeface="Calibri"/>
              </a:rPr>
              <a:t> </a:t>
            </a:r>
            <a:r>
              <a:rPr lang="en-US" sz="2400" spc="-10" dirty="0">
                <a:solidFill>
                  <a:schemeClr val="tx1"/>
                </a:solidFill>
                <a:cs typeface="Calibri"/>
              </a:rPr>
              <a:t>delivery </a:t>
            </a:r>
            <a:r>
              <a:rPr lang="en-US" sz="2400" spc="-480" dirty="0">
                <a:solidFill>
                  <a:schemeClr val="tx1"/>
                </a:solidFill>
                <a:cs typeface="Calibri"/>
              </a:rPr>
              <a:t> </a:t>
            </a:r>
            <a:r>
              <a:rPr lang="en-US" sz="2400" spc="-5" dirty="0">
                <a:solidFill>
                  <a:schemeClr val="tx1"/>
                </a:solidFill>
                <a:cs typeface="Calibri"/>
              </a:rPr>
              <a:t>innovations</a:t>
            </a:r>
            <a:r>
              <a:rPr lang="en-US" sz="2400" spc="-25" dirty="0">
                <a:solidFill>
                  <a:schemeClr val="tx1"/>
                </a:solidFill>
                <a:cs typeface="Calibri"/>
              </a:rPr>
              <a:t> </a:t>
            </a:r>
            <a:r>
              <a:rPr lang="en-US" sz="2400" spc="-5" dirty="0">
                <a:solidFill>
                  <a:schemeClr val="tx1"/>
                </a:solidFill>
                <a:cs typeface="Calibri"/>
              </a:rPr>
              <a:t>in</a:t>
            </a:r>
            <a:r>
              <a:rPr lang="en-US" sz="2400" dirty="0">
                <a:solidFill>
                  <a:schemeClr val="tx1"/>
                </a:solidFill>
                <a:cs typeface="Calibri"/>
              </a:rPr>
              <a:t> </a:t>
            </a:r>
            <a:r>
              <a:rPr lang="en-US" sz="2400" spc="-5" dirty="0">
                <a:solidFill>
                  <a:schemeClr val="tx1"/>
                </a:solidFill>
                <a:cs typeface="Calibri"/>
              </a:rPr>
              <a:t>isolated</a:t>
            </a:r>
            <a:r>
              <a:rPr lang="en-US" sz="2400" spc="-10" dirty="0">
                <a:solidFill>
                  <a:schemeClr val="tx1"/>
                </a:solidFill>
                <a:cs typeface="Calibri"/>
              </a:rPr>
              <a:t> pockets</a:t>
            </a:r>
            <a:r>
              <a:rPr lang="en-US" sz="2400" spc="20" dirty="0">
                <a:solidFill>
                  <a:schemeClr val="tx1"/>
                </a:solidFill>
                <a:cs typeface="Calibri"/>
              </a:rPr>
              <a:t> </a:t>
            </a:r>
            <a:r>
              <a:rPr lang="en-US" sz="2400" spc="-5" dirty="0">
                <a:solidFill>
                  <a:schemeClr val="tx1"/>
                </a:solidFill>
                <a:cs typeface="Calibri"/>
              </a:rPr>
              <a:t>in</a:t>
            </a:r>
            <a:r>
              <a:rPr lang="en-US" sz="2400" dirty="0">
                <a:solidFill>
                  <a:schemeClr val="tx1"/>
                </a:solidFill>
                <a:cs typeface="Calibri"/>
              </a:rPr>
              <a:t> </a:t>
            </a:r>
            <a:r>
              <a:rPr lang="en-US" sz="2400" spc="-10" dirty="0">
                <a:solidFill>
                  <a:schemeClr val="tx1"/>
                </a:solidFill>
                <a:cs typeface="Calibri"/>
              </a:rPr>
              <a:t>India.</a:t>
            </a:r>
            <a:endParaRPr lang="en-US" sz="2400" dirty="0">
              <a:solidFill>
                <a:schemeClr val="tx1"/>
              </a:solidFill>
              <a:cs typeface="Calibri"/>
            </a:endParaRPr>
          </a:p>
          <a:p>
            <a:pPr marR="742950" algn="just">
              <a:lnSpc>
                <a:spcPct val="146400"/>
              </a:lnSpc>
              <a:spcBef>
                <a:spcPts val="400"/>
              </a:spcBef>
            </a:pPr>
            <a:r>
              <a:rPr lang="en-US" sz="2400" spc="-10" dirty="0">
                <a:solidFill>
                  <a:schemeClr val="tx1"/>
                </a:solidFill>
                <a:cs typeface="Calibri"/>
              </a:rPr>
              <a:t>There</a:t>
            </a:r>
            <a:r>
              <a:rPr lang="en-US" sz="2400" spc="10" dirty="0">
                <a:solidFill>
                  <a:schemeClr val="tx1"/>
                </a:solidFill>
                <a:cs typeface="Calibri"/>
              </a:rPr>
              <a:t> </a:t>
            </a:r>
            <a:r>
              <a:rPr lang="en-US" sz="2400" spc="-5" dirty="0">
                <a:solidFill>
                  <a:schemeClr val="tx1"/>
                </a:solidFill>
                <a:cs typeface="Calibri"/>
              </a:rPr>
              <a:t>are many</a:t>
            </a:r>
            <a:r>
              <a:rPr lang="en-US" sz="2400" spc="15" dirty="0">
                <a:solidFill>
                  <a:schemeClr val="tx1"/>
                </a:solidFill>
                <a:cs typeface="Calibri"/>
              </a:rPr>
              <a:t> </a:t>
            </a:r>
            <a:r>
              <a:rPr lang="en-US" sz="2400" spc="-10" dirty="0">
                <a:solidFill>
                  <a:schemeClr val="tx1"/>
                </a:solidFill>
                <a:cs typeface="Calibri"/>
              </a:rPr>
              <a:t>unsung</a:t>
            </a:r>
            <a:r>
              <a:rPr lang="en-US" sz="2400" dirty="0">
                <a:solidFill>
                  <a:schemeClr val="tx1"/>
                </a:solidFill>
                <a:cs typeface="Calibri"/>
              </a:rPr>
              <a:t> </a:t>
            </a:r>
            <a:r>
              <a:rPr lang="en-US" sz="2400" spc="-5" dirty="0">
                <a:solidFill>
                  <a:schemeClr val="tx1"/>
                </a:solidFill>
                <a:cs typeface="Calibri"/>
              </a:rPr>
              <a:t>heroes</a:t>
            </a:r>
            <a:r>
              <a:rPr lang="en-US" sz="2400" spc="5" dirty="0">
                <a:solidFill>
                  <a:schemeClr val="tx1"/>
                </a:solidFill>
                <a:cs typeface="Calibri"/>
              </a:rPr>
              <a:t> </a:t>
            </a:r>
            <a:r>
              <a:rPr lang="en-US" sz="2400" spc="-5" dirty="0">
                <a:solidFill>
                  <a:schemeClr val="tx1"/>
                </a:solidFill>
                <a:cs typeface="Calibri"/>
              </a:rPr>
              <a:t>in</a:t>
            </a:r>
            <a:r>
              <a:rPr lang="en-US" sz="2400" dirty="0">
                <a:solidFill>
                  <a:schemeClr val="tx1"/>
                </a:solidFill>
                <a:cs typeface="Calibri"/>
              </a:rPr>
              <a:t> </a:t>
            </a:r>
            <a:r>
              <a:rPr lang="en-US" sz="2400" spc="-10" dirty="0">
                <a:solidFill>
                  <a:schemeClr val="tx1"/>
                </a:solidFill>
                <a:cs typeface="Calibri"/>
              </a:rPr>
              <a:t>the</a:t>
            </a:r>
            <a:r>
              <a:rPr lang="en-US" sz="2400" spc="15" dirty="0">
                <a:solidFill>
                  <a:schemeClr val="tx1"/>
                </a:solidFill>
                <a:cs typeface="Calibri"/>
              </a:rPr>
              <a:t> </a:t>
            </a:r>
            <a:r>
              <a:rPr lang="en-US" sz="2400" spc="-5" dirty="0">
                <a:solidFill>
                  <a:schemeClr val="tx1"/>
                </a:solidFill>
                <a:cs typeface="Calibri"/>
              </a:rPr>
              <a:t>Indian</a:t>
            </a:r>
            <a:r>
              <a:rPr lang="en-US" sz="2400" spc="-20" dirty="0">
                <a:solidFill>
                  <a:schemeClr val="tx1"/>
                </a:solidFill>
                <a:cs typeface="Calibri"/>
              </a:rPr>
              <a:t> </a:t>
            </a:r>
            <a:r>
              <a:rPr lang="en-US" sz="2400" spc="-5" dirty="0">
                <a:solidFill>
                  <a:schemeClr val="tx1"/>
                </a:solidFill>
                <a:cs typeface="Calibri"/>
              </a:rPr>
              <a:t>Bureaucracy. </a:t>
            </a:r>
            <a:r>
              <a:rPr lang="en-US" sz="2400" spc="-480" dirty="0">
                <a:solidFill>
                  <a:schemeClr val="tx1"/>
                </a:solidFill>
                <a:cs typeface="Calibri"/>
              </a:rPr>
              <a:t> </a:t>
            </a:r>
            <a:r>
              <a:rPr lang="en-US" sz="2400" spc="-5" dirty="0">
                <a:solidFill>
                  <a:schemeClr val="tx1"/>
                </a:solidFill>
                <a:cs typeface="Calibri"/>
              </a:rPr>
              <a:t>Heroes</a:t>
            </a:r>
            <a:r>
              <a:rPr lang="en-US" sz="2400" spc="15" dirty="0">
                <a:solidFill>
                  <a:schemeClr val="tx1"/>
                </a:solidFill>
                <a:cs typeface="Calibri"/>
              </a:rPr>
              <a:t> </a:t>
            </a:r>
            <a:r>
              <a:rPr lang="en-US" sz="2400" spc="-5" dirty="0">
                <a:solidFill>
                  <a:schemeClr val="tx1"/>
                </a:solidFill>
                <a:cs typeface="Calibri"/>
              </a:rPr>
              <a:t>are ordinary</a:t>
            </a:r>
            <a:r>
              <a:rPr lang="en-US" sz="2400" spc="-20" dirty="0">
                <a:solidFill>
                  <a:schemeClr val="tx1"/>
                </a:solidFill>
                <a:cs typeface="Calibri"/>
              </a:rPr>
              <a:t> </a:t>
            </a:r>
            <a:r>
              <a:rPr lang="en-US" sz="2400" spc="-10" dirty="0">
                <a:solidFill>
                  <a:schemeClr val="tx1"/>
                </a:solidFill>
                <a:cs typeface="Calibri"/>
              </a:rPr>
              <a:t>people,</a:t>
            </a:r>
            <a:r>
              <a:rPr lang="en-US" sz="2400" spc="5" dirty="0">
                <a:solidFill>
                  <a:schemeClr val="tx1"/>
                </a:solidFill>
                <a:cs typeface="Calibri"/>
              </a:rPr>
              <a:t> </a:t>
            </a:r>
            <a:r>
              <a:rPr lang="en-US" sz="2400" spc="-5" dirty="0">
                <a:solidFill>
                  <a:schemeClr val="tx1"/>
                </a:solidFill>
                <a:cs typeface="Calibri"/>
              </a:rPr>
              <a:t>who</a:t>
            </a:r>
            <a:r>
              <a:rPr lang="en-US" sz="2400" spc="10" dirty="0">
                <a:solidFill>
                  <a:schemeClr val="tx1"/>
                </a:solidFill>
                <a:cs typeface="Calibri"/>
              </a:rPr>
              <a:t> </a:t>
            </a:r>
            <a:r>
              <a:rPr lang="en-US" sz="2400" spc="-5" dirty="0">
                <a:solidFill>
                  <a:schemeClr val="tx1"/>
                </a:solidFill>
                <a:cs typeface="Calibri"/>
              </a:rPr>
              <a:t>do extraordinary</a:t>
            </a:r>
            <a:r>
              <a:rPr lang="en-US" sz="2400" spc="-15" dirty="0">
                <a:solidFill>
                  <a:schemeClr val="tx1"/>
                </a:solidFill>
                <a:cs typeface="Calibri"/>
              </a:rPr>
              <a:t> </a:t>
            </a:r>
            <a:r>
              <a:rPr lang="en-US" sz="2400" spc="-5" dirty="0">
                <a:solidFill>
                  <a:schemeClr val="tx1"/>
                </a:solidFill>
                <a:cs typeface="Calibri"/>
              </a:rPr>
              <a:t>things.</a:t>
            </a:r>
            <a:endParaRPr lang="en-US" sz="2400" dirty="0">
              <a:solidFill>
                <a:schemeClr val="tx1"/>
              </a:solidFill>
              <a:cs typeface="Calibri"/>
            </a:endParaRPr>
          </a:p>
          <a:p>
            <a:pPr algn="just">
              <a:spcBef>
                <a:spcPts val="400"/>
              </a:spcBef>
            </a:pPr>
            <a:r>
              <a:rPr lang="en-US" sz="2400" spc="-10" dirty="0">
                <a:solidFill>
                  <a:schemeClr val="tx1"/>
                </a:solidFill>
                <a:cs typeface="Calibri"/>
              </a:rPr>
              <a:t>There</a:t>
            </a:r>
            <a:r>
              <a:rPr lang="en-US" sz="2400" spc="15" dirty="0">
                <a:solidFill>
                  <a:schemeClr val="tx1"/>
                </a:solidFill>
                <a:cs typeface="Calibri"/>
              </a:rPr>
              <a:t> </a:t>
            </a:r>
            <a:r>
              <a:rPr lang="en-US" sz="2400" spc="-5" dirty="0">
                <a:solidFill>
                  <a:schemeClr val="tx1"/>
                </a:solidFill>
                <a:cs typeface="Calibri"/>
              </a:rPr>
              <a:t>is</a:t>
            </a:r>
            <a:r>
              <a:rPr lang="en-US" sz="2400" spc="10" dirty="0">
                <a:solidFill>
                  <a:schemeClr val="tx1"/>
                </a:solidFill>
                <a:cs typeface="Calibri"/>
              </a:rPr>
              <a:t> </a:t>
            </a:r>
            <a:r>
              <a:rPr lang="en-US" sz="2400" spc="-5" dirty="0">
                <a:solidFill>
                  <a:schemeClr val="tx1"/>
                </a:solidFill>
                <a:cs typeface="Calibri"/>
              </a:rPr>
              <a:t>a</a:t>
            </a:r>
            <a:r>
              <a:rPr lang="en-US" sz="2400" spc="5" dirty="0">
                <a:solidFill>
                  <a:schemeClr val="tx1"/>
                </a:solidFill>
                <a:cs typeface="Calibri"/>
              </a:rPr>
              <a:t> </a:t>
            </a:r>
            <a:r>
              <a:rPr lang="en-US" sz="2400" spc="-5" dirty="0">
                <a:solidFill>
                  <a:schemeClr val="tx1"/>
                </a:solidFill>
                <a:cs typeface="Calibri"/>
              </a:rPr>
              <a:t>great</a:t>
            </a:r>
            <a:r>
              <a:rPr lang="en-US" sz="2400" spc="20" dirty="0">
                <a:solidFill>
                  <a:schemeClr val="tx1"/>
                </a:solidFill>
                <a:cs typeface="Calibri"/>
              </a:rPr>
              <a:t> </a:t>
            </a:r>
            <a:r>
              <a:rPr lang="en-US" sz="2400" spc="-10" dirty="0">
                <a:solidFill>
                  <a:schemeClr val="tx1"/>
                </a:solidFill>
                <a:cs typeface="Calibri"/>
              </a:rPr>
              <a:t>need</a:t>
            </a:r>
            <a:r>
              <a:rPr lang="en-US" sz="2400" spc="5" dirty="0">
                <a:solidFill>
                  <a:schemeClr val="tx1"/>
                </a:solidFill>
                <a:cs typeface="Calibri"/>
              </a:rPr>
              <a:t> </a:t>
            </a:r>
            <a:r>
              <a:rPr lang="en-US" sz="2400" spc="-5" dirty="0">
                <a:solidFill>
                  <a:schemeClr val="tx1"/>
                </a:solidFill>
                <a:cs typeface="Calibri"/>
              </a:rPr>
              <a:t>to</a:t>
            </a:r>
            <a:r>
              <a:rPr lang="en-US" sz="2400" spc="20" dirty="0">
                <a:solidFill>
                  <a:schemeClr val="tx1"/>
                </a:solidFill>
                <a:cs typeface="Calibri"/>
              </a:rPr>
              <a:t> </a:t>
            </a:r>
            <a:r>
              <a:rPr lang="en-US" sz="2400" spc="-5" dirty="0">
                <a:solidFill>
                  <a:schemeClr val="tx1"/>
                </a:solidFill>
                <a:cs typeface="Calibri"/>
              </a:rPr>
              <a:t>replicate</a:t>
            </a:r>
            <a:r>
              <a:rPr lang="en-US" sz="2400" spc="5" dirty="0">
                <a:solidFill>
                  <a:schemeClr val="tx1"/>
                </a:solidFill>
                <a:cs typeface="Calibri"/>
              </a:rPr>
              <a:t> </a:t>
            </a:r>
            <a:r>
              <a:rPr lang="en-US" sz="2400" spc="-5" dirty="0">
                <a:solidFill>
                  <a:schemeClr val="tx1"/>
                </a:solidFill>
                <a:cs typeface="Calibri"/>
              </a:rPr>
              <a:t>such innovative</a:t>
            </a:r>
            <a:r>
              <a:rPr lang="en-US" sz="2400" spc="-15" dirty="0">
                <a:solidFill>
                  <a:schemeClr val="tx1"/>
                </a:solidFill>
                <a:cs typeface="Calibri"/>
              </a:rPr>
              <a:t> </a:t>
            </a:r>
            <a:r>
              <a:rPr lang="en-US" sz="2400" spc="-10" dirty="0">
                <a:solidFill>
                  <a:schemeClr val="tx1"/>
                </a:solidFill>
                <a:cs typeface="Calibri"/>
              </a:rPr>
              <a:t>best</a:t>
            </a:r>
            <a:r>
              <a:rPr lang="en-US" sz="2400" spc="20" dirty="0">
                <a:solidFill>
                  <a:schemeClr val="tx1"/>
                </a:solidFill>
                <a:cs typeface="Calibri"/>
              </a:rPr>
              <a:t> </a:t>
            </a:r>
            <a:r>
              <a:rPr lang="en-US" sz="2400" spc="-10" dirty="0">
                <a:solidFill>
                  <a:schemeClr val="tx1"/>
                </a:solidFill>
                <a:cs typeface="Calibri"/>
              </a:rPr>
              <a:t>practices.</a:t>
            </a:r>
            <a:endParaRPr lang="en-US" sz="2400" dirty="0">
              <a:solidFill>
                <a:schemeClr val="tx1"/>
              </a:solidFill>
              <a:cs typeface="Calibri"/>
            </a:endParaRPr>
          </a:p>
          <a:p>
            <a:pPr marR="538480" algn="just">
              <a:spcBef>
                <a:spcPts val="400"/>
              </a:spcBef>
            </a:pPr>
            <a:r>
              <a:rPr lang="en-US" sz="2400" spc="-10" dirty="0">
                <a:solidFill>
                  <a:schemeClr val="tx1"/>
                </a:solidFill>
                <a:cs typeface="Calibri"/>
              </a:rPr>
              <a:t>Encourage</a:t>
            </a:r>
            <a:r>
              <a:rPr lang="en-US" sz="2400" spc="5" dirty="0">
                <a:solidFill>
                  <a:schemeClr val="tx1"/>
                </a:solidFill>
                <a:cs typeface="Calibri"/>
              </a:rPr>
              <a:t> </a:t>
            </a:r>
            <a:r>
              <a:rPr lang="en-US" sz="2400" spc="-5" dirty="0">
                <a:solidFill>
                  <a:schemeClr val="tx1"/>
                </a:solidFill>
                <a:cs typeface="Calibri"/>
              </a:rPr>
              <a:t>cross-fertilization</a:t>
            </a:r>
            <a:r>
              <a:rPr lang="en-US" sz="2400" spc="5" dirty="0">
                <a:solidFill>
                  <a:schemeClr val="tx1"/>
                </a:solidFill>
                <a:cs typeface="Calibri"/>
              </a:rPr>
              <a:t> </a:t>
            </a:r>
            <a:r>
              <a:rPr lang="en-US" sz="2400" spc="-5" dirty="0">
                <a:solidFill>
                  <a:schemeClr val="tx1"/>
                </a:solidFill>
                <a:cs typeface="Calibri"/>
              </a:rPr>
              <a:t>of</a:t>
            </a:r>
            <a:r>
              <a:rPr lang="en-US" sz="2400" spc="15" dirty="0">
                <a:solidFill>
                  <a:schemeClr val="tx1"/>
                </a:solidFill>
                <a:cs typeface="Calibri"/>
              </a:rPr>
              <a:t> </a:t>
            </a:r>
            <a:r>
              <a:rPr lang="en-US" sz="2400" spc="-5" dirty="0">
                <a:solidFill>
                  <a:schemeClr val="tx1"/>
                </a:solidFill>
                <a:cs typeface="Calibri"/>
              </a:rPr>
              <a:t>ideas</a:t>
            </a:r>
            <a:r>
              <a:rPr lang="en-US" sz="2400" spc="5" dirty="0">
                <a:solidFill>
                  <a:schemeClr val="tx1"/>
                </a:solidFill>
                <a:cs typeface="Calibri"/>
              </a:rPr>
              <a:t> </a:t>
            </a:r>
            <a:r>
              <a:rPr lang="en-US" sz="2400" spc="-5" dirty="0">
                <a:solidFill>
                  <a:schemeClr val="tx1"/>
                </a:solidFill>
                <a:cs typeface="Calibri"/>
              </a:rPr>
              <a:t>through</a:t>
            </a:r>
            <a:r>
              <a:rPr lang="en-US" sz="2400" spc="15" dirty="0">
                <a:solidFill>
                  <a:schemeClr val="tx1"/>
                </a:solidFill>
                <a:cs typeface="Calibri"/>
              </a:rPr>
              <a:t> </a:t>
            </a:r>
            <a:r>
              <a:rPr lang="en-US" sz="2400" spc="-5" dirty="0">
                <a:solidFill>
                  <a:schemeClr val="tx1"/>
                </a:solidFill>
                <a:cs typeface="Calibri"/>
              </a:rPr>
              <a:t>champions</a:t>
            </a:r>
            <a:r>
              <a:rPr lang="en-US" sz="2400" spc="5" dirty="0">
                <a:solidFill>
                  <a:schemeClr val="tx1"/>
                </a:solidFill>
                <a:cs typeface="Calibri"/>
              </a:rPr>
              <a:t> </a:t>
            </a:r>
            <a:r>
              <a:rPr lang="en-US" sz="2400" spc="-5" dirty="0">
                <a:solidFill>
                  <a:schemeClr val="tx1"/>
                </a:solidFill>
                <a:cs typeface="Calibri"/>
              </a:rPr>
              <a:t>of </a:t>
            </a:r>
            <a:r>
              <a:rPr lang="en-US" sz="2400" spc="-484" dirty="0">
                <a:solidFill>
                  <a:schemeClr val="tx1"/>
                </a:solidFill>
                <a:cs typeface="Calibri"/>
              </a:rPr>
              <a:t> </a:t>
            </a:r>
            <a:r>
              <a:rPr lang="en-US" sz="2400" spc="-5" dirty="0">
                <a:solidFill>
                  <a:schemeClr val="tx1"/>
                </a:solidFill>
                <a:cs typeface="Calibri"/>
              </a:rPr>
              <a:t>change.</a:t>
            </a:r>
            <a:endParaRPr lang="en-US" sz="2400" dirty="0">
              <a:solidFill>
                <a:schemeClr val="tx1"/>
              </a:solidFill>
              <a:cs typeface="Calibri"/>
            </a:endParaRPr>
          </a:p>
          <a:p>
            <a:pPr marR="202565" algn="just">
              <a:lnSpc>
                <a:spcPts val="3879"/>
              </a:lnSpc>
              <a:spcBef>
                <a:spcPts val="400"/>
              </a:spcBef>
            </a:pPr>
            <a:r>
              <a:rPr lang="en-US" sz="2400" spc="-5" dirty="0">
                <a:solidFill>
                  <a:schemeClr val="tx1"/>
                </a:solidFill>
                <a:cs typeface="Calibri"/>
              </a:rPr>
              <a:t>Let</a:t>
            </a:r>
            <a:r>
              <a:rPr lang="en-US" sz="2400" spc="15" dirty="0">
                <a:solidFill>
                  <a:schemeClr val="tx1"/>
                </a:solidFill>
                <a:cs typeface="Calibri"/>
              </a:rPr>
              <a:t> </a:t>
            </a:r>
            <a:r>
              <a:rPr lang="en-US" sz="2400" spc="-5" dirty="0">
                <a:solidFill>
                  <a:schemeClr val="tx1"/>
                </a:solidFill>
                <a:cs typeface="Calibri"/>
              </a:rPr>
              <a:t>us</a:t>
            </a:r>
            <a:r>
              <a:rPr lang="en-US" sz="2400" dirty="0">
                <a:solidFill>
                  <a:schemeClr val="tx1"/>
                </a:solidFill>
                <a:cs typeface="Calibri"/>
              </a:rPr>
              <a:t> </a:t>
            </a:r>
            <a:r>
              <a:rPr lang="en-US" sz="2400" spc="-10" dirty="0">
                <a:solidFill>
                  <a:schemeClr val="tx1"/>
                </a:solidFill>
                <a:cs typeface="Calibri"/>
              </a:rPr>
              <a:t>not</a:t>
            </a:r>
            <a:r>
              <a:rPr lang="en-US" sz="2400" spc="10" dirty="0">
                <a:solidFill>
                  <a:schemeClr val="tx1"/>
                </a:solidFill>
                <a:cs typeface="Calibri"/>
              </a:rPr>
              <a:t> </a:t>
            </a:r>
            <a:r>
              <a:rPr lang="en-US" sz="2400" spc="-5" dirty="0">
                <a:solidFill>
                  <a:schemeClr val="tx1"/>
                </a:solidFill>
                <a:cs typeface="Calibri"/>
              </a:rPr>
              <a:t>waste</a:t>
            </a:r>
            <a:r>
              <a:rPr lang="en-US" sz="2400" spc="15" dirty="0">
                <a:solidFill>
                  <a:schemeClr val="tx1"/>
                </a:solidFill>
                <a:cs typeface="Calibri"/>
              </a:rPr>
              <a:t> </a:t>
            </a:r>
            <a:r>
              <a:rPr lang="en-US" sz="2400" spc="-5" dirty="0">
                <a:solidFill>
                  <a:schemeClr val="tx1"/>
                </a:solidFill>
                <a:cs typeface="Calibri"/>
              </a:rPr>
              <a:t>time</a:t>
            </a:r>
            <a:r>
              <a:rPr lang="en-US" sz="2400" spc="20" dirty="0">
                <a:solidFill>
                  <a:schemeClr val="tx1"/>
                </a:solidFill>
                <a:cs typeface="Calibri"/>
              </a:rPr>
              <a:t> </a:t>
            </a:r>
            <a:r>
              <a:rPr lang="en-US" sz="2400" spc="-5" dirty="0">
                <a:solidFill>
                  <a:schemeClr val="tx1"/>
                </a:solidFill>
                <a:cs typeface="Calibri"/>
              </a:rPr>
              <a:t>and</a:t>
            </a:r>
            <a:r>
              <a:rPr lang="en-US" sz="2400" dirty="0">
                <a:solidFill>
                  <a:schemeClr val="tx1"/>
                </a:solidFill>
                <a:cs typeface="Calibri"/>
              </a:rPr>
              <a:t> </a:t>
            </a:r>
            <a:r>
              <a:rPr lang="en-US" sz="2400" spc="-5" dirty="0">
                <a:solidFill>
                  <a:schemeClr val="tx1"/>
                </a:solidFill>
                <a:cs typeface="Calibri"/>
              </a:rPr>
              <a:t>resources</a:t>
            </a:r>
            <a:r>
              <a:rPr lang="en-US" sz="2400" dirty="0">
                <a:solidFill>
                  <a:schemeClr val="tx1"/>
                </a:solidFill>
                <a:cs typeface="Calibri"/>
              </a:rPr>
              <a:t> </a:t>
            </a:r>
            <a:r>
              <a:rPr lang="en-US" sz="2400" spc="-5" dirty="0">
                <a:solidFill>
                  <a:schemeClr val="tx1"/>
                </a:solidFill>
                <a:cs typeface="Calibri"/>
              </a:rPr>
              <a:t>in re-inventing</a:t>
            </a:r>
            <a:r>
              <a:rPr lang="en-US" sz="2400" spc="5" dirty="0">
                <a:solidFill>
                  <a:schemeClr val="tx1"/>
                </a:solidFill>
                <a:cs typeface="Calibri"/>
              </a:rPr>
              <a:t> </a:t>
            </a:r>
            <a:r>
              <a:rPr lang="en-US" sz="2400" spc="-5" dirty="0">
                <a:solidFill>
                  <a:schemeClr val="tx1"/>
                </a:solidFill>
                <a:cs typeface="Calibri"/>
              </a:rPr>
              <a:t>the</a:t>
            </a:r>
            <a:r>
              <a:rPr lang="en-US" sz="2400" spc="20" dirty="0">
                <a:solidFill>
                  <a:schemeClr val="tx1"/>
                </a:solidFill>
                <a:cs typeface="Calibri"/>
              </a:rPr>
              <a:t> </a:t>
            </a:r>
            <a:r>
              <a:rPr lang="en-US" sz="2400" spc="-5" dirty="0">
                <a:solidFill>
                  <a:schemeClr val="tx1"/>
                </a:solidFill>
                <a:cs typeface="Calibri"/>
              </a:rPr>
              <a:t>wheel. </a:t>
            </a:r>
            <a:r>
              <a:rPr lang="en-US" sz="2400" spc="-484" dirty="0">
                <a:solidFill>
                  <a:schemeClr val="tx1"/>
                </a:solidFill>
                <a:cs typeface="Calibri"/>
              </a:rPr>
              <a:t> </a:t>
            </a:r>
            <a:r>
              <a:rPr lang="en-US" sz="2400" spc="-10" dirty="0">
                <a:solidFill>
                  <a:schemeClr val="tx1"/>
                </a:solidFill>
                <a:cs typeface="Calibri"/>
              </a:rPr>
              <a:t>Think Global,</a:t>
            </a:r>
            <a:r>
              <a:rPr lang="en-US" sz="2400" spc="-5" dirty="0">
                <a:solidFill>
                  <a:schemeClr val="tx1"/>
                </a:solidFill>
                <a:cs typeface="Calibri"/>
              </a:rPr>
              <a:t> Act Local.</a:t>
            </a:r>
            <a:endParaRPr lang="en-US" sz="2400" dirty="0">
              <a:solidFill>
                <a:schemeClr val="tx1"/>
              </a:solidFill>
              <a:cs typeface="Calibri"/>
            </a:endParaRPr>
          </a:p>
          <a:p>
            <a:pPr algn="just">
              <a:spcBef>
                <a:spcPts val="400"/>
              </a:spcBef>
            </a:pPr>
            <a:r>
              <a:rPr lang="en-US" sz="2400" spc="-10" dirty="0">
                <a:solidFill>
                  <a:schemeClr val="tx1"/>
                </a:solidFill>
                <a:cs typeface="Calibri"/>
              </a:rPr>
              <a:t>Think </a:t>
            </a:r>
            <a:r>
              <a:rPr lang="en-US" sz="2400" spc="-5" dirty="0">
                <a:solidFill>
                  <a:schemeClr val="tx1"/>
                </a:solidFill>
                <a:cs typeface="Calibri"/>
              </a:rPr>
              <a:t>Big,</a:t>
            </a:r>
            <a:r>
              <a:rPr lang="en-US" sz="2400" spc="-10" dirty="0">
                <a:solidFill>
                  <a:schemeClr val="tx1"/>
                </a:solidFill>
                <a:cs typeface="Calibri"/>
              </a:rPr>
              <a:t> </a:t>
            </a:r>
            <a:r>
              <a:rPr lang="en-US" sz="2400" spc="-5" dirty="0">
                <a:solidFill>
                  <a:schemeClr val="tx1"/>
                </a:solidFill>
                <a:cs typeface="Calibri"/>
              </a:rPr>
              <a:t>Start</a:t>
            </a:r>
            <a:r>
              <a:rPr lang="en-US" sz="2400" spc="-15" dirty="0">
                <a:solidFill>
                  <a:schemeClr val="tx1"/>
                </a:solidFill>
                <a:cs typeface="Calibri"/>
              </a:rPr>
              <a:t> </a:t>
            </a:r>
            <a:r>
              <a:rPr lang="en-US" sz="2400" spc="-5" dirty="0">
                <a:solidFill>
                  <a:schemeClr val="tx1"/>
                </a:solidFill>
                <a:cs typeface="Calibri"/>
              </a:rPr>
              <a:t>Small,</a:t>
            </a:r>
            <a:r>
              <a:rPr lang="en-US" sz="2400" spc="-10" dirty="0">
                <a:solidFill>
                  <a:schemeClr val="tx1"/>
                </a:solidFill>
                <a:cs typeface="Calibri"/>
              </a:rPr>
              <a:t> </a:t>
            </a:r>
            <a:r>
              <a:rPr lang="en-US" sz="2400" spc="-5" dirty="0">
                <a:solidFill>
                  <a:schemeClr val="tx1"/>
                </a:solidFill>
                <a:cs typeface="Calibri"/>
              </a:rPr>
              <a:t>Scale</a:t>
            </a:r>
            <a:r>
              <a:rPr lang="en-US" sz="2400" spc="-15" dirty="0">
                <a:solidFill>
                  <a:schemeClr val="tx1"/>
                </a:solidFill>
                <a:cs typeface="Calibri"/>
              </a:rPr>
              <a:t> </a:t>
            </a:r>
            <a:r>
              <a:rPr lang="en-US" sz="2400" spc="-5" dirty="0">
                <a:solidFill>
                  <a:schemeClr val="tx1"/>
                </a:solidFill>
                <a:cs typeface="Calibri"/>
              </a:rPr>
              <a:t>Fast.</a:t>
            </a:r>
            <a:endParaRPr lang="en-US" sz="2400" dirty="0">
              <a:solidFill>
                <a:schemeClr val="tx1"/>
              </a:solidFill>
              <a:cs typeface="Calibri"/>
            </a:endParaRPr>
          </a:p>
        </p:txBody>
      </p:sp>
      <p:pic>
        <p:nvPicPr>
          <p:cNvPr id="4" name="object 16">
            <a:extLst>
              <a:ext uri="{FF2B5EF4-FFF2-40B4-BE49-F238E27FC236}">
                <a16:creationId xmlns="" xmlns:a16="http://schemas.microsoft.com/office/drawing/2014/main" id="{9D636B07-53FC-6BE4-44D3-139C95598289}"/>
              </a:ext>
            </a:extLst>
          </p:cNvPr>
          <p:cNvPicPr/>
          <p:nvPr/>
        </p:nvPicPr>
        <p:blipFill>
          <a:blip r:embed="rId2" cstate="print"/>
          <a:stretch>
            <a:fillRect/>
          </a:stretch>
        </p:blipFill>
        <p:spPr>
          <a:xfrm>
            <a:off x="10322610" y="2435893"/>
            <a:ext cx="2179320" cy="2127504"/>
          </a:xfrm>
          <a:prstGeom prst="rect">
            <a:avLst/>
          </a:prstGeom>
        </p:spPr>
      </p:pic>
    </p:spTree>
    <p:extLst>
      <p:ext uri="{BB962C8B-B14F-4D97-AF65-F5344CB8AC3E}">
        <p14:creationId xmlns:p14="http://schemas.microsoft.com/office/powerpoint/2010/main" val="3121793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027542-7AD7-5D30-8E78-098F201AA146}"/>
              </a:ext>
            </a:extLst>
          </p:cNvPr>
          <p:cNvSpPr>
            <a:spLocks noGrp="1"/>
          </p:cNvSpPr>
          <p:nvPr>
            <p:ph type="title"/>
          </p:nvPr>
        </p:nvSpPr>
        <p:spPr>
          <a:xfrm>
            <a:off x="1066800" y="642594"/>
            <a:ext cx="10058400" cy="935483"/>
          </a:xfrm>
        </p:spPr>
        <p:txBody>
          <a:bodyPr>
            <a:noAutofit/>
          </a:bodyPr>
          <a:lstStyle/>
          <a:p>
            <a:r>
              <a:rPr lang="en-US" sz="2800" dirty="0"/>
              <a:t>Prime Minister’s Awards </a:t>
            </a:r>
            <a:r>
              <a:rPr lang="en-US" sz="2800" spc="-5" dirty="0"/>
              <a:t>for </a:t>
            </a:r>
            <a:r>
              <a:rPr lang="en-US" sz="2800" dirty="0"/>
              <a:t> </a:t>
            </a:r>
            <a:r>
              <a:rPr lang="en-US" sz="2800" spc="-5" dirty="0"/>
              <a:t>Excellence</a:t>
            </a:r>
            <a:r>
              <a:rPr lang="en-US" sz="2800" spc="-25" dirty="0"/>
              <a:t> </a:t>
            </a:r>
            <a:r>
              <a:rPr lang="en-US" sz="2800" dirty="0"/>
              <a:t>in Public Administration</a:t>
            </a:r>
            <a:endParaRPr lang="en-IN" sz="3200" dirty="0"/>
          </a:p>
        </p:txBody>
      </p:sp>
      <p:sp>
        <p:nvSpPr>
          <p:cNvPr id="3" name="Content Placeholder 2">
            <a:extLst>
              <a:ext uri="{FF2B5EF4-FFF2-40B4-BE49-F238E27FC236}">
                <a16:creationId xmlns="" xmlns:a16="http://schemas.microsoft.com/office/drawing/2014/main" id="{4C0CF926-A582-112B-AAF6-987448F35587}"/>
              </a:ext>
            </a:extLst>
          </p:cNvPr>
          <p:cNvSpPr>
            <a:spLocks noGrp="1"/>
          </p:cNvSpPr>
          <p:nvPr>
            <p:ph idx="1"/>
          </p:nvPr>
        </p:nvSpPr>
        <p:spPr>
          <a:xfrm>
            <a:off x="1081548" y="1542682"/>
            <a:ext cx="10058400" cy="3849624"/>
          </a:xfrm>
        </p:spPr>
        <p:txBody>
          <a:bodyPr>
            <a:noAutofit/>
          </a:bodyPr>
          <a:lstStyle/>
          <a:p>
            <a:pPr marR="587375">
              <a:spcBef>
                <a:spcPts val="105"/>
              </a:spcBef>
            </a:pPr>
            <a:r>
              <a:rPr lang="en-US" sz="2000" dirty="0">
                <a:solidFill>
                  <a:schemeClr val="tx1"/>
                </a:solidFill>
                <a:cs typeface="Calibri"/>
              </a:rPr>
              <a:t>Awards introduced in 2005 to </a:t>
            </a:r>
            <a:r>
              <a:rPr lang="en-US" sz="2000" spc="-5" dirty="0">
                <a:solidFill>
                  <a:schemeClr val="tx1"/>
                </a:solidFill>
                <a:cs typeface="Calibri"/>
              </a:rPr>
              <a:t>encourage innovations </a:t>
            </a:r>
            <a:r>
              <a:rPr lang="en-US" sz="2000" dirty="0">
                <a:solidFill>
                  <a:schemeClr val="tx1"/>
                </a:solidFill>
                <a:cs typeface="Calibri"/>
              </a:rPr>
              <a:t>in </a:t>
            </a:r>
            <a:r>
              <a:rPr lang="en-US" sz="2000" spc="-5" dirty="0">
                <a:solidFill>
                  <a:schemeClr val="tx1"/>
                </a:solidFill>
                <a:cs typeface="Calibri"/>
              </a:rPr>
              <a:t>public service </a:t>
            </a:r>
            <a:r>
              <a:rPr lang="en-US" sz="2000" spc="-440" dirty="0">
                <a:solidFill>
                  <a:schemeClr val="tx1"/>
                </a:solidFill>
                <a:cs typeface="Calibri"/>
              </a:rPr>
              <a:t> </a:t>
            </a:r>
            <a:r>
              <a:rPr lang="en-US" sz="2000" spc="-5" dirty="0">
                <a:solidFill>
                  <a:schemeClr val="tx1"/>
                </a:solidFill>
                <a:cs typeface="Calibri"/>
              </a:rPr>
              <a:t>delivery.</a:t>
            </a:r>
            <a:endParaRPr lang="en-US" sz="2000" dirty="0">
              <a:solidFill>
                <a:schemeClr val="tx1"/>
              </a:solidFill>
              <a:cs typeface="Calibri"/>
            </a:endParaRPr>
          </a:p>
          <a:p>
            <a:pPr>
              <a:spcBef>
                <a:spcPts val="480"/>
              </a:spcBef>
            </a:pPr>
            <a:r>
              <a:rPr lang="en-US" sz="2000" spc="-5" dirty="0">
                <a:solidFill>
                  <a:schemeClr val="tx1"/>
                </a:solidFill>
                <a:cs typeface="Calibri"/>
              </a:rPr>
              <a:t>‘Administrative</a:t>
            </a:r>
            <a:r>
              <a:rPr lang="en-US" sz="2000" spc="30" dirty="0">
                <a:solidFill>
                  <a:schemeClr val="tx1"/>
                </a:solidFill>
                <a:cs typeface="Calibri"/>
              </a:rPr>
              <a:t> </a:t>
            </a:r>
            <a:r>
              <a:rPr lang="en-US" sz="2000" spc="-5" dirty="0">
                <a:solidFill>
                  <a:schemeClr val="tx1"/>
                </a:solidFill>
                <a:cs typeface="Calibri"/>
              </a:rPr>
              <a:t>Staff</a:t>
            </a:r>
            <a:r>
              <a:rPr lang="en-US" sz="2000" spc="5" dirty="0">
                <a:solidFill>
                  <a:schemeClr val="tx1"/>
                </a:solidFill>
                <a:cs typeface="Calibri"/>
              </a:rPr>
              <a:t> </a:t>
            </a:r>
            <a:r>
              <a:rPr lang="en-US" sz="2000" spc="-5" dirty="0">
                <a:solidFill>
                  <a:schemeClr val="tx1"/>
                </a:solidFill>
                <a:cs typeface="Calibri"/>
              </a:rPr>
              <a:t>College</a:t>
            </a:r>
            <a:r>
              <a:rPr lang="en-US" sz="2000" spc="5" dirty="0">
                <a:solidFill>
                  <a:schemeClr val="tx1"/>
                </a:solidFill>
                <a:cs typeface="Calibri"/>
              </a:rPr>
              <a:t> </a:t>
            </a:r>
            <a:r>
              <a:rPr lang="en-US" sz="2000" spc="-5" dirty="0">
                <a:solidFill>
                  <a:schemeClr val="tx1"/>
                </a:solidFill>
                <a:cs typeface="Calibri"/>
              </a:rPr>
              <a:t>of</a:t>
            </a:r>
            <a:r>
              <a:rPr lang="en-US" sz="2000" spc="5" dirty="0">
                <a:solidFill>
                  <a:schemeClr val="tx1"/>
                </a:solidFill>
                <a:cs typeface="Calibri"/>
              </a:rPr>
              <a:t> </a:t>
            </a:r>
            <a:r>
              <a:rPr lang="en-US" sz="2000" spc="-5" dirty="0">
                <a:solidFill>
                  <a:schemeClr val="tx1"/>
                </a:solidFill>
                <a:cs typeface="Calibri"/>
              </a:rPr>
              <a:t>India’</a:t>
            </a:r>
            <a:r>
              <a:rPr lang="en-US" sz="2000" spc="-15" dirty="0">
                <a:solidFill>
                  <a:schemeClr val="tx1"/>
                </a:solidFill>
                <a:cs typeface="Calibri"/>
              </a:rPr>
              <a:t> </a:t>
            </a:r>
            <a:r>
              <a:rPr lang="en-US" sz="2000" dirty="0">
                <a:solidFill>
                  <a:schemeClr val="tx1"/>
                </a:solidFill>
                <a:cs typeface="Calibri"/>
              </a:rPr>
              <a:t>is</a:t>
            </a:r>
            <a:r>
              <a:rPr lang="en-US" sz="2000" spc="10" dirty="0">
                <a:solidFill>
                  <a:schemeClr val="tx1"/>
                </a:solidFill>
                <a:cs typeface="Calibri"/>
              </a:rPr>
              <a:t> </a:t>
            </a:r>
            <a:r>
              <a:rPr lang="en-US" sz="2000" dirty="0">
                <a:solidFill>
                  <a:schemeClr val="tx1"/>
                </a:solidFill>
                <a:cs typeface="Calibri"/>
              </a:rPr>
              <a:t>the</a:t>
            </a:r>
            <a:r>
              <a:rPr lang="en-US" sz="2000" spc="20" dirty="0">
                <a:solidFill>
                  <a:schemeClr val="tx1"/>
                </a:solidFill>
                <a:cs typeface="Calibri"/>
              </a:rPr>
              <a:t> </a:t>
            </a:r>
            <a:r>
              <a:rPr lang="en-US" sz="2000" i="1" dirty="0">
                <a:solidFill>
                  <a:schemeClr val="tx1"/>
                </a:solidFill>
                <a:cs typeface="Calibri"/>
              </a:rPr>
              <a:t>Knowledge</a:t>
            </a:r>
            <a:r>
              <a:rPr lang="en-US" sz="2000" i="1" spc="-25" dirty="0">
                <a:solidFill>
                  <a:schemeClr val="tx1"/>
                </a:solidFill>
                <a:cs typeface="Calibri"/>
              </a:rPr>
              <a:t> </a:t>
            </a:r>
            <a:r>
              <a:rPr lang="en-US" sz="2000" i="1" dirty="0">
                <a:solidFill>
                  <a:schemeClr val="tx1"/>
                </a:solidFill>
                <a:cs typeface="Calibri"/>
              </a:rPr>
              <a:t>&amp;</a:t>
            </a:r>
            <a:r>
              <a:rPr lang="en-US" sz="2000" i="1" spc="-5" dirty="0">
                <a:solidFill>
                  <a:schemeClr val="tx1"/>
                </a:solidFill>
                <a:cs typeface="Calibri"/>
              </a:rPr>
              <a:t> </a:t>
            </a:r>
            <a:r>
              <a:rPr lang="en-US" sz="2000" i="1" dirty="0">
                <a:solidFill>
                  <a:schemeClr val="tx1"/>
                </a:solidFill>
                <a:cs typeface="Calibri"/>
              </a:rPr>
              <a:t>Implementation</a:t>
            </a:r>
            <a:r>
              <a:rPr lang="en-US" sz="2000" dirty="0">
                <a:solidFill>
                  <a:schemeClr val="tx1"/>
                </a:solidFill>
                <a:cs typeface="Calibri"/>
              </a:rPr>
              <a:t> </a:t>
            </a:r>
            <a:r>
              <a:rPr lang="en-US" sz="2000" i="1" dirty="0">
                <a:solidFill>
                  <a:schemeClr val="tx1"/>
                </a:solidFill>
                <a:cs typeface="Calibri"/>
              </a:rPr>
              <a:t>Partner.</a:t>
            </a:r>
            <a:endParaRPr lang="en-US" sz="2000" dirty="0">
              <a:solidFill>
                <a:schemeClr val="tx1"/>
              </a:solidFill>
              <a:cs typeface="Calibri"/>
            </a:endParaRPr>
          </a:p>
          <a:p>
            <a:pPr marR="47625">
              <a:spcBef>
                <a:spcPts val="480"/>
              </a:spcBef>
            </a:pPr>
            <a:r>
              <a:rPr lang="en-US" sz="2000" spc="-5" dirty="0">
                <a:solidFill>
                  <a:schemeClr val="tx1"/>
                </a:solidFill>
                <a:cs typeface="Calibri"/>
              </a:rPr>
              <a:t>Verifiable</a:t>
            </a:r>
            <a:r>
              <a:rPr lang="en-US" sz="2000" spc="15" dirty="0">
                <a:solidFill>
                  <a:schemeClr val="tx1"/>
                </a:solidFill>
                <a:cs typeface="Calibri"/>
              </a:rPr>
              <a:t> </a:t>
            </a:r>
            <a:r>
              <a:rPr lang="en-US" sz="2000" dirty="0">
                <a:solidFill>
                  <a:schemeClr val="tx1"/>
                </a:solidFill>
                <a:cs typeface="Calibri"/>
              </a:rPr>
              <a:t>and</a:t>
            </a:r>
            <a:r>
              <a:rPr lang="en-US" sz="2000" spc="-10" dirty="0">
                <a:solidFill>
                  <a:schemeClr val="tx1"/>
                </a:solidFill>
                <a:cs typeface="Calibri"/>
              </a:rPr>
              <a:t> </a:t>
            </a:r>
            <a:r>
              <a:rPr lang="en-US" sz="2000" spc="-5" dirty="0">
                <a:solidFill>
                  <a:schemeClr val="tx1"/>
                </a:solidFill>
                <a:cs typeface="Calibri"/>
              </a:rPr>
              <a:t>sustainable</a:t>
            </a:r>
            <a:r>
              <a:rPr lang="en-US" sz="2000" spc="25" dirty="0">
                <a:solidFill>
                  <a:schemeClr val="tx1"/>
                </a:solidFill>
                <a:cs typeface="Calibri"/>
              </a:rPr>
              <a:t> </a:t>
            </a:r>
            <a:r>
              <a:rPr lang="en-US" sz="2000" spc="-5" dirty="0">
                <a:solidFill>
                  <a:schemeClr val="tx1"/>
                </a:solidFill>
                <a:cs typeface="Calibri"/>
              </a:rPr>
              <a:t>improvements</a:t>
            </a:r>
            <a:r>
              <a:rPr lang="en-US" sz="2000" spc="10" dirty="0">
                <a:solidFill>
                  <a:schemeClr val="tx1"/>
                </a:solidFill>
                <a:cs typeface="Calibri"/>
              </a:rPr>
              <a:t> </a:t>
            </a:r>
            <a:r>
              <a:rPr lang="en-US" sz="2000" dirty="0">
                <a:solidFill>
                  <a:schemeClr val="tx1"/>
                </a:solidFill>
                <a:cs typeface="Calibri"/>
              </a:rPr>
              <a:t>in</a:t>
            </a:r>
            <a:r>
              <a:rPr lang="en-US" sz="2000" spc="-5" dirty="0">
                <a:solidFill>
                  <a:schemeClr val="tx1"/>
                </a:solidFill>
                <a:cs typeface="Calibri"/>
              </a:rPr>
              <a:t> </a:t>
            </a:r>
            <a:r>
              <a:rPr lang="en-US" sz="2000" dirty="0">
                <a:solidFill>
                  <a:schemeClr val="tx1"/>
                </a:solidFill>
                <a:cs typeface="Calibri"/>
              </a:rPr>
              <a:t>the</a:t>
            </a:r>
            <a:r>
              <a:rPr lang="en-US" sz="2000" spc="5" dirty="0">
                <a:solidFill>
                  <a:schemeClr val="tx1"/>
                </a:solidFill>
                <a:cs typeface="Calibri"/>
              </a:rPr>
              <a:t> </a:t>
            </a:r>
            <a:r>
              <a:rPr lang="en-US" sz="2000" dirty="0">
                <a:solidFill>
                  <a:schemeClr val="tx1"/>
                </a:solidFill>
                <a:cs typeface="Calibri"/>
              </a:rPr>
              <a:t>efficiency </a:t>
            </a:r>
            <a:r>
              <a:rPr lang="en-US" sz="2000" spc="-5" dirty="0">
                <a:solidFill>
                  <a:schemeClr val="tx1"/>
                </a:solidFill>
                <a:cs typeface="Calibri"/>
              </a:rPr>
              <a:t>of processes</a:t>
            </a:r>
            <a:r>
              <a:rPr lang="en-US" sz="2000" spc="25" dirty="0">
                <a:solidFill>
                  <a:schemeClr val="tx1"/>
                </a:solidFill>
                <a:cs typeface="Calibri"/>
              </a:rPr>
              <a:t> </a:t>
            </a:r>
            <a:r>
              <a:rPr lang="en-US" sz="2000" dirty="0">
                <a:solidFill>
                  <a:schemeClr val="tx1"/>
                </a:solidFill>
                <a:cs typeface="Calibri"/>
              </a:rPr>
              <a:t>and </a:t>
            </a:r>
            <a:r>
              <a:rPr lang="en-US" sz="2000" spc="-440" dirty="0">
                <a:solidFill>
                  <a:schemeClr val="tx1"/>
                </a:solidFill>
                <a:cs typeface="Calibri"/>
              </a:rPr>
              <a:t> </a:t>
            </a:r>
            <a:r>
              <a:rPr lang="en-US" sz="2000" dirty="0">
                <a:solidFill>
                  <a:schemeClr val="tx1"/>
                </a:solidFill>
                <a:cs typeface="Calibri"/>
              </a:rPr>
              <a:t>effectiveness</a:t>
            </a:r>
            <a:r>
              <a:rPr lang="en-US" sz="2000" spc="10" dirty="0">
                <a:solidFill>
                  <a:schemeClr val="tx1"/>
                </a:solidFill>
                <a:cs typeface="Calibri"/>
              </a:rPr>
              <a:t> </a:t>
            </a:r>
            <a:r>
              <a:rPr lang="en-US" sz="2000" spc="-5" dirty="0">
                <a:solidFill>
                  <a:schemeClr val="tx1"/>
                </a:solidFill>
                <a:cs typeface="Calibri"/>
              </a:rPr>
              <a:t>of</a:t>
            </a:r>
            <a:r>
              <a:rPr lang="en-US" sz="2000" spc="-10" dirty="0">
                <a:solidFill>
                  <a:schemeClr val="tx1"/>
                </a:solidFill>
                <a:cs typeface="Calibri"/>
              </a:rPr>
              <a:t> </a:t>
            </a:r>
            <a:r>
              <a:rPr lang="en-US" sz="2000" spc="-5" dirty="0">
                <a:solidFill>
                  <a:schemeClr val="tx1"/>
                </a:solidFill>
                <a:cs typeface="Calibri"/>
              </a:rPr>
              <a:t>outcomes:</a:t>
            </a:r>
            <a:endParaRPr lang="en-US" sz="2000" dirty="0">
              <a:solidFill>
                <a:schemeClr val="tx1"/>
              </a:solidFill>
              <a:cs typeface="Calibri"/>
            </a:endParaRPr>
          </a:p>
          <a:p>
            <a:pPr marL="495934" marR="2802255"/>
            <a:r>
              <a:rPr lang="en-US" sz="2000" dirty="0">
                <a:solidFill>
                  <a:schemeClr val="tx1"/>
                </a:solidFill>
                <a:cs typeface="Calibri"/>
              </a:rPr>
              <a:t>Quality</a:t>
            </a:r>
            <a:r>
              <a:rPr lang="en-US" sz="2000" spc="5" dirty="0">
                <a:solidFill>
                  <a:schemeClr val="tx1"/>
                </a:solidFill>
                <a:cs typeface="Calibri"/>
              </a:rPr>
              <a:t> </a:t>
            </a:r>
            <a:r>
              <a:rPr lang="en-US" sz="2000" spc="-5" dirty="0">
                <a:solidFill>
                  <a:schemeClr val="tx1"/>
                </a:solidFill>
                <a:cs typeface="Calibri"/>
              </a:rPr>
              <a:t>of</a:t>
            </a:r>
            <a:r>
              <a:rPr lang="en-US" sz="2000" spc="-10" dirty="0">
                <a:solidFill>
                  <a:schemeClr val="tx1"/>
                </a:solidFill>
                <a:cs typeface="Calibri"/>
              </a:rPr>
              <a:t> </a:t>
            </a:r>
            <a:r>
              <a:rPr lang="en-US" sz="2000" spc="-5" dirty="0">
                <a:solidFill>
                  <a:schemeClr val="tx1"/>
                </a:solidFill>
                <a:cs typeface="Calibri"/>
              </a:rPr>
              <a:t>services</a:t>
            </a:r>
            <a:r>
              <a:rPr lang="en-US" sz="2000" spc="25" dirty="0">
                <a:solidFill>
                  <a:schemeClr val="tx1"/>
                </a:solidFill>
                <a:cs typeface="Calibri"/>
              </a:rPr>
              <a:t> </a:t>
            </a:r>
            <a:r>
              <a:rPr lang="en-US" sz="2000" spc="-5" dirty="0">
                <a:solidFill>
                  <a:schemeClr val="tx1"/>
                </a:solidFill>
                <a:cs typeface="Calibri"/>
              </a:rPr>
              <a:t>or administration. </a:t>
            </a:r>
            <a:r>
              <a:rPr lang="en-US" sz="2000" dirty="0">
                <a:solidFill>
                  <a:schemeClr val="tx1"/>
                </a:solidFill>
                <a:cs typeface="Calibri"/>
              </a:rPr>
              <a:t> </a:t>
            </a:r>
            <a:r>
              <a:rPr lang="en-US" sz="2000" spc="-5" dirty="0">
                <a:solidFill>
                  <a:schemeClr val="tx1"/>
                </a:solidFill>
                <a:cs typeface="Calibri"/>
              </a:rPr>
              <a:t>Simplification</a:t>
            </a:r>
            <a:r>
              <a:rPr lang="en-US" sz="2000" spc="15" dirty="0">
                <a:solidFill>
                  <a:schemeClr val="tx1"/>
                </a:solidFill>
                <a:cs typeface="Calibri"/>
              </a:rPr>
              <a:t> </a:t>
            </a:r>
            <a:r>
              <a:rPr lang="en-US" sz="2000" spc="-5" dirty="0">
                <a:solidFill>
                  <a:schemeClr val="tx1"/>
                </a:solidFill>
                <a:cs typeface="Calibri"/>
              </a:rPr>
              <a:t>of </a:t>
            </a:r>
            <a:r>
              <a:rPr lang="en-US" sz="2000" dirty="0">
                <a:solidFill>
                  <a:schemeClr val="tx1"/>
                </a:solidFill>
                <a:cs typeface="Calibri"/>
              </a:rPr>
              <a:t>procedures</a:t>
            </a:r>
            <a:r>
              <a:rPr lang="en-US" sz="2000" spc="-15" dirty="0">
                <a:solidFill>
                  <a:schemeClr val="tx1"/>
                </a:solidFill>
                <a:cs typeface="Calibri"/>
              </a:rPr>
              <a:t> </a:t>
            </a:r>
            <a:r>
              <a:rPr lang="en-US" sz="2000" dirty="0">
                <a:solidFill>
                  <a:schemeClr val="tx1"/>
                </a:solidFill>
                <a:cs typeface="Calibri"/>
              </a:rPr>
              <a:t>and</a:t>
            </a:r>
            <a:r>
              <a:rPr lang="en-US" sz="2000" spc="-5" dirty="0">
                <a:solidFill>
                  <a:schemeClr val="tx1"/>
                </a:solidFill>
                <a:cs typeface="Calibri"/>
              </a:rPr>
              <a:t> processes.</a:t>
            </a:r>
            <a:endParaRPr lang="en-US" sz="2000" dirty="0">
              <a:solidFill>
                <a:schemeClr val="tx1"/>
              </a:solidFill>
              <a:cs typeface="Calibri"/>
            </a:endParaRPr>
          </a:p>
          <a:p>
            <a:pPr marL="495934">
              <a:spcBef>
                <a:spcPts val="484"/>
              </a:spcBef>
            </a:pPr>
            <a:r>
              <a:rPr lang="en-US" sz="2000" spc="-5" dirty="0">
                <a:solidFill>
                  <a:schemeClr val="tx1"/>
                </a:solidFill>
                <a:cs typeface="Calibri"/>
              </a:rPr>
              <a:t>Creation</a:t>
            </a:r>
            <a:r>
              <a:rPr lang="en-US" sz="2000" spc="-10" dirty="0">
                <a:solidFill>
                  <a:schemeClr val="tx1"/>
                </a:solidFill>
                <a:cs typeface="Calibri"/>
              </a:rPr>
              <a:t> </a:t>
            </a:r>
            <a:r>
              <a:rPr lang="en-US" sz="2000" spc="-5" dirty="0">
                <a:solidFill>
                  <a:schemeClr val="tx1"/>
                </a:solidFill>
                <a:cs typeface="Calibri"/>
              </a:rPr>
              <a:t>of</a:t>
            </a:r>
            <a:r>
              <a:rPr lang="en-US" sz="2000" spc="-20" dirty="0">
                <a:solidFill>
                  <a:schemeClr val="tx1"/>
                </a:solidFill>
                <a:cs typeface="Calibri"/>
              </a:rPr>
              <a:t> </a:t>
            </a:r>
            <a:r>
              <a:rPr lang="en-US" sz="2000" dirty="0">
                <a:solidFill>
                  <a:schemeClr val="tx1"/>
                </a:solidFill>
                <a:cs typeface="Calibri"/>
              </a:rPr>
              <a:t>productive</a:t>
            </a:r>
            <a:r>
              <a:rPr lang="en-US" sz="2000" spc="-25" dirty="0">
                <a:solidFill>
                  <a:schemeClr val="tx1"/>
                </a:solidFill>
                <a:cs typeface="Calibri"/>
              </a:rPr>
              <a:t> </a:t>
            </a:r>
            <a:r>
              <a:rPr lang="en-US" sz="2000" dirty="0">
                <a:solidFill>
                  <a:schemeClr val="tx1"/>
                </a:solidFill>
                <a:cs typeface="Calibri"/>
              </a:rPr>
              <a:t>assets</a:t>
            </a:r>
            <a:r>
              <a:rPr lang="en-US" sz="2000" spc="10" dirty="0">
                <a:solidFill>
                  <a:schemeClr val="tx1"/>
                </a:solidFill>
                <a:cs typeface="Calibri"/>
              </a:rPr>
              <a:t> </a:t>
            </a:r>
            <a:r>
              <a:rPr lang="en-US" sz="2000" spc="-5" dirty="0">
                <a:solidFill>
                  <a:schemeClr val="tx1"/>
                </a:solidFill>
                <a:cs typeface="Calibri"/>
              </a:rPr>
              <a:t>of</a:t>
            </a:r>
            <a:r>
              <a:rPr lang="en-US" sz="2000" spc="-20" dirty="0">
                <a:solidFill>
                  <a:schemeClr val="tx1"/>
                </a:solidFill>
                <a:cs typeface="Calibri"/>
              </a:rPr>
              <a:t> </a:t>
            </a:r>
            <a:r>
              <a:rPr lang="en-US" sz="2000" dirty="0">
                <a:solidFill>
                  <a:schemeClr val="tx1"/>
                </a:solidFill>
                <a:cs typeface="Calibri"/>
              </a:rPr>
              <a:t>lasting</a:t>
            </a:r>
            <a:r>
              <a:rPr lang="en-US" sz="2000" spc="-10" dirty="0">
                <a:solidFill>
                  <a:schemeClr val="tx1"/>
                </a:solidFill>
                <a:cs typeface="Calibri"/>
              </a:rPr>
              <a:t> </a:t>
            </a:r>
            <a:r>
              <a:rPr lang="en-US" sz="2000" dirty="0">
                <a:solidFill>
                  <a:schemeClr val="tx1"/>
                </a:solidFill>
                <a:cs typeface="Calibri"/>
              </a:rPr>
              <a:t>nature.</a:t>
            </a:r>
          </a:p>
          <a:p>
            <a:pPr marR="175260">
              <a:spcBef>
                <a:spcPts val="480"/>
              </a:spcBef>
            </a:pPr>
            <a:r>
              <a:rPr lang="en-US" sz="2000" dirty="0">
                <a:solidFill>
                  <a:schemeClr val="tx1"/>
                </a:solidFill>
                <a:cs typeface="Calibri"/>
              </a:rPr>
              <a:t>Recognizes</a:t>
            </a:r>
            <a:r>
              <a:rPr lang="en-US" sz="2000" spc="-10" dirty="0">
                <a:solidFill>
                  <a:schemeClr val="tx1"/>
                </a:solidFill>
                <a:cs typeface="Calibri"/>
              </a:rPr>
              <a:t> </a:t>
            </a:r>
            <a:r>
              <a:rPr lang="en-US" sz="2000" spc="-5" dirty="0">
                <a:solidFill>
                  <a:schemeClr val="tx1"/>
                </a:solidFill>
                <a:cs typeface="Calibri"/>
              </a:rPr>
              <a:t>performance </a:t>
            </a:r>
            <a:r>
              <a:rPr lang="en-US" sz="2000" dirty="0">
                <a:solidFill>
                  <a:schemeClr val="tx1"/>
                </a:solidFill>
                <a:cs typeface="Calibri"/>
              </a:rPr>
              <a:t>and</a:t>
            </a:r>
            <a:r>
              <a:rPr lang="en-US" sz="2000" spc="5" dirty="0">
                <a:solidFill>
                  <a:schemeClr val="tx1"/>
                </a:solidFill>
                <a:cs typeface="Calibri"/>
              </a:rPr>
              <a:t> </a:t>
            </a:r>
            <a:r>
              <a:rPr lang="en-US" sz="2000" spc="-5" dirty="0">
                <a:solidFill>
                  <a:schemeClr val="tx1"/>
                </a:solidFill>
                <a:cs typeface="Calibri"/>
              </a:rPr>
              <a:t>accomplishments</a:t>
            </a:r>
            <a:r>
              <a:rPr lang="en-US" sz="2000" spc="10" dirty="0">
                <a:solidFill>
                  <a:schemeClr val="tx1"/>
                </a:solidFill>
                <a:cs typeface="Calibri"/>
              </a:rPr>
              <a:t> </a:t>
            </a:r>
            <a:r>
              <a:rPr lang="en-US" sz="2000" dirty="0">
                <a:solidFill>
                  <a:schemeClr val="tx1"/>
                </a:solidFill>
                <a:cs typeface="Calibri"/>
              </a:rPr>
              <a:t>that</a:t>
            </a:r>
            <a:r>
              <a:rPr lang="en-US" sz="2000" spc="15" dirty="0">
                <a:solidFill>
                  <a:schemeClr val="tx1"/>
                </a:solidFill>
                <a:cs typeface="Calibri"/>
              </a:rPr>
              <a:t> </a:t>
            </a:r>
            <a:r>
              <a:rPr lang="en-US" sz="2000" dirty="0">
                <a:solidFill>
                  <a:schemeClr val="tx1"/>
                </a:solidFill>
                <a:cs typeface="Calibri"/>
              </a:rPr>
              <a:t>are</a:t>
            </a:r>
            <a:r>
              <a:rPr lang="en-US" sz="2000" spc="5" dirty="0">
                <a:solidFill>
                  <a:schemeClr val="tx1"/>
                </a:solidFill>
                <a:cs typeface="Calibri"/>
              </a:rPr>
              <a:t> </a:t>
            </a:r>
            <a:r>
              <a:rPr lang="en-US" sz="2000" dirty="0">
                <a:solidFill>
                  <a:schemeClr val="tx1"/>
                </a:solidFill>
                <a:cs typeface="Calibri"/>
              </a:rPr>
              <a:t>truly</a:t>
            </a:r>
            <a:r>
              <a:rPr lang="en-US" sz="2000" spc="35" dirty="0">
                <a:solidFill>
                  <a:schemeClr val="tx1"/>
                </a:solidFill>
                <a:cs typeface="Calibri"/>
              </a:rPr>
              <a:t> </a:t>
            </a:r>
            <a:r>
              <a:rPr lang="en-US" sz="2000" dirty="0">
                <a:solidFill>
                  <a:schemeClr val="tx1"/>
                </a:solidFill>
                <a:cs typeface="Calibri"/>
              </a:rPr>
              <a:t>–</a:t>
            </a:r>
            <a:r>
              <a:rPr lang="en-US" sz="2000" spc="10" dirty="0">
                <a:solidFill>
                  <a:schemeClr val="tx1"/>
                </a:solidFill>
                <a:cs typeface="Calibri"/>
              </a:rPr>
              <a:t> </a:t>
            </a:r>
            <a:r>
              <a:rPr lang="en-US" sz="2000" spc="-5" dirty="0">
                <a:solidFill>
                  <a:schemeClr val="tx1"/>
                </a:solidFill>
                <a:cs typeface="Calibri"/>
              </a:rPr>
              <a:t>exemplary </a:t>
            </a:r>
            <a:r>
              <a:rPr lang="en-US" sz="2000" spc="-440" dirty="0">
                <a:solidFill>
                  <a:schemeClr val="tx1"/>
                </a:solidFill>
                <a:cs typeface="Calibri"/>
              </a:rPr>
              <a:t> </a:t>
            </a:r>
            <a:r>
              <a:rPr lang="en-US" sz="2000" dirty="0">
                <a:solidFill>
                  <a:schemeClr val="tx1"/>
                </a:solidFill>
                <a:cs typeface="Calibri"/>
              </a:rPr>
              <a:t>and</a:t>
            </a:r>
            <a:r>
              <a:rPr lang="en-US" sz="2000" spc="-10" dirty="0">
                <a:solidFill>
                  <a:schemeClr val="tx1"/>
                </a:solidFill>
                <a:cs typeface="Calibri"/>
              </a:rPr>
              <a:t> </a:t>
            </a:r>
            <a:r>
              <a:rPr lang="en-US" sz="2000" dirty="0">
                <a:solidFill>
                  <a:schemeClr val="tx1"/>
                </a:solidFill>
                <a:cs typeface="Calibri"/>
              </a:rPr>
              <a:t>worthy</a:t>
            </a:r>
            <a:r>
              <a:rPr lang="en-US" sz="2000" spc="-15" dirty="0">
                <a:solidFill>
                  <a:schemeClr val="tx1"/>
                </a:solidFill>
                <a:cs typeface="Calibri"/>
              </a:rPr>
              <a:t> </a:t>
            </a:r>
            <a:r>
              <a:rPr lang="en-US" sz="2000" spc="-5" dirty="0">
                <a:solidFill>
                  <a:schemeClr val="tx1"/>
                </a:solidFill>
                <a:cs typeface="Calibri"/>
              </a:rPr>
              <a:t>of</a:t>
            </a:r>
            <a:r>
              <a:rPr lang="en-US" sz="2000" spc="-10" dirty="0">
                <a:solidFill>
                  <a:schemeClr val="tx1"/>
                </a:solidFill>
                <a:cs typeface="Calibri"/>
              </a:rPr>
              <a:t> </a:t>
            </a:r>
            <a:r>
              <a:rPr lang="en-US" sz="2000" dirty="0">
                <a:solidFill>
                  <a:schemeClr val="tx1"/>
                </a:solidFill>
                <a:cs typeface="Calibri"/>
              </a:rPr>
              <a:t>replication.</a:t>
            </a:r>
          </a:p>
          <a:p>
            <a:pPr marL="12700">
              <a:spcBef>
                <a:spcPts val="480"/>
              </a:spcBef>
            </a:pPr>
            <a:r>
              <a:rPr lang="en-US" sz="2000" u="heavy" dirty="0">
                <a:solidFill>
                  <a:schemeClr val="tx1"/>
                </a:solidFill>
                <a:uFill>
                  <a:solidFill>
                    <a:srgbClr val="003300"/>
                  </a:solidFill>
                </a:uFill>
                <a:cs typeface="Calibri"/>
              </a:rPr>
              <a:t>Awards</a:t>
            </a:r>
            <a:r>
              <a:rPr lang="en-US" sz="2000" u="heavy" spc="-35" dirty="0">
                <a:solidFill>
                  <a:schemeClr val="tx1"/>
                </a:solidFill>
                <a:uFill>
                  <a:solidFill>
                    <a:srgbClr val="003300"/>
                  </a:solidFill>
                </a:uFill>
                <a:cs typeface="Calibri"/>
              </a:rPr>
              <a:t> </a:t>
            </a:r>
            <a:r>
              <a:rPr lang="en-US" sz="2000" u="heavy" spc="-5" dirty="0">
                <a:solidFill>
                  <a:schemeClr val="tx1"/>
                </a:solidFill>
                <a:uFill>
                  <a:solidFill>
                    <a:srgbClr val="003300"/>
                  </a:solidFill>
                </a:uFill>
                <a:cs typeface="Calibri"/>
              </a:rPr>
              <a:t>for</a:t>
            </a:r>
            <a:endParaRPr lang="en-US" sz="2000" dirty="0">
              <a:solidFill>
                <a:schemeClr val="tx1"/>
              </a:solidFill>
              <a:cs typeface="Calibri"/>
            </a:endParaRPr>
          </a:p>
          <a:p>
            <a:pPr marL="495934">
              <a:spcBef>
                <a:spcPts val="480"/>
              </a:spcBef>
            </a:pPr>
            <a:r>
              <a:rPr lang="en-US" sz="2000" spc="-5" dirty="0">
                <a:solidFill>
                  <a:schemeClr val="tx1"/>
                </a:solidFill>
                <a:cs typeface="Calibri"/>
              </a:rPr>
              <a:t>Officers</a:t>
            </a:r>
            <a:r>
              <a:rPr lang="en-US" sz="2000" spc="5" dirty="0">
                <a:solidFill>
                  <a:schemeClr val="tx1"/>
                </a:solidFill>
                <a:cs typeface="Calibri"/>
              </a:rPr>
              <a:t> </a:t>
            </a:r>
            <a:r>
              <a:rPr lang="en-US" sz="2000" dirty="0">
                <a:solidFill>
                  <a:schemeClr val="tx1"/>
                </a:solidFill>
                <a:cs typeface="Calibri"/>
              </a:rPr>
              <a:t>of</a:t>
            </a:r>
            <a:r>
              <a:rPr lang="en-US" sz="2000" spc="-5" dirty="0">
                <a:solidFill>
                  <a:schemeClr val="tx1"/>
                </a:solidFill>
                <a:cs typeface="Calibri"/>
              </a:rPr>
              <a:t> Civil</a:t>
            </a:r>
            <a:r>
              <a:rPr lang="en-US" sz="2000" dirty="0">
                <a:solidFill>
                  <a:schemeClr val="tx1"/>
                </a:solidFill>
                <a:cs typeface="Calibri"/>
              </a:rPr>
              <a:t> </a:t>
            </a:r>
            <a:r>
              <a:rPr lang="en-US" sz="2000" spc="-5" dirty="0">
                <a:solidFill>
                  <a:schemeClr val="tx1"/>
                </a:solidFill>
                <a:cs typeface="Calibri"/>
              </a:rPr>
              <a:t>Service</a:t>
            </a:r>
            <a:r>
              <a:rPr lang="en-US" sz="2000" spc="20" dirty="0">
                <a:solidFill>
                  <a:schemeClr val="tx1"/>
                </a:solidFill>
                <a:cs typeface="Calibri"/>
              </a:rPr>
              <a:t> </a:t>
            </a:r>
            <a:r>
              <a:rPr lang="en-US" sz="2000" spc="-5" dirty="0">
                <a:solidFill>
                  <a:schemeClr val="tx1"/>
                </a:solidFill>
                <a:cs typeface="Calibri"/>
              </a:rPr>
              <a:t>from</a:t>
            </a:r>
            <a:r>
              <a:rPr lang="en-US" sz="2000" spc="-10" dirty="0">
                <a:solidFill>
                  <a:schemeClr val="tx1"/>
                </a:solidFill>
                <a:cs typeface="Calibri"/>
              </a:rPr>
              <a:t> </a:t>
            </a:r>
            <a:r>
              <a:rPr lang="en-US" sz="2000" spc="-5" dirty="0">
                <a:solidFill>
                  <a:schemeClr val="tx1"/>
                </a:solidFill>
                <a:cs typeface="Calibri"/>
              </a:rPr>
              <a:t>Central</a:t>
            </a:r>
            <a:r>
              <a:rPr lang="en-US" sz="2000" dirty="0">
                <a:solidFill>
                  <a:schemeClr val="tx1"/>
                </a:solidFill>
                <a:cs typeface="Calibri"/>
              </a:rPr>
              <a:t> and</a:t>
            </a:r>
            <a:r>
              <a:rPr lang="en-US" sz="2000" spc="5" dirty="0">
                <a:solidFill>
                  <a:schemeClr val="tx1"/>
                </a:solidFill>
                <a:cs typeface="Calibri"/>
              </a:rPr>
              <a:t> </a:t>
            </a:r>
            <a:r>
              <a:rPr lang="en-US" sz="2000" spc="-5" dirty="0">
                <a:solidFill>
                  <a:schemeClr val="tx1"/>
                </a:solidFill>
                <a:cs typeface="Calibri"/>
              </a:rPr>
              <a:t>State</a:t>
            </a:r>
            <a:r>
              <a:rPr lang="en-US" sz="2000" spc="20" dirty="0">
                <a:solidFill>
                  <a:schemeClr val="tx1"/>
                </a:solidFill>
                <a:cs typeface="Calibri"/>
              </a:rPr>
              <a:t> </a:t>
            </a:r>
            <a:r>
              <a:rPr lang="en-US" sz="2000" spc="-5" dirty="0">
                <a:solidFill>
                  <a:schemeClr val="tx1"/>
                </a:solidFill>
                <a:cs typeface="Calibri"/>
              </a:rPr>
              <a:t>Governments,</a:t>
            </a:r>
            <a:r>
              <a:rPr lang="en-US" sz="2000" dirty="0">
                <a:solidFill>
                  <a:schemeClr val="tx1"/>
                </a:solidFill>
                <a:cs typeface="Calibri"/>
              </a:rPr>
              <a:t> including local</a:t>
            </a:r>
            <a:r>
              <a:rPr lang="en-US" sz="2000" spc="-35" dirty="0">
                <a:solidFill>
                  <a:schemeClr val="tx1"/>
                </a:solidFill>
                <a:cs typeface="Calibri"/>
              </a:rPr>
              <a:t> </a:t>
            </a:r>
            <a:r>
              <a:rPr lang="en-US" sz="2000" spc="-5" dirty="0">
                <a:solidFill>
                  <a:schemeClr val="tx1"/>
                </a:solidFill>
                <a:cs typeface="Calibri"/>
              </a:rPr>
              <a:t>bodies.</a:t>
            </a:r>
            <a:endParaRPr lang="en-US" sz="2000" dirty="0">
              <a:solidFill>
                <a:schemeClr val="tx1"/>
              </a:solidFill>
              <a:cs typeface="Calibri"/>
            </a:endParaRPr>
          </a:p>
          <a:p>
            <a:pPr marL="495934">
              <a:spcBef>
                <a:spcPts val="480"/>
              </a:spcBef>
            </a:pPr>
            <a:r>
              <a:rPr lang="en-US" sz="2000" dirty="0">
                <a:solidFill>
                  <a:schemeClr val="tx1"/>
                </a:solidFill>
                <a:cs typeface="Calibri"/>
              </a:rPr>
              <a:t>Individuals,</a:t>
            </a:r>
            <a:r>
              <a:rPr lang="en-US" sz="2000" spc="-20" dirty="0">
                <a:solidFill>
                  <a:schemeClr val="tx1"/>
                </a:solidFill>
                <a:cs typeface="Calibri"/>
              </a:rPr>
              <a:t> </a:t>
            </a:r>
            <a:r>
              <a:rPr lang="en-US" sz="2000" spc="-5" dirty="0">
                <a:solidFill>
                  <a:schemeClr val="tx1"/>
                </a:solidFill>
                <a:cs typeface="Calibri"/>
              </a:rPr>
              <a:t>Groups</a:t>
            </a:r>
            <a:r>
              <a:rPr lang="en-US" sz="2000" spc="-25" dirty="0">
                <a:solidFill>
                  <a:schemeClr val="tx1"/>
                </a:solidFill>
                <a:cs typeface="Calibri"/>
              </a:rPr>
              <a:t> </a:t>
            </a:r>
            <a:r>
              <a:rPr lang="en-US" sz="2000" dirty="0">
                <a:solidFill>
                  <a:schemeClr val="tx1"/>
                </a:solidFill>
                <a:cs typeface="Calibri"/>
              </a:rPr>
              <a:t>and</a:t>
            </a:r>
            <a:r>
              <a:rPr lang="en-US" sz="2000" spc="-20" dirty="0">
                <a:solidFill>
                  <a:schemeClr val="tx1"/>
                </a:solidFill>
                <a:cs typeface="Calibri"/>
              </a:rPr>
              <a:t> </a:t>
            </a:r>
            <a:r>
              <a:rPr lang="en-US" sz="2000" dirty="0">
                <a:solidFill>
                  <a:schemeClr val="tx1"/>
                </a:solidFill>
                <a:cs typeface="Calibri"/>
              </a:rPr>
              <a:t>Organizations.</a:t>
            </a:r>
          </a:p>
        </p:txBody>
      </p:sp>
    </p:spTree>
    <p:extLst>
      <p:ext uri="{BB962C8B-B14F-4D97-AF65-F5344CB8AC3E}">
        <p14:creationId xmlns:p14="http://schemas.microsoft.com/office/powerpoint/2010/main" val="2417818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6600" b="1" dirty="0"/>
              <a:t>Utilization of Public Funds</a:t>
            </a:r>
            <a:endParaRPr lang="en-US" sz="6600"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848246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5B493F-A620-6E18-9972-85231F15D9DD}"/>
              </a:ext>
            </a:extLst>
          </p:cNvPr>
          <p:cNvSpPr>
            <a:spLocks noGrp="1"/>
          </p:cNvSpPr>
          <p:nvPr>
            <p:ph type="title"/>
          </p:nvPr>
        </p:nvSpPr>
        <p:spPr/>
        <p:txBody>
          <a:bodyPr/>
          <a:lstStyle/>
          <a:p>
            <a:r>
              <a:rPr lang="en-US"/>
              <a:t>Public Funds:</a:t>
            </a:r>
            <a:endParaRPr lang="en-IN" dirty="0"/>
          </a:p>
        </p:txBody>
      </p:sp>
      <p:sp>
        <p:nvSpPr>
          <p:cNvPr id="3" name="Content Placeholder 2">
            <a:extLst>
              <a:ext uri="{FF2B5EF4-FFF2-40B4-BE49-F238E27FC236}">
                <a16:creationId xmlns="" xmlns:a16="http://schemas.microsoft.com/office/drawing/2014/main" id="{AE7FF0BF-5567-8E87-C9A7-6E85387BABAE}"/>
              </a:ext>
            </a:extLst>
          </p:cNvPr>
          <p:cNvSpPr>
            <a:spLocks noGrp="1"/>
          </p:cNvSpPr>
          <p:nvPr>
            <p:ph idx="1"/>
          </p:nvPr>
        </p:nvSpPr>
        <p:spPr/>
        <p:txBody>
          <a:bodyPr>
            <a:normAutofit/>
          </a:bodyPr>
          <a:lstStyle/>
          <a:p>
            <a:pPr lvl="0" algn="just"/>
            <a:r>
              <a:rPr lang="en-US" sz="2400" b="1" dirty="0">
                <a:solidFill>
                  <a:srgbClr val="FF0000"/>
                </a:solidFill>
              </a:rPr>
              <a:t>Public fund is money that is generated by the government to provide goods and services to the general public. </a:t>
            </a:r>
            <a:endParaRPr lang="en-IN" sz="2400" b="1" dirty="0">
              <a:solidFill>
                <a:srgbClr val="FF0000"/>
              </a:solidFill>
            </a:endParaRPr>
          </a:p>
          <a:p>
            <a:pPr lvl="0" algn="just"/>
            <a:r>
              <a:rPr lang="en-US" sz="2400" b="1" dirty="0">
                <a:solidFill>
                  <a:srgbClr val="FF0000"/>
                </a:solidFill>
              </a:rPr>
              <a:t>It is held by the government as a custodian and not as an owner.</a:t>
            </a:r>
            <a:endParaRPr lang="en-IN" sz="2400" b="1" dirty="0">
              <a:solidFill>
                <a:srgbClr val="FF0000"/>
              </a:solidFill>
            </a:endParaRPr>
          </a:p>
          <a:p>
            <a:pPr lvl="0" algn="just"/>
            <a:r>
              <a:rPr lang="en-US" sz="2400" b="1" dirty="0">
                <a:solidFill>
                  <a:srgbClr val="FF0000"/>
                </a:solidFill>
              </a:rPr>
              <a:t>Judicious and effective utilization of public funds is very crucial for development as well providing minimal essential services in a developing democracy like India.</a:t>
            </a:r>
            <a:endParaRPr lang="en-IN" sz="2400" b="1" dirty="0">
              <a:solidFill>
                <a:srgbClr val="FF0000"/>
              </a:solidFill>
            </a:endParaRPr>
          </a:p>
          <a:p>
            <a:pPr algn="just"/>
            <a:endParaRPr lang="en-IN" sz="2400" b="1" dirty="0">
              <a:solidFill>
                <a:srgbClr val="FF0000"/>
              </a:solidFill>
            </a:endParaRPr>
          </a:p>
        </p:txBody>
      </p:sp>
    </p:spTree>
    <p:extLst>
      <p:ext uri="{BB962C8B-B14F-4D97-AF65-F5344CB8AC3E}">
        <p14:creationId xmlns:p14="http://schemas.microsoft.com/office/powerpoint/2010/main" val="4227380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93C5E2-A3BF-310D-2DE7-F9704A976699}"/>
              </a:ext>
            </a:extLst>
          </p:cNvPr>
          <p:cNvSpPr>
            <a:spLocks noGrp="1"/>
          </p:cNvSpPr>
          <p:nvPr>
            <p:ph type="title"/>
          </p:nvPr>
        </p:nvSpPr>
        <p:spPr/>
        <p:txBody>
          <a:bodyPr/>
          <a:lstStyle/>
          <a:p>
            <a:r>
              <a:rPr lang="en-IN" dirty="0"/>
              <a:t>Sources of Public Funding</a:t>
            </a:r>
          </a:p>
        </p:txBody>
      </p:sp>
      <p:sp>
        <p:nvSpPr>
          <p:cNvPr id="3" name="Content Placeholder 2">
            <a:extLst>
              <a:ext uri="{FF2B5EF4-FFF2-40B4-BE49-F238E27FC236}">
                <a16:creationId xmlns="" xmlns:a16="http://schemas.microsoft.com/office/drawing/2014/main" id="{7BF1661F-EF0A-29E7-1E3C-558D5C324E8B}"/>
              </a:ext>
            </a:extLst>
          </p:cNvPr>
          <p:cNvSpPr>
            <a:spLocks noGrp="1"/>
          </p:cNvSpPr>
          <p:nvPr>
            <p:ph idx="1"/>
          </p:nvPr>
        </p:nvSpPr>
        <p:spPr/>
        <p:txBody>
          <a:bodyPr>
            <a:normAutofit/>
          </a:bodyPr>
          <a:lstStyle/>
          <a:p>
            <a:pPr algn="just"/>
            <a:r>
              <a:rPr lang="en-IN" sz="2400" b="1" dirty="0">
                <a:solidFill>
                  <a:srgbClr val="FF0000"/>
                </a:solidFill>
              </a:rPr>
              <a:t>Budgetary allocations</a:t>
            </a:r>
          </a:p>
          <a:p>
            <a:pPr algn="just"/>
            <a:r>
              <a:rPr lang="en-US" sz="2400" b="1" dirty="0">
                <a:solidFill>
                  <a:srgbClr val="FF0000"/>
                </a:solidFill>
              </a:rPr>
              <a:t>Raising money through public through disinvestment, listing on stocks, Issuing bonds etc.</a:t>
            </a:r>
          </a:p>
          <a:p>
            <a:pPr algn="just"/>
            <a:r>
              <a:rPr lang="en-US" sz="2400" b="1" dirty="0">
                <a:solidFill>
                  <a:srgbClr val="FF0000"/>
                </a:solidFill>
              </a:rPr>
              <a:t>Loans from Multilateral institutions like world bank, IMF, ADB</a:t>
            </a:r>
          </a:p>
          <a:p>
            <a:pPr algn="just"/>
            <a:r>
              <a:rPr lang="en-IN" sz="2400" b="1" dirty="0">
                <a:solidFill>
                  <a:srgbClr val="FF0000"/>
                </a:solidFill>
              </a:rPr>
              <a:t>Aid from foreign countries</a:t>
            </a:r>
          </a:p>
        </p:txBody>
      </p:sp>
    </p:spTree>
    <p:extLst>
      <p:ext uri="{BB962C8B-B14F-4D97-AF65-F5344CB8AC3E}">
        <p14:creationId xmlns:p14="http://schemas.microsoft.com/office/powerpoint/2010/main" val="4015662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9C73BD-BE59-6748-4FA0-21BE9CC422B0}"/>
              </a:ext>
            </a:extLst>
          </p:cNvPr>
          <p:cNvSpPr>
            <a:spLocks noGrp="1"/>
          </p:cNvSpPr>
          <p:nvPr>
            <p:ph type="title"/>
          </p:nvPr>
        </p:nvSpPr>
        <p:spPr/>
        <p:txBody>
          <a:bodyPr/>
          <a:lstStyle/>
          <a:p>
            <a:r>
              <a:rPr lang="en-US" dirty="0"/>
              <a:t>Need &amp; Importance of Effective </a:t>
            </a:r>
            <a:r>
              <a:rPr lang="en-US" dirty="0" err="1"/>
              <a:t>Utilisation</a:t>
            </a:r>
            <a:r>
              <a:rPr lang="en-US" dirty="0"/>
              <a:t> of Public Funds</a:t>
            </a:r>
            <a:endParaRPr lang="en-IN" dirty="0"/>
          </a:p>
        </p:txBody>
      </p:sp>
      <p:sp>
        <p:nvSpPr>
          <p:cNvPr id="3" name="Content Placeholder 2">
            <a:extLst>
              <a:ext uri="{FF2B5EF4-FFF2-40B4-BE49-F238E27FC236}">
                <a16:creationId xmlns="" xmlns:a16="http://schemas.microsoft.com/office/drawing/2014/main" id="{38C55FB9-8002-938B-FFFE-A722CEE3D38E}"/>
              </a:ext>
            </a:extLst>
          </p:cNvPr>
          <p:cNvSpPr>
            <a:spLocks noGrp="1"/>
          </p:cNvSpPr>
          <p:nvPr>
            <p:ph idx="1"/>
          </p:nvPr>
        </p:nvSpPr>
        <p:spPr/>
        <p:txBody>
          <a:bodyPr>
            <a:normAutofit/>
          </a:bodyPr>
          <a:lstStyle/>
          <a:p>
            <a:pPr algn="just"/>
            <a:r>
              <a:rPr lang="en-US" sz="2400" b="1" dirty="0">
                <a:solidFill>
                  <a:srgbClr val="FF0000"/>
                </a:solidFill>
              </a:rPr>
              <a:t>Effective </a:t>
            </a:r>
            <a:r>
              <a:rPr lang="en-US" sz="2400" b="1" dirty="0" err="1">
                <a:solidFill>
                  <a:srgbClr val="FF0000"/>
                </a:solidFill>
              </a:rPr>
              <a:t>utilisation</a:t>
            </a:r>
            <a:r>
              <a:rPr lang="en-US" sz="2400" b="1" dirty="0">
                <a:solidFill>
                  <a:srgbClr val="FF0000"/>
                </a:solidFill>
              </a:rPr>
              <a:t> of public funds is very much important in functioning of sustainable society.</a:t>
            </a:r>
          </a:p>
          <a:p>
            <a:pPr algn="just"/>
            <a:r>
              <a:rPr lang="en-US" sz="2400" b="1" dirty="0">
                <a:solidFill>
                  <a:srgbClr val="FF0000"/>
                </a:solidFill>
              </a:rPr>
              <a:t>To meet development goals like hunger, poverty, Education, Environmental conservation, health aspects </a:t>
            </a:r>
            <a:r>
              <a:rPr lang="en-IN" sz="2400" b="1" dirty="0">
                <a:solidFill>
                  <a:srgbClr val="FF0000"/>
                </a:solidFill>
              </a:rPr>
              <a:t>etc.</a:t>
            </a:r>
          </a:p>
          <a:p>
            <a:pPr algn="just"/>
            <a:r>
              <a:rPr lang="en-US" sz="2400" b="1" dirty="0">
                <a:solidFill>
                  <a:srgbClr val="FF0000"/>
                </a:solidFill>
              </a:rPr>
              <a:t>Capacity building among unemployed youth</a:t>
            </a:r>
          </a:p>
          <a:p>
            <a:pPr algn="just"/>
            <a:r>
              <a:rPr lang="en-US" sz="2400" b="1" dirty="0">
                <a:solidFill>
                  <a:srgbClr val="FF0000"/>
                </a:solidFill>
              </a:rPr>
              <a:t>To achieve political, social and economic equality</a:t>
            </a:r>
          </a:p>
          <a:p>
            <a:pPr algn="just"/>
            <a:r>
              <a:rPr lang="en-US" sz="2400" b="1" dirty="0">
                <a:solidFill>
                  <a:srgbClr val="FF0000"/>
                </a:solidFill>
              </a:rPr>
              <a:t>To meet any unforeseen contingencies like floods, drought, pandemics </a:t>
            </a:r>
            <a:r>
              <a:rPr lang="en-US" sz="2400" b="1" dirty="0" err="1">
                <a:solidFill>
                  <a:srgbClr val="FF0000"/>
                </a:solidFill>
              </a:rPr>
              <a:t>etc</a:t>
            </a:r>
            <a:endParaRPr lang="en-IN" sz="2400" b="1" dirty="0">
              <a:solidFill>
                <a:srgbClr val="FF0000"/>
              </a:solidFill>
            </a:endParaRPr>
          </a:p>
        </p:txBody>
      </p:sp>
    </p:spTree>
    <p:extLst>
      <p:ext uri="{BB962C8B-B14F-4D97-AF65-F5344CB8AC3E}">
        <p14:creationId xmlns:p14="http://schemas.microsoft.com/office/powerpoint/2010/main" val="549446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4EF453-F1C4-959C-11A9-82A7FBCE654A}"/>
              </a:ext>
            </a:extLst>
          </p:cNvPr>
          <p:cNvSpPr>
            <a:spLocks noGrp="1"/>
          </p:cNvSpPr>
          <p:nvPr>
            <p:ph type="title"/>
          </p:nvPr>
        </p:nvSpPr>
        <p:spPr/>
        <p:txBody>
          <a:bodyPr/>
          <a:lstStyle/>
          <a:p>
            <a:r>
              <a:rPr lang="en-US" dirty="0"/>
              <a:t>Principles of utilization of Public Fund</a:t>
            </a:r>
            <a:endParaRPr lang="en-IN" dirty="0"/>
          </a:p>
        </p:txBody>
      </p:sp>
      <p:sp>
        <p:nvSpPr>
          <p:cNvPr id="3" name="Content Placeholder 2">
            <a:extLst>
              <a:ext uri="{FF2B5EF4-FFF2-40B4-BE49-F238E27FC236}">
                <a16:creationId xmlns="" xmlns:a16="http://schemas.microsoft.com/office/drawing/2014/main" id="{337A6679-113C-3A9A-6F1C-705C5C95380C}"/>
              </a:ext>
            </a:extLst>
          </p:cNvPr>
          <p:cNvSpPr>
            <a:spLocks noGrp="1"/>
          </p:cNvSpPr>
          <p:nvPr>
            <p:ph idx="1"/>
          </p:nvPr>
        </p:nvSpPr>
        <p:spPr/>
        <p:txBody>
          <a:bodyPr>
            <a:normAutofit/>
          </a:bodyPr>
          <a:lstStyle/>
          <a:p>
            <a:pPr algn="just"/>
            <a:r>
              <a:rPr lang="en-US" sz="2400" b="1" dirty="0">
                <a:solidFill>
                  <a:srgbClr val="FF0000"/>
                </a:solidFill>
              </a:rPr>
              <a:t>Public resources should be applied for the best possible public benefit. </a:t>
            </a:r>
          </a:p>
          <a:p>
            <a:pPr algn="just"/>
            <a:r>
              <a:rPr lang="en-US" sz="2400" b="1" dirty="0">
                <a:solidFill>
                  <a:srgbClr val="FF0000"/>
                </a:solidFill>
              </a:rPr>
              <a:t>Therefore, public entities should be guided by certain principles when they manage public resources. </a:t>
            </a:r>
          </a:p>
          <a:p>
            <a:pPr algn="just"/>
            <a:r>
              <a:rPr lang="en-US" sz="2400" dirty="0">
                <a:solidFill>
                  <a:schemeClr val="tx1"/>
                </a:solidFill>
              </a:rPr>
              <a:t>Utilization of public fund by public entities should demonstrate following principles:</a:t>
            </a:r>
          </a:p>
        </p:txBody>
      </p:sp>
    </p:spTree>
    <p:extLst>
      <p:ext uri="{BB962C8B-B14F-4D97-AF65-F5344CB8AC3E}">
        <p14:creationId xmlns:p14="http://schemas.microsoft.com/office/powerpoint/2010/main" val="3809585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4EF453-F1C4-959C-11A9-82A7FBCE654A}"/>
              </a:ext>
            </a:extLst>
          </p:cNvPr>
          <p:cNvSpPr>
            <a:spLocks noGrp="1"/>
          </p:cNvSpPr>
          <p:nvPr>
            <p:ph type="title"/>
          </p:nvPr>
        </p:nvSpPr>
        <p:spPr>
          <a:xfrm>
            <a:off x="1066800" y="642594"/>
            <a:ext cx="10058400" cy="669371"/>
          </a:xfrm>
        </p:spPr>
        <p:txBody>
          <a:bodyPr/>
          <a:lstStyle/>
          <a:p>
            <a:pPr algn="r"/>
            <a:r>
              <a:rPr lang="en-IN" dirty="0" err="1"/>
              <a:t>Contd</a:t>
            </a:r>
            <a:r>
              <a:rPr lang="en-IN" dirty="0"/>
              <a:t>…</a:t>
            </a:r>
          </a:p>
        </p:txBody>
      </p:sp>
      <p:sp>
        <p:nvSpPr>
          <p:cNvPr id="3" name="Content Placeholder 2">
            <a:extLst>
              <a:ext uri="{FF2B5EF4-FFF2-40B4-BE49-F238E27FC236}">
                <a16:creationId xmlns="" xmlns:a16="http://schemas.microsoft.com/office/drawing/2014/main" id="{337A6679-113C-3A9A-6F1C-705C5C95380C}"/>
              </a:ext>
            </a:extLst>
          </p:cNvPr>
          <p:cNvSpPr>
            <a:spLocks noGrp="1"/>
          </p:cNvSpPr>
          <p:nvPr>
            <p:ph idx="1"/>
          </p:nvPr>
        </p:nvSpPr>
        <p:spPr>
          <a:xfrm>
            <a:off x="1066800" y="1659835"/>
            <a:ext cx="10058400" cy="4292909"/>
          </a:xfrm>
        </p:spPr>
        <p:txBody>
          <a:bodyPr>
            <a:normAutofit/>
          </a:bodyPr>
          <a:lstStyle/>
          <a:p>
            <a:pPr marL="457200" indent="-457200" algn="just">
              <a:buFont typeface="+mj-lt"/>
              <a:buAutoNum type="arabicPeriod"/>
            </a:pPr>
            <a:r>
              <a:rPr lang="en-US" sz="2400" b="1" dirty="0">
                <a:solidFill>
                  <a:srgbClr val="FF0000"/>
                </a:solidFill>
              </a:rPr>
              <a:t>Lawfulness-</a:t>
            </a:r>
            <a:r>
              <a:rPr lang="en-US" sz="2400" dirty="0">
                <a:solidFill>
                  <a:schemeClr val="tx1"/>
                </a:solidFill>
              </a:rPr>
              <a:t> Public entities must act within the law, and meet their legal obligations. </a:t>
            </a:r>
          </a:p>
          <a:p>
            <a:pPr marL="457200" indent="-457200" algn="just">
              <a:buFont typeface="+mj-lt"/>
              <a:buAutoNum type="arabicPeriod"/>
            </a:pPr>
            <a:r>
              <a:rPr lang="en-US" sz="2400" b="1" dirty="0">
                <a:solidFill>
                  <a:srgbClr val="FF0000"/>
                </a:solidFill>
              </a:rPr>
              <a:t>Accountability-</a:t>
            </a:r>
            <a:r>
              <a:rPr lang="en-US" sz="2400" dirty="0">
                <a:solidFill>
                  <a:schemeClr val="tx1"/>
                </a:solidFill>
              </a:rPr>
              <a:t> Public entities should be accountable for utilization of public funds and be able to give full and accurate accounts of their activities, and have in place governance and management arrangements suitable to address any concerns. </a:t>
            </a:r>
          </a:p>
          <a:p>
            <a:pPr marL="457200" indent="-457200" algn="just">
              <a:buFont typeface="+mj-lt"/>
              <a:buAutoNum type="arabicPeriod"/>
            </a:pPr>
            <a:r>
              <a:rPr lang="en-US" sz="2400" b="1" dirty="0">
                <a:solidFill>
                  <a:srgbClr val="FF0000"/>
                </a:solidFill>
              </a:rPr>
              <a:t>Openness and transparency- </a:t>
            </a:r>
            <a:r>
              <a:rPr lang="en-US" sz="2400" dirty="0"/>
              <a:t>Openness depends on high standards of reporting and disclosure. </a:t>
            </a:r>
          </a:p>
        </p:txBody>
      </p:sp>
    </p:spTree>
    <p:extLst>
      <p:ext uri="{BB962C8B-B14F-4D97-AF65-F5344CB8AC3E}">
        <p14:creationId xmlns:p14="http://schemas.microsoft.com/office/powerpoint/2010/main" val="40917205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4EF453-F1C4-959C-11A9-82A7FBCE654A}"/>
              </a:ext>
            </a:extLst>
          </p:cNvPr>
          <p:cNvSpPr>
            <a:spLocks noGrp="1"/>
          </p:cNvSpPr>
          <p:nvPr>
            <p:ph type="title"/>
          </p:nvPr>
        </p:nvSpPr>
        <p:spPr>
          <a:xfrm>
            <a:off x="1066800" y="642594"/>
            <a:ext cx="10058400" cy="920735"/>
          </a:xfrm>
        </p:spPr>
        <p:txBody>
          <a:bodyPr/>
          <a:lstStyle/>
          <a:p>
            <a:pPr algn="r"/>
            <a:r>
              <a:rPr lang="en-IN" dirty="0" err="1"/>
              <a:t>Contd</a:t>
            </a:r>
            <a:r>
              <a:rPr lang="en-IN" dirty="0"/>
              <a:t>…</a:t>
            </a:r>
          </a:p>
        </p:txBody>
      </p:sp>
      <p:sp>
        <p:nvSpPr>
          <p:cNvPr id="3" name="Content Placeholder 2">
            <a:extLst>
              <a:ext uri="{FF2B5EF4-FFF2-40B4-BE49-F238E27FC236}">
                <a16:creationId xmlns="" xmlns:a16="http://schemas.microsoft.com/office/drawing/2014/main" id="{337A6679-113C-3A9A-6F1C-705C5C95380C}"/>
              </a:ext>
            </a:extLst>
          </p:cNvPr>
          <p:cNvSpPr>
            <a:spLocks noGrp="1"/>
          </p:cNvSpPr>
          <p:nvPr>
            <p:ph idx="1"/>
          </p:nvPr>
        </p:nvSpPr>
        <p:spPr>
          <a:xfrm>
            <a:off x="1066800" y="1607574"/>
            <a:ext cx="10058400" cy="4345170"/>
          </a:xfrm>
        </p:spPr>
        <p:txBody>
          <a:bodyPr>
            <a:normAutofit lnSpcReduction="10000"/>
          </a:bodyPr>
          <a:lstStyle/>
          <a:p>
            <a:pPr marL="265113" indent="-265113" algn="just">
              <a:buNone/>
            </a:pPr>
            <a:r>
              <a:rPr lang="en-US" sz="2400" b="1" dirty="0">
                <a:solidFill>
                  <a:srgbClr val="FF0000"/>
                </a:solidFill>
              </a:rPr>
              <a:t>4. Value for money </a:t>
            </a:r>
            <a:r>
              <a:rPr lang="en-US" sz="2400" dirty="0">
                <a:solidFill>
                  <a:srgbClr val="FF0000"/>
                </a:solidFill>
              </a:rPr>
              <a:t>–  </a:t>
            </a:r>
            <a:r>
              <a:rPr lang="en-US" sz="2400" dirty="0"/>
              <a:t>Utilization of public fund must be effective and efficient, without waste, and in a way that </a:t>
            </a:r>
            <a:r>
              <a:rPr lang="en-US" sz="2400" dirty="0" err="1"/>
              <a:t>optimises</a:t>
            </a:r>
            <a:r>
              <a:rPr lang="en-US" sz="2400" dirty="0"/>
              <a:t> the public benefit. </a:t>
            </a:r>
          </a:p>
          <a:p>
            <a:pPr marL="265113" indent="-265113" algn="just">
              <a:buNone/>
            </a:pPr>
            <a:r>
              <a:rPr lang="en-US" sz="2400" b="1" dirty="0">
                <a:solidFill>
                  <a:srgbClr val="FF0000"/>
                </a:solidFill>
              </a:rPr>
              <a:t>5. Sustainability of the funding relationship-  </a:t>
            </a:r>
            <a:r>
              <a:rPr lang="en-US" sz="2400" dirty="0"/>
              <a:t>Public entities should ensure flow of fund for a cause at a rate that is fair and reasonable, and not </a:t>
            </a:r>
            <a:r>
              <a:rPr lang="en-US" sz="2400" dirty="0" err="1"/>
              <a:t>jeopardise</a:t>
            </a:r>
            <a:r>
              <a:rPr lang="en-US" sz="2400" dirty="0"/>
              <a:t> long-term service delivery prospects. </a:t>
            </a:r>
          </a:p>
          <a:p>
            <a:pPr marL="265113" indent="-265113" algn="just">
              <a:buNone/>
            </a:pPr>
            <a:r>
              <a:rPr lang="en-US" sz="2400" b="1" dirty="0">
                <a:solidFill>
                  <a:srgbClr val="FF0000"/>
                </a:solidFill>
              </a:rPr>
              <a:t>6. Fairness-  </a:t>
            </a:r>
            <a:r>
              <a:rPr lang="en-US" sz="2400" dirty="0"/>
              <a:t>While utilizing public funds, government have a fundamental obligation to always act fairly and reasonably because of the trust that people have placed in it. </a:t>
            </a:r>
          </a:p>
          <a:p>
            <a:pPr marL="265113" indent="-265113" algn="just">
              <a:buNone/>
            </a:pPr>
            <a:r>
              <a:rPr lang="en-US" sz="2400" b="1" dirty="0">
                <a:solidFill>
                  <a:srgbClr val="FF0000"/>
                </a:solidFill>
              </a:rPr>
              <a:t>7. Integrity- </a:t>
            </a:r>
            <a:r>
              <a:rPr lang="en-US" sz="2400" dirty="0"/>
              <a:t>Anyone who is managing public resources should do so with the utmost integrity. </a:t>
            </a:r>
          </a:p>
          <a:p>
            <a:pPr marL="265113" indent="-265113" algn="just">
              <a:buNone/>
            </a:pPr>
            <a:endParaRPr lang="en-US" sz="2400" b="1" dirty="0"/>
          </a:p>
          <a:p>
            <a:pPr marL="265113" indent="-265113" algn="just">
              <a:buNone/>
            </a:pPr>
            <a:endParaRPr lang="en-US" sz="2400" dirty="0"/>
          </a:p>
        </p:txBody>
      </p:sp>
    </p:spTree>
    <p:extLst>
      <p:ext uri="{BB962C8B-B14F-4D97-AF65-F5344CB8AC3E}">
        <p14:creationId xmlns:p14="http://schemas.microsoft.com/office/powerpoint/2010/main" val="1157588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0D8997-F7A6-7FB7-4D4E-F8EDF10DB772}"/>
              </a:ext>
            </a:extLst>
          </p:cNvPr>
          <p:cNvSpPr>
            <a:spLocks noGrp="1"/>
          </p:cNvSpPr>
          <p:nvPr>
            <p:ph type="title"/>
          </p:nvPr>
        </p:nvSpPr>
        <p:spPr/>
        <p:txBody>
          <a:bodyPr>
            <a:normAutofit/>
          </a:bodyPr>
          <a:lstStyle/>
          <a:p>
            <a:r>
              <a:rPr lang="en-US" sz="3200" b="1" dirty="0">
                <a:solidFill>
                  <a:srgbClr val="FF0000"/>
                </a:solidFill>
              </a:rPr>
              <a:t> Issues associated with utilization of public funds</a:t>
            </a:r>
            <a:endParaRPr lang="en-IN" sz="3200" b="1" dirty="0">
              <a:solidFill>
                <a:srgbClr val="FF0000"/>
              </a:solidFill>
            </a:endParaRPr>
          </a:p>
        </p:txBody>
      </p:sp>
      <p:sp>
        <p:nvSpPr>
          <p:cNvPr id="3" name="Content Placeholder 2">
            <a:extLst>
              <a:ext uri="{FF2B5EF4-FFF2-40B4-BE49-F238E27FC236}">
                <a16:creationId xmlns="" xmlns:a16="http://schemas.microsoft.com/office/drawing/2014/main" id="{551FA338-570D-5959-BD2D-6DD49B99D1C8}"/>
              </a:ext>
            </a:extLst>
          </p:cNvPr>
          <p:cNvSpPr>
            <a:spLocks noGrp="1"/>
          </p:cNvSpPr>
          <p:nvPr>
            <p:ph idx="1"/>
          </p:nvPr>
        </p:nvSpPr>
        <p:spPr>
          <a:xfrm>
            <a:off x="1066800" y="2014194"/>
            <a:ext cx="10058400" cy="3938550"/>
          </a:xfrm>
        </p:spPr>
        <p:txBody>
          <a:bodyPr>
            <a:normAutofit/>
          </a:bodyPr>
          <a:lstStyle/>
          <a:p>
            <a:pPr marL="342900" marR="0" lvl="0" indent="-342900" algn="just">
              <a:lnSpc>
                <a:spcPct val="115000"/>
              </a:lnSpc>
              <a:spcBef>
                <a:spcPts val="0"/>
              </a:spcBef>
              <a:spcAft>
                <a:spcPts val="0"/>
              </a:spcAft>
              <a:buFont typeface="Symbol" panose="05050102010706020507" pitchFamily="18" charset="2"/>
              <a:buChar char=""/>
            </a:pPr>
            <a:r>
              <a:rPr lang="en-IN" sz="2400" dirty="0"/>
              <a:t>Misuse of public fund for political purposes.</a:t>
            </a:r>
          </a:p>
          <a:p>
            <a:pPr marL="342900" marR="0" lvl="0" indent="-342900" algn="just">
              <a:lnSpc>
                <a:spcPct val="115000"/>
              </a:lnSpc>
              <a:spcBef>
                <a:spcPts val="0"/>
              </a:spcBef>
              <a:spcAft>
                <a:spcPts val="0"/>
              </a:spcAft>
              <a:buFont typeface="Symbol" panose="05050102010706020507" pitchFamily="18" charset="2"/>
              <a:buChar char=""/>
            </a:pPr>
            <a:r>
              <a:rPr lang="en-IN" sz="2400" dirty="0"/>
              <a:t>Given the volume of public funds, they are particularly vulnerable to conflicts of interest, </a:t>
            </a:r>
            <a:r>
              <a:rPr lang="en-IN" sz="2400" dirty="0" err="1"/>
              <a:t>favoritism</a:t>
            </a:r>
            <a:r>
              <a:rPr lang="en-IN" sz="2400" dirty="0"/>
              <a:t>, bribery and other forms of unethical behaviour. </a:t>
            </a:r>
          </a:p>
          <a:p>
            <a:pPr marL="342900" marR="0" lvl="0" indent="-342900" algn="just">
              <a:lnSpc>
                <a:spcPct val="115000"/>
              </a:lnSpc>
              <a:spcBef>
                <a:spcPts val="0"/>
              </a:spcBef>
              <a:spcAft>
                <a:spcPts val="0"/>
              </a:spcAft>
              <a:buFont typeface="Symbol" panose="05050102010706020507" pitchFamily="18" charset="2"/>
              <a:buChar char=""/>
            </a:pPr>
            <a:r>
              <a:rPr lang="en-IN" sz="2400" dirty="0"/>
              <a:t>Ensuring a smooth flow of funds under any scheme is absolutely essential.</a:t>
            </a:r>
          </a:p>
          <a:p>
            <a:pPr marL="342900" marR="0" lvl="0" indent="-342900" algn="just">
              <a:lnSpc>
                <a:spcPct val="115000"/>
              </a:lnSpc>
              <a:spcBef>
                <a:spcPts val="0"/>
              </a:spcBef>
              <a:spcAft>
                <a:spcPts val="0"/>
              </a:spcAft>
              <a:buFont typeface="Symbol" panose="05050102010706020507" pitchFamily="18" charset="2"/>
              <a:buChar char=""/>
            </a:pPr>
            <a:r>
              <a:rPr lang="en-IN" sz="2400" dirty="0"/>
              <a:t>However, many a times, there is too little delegation in the system creating bottlenecks in the flow of funds.</a:t>
            </a:r>
          </a:p>
          <a:p>
            <a:pPr marL="342900" marR="0" lvl="0" indent="-342900" algn="just">
              <a:lnSpc>
                <a:spcPct val="115000"/>
              </a:lnSpc>
              <a:spcBef>
                <a:spcPts val="0"/>
              </a:spcBef>
              <a:spcAft>
                <a:spcPts val="1000"/>
              </a:spcAft>
              <a:buSzPts val="1000"/>
              <a:buFont typeface="Symbol" panose="05050102010706020507" pitchFamily="18" charset="2"/>
              <a:buChar char=""/>
              <a:tabLst>
                <a:tab pos="457200" algn="l"/>
              </a:tabLst>
            </a:pPr>
            <a:endParaRPr lang="en-IN" sz="2800" dirty="0"/>
          </a:p>
        </p:txBody>
      </p:sp>
    </p:spTree>
    <p:extLst>
      <p:ext uri="{BB962C8B-B14F-4D97-AF65-F5344CB8AC3E}">
        <p14:creationId xmlns:p14="http://schemas.microsoft.com/office/powerpoint/2010/main" val="13439110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6A8838-8E12-854D-00C2-1CD42377CC51}"/>
              </a:ext>
            </a:extLst>
          </p:cNvPr>
          <p:cNvSpPr>
            <a:spLocks noGrp="1"/>
          </p:cNvSpPr>
          <p:nvPr>
            <p:ph type="ctrTitle"/>
          </p:nvPr>
        </p:nvSpPr>
        <p:spPr/>
        <p:txBody>
          <a:bodyPr/>
          <a:lstStyle/>
          <a:p>
            <a:r>
              <a:rPr lang="en-US" sz="4400" b="1" dirty="0" smtClean="0"/>
              <a:t>Public </a:t>
            </a:r>
            <a:r>
              <a:rPr lang="en-US" sz="4400" b="1" dirty="0"/>
              <a:t>Service delivery in </a:t>
            </a:r>
            <a:r>
              <a:rPr lang="en-US" sz="4400" b="1" dirty="0" err="1" smtClean="0"/>
              <a:t>india</a:t>
            </a:r>
            <a:endParaRPr lang="en-IN" sz="4400" b="1" dirty="0"/>
          </a:p>
        </p:txBody>
      </p:sp>
      <p:sp>
        <p:nvSpPr>
          <p:cNvPr id="3" name="Subtitle 2">
            <a:extLst>
              <a:ext uri="{FF2B5EF4-FFF2-40B4-BE49-F238E27FC236}">
                <a16:creationId xmlns="" xmlns:a16="http://schemas.microsoft.com/office/drawing/2014/main" id="{8A592A96-00BA-BB02-CFB4-80B1C2E0A444}"/>
              </a:ext>
            </a:extLst>
          </p:cNvPr>
          <p:cNvSpPr>
            <a:spLocks noGrp="1"/>
          </p:cNvSpPr>
          <p:nvPr>
            <p:ph type="subTitle" idx="1"/>
          </p:nvPr>
        </p:nvSpPr>
        <p:spPr/>
        <p:txBody>
          <a:bodyPr>
            <a:normAutofit/>
          </a:bodyPr>
          <a:lstStyle/>
          <a:p>
            <a:r>
              <a:rPr lang="en-IN" sz="2000" b="1" dirty="0" smtClean="0"/>
              <a:t>continued</a:t>
            </a:r>
            <a:endParaRPr lang="en-IN" sz="2000" b="1" dirty="0"/>
          </a:p>
        </p:txBody>
      </p:sp>
    </p:spTree>
    <p:extLst>
      <p:ext uri="{BB962C8B-B14F-4D97-AF65-F5344CB8AC3E}">
        <p14:creationId xmlns:p14="http://schemas.microsoft.com/office/powerpoint/2010/main" val="21308640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4EF453-F1C4-959C-11A9-82A7FBCE654A}"/>
              </a:ext>
            </a:extLst>
          </p:cNvPr>
          <p:cNvSpPr>
            <a:spLocks noGrp="1"/>
          </p:cNvSpPr>
          <p:nvPr>
            <p:ph type="title"/>
          </p:nvPr>
        </p:nvSpPr>
        <p:spPr/>
        <p:txBody>
          <a:bodyPr>
            <a:noAutofit/>
          </a:bodyPr>
          <a:lstStyle/>
          <a:p>
            <a:r>
              <a:rPr lang="en-US" sz="3200" b="1" dirty="0">
                <a:solidFill>
                  <a:srgbClr val="FF0000"/>
                </a:solidFill>
              </a:rPr>
              <a:t>Some Ethical Issues Related to Utilization of Public Funds-</a:t>
            </a:r>
            <a:endParaRPr lang="en-IN" sz="3200" b="1" dirty="0">
              <a:solidFill>
                <a:srgbClr val="FF0000"/>
              </a:solidFill>
            </a:endParaRPr>
          </a:p>
        </p:txBody>
      </p:sp>
      <p:sp>
        <p:nvSpPr>
          <p:cNvPr id="3" name="Content Placeholder 2">
            <a:extLst>
              <a:ext uri="{FF2B5EF4-FFF2-40B4-BE49-F238E27FC236}">
                <a16:creationId xmlns="" xmlns:a16="http://schemas.microsoft.com/office/drawing/2014/main" id="{337A6679-113C-3A9A-6F1C-705C5C95380C}"/>
              </a:ext>
            </a:extLst>
          </p:cNvPr>
          <p:cNvSpPr>
            <a:spLocks noGrp="1"/>
          </p:cNvSpPr>
          <p:nvPr>
            <p:ph idx="1"/>
          </p:nvPr>
        </p:nvSpPr>
        <p:spPr>
          <a:xfrm>
            <a:off x="1066800" y="1904337"/>
            <a:ext cx="10058400" cy="3849624"/>
          </a:xfrm>
        </p:spPr>
        <p:txBody>
          <a:bodyPr>
            <a:noAutofit/>
          </a:bodyPr>
          <a:lstStyle/>
          <a:p>
            <a:pPr marL="342900" indent="-342900" algn="l">
              <a:spcBef>
                <a:spcPts val="0"/>
              </a:spcBef>
              <a:buFont typeface="+mj-lt"/>
              <a:buAutoNum type="arabicPeriod"/>
            </a:pPr>
            <a:r>
              <a:rPr lang="en-US" sz="2200" dirty="0">
                <a:solidFill>
                  <a:schemeClr val="tx1"/>
                </a:solidFill>
              </a:rPr>
              <a:t>Utilization of public fund for bailouts of businesses.</a:t>
            </a:r>
          </a:p>
          <a:p>
            <a:pPr marL="342900" indent="-342900" algn="l">
              <a:spcBef>
                <a:spcPts val="0"/>
              </a:spcBef>
              <a:buFont typeface="+mj-lt"/>
              <a:buAutoNum type="arabicPeriod"/>
            </a:pPr>
            <a:r>
              <a:rPr lang="en-US" sz="2200" dirty="0">
                <a:solidFill>
                  <a:schemeClr val="tx1"/>
                </a:solidFill>
              </a:rPr>
              <a:t>Level of direct and indirect taxation.</a:t>
            </a:r>
          </a:p>
          <a:p>
            <a:pPr marL="342900" indent="-342900" algn="l">
              <a:spcBef>
                <a:spcPts val="0"/>
              </a:spcBef>
              <a:buFont typeface="+mj-lt"/>
              <a:buAutoNum type="arabicPeriod"/>
            </a:pPr>
            <a:r>
              <a:rPr lang="en-US" sz="2200" dirty="0">
                <a:solidFill>
                  <a:schemeClr val="tx1"/>
                </a:solidFill>
              </a:rPr>
              <a:t>Use of public money for government advertisement.</a:t>
            </a:r>
          </a:p>
          <a:p>
            <a:pPr marL="342900" indent="-342900" algn="l">
              <a:spcBef>
                <a:spcPts val="0"/>
              </a:spcBef>
              <a:buFont typeface="+mj-lt"/>
              <a:buAutoNum type="arabicPeriod"/>
            </a:pPr>
            <a:r>
              <a:rPr lang="en-US" sz="2200" dirty="0">
                <a:solidFill>
                  <a:schemeClr val="tx1"/>
                </a:solidFill>
              </a:rPr>
              <a:t>Running loss making PSU using public money.</a:t>
            </a:r>
          </a:p>
          <a:p>
            <a:pPr marL="342900" indent="-342900" algn="l">
              <a:spcBef>
                <a:spcPts val="0"/>
              </a:spcBef>
              <a:buFont typeface="+mj-lt"/>
              <a:buAutoNum type="arabicPeriod"/>
            </a:pPr>
            <a:r>
              <a:rPr lang="en-US" sz="2200" dirty="0">
                <a:solidFill>
                  <a:schemeClr val="tx1"/>
                </a:solidFill>
              </a:rPr>
              <a:t>Resource distribution across sectors like health, </a:t>
            </a:r>
            <a:r>
              <a:rPr lang="en-US" sz="2200" dirty="0" err="1">
                <a:solidFill>
                  <a:schemeClr val="tx1"/>
                </a:solidFill>
              </a:rPr>
              <a:t>defence</a:t>
            </a:r>
            <a:r>
              <a:rPr lang="en-US" sz="2200" dirty="0">
                <a:solidFill>
                  <a:schemeClr val="tx1"/>
                </a:solidFill>
              </a:rPr>
              <a:t>, research etc.</a:t>
            </a:r>
          </a:p>
          <a:p>
            <a:pPr marL="342900" indent="-342900" algn="l">
              <a:spcBef>
                <a:spcPts val="0"/>
              </a:spcBef>
              <a:buFont typeface="+mj-lt"/>
              <a:buAutoNum type="arabicPeriod"/>
            </a:pPr>
            <a:r>
              <a:rPr lang="en-US" sz="2200" dirty="0">
                <a:solidFill>
                  <a:schemeClr val="tx1"/>
                </a:solidFill>
              </a:rPr>
              <a:t>International aid giving when millions in India are devoid of basic amenities like education, healthcare, clean drinking water, electricity etc.</a:t>
            </a:r>
          </a:p>
          <a:p>
            <a:pPr marL="342900" indent="-342900" algn="l">
              <a:spcBef>
                <a:spcPts val="0"/>
              </a:spcBef>
              <a:buFont typeface="+mj-lt"/>
              <a:buAutoNum type="arabicPeriod"/>
            </a:pPr>
            <a:r>
              <a:rPr lang="en-US" sz="2200" dirty="0">
                <a:solidFill>
                  <a:schemeClr val="tx1"/>
                </a:solidFill>
              </a:rPr>
              <a:t>Spending on space missions and interplanetary missions when remote villages are in</a:t>
            </a:r>
            <a:r>
              <a:rPr lang="en-IN" sz="2200" dirty="0">
                <a:solidFill>
                  <a:schemeClr val="tx1"/>
                </a:solidFill>
              </a:rPr>
              <a:t>accessible.</a:t>
            </a:r>
          </a:p>
          <a:p>
            <a:pPr marL="342900" indent="-342900" algn="l">
              <a:spcBef>
                <a:spcPts val="0"/>
              </a:spcBef>
              <a:buFont typeface="+mj-lt"/>
              <a:buAutoNum type="arabicPeriod"/>
            </a:pPr>
            <a:r>
              <a:rPr lang="en-US" sz="2200" dirty="0">
                <a:solidFill>
                  <a:schemeClr val="tx1"/>
                </a:solidFill>
              </a:rPr>
              <a:t>Corruption in utilization of public fund.</a:t>
            </a:r>
          </a:p>
        </p:txBody>
      </p:sp>
    </p:spTree>
    <p:extLst>
      <p:ext uri="{BB962C8B-B14F-4D97-AF65-F5344CB8AC3E}">
        <p14:creationId xmlns:p14="http://schemas.microsoft.com/office/powerpoint/2010/main" val="19499203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4EF453-F1C4-959C-11A9-82A7FBCE654A}"/>
              </a:ext>
            </a:extLst>
          </p:cNvPr>
          <p:cNvSpPr>
            <a:spLocks noGrp="1"/>
          </p:cNvSpPr>
          <p:nvPr>
            <p:ph type="title"/>
          </p:nvPr>
        </p:nvSpPr>
        <p:spPr/>
        <p:txBody>
          <a:bodyPr/>
          <a:lstStyle/>
          <a:p>
            <a:pPr algn="r"/>
            <a:r>
              <a:rPr lang="en-IN" dirty="0" err="1"/>
              <a:t>Contd</a:t>
            </a:r>
            <a:r>
              <a:rPr lang="en-IN" dirty="0"/>
              <a:t>…</a:t>
            </a:r>
          </a:p>
        </p:txBody>
      </p:sp>
      <p:sp>
        <p:nvSpPr>
          <p:cNvPr id="3" name="Content Placeholder 2">
            <a:extLst>
              <a:ext uri="{FF2B5EF4-FFF2-40B4-BE49-F238E27FC236}">
                <a16:creationId xmlns="" xmlns:a16="http://schemas.microsoft.com/office/drawing/2014/main" id="{337A6679-113C-3A9A-6F1C-705C5C95380C}"/>
              </a:ext>
            </a:extLst>
          </p:cNvPr>
          <p:cNvSpPr>
            <a:spLocks noGrp="1"/>
          </p:cNvSpPr>
          <p:nvPr>
            <p:ph idx="1"/>
          </p:nvPr>
        </p:nvSpPr>
        <p:spPr/>
        <p:txBody>
          <a:bodyPr>
            <a:normAutofit/>
          </a:bodyPr>
          <a:lstStyle/>
          <a:p>
            <a:pPr algn="just"/>
            <a:r>
              <a:rPr lang="en-US" sz="2400" b="1" dirty="0">
                <a:solidFill>
                  <a:schemeClr val="tx1"/>
                </a:solidFill>
              </a:rPr>
              <a:t>Example-</a:t>
            </a:r>
            <a:r>
              <a:rPr lang="en-US" sz="2400" dirty="0">
                <a:solidFill>
                  <a:schemeClr val="tx1"/>
                </a:solidFill>
              </a:rPr>
              <a:t> Using public funds for corporate bailout</a:t>
            </a:r>
          </a:p>
          <a:p>
            <a:pPr algn="just"/>
            <a:r>
              <a:rPr lang="en-US" sz="2400" b="1" dirty="0">
                <a:solidFill>
                  <a:schemeClr val="tx1"/>
                </a:solidFill>
              </a:rPr>
              <a:t>Is it ethical to bailout large corporations using public funds when </a:t>
            </a:r>
            <a:r>
              <a:rPr lang="en-US" sz="2400" dirty="0">
                <a:solidFill>
                  <a:schemeClr val="tx1"/>
                </a:solidFill>
              </a:rPr>
              <a:t>they continue to pay ‘vulgar’ salaries to their top executive?</a:t>
            </a:r>
          </a:p>
          <a:p>
            <a:pPr algn="just"/>
            <a:r>
              <a:rPr lang="en-US" sz="2400" dirty="0">
                <a:solidFill>
                  <a:schemeClr val="tx1"/>
                </a:solidFill>
              </a:rPr>
              <a:t>Some corporates are “too big to fail”. If they collapse, the ripples will be felt not only in any particular sector but across the economy.</a:t>
            </a:r>
          </a:p>
          <a:p>
            <a:pPr algn="just"/>
            <a:endParaRPr lang="en-US" sz="2400" b="1" dirty="0">
              <a:solidFill>
                <a:schemeClr val="tx1"/>
              </a:solidFill>
            </a:endParaRPr>
          </a:p>
        </p:txBody>
      </p:sp>
    </p:spTree>
    <p:extLst>
      <p:ext uri="{BB962C8B-B14F-4D97-AF65-F5344CB8AC3E}">
        <p14:creationId xmlns:p14="http://schemas.microsoft.com/office/powerpoint/2010/main" val="33418753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9F0BEA-DB54-69D5-9F06-83E389B60C57}"/>
              </a:ext>
            </a:extLst>
          </p:cNvPr>
          <p:cNvSpPr>
            <a:spLocks noGrp="1"/>
          </p:cNvSpPr>
          <p:nvPr>
            <p:ph type="title"/>
          </p:nvPr>
        </p:nvSpPr>
        <p:spPr/>
        <p:txBody>
          <a:bodyPr>
            <a:normAutofit/>
          </a:bodyPr>
          <a:lstStyle/>
          <a:p>
            <a:r>
              <a:rPr lang="en-US"/>
              <a:t>Better utilization of public funds can be achieved by:</a:t>
            </a:r>
            <a:endParaRPr lang="en-IN" dirty="0"/>
          </a:p>
        </p:txBody>
      </p:sp>
      <p:sp>
        <p:nvSpPr>
          <p:cNvPr id="3" name="Content Placeholder 2">
            <a:extLst>
              <a:ext uri="{FF2B5EF4-FFF2-40B4-BE49-F238E27FC236}">
                <a16:creationId xmlns="" xmlns:a16="http://schemas.microsoft.com/office/drawing/2014/main" id="{42C8A480-7103-2969-337E-AA405D6E551A}"/>
              </a:ext>
            </a:extLst>
          </p:cNvPr>
          <p:cNvSpPr>
            <a:spLocks noGrp="1"/>
          </p:cNvSpPr>
          <p:nvPr>
            <p:ph idx="1"/>
          </p:nvPr>
        </p:nvSpPr>
        <p:spPr/>
        <p:txBody>
          <a:bodyPr>
            <a:normAutofit/>
          </a:bodyPr>
          <a:lstStyle/>
          <a:p>
            <a:pPr lvl="0" algn="just"/>
            <a:r>
              <a:rPr lang="en-US" sz="2400" dirty="0"/>
              <a:t>Officials should focus on the relevance, efficiency, effectiveness and impact of public spending, and the durability of outcomes that are being purchased with public money.</a:t>
            </a:r>
            <a:endParaRPr lang="en-IN" sz="2400" dirty="0"/>
          </a:p>
          <a:p>
            <a:pPr lvl="0" algn="just"/>
            <a:r>
              <a:rPr lang="en-US" sz="2400" dirty="0"/>
              <a:t>Promotion of e-governance to ensure transparency.</a:t>
            </a:r>
            <a:endParaRPr lang="en-IN" sz="2400" dirty="0"/>
          </a:p>
          <a:p>
            <a:pPr lvl="0" algn="just"/>
            <a:r>
              <a:rPr lang="en-US" sz="2400" dirty="0"/>
              <a:t>Emulating good practices like social audits as done for MNREGA.</a:t>
            </a:r>
            <a:endParaRPr lang="en-IN" sz="2400" dirty="0"/>
          </a:p>
          <a:p>
            <a:pPr lvl="0" algn="just"/>
            <a:r>
              <a:rPr lang="en-US" sz="2400" dirty="0"/>
              <a:t>Ethical training of officials.</a:t>
            </a:r>
            <a:endParaRPr lang="en-IN" sz="2400" dirty="0"/>
          </a:p>
          <a:p>
            <a:pPr algn="just"/>
            <a:endParaRPr lang="en-IN" sz="2400" dirty="0"/>
          </a:p>
        </p:txBody>
      </p:sp>
    </p:spTree>
    <p:extLst>
      <p:ext uri="{BB962C8B-B14F-4D97-AF65-F5344CB8AC3E}">
        <p14:creationId xmlns:p14="http://schemas.microsoft.com/office/powerpoint/2010/main" val="8096377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0D8997-F7A6-7FB7-4D4E-F8EDF10DB772}"/>
              </a:ext>
            </a:extLst>
          </p:cNvPr>
          <p:cNvSpPr>
            <a:spLocks noGrp="1"/>
          </p:cNvSpPr>
          <p:nvPr>
            <p:ph type="title"/>
          </p:nvPr>
        </p:nvSpPr>
        <p:spPr/>
        <p:txBody>
          <a:bodyPr>
            <a:normAutofit/>
          </a:bodyPr>
          <a:lstStyle/>
          <a:p>
            <a:r>
              <a:rPr lang="en-US" sz="3200" b="1" dirty="0">
                <a:solidFill>
                  <a:srgbClr val="FF0000"/>
                </a:solidFill>
              </a:rPr>
              <a:t>Effects or implications of poor </a:t>
            </a:r>
            <a:r>
              <a:rPr lang="en-US" sz="3200" b="1" dirty="0" err="1">
                <a:solidFill>
                  <a:srgbClr val="FF0000"/>
                </a:solidFill>
              </a:rPr>
              <a:t>utilisation</a:t>
            </a:r>
            <a:r>
              <a:rPr lang="en-US" sz="3200" b="1" dirty="0">
                <a:solidFill>
                  <a:srgbClr val="FF0000"/>
                </a:solidFill>
              </a:rPr>
              <a:t> of Public Funds</a:t>
            </a:r>
            <a:endParaRPr lang="en-IN" sz="3200" b="1" dirty="0">
              <a:solidFill>
                <a:srgbClr val="FF0000"/>
              </a:solidFill>
            </a:endParaRPr>
          </a:p>
        </p:txBody>
      </p:sp>
      <p:sp>
        <p:nvSpPr>
          <p:cNvPr id="3" name="Content Placeholder 2">
            <a:extLst>
              <a:ext uri="{FF2B5EF4-FFF2-40B4-BE49-F238E27FC236}">
                <a16:creationId xmlns="" xmlns:a16="http://schemas.microsoft.com/office/drawing/2014/main" id="{551FA338-570D-5959-BD2D-6DD49B99D1C8}"/>
              </a:ext>
            </a:extLst>
          </p:cNvPr>
          <p:cNvSpPr>
            <a:spLocks noGrp="1"/>
          </p:cNvSpPr>
          <p:nvPr>
            <p:ph idx="1"/>
          </p:nvPr>
        </p:nvSpPr>
        <p:spPr/>
        <p:txBody>
          <a:bodyPr>
            <a:normAutofit/>
          </a:bodyPr>
          <a:lstStyle/>
          <a:p>
            <a:pPr marL="342900" indent="-342900" algn="just">
              <a:lnSpc>
                <a:spcPct val="115000"/>
              </a:lnSpc>
              <a:spcBef>
                <a:spcPts val="0"/>
              </a:spcBef>
              <a:buFont typeface="Symbol" panose="05050102010706020507" pitchFamily="18" charset="2"/>
              <a:buChar char=""/>
            </a:pPr>
            <a:r>
              <a:rPr lang="en-IN" sz="2400" dirty="0"/>
              <a:t>Perpetuation of poverty and slowing down of developmental works.</a:t>
            </a:r>
          </a:p>
          <a:p>
            <a:pPr marL="342900" indent="-342900" algn="just">
              <a:lnSpc>
                <a:spcPct val="115000"/>
              </a:lnSpc>
              <a:spcBef>
                <a:spcPts val="0"/>
              </a:spcBef>
              <a:buFont typeface="Symbol" panose="05050102010706020507" pitchFamily="18" charset="2"/>
              <a:buChar char=""/>
            </a:pPr>
            <a:r>
              <a:rPr lang="en-IN" sz="2400" dirty="0"/>
              <a:t>Increase in wealth inequality in the society.</a:t>
            </a:r>
          </a:p>
          <a:p>
            <a:pPr marL="342900" indent="-342900" algn="just">
              <a:lnSpc>
                <a:spcPct val="115000"/>
              </a:lnSpc>
              <a:spcBef>
                <a:spcPts val="0"/>
              </a:spcBef>
              <a:buFont typeface="Symbol" panose="05050102010706020507" pitchFamily="18" charset="2"/>
              <a:buChar char=""/>
            </a:pPr>
            <a:r>
              <a:rPr lang="en-IN" sz="2400" dirty="0"/>
              <a:t>Loss of public trust in administration.</a:t>
            </a:r>
          </a:p>
          <a:p>
            <a:pPr marL="342900" marR="0" lvl="0" indent="-342900" algn="just">
              <a:lnSpc>
                <a:spcPct val="115000"/>
              </a:lnSpc>
              <a:spcBef>
                <a:spcPts val="0"/>
              </a:spcBef>
              <a:spcAft>
                <a:spcPts val="1000"/>
              </a:spcAft>
              <a:buSzPts val="1000"/>
              <a:buFont typeface="Symbol" panose="05050102010706020507" pitchFamily="18" charset="2"/>
              <a:buChar char=""/>
              <a:tabLst>
                <a:tab pos="457200" algn="l"/>
              </a:tabLst>
            </a:pPr>
            <a:endParaRPr lang="en-IN" sz="2800" dirty="0"/>
          </a:p>
        </p:txBody>
      </p:sp>
    </p:spTree>
    <p:extLst>
      <p:ext uri="{BB962C8B-B14F-4D97-AF65-F5344CB8AC3E}">
        <p14:creationId xmlns:p14="http://schemas.microsoft.com/office/powerpoint/2010/main" val="39252274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0D8997-F7A6-7FB7-4D4E-F8EDF10DB772}"/>
              </a:ext>
            </a:extLst>
          </p:cNvPr>
          <p:cNvSpPr>
            <a:spLocks noGrp="1"/>
          </p:cNvSpPr>
          <p:nvPr>
            <p:ph type="title"/>
          </p:nvPr>
        </p:nvSpPr>
        <p:spPr/>
        <p:txBody>
          <a:bodyPr>
            <a:normAutofit/>
          </a:bodyPr>
          <a:lstStyle/>
          <a:p>
            <a:r>
              <a:rPr lang="en-US" sz="3200" b="1" dirty="0">
                <a:solidFill>
                  <a:srgbClr val="FF0000"/>
                </a:solidFill>
              </a:rPr>
              <a:t>Suggestions/ Way Forward to improve the </a:t>
            </a:r>
            <a:r>
              <a:rPr lang="en-US" sz="3200" b="1" dirty="0" err="1">
                <a:solidFill>
                  <a:srgbClr val="FF0000"/>
                </a:solidFill>
              </a:rPr>
              <a:t>utilisation</a:t>
            </a:r>
            <a:r>
              <a:rPr lang="en-US" sz="3200" b="1" dirty="0">
                <a:solidFill>
                  <a:srgbClr val="FF0000"/>
                </a:solidFill>
              </a:rPr>
              <a:t> of public funds</a:t>
            </a:r>
            <a:endParaRPr lang="en-IN" sz="3200" b="1" dirty="0">
              <a:solidFill>
                <a:srgbClr val="FF0000"/>
              </a:solidFill>
            </a:endParaRPr>
          </a:p>
        </p:txBody>
      </p:sp>
      <p:sp>
        <p:nvSpPr>
          <p:cNvPr id="3" name="Content Placeholder 2">
            <a:extLst>
              <a:ext uri="{FF2B5EF4-FFF2-40B4-BE49-F238E27FC236}">
                <a16:creationId xmlns="" xmlns:a16="http://schemas.microsoft.com/office/drawing/2014/main" id="{551FA338-570D-5959-BD2D-6DD49B99D1C8}"/>
              </a:ext>
            </a:extLst>
          </p:cNvPr>
          <p:cNvSpPr>
            <a:spLocks noGrp="1"/>
          </p:cNvSpPr>
          <p:nvPr>
            <p:ph idx="1"/>
          </p:nvPr>
        </p:nvSpPr>
        <p:spPr/>
        <p:txBody>
          <a:bodyPr>
            <a:normAutofit/>
          </a:bodyPr>
          <a:lstStyle/>
          <a:p>
            <a:pPr marL="342900" marR="0" lvl="0" indent="-342900" algn="just">
              <a:lnSpc>
                <a:spcPct val="115000"/>
              </a:lnSpc>
              <a:spcBef>
                <a:spcPts val="0"/>
              </a:spcBef>
              <a:buFont typeface="Symbol" panose="05050102010706020507" pitchFamily="18" charset="2"/>
              <a:buChar char=""/>
            </a:pPr>
            <a:r>
              <a:rPr lang="en-IN" sz="2400" dirty="0"/>
              <a:t>Continuously Update and Institutionalize processes.</a:t>
            </a:r>
          </a:p>
          <a:p>
            <a:pPr marL="342900" marR="0" lvl="0" indent="-342900" algn="just">
              <a:lnSpc>
                <a:spcPct val="115000"/>
              </a:lnSpc>
              <a:spcBef>
                <a:spcPts val="0"/>
              </a:spcBef>
              <a:buFont typeface="Symbol" panose="05050102010706020507" pitchFamily="18" charset="2"/>
              <a:buChar char=""/>
            </a:pPr>
            <a:r>
              <a:rPr lang="en-IN" sz="2400" dirty="0"/>
              <a:t>Bringing in transparency and value for public money.</a:t>
            </a:r>
          </a:p>
          <a:p>
            <a:pPr marL="342900" marR="0" lvl="0" indent="-342900" algn="just">
              <a:lnSpc>
                <a:spcPct val="115000"/>
              </a:lnSpc>
              <a:spcBef>
                <a:spcPts val="0"/>
              </a:spcBef>
              <a:buFont typeface="Symbol" panose="05050102010706020507" pitchFamily="18" charset="2"/>
              <a:buChar char=""/>
            </a:pPr>
            <a:r>
              <a:rPr lang="en-IN" sz="2400" dirty="0"/>
              <a:t>E-governance tools should be applied on a larger scale.</a:t>
            </a:r>
          </a:p>
          <a:p>
            <a:pPr marL="342900" marR="0" lvl="0" indent="-342900" algn="just">
              <a:lnSpc>
                <a:spcPct val="115000"/>
              </a:lnSpc>
              <a:spcBef>
                <a:spcPts val="0"/>
              </a:spcBef>
              <a:buFont typeface="Symbol" panose="05050102010706020507" pitchFamily="18" charset="2"/>
              <a:buChar char=""/>
            </a:pPr>
            <a:r>
              <a:rPr lang="en-IN" sz="2400" dirty="0"/>
              <a:t>Moving towards end-to-end e-Procurement and administrative simplification.</a:t>
            </a:r>
          </a:p>
          <a:p>
            <a:pPr marL="342900" marR="0" lvl="0" indent="-342900" algn="just">
              <a:lnSpc>
                <a:spcPct val="115000"/>
              </a:lnSpc>
              <a:spcBef>
                <a:spcPts val="0"/>
              </a:spcBef>
              <a:buFont typeface="Symbol" panose="05050102010706020507" pitchFamily="18" charset="2"/>
              <a:buChar char=""/>
            </a:pPr>
            <a:r>
              <a:rPr lang="en-IN" sz="2400" dirty="0"/>
              <a:t>More awareness in the citizenry.</a:t>
            </a:r>
          </a:p>
          <a:p>
            <a:pPr marL="342900" marR="0" lvl="0" indent="-342900" algn="just">
              <a:lnSpc>
                <a:spcPct val="115000"/>
              </a:lnSpc>
              <a:spcBef>
                <a:spcPts val="0"/>
              </a:spcBef>
              <a:spcAft>
                <a:spcPts val="1000"/>
              </a:spcAft>
              <a:buSzPts val="1000"/>
              <a:buFont typeface="Symbol" panose="05050102010706020507" pitchFamily="18" charset="2"/>
              <a:buChar char=""/>
              <a:tabLst>
                <a:tab pos="457200" algn="l"/>
              </a:tabLst>
            </a:pPr>
            <a:endParaRPr lang="en-IN" sz="2400" dirty="0"/>
          </a:p>
        </p:txBody>
      </p:sp>
    </p:spTree>
    <p:extLst>
      <p:ext uri="{BB962C8B-B14F-4D97-AF65-F5344CB8AC3E}">
        <p14:creationId xmlns:p14="http://schemas.microsoft.com/office/powerpoint/2010/main" val="31786650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4EF453-F1C4-959C-11A9-82A7FBCE654A}"/>
              </a:ext>
            </a:extLst>
          </p:cNvPr>
          <p:cNvSpPr>
            <a:spLocks noGrp="1"/>
          </p:cNvSpPr>
          <p:nvPr>
            <p:ph type="title"/>
          </p:nvPr>
        </p:nvSpPr>
        <p:spPr/>
        <p:txBody>
          <a:bodyPr>
            <a:normAutofit/>
          </a:bodyPr>
          <a:lstStyle/>
          <a:p>
            <a:pPr algn="ctr"/>
            <a:r>
              <a:rPr lang="en-IN" sz="6000" b="1" dirty="0"/>
              <a:t>Social Audit</a:t>
            </a:r>
          </a:p>
        </p:txBody>
      </p:sp>
      <p:sp>
        <p:nvSpPr>
          <p:cNvPr id="5" name="Text Placeholder 4">
            <a:extLst>
              <a:ext uri="{FF2B5EF4-FFF2-40B4-BE49-F238E27FC236}">
                <a16:creationId xmlns="" xmlns:a16="http://schemas.microsoft.com/office/drawing/2014/main" id="{E628284E-1CB9-C321-3E5A-8AAE39A5B132}"/>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7312188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90F9F2-604C-1CE0-BECE-D6F409AFD782}"/>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337A6679-113C-3A9A-6F1C-705C5C95380C}"/>
              </a:ext>
            </a:extLst>
          </p:cNvPr>
          <p:cNvSpPr>
            <a:spLocks noGrp="1"/>
          </p:cNvSpPr>
          <p:nvPr>
            <p:ph idx="1"/>
          </p:nvPr>
        </p:nvSpPr>
        <p:spPr/>
        <p:txBody>
          <a:bodyPr>
            <a:normAutofit/>
          </a:bodyPr>
          <a:lstStyle/>
          <a:p>
            <a:pPr algn="just"/>
            <a:r>
              <a:rPr lang="en-US" sz="2400" b="1" dirty="0">
                <a:solidFill>
                  <a:srgbClr val="FF0000"/>
                </a:solidFill>
              </a:rPr>
              <a:t>Social Audit is a procedure with the help of which citizens examine and monitor the actions of the government on the grassroots level before using the results to hold the government accountable and a system of open hearings.</a:t>
            </a:r>
          </a:p>
        </p:txBody>
      </p:sp>
    </p:spTree>
    <p:extLst>
      <p:ext uri="{BB962C8B-B14F-4D97-AF65-F5344CB8AC3E}">
        <p14:creationId xmlns:p14="http://schemas.microsoft.com/office/powerpoint/2010/main" val="246873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Need of Social Audit</a:t>
            </a:r>
          </a:p>
        </p:txBody>
      </p:sp>
      <p:sp>
        <p:nvSpPr>
          <p:cNvPr id="3" name="Content Placeholder 2"/>
          <p:cNvSpPr>
            <a:spLocks noGrp="1"/>
          </p:cNvSpPr>
          <p:nvPr>
            <p:ph idx="1"/>
          </p:nvPr>
        </p:nvSpPr>
        <p:spPr/>
        <p:txBody>
          <a:bodyPr>
            <a:normAutofit/>
          </a:bodyPr>
          <a:lstStyle/>
          <a:p>
            <a:pPr algn="just"/>
            <a:r>
              <a:rPr lang="en-US" sz="2400" b="1" dirty="0">
                <a:solidFill>
                  <a:srgbClr val="FF0000"/>
                </a:solidFill>
              </a:rPr>
              <a:t>The investment of large amount of funds and resources by the Government of India and various national and international agencies, since independence in social development </a:t>
            </a:r>
            <a:r>
              <a:rPr lang="en-US" sz="2400" b="1" dirty="0" err="1">
                <a:solidFill>
                  <a:srgbClr val="FF0000"/>
                </a:solidFill>
              </a:rPr>
              <a:t>programmes</a:t>
            </a:r>
            <a:r>
              <a:rPr lang="en-US" sz="2400" b="1" dirty="0">
                <a:solidFill>
                  <a:srgbClr val="FF0000"/>
                </a:solidFill>
              </a:rPr>
              <a:t>, has not been justified by the impact it has made. </a:t>
            </a:r>
          </a:p>
          <a:p>
            <a:pPr algn="just"/>
            <a:r>
              <a:rPr lang="en-US" sz="2400" dirty="0">
                <a:solidFill>
                  <a:schemeClr val="tx1"/>
                </a:solidFill>
              </a:rPr>
              <a:t>The major focus by the Government hitherto has been in the supply side of the </a:t>
            </a:r>
            <a:r>
              <a:rPr lang="en-US" sz="2400" dirty="0" err="1">
                <a:solidFill>
                  <a:schemeClr val="tx1"/>
                </a:solidFill>
              </a:rPr>
              <a:t>Programme</a:t>
            </a:r>
            <a:r>
              <a:rPr lang="en-US" sz="2400" dirty="0">
                <a:solidFill>
                  <a:schemeClr val="tx1"/>
                </a:solidFill>
              </a:rPr>
              <a:t> Delivery System. While improvement of the SUPPLY SIDE is a long term process strengthening the DEMAND SIDE, may be a short run process, which will improve the effectiveness of the total delivery system much faster</a:t>
            </a:r>
          </a:p>
        </p:txBody>
      </p:sp>
    </p:spTree>
    <p:extLst>
      <p:ext uri="{BB962C8B-B14F-4D97-AF65-F5344CB8AC3E}">
        <p14:creationId xmlns:p14="http://schemas.microsoft.com/office/powerpoint/2010/main" val="18695253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8AB7A2-96B1-92C3-23C4-61E46E14B985}"/>
              </a:ext>
            </a:extLst>
          </p:cNvPr>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sz="2400" dirty="0">
                <a:solidFill>
                  <a:schemeClr val="tx1"/>
                </a:solidFill>
              </a:rPr>
              <a:t>There is a need to strengthen the DEMAND SIDE on a priority basis through:</a:t>
            </a:r>
          </a:p>
          <a:p>
            <a:pPr marL="457200" indent="-457200" algn="just">
              <a:buAutoNum type="alphaLcParenR"/>
            </a:pPr>
            <a:r>
              <a:rPr lang="en-US" sz="2400" b="1" dirty="0">
                <a:solidFill>
                  <a:srgbClr val="FF0000"/>
                </a:solidFill>
              </a:rPr>
              <a:t>Creating a culture of Social Audits of Development </a:t>
            </a:r>
            <a:r>
              <a:rPr lang="en-US" sz="2400" b="1" dirty="0" err="1">
                <a:solidFill>
                  <a:srgbClr val="FF0000"/>
                </a:solidFill>
              </a:rPr>
              <a:t>Programmes</a:t>
            </a:r>
            <a:r>
              <a:rPr lang="en-US" sz="2400" b="1" dirty="0">
                <a:solidFill>
                  <a:srgbClr val="FF0000"/>
                </a:solidFill>
              </a:rPr>
              <a:t>, and </a:t>
            </a:r>
          </a:p>
          <a:p>
            <a:pPr marL="457200" indent="-457200" algn="just">
              <a:buAutoNum type="alphaLcParenR"/>
            </a:pPr>
            <a:r>
              <a:rPr lang="en-US" sz="2400" b="1" dirty="0">
                <a:solidFill>
                  <a:srgbClr val="FF0000"/>
                </a:solidFill>
              </a:rPr>
              <a:t>Strengthening the Gram </a:t>
            </a:r>
            <a:r>
              <a:rPr lang="en-US" sz="2400" b="1" dirty="0" err="1">
                <a:solidFill>
                  <a:srgbClr val="FF0000"/>
                </a:solidFill>
              </a:rPr>
              <a:t>Sabhas</a:t>
            </a:r>
            <a:r>
              <a:rPr lang="en-US" sz="2400" b="1" dirty="0">
                <a:solidFill>
                  <a:srgbClr val="FF0000"/>
                </a:solidFill>
              </a:rPr>
              <a:t>, the closest institution to the Beneficiaries</a:t>
            </a:r>
          </a:p>
        </p:txBody>
      </p:sp>
    </p:spTree>
    <p:extLst>
      <p:ext uri="{BB962C8B-B14F-4D97-AF65-F5344CB8AC3E}">
        <p14:creationId xmlns:p14="http://schemas.microsoft.com/office/powerpoint/2010/main" val="37864654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Significance of Social Audit</a:t>
            </a:r>
          </a:p>
        </p:txBody>
      </p:sp>
      <p:sp>
        <p:nvSpPr>
          <p:cNvPr id="3" name="Content Placeholder 2"/>
          <p:cNvSpPr>
            <a:spLocks noGrp="1"/>
          </p:cNvSpPr>
          <p:nvPr>
            <p:ph idx="1"/>
          </p:nvPr>
        </p:nvSpPr>
        <p:spPr/>
        <p:txBody>
          <a:bodyPr>
            <a:normAutofit fontScale="92500" lnSpcReduction="20000"/>
          </a:bodyPr>
          <a:lstStyle/>
          <a:p>
            <a:pPr marL="0" indent="0" algn="just">
              <a:spcBef>
                <a:spcPts val="1200"/>
              </a:spcBef>
              <a:spcAft>
                <a:spcPts val="600"/>
              </a:spcAft>
              <a:buNone/>
            </a:pPr>
            <a:r>
              <a:rPr lang="en-US" sz="2400" dirty="0">
                <a:solidFill>
                  <a:schemeClr val="tx1"/>
                </a:solidFill>
              </a:rPr>
              <a:t>The significance of social audit for social sector </a:t>
            </a:r>
            <a:r>
              <a:rPr lang="en-US" sz="2400" dirty="0" err="1">
                <a:solidFill>
                  <a:schemeClr val="tx1"/>
                </a:solidFill>
              </a:rPr>
              <a:t>programmes</a:t>
            </a:r>
            <a:r>
              <a:rPr lang="en-US" sz="2400" dirty="0">
                <a:solidFill>
                  <a:schemeClr val="tx1"/>
                </a:solidFill>
              </a:rPr>
              <a:t> can be understood from the following points: </a:t>
            </a:r>
          </a:p>
          <a:p>
            <a:pPr algn="just">
              <a:spcBef>
                <a:spcPts val="1200"/>
              </a:spcBef>
              <a:spcAft>
                <a:spcPts val="600"/>
              </a:spcAft>
            </a:pPr>
            <a:r>
              <a:rPr lang="en-US" sz="2400" b="1" dirty="0">
                <a:solidFill>
                  <a:srgbClr val="FF0000"/>
                </a:solidFill>
              </a:rPr>
              <a:t>Enhances reputation</a:t>
            </a:r>
            <a:r>
              <a:rPr lang="en-US" sz="2400" dirty="0">
                <a:solidFill>
                  <a:schemeClr val="tx1"/>
                </a:solidFill>
              </a:rPr>
              <a:t>: Social Auditing helps the legislature and executive in identifying the problem areas and provides an opportunity to take a proactive stance and create solutions. </a:t>
            </a:r>
          </a:p>
          <a:p>
            <a:pPr algn="just">
              <a:spcBef>
                <a:spcPts val="1200"/>
              </a:spcBef>
              <a:spcAft>
                <a:spcPts val="600"/>
              </a:spcAft>
            </a:pPr>
            <a:r>
              <a:rPr lang="en-US" sz="2400" b="1" dirty="0">
                <a:solidFill>
                  <a:srgbClr val="FF0000"/>
                </a:solidFill>
              </a:rPr>
              <a:t>Alerts policymakers to stakeholder trends</a:t>
            </a:r>
            <a:r>
              <a:rPr lang="en-US" sz="2400" dirty="0">
                <a:solidFill>
                  <a:schemeClr val="tx1"/>
                </a:solidFill>
              </a:rPr>
              <a:t>: Social Auditing is a tool that helps managers understand and anticipate stakeholder’s concerns.</a:t>
            </a:r>
          </a:p>
          <a:p>
            <a:pPr algn="just">
              <a:spcBef>
                <a:spcPts val="1200"/>
              </a:spcBef>
              <a:spcAft>
                <a:spcPts val="600"/>
              </a:spcAft>
            </a:pPr>
            <a:r>
              <a:rPr lang="en-US" sz="2400" b="1" dirty="0">
                <a:solidFill>
                  <a:srgbClr val="FF0000"/>
                </a:solidFill>
              </a:rPr>
              <a:t>Affects positive </a:t>
            </a:r>
            <a:r>
              <a:rPr lang="en-US" sz="2400" b="1" dirty="0" err="1">
                <a:solidFill>
                  <a:srgbClr val="FF0000"/>
                </a:solidFill>
              </a:rPr>
              <a:t>organisational</a:t>
            </a:r>
            <a:r>
              <a:rPr lang="en-US" sz="2400" b="1" dirty="0">
                <a:solidFill>
                  <a:srgbClr val="FF0000"/>
                </a:solidFill>
              </a:rPr>
              <a:t> change</a:t>
            </a:r>
            <a:r>
              <a:rPr lang="en-US" sz="2400" dirty="0">
                <a:solidFill>
                  <a:schemeClr val="tx1"/>
                </a:solidFill>
              </a:rPr>
              <a:t>: Social Auditing identifies specific </a:t>
            </a:r>
            <a:r>
              <a:rPr lang="en-US" sz="2400" dirty="0" err="1">
                <a:solidFill>
                  <a:schemeClr val="tx1"/>
                </a:solidFill>
              </a:rPr>
              <a:t>organisational</a:t>
            </a:r>
            <a:r>
              <a:rPr lang="en-US" sz="2400" dirty="0">
                <a:solidFill>
                  <a:schemeClr val="tx1"/>
                </a:solidFill>
              </a:rPr>
              <a:t> improvement goals and highlights progress on their implementation and completeness.</a:t>
            </a:r>
          </a:p>
        </p:txBody>
      </p:sp>
    </p:spTree>
    <p:extLst>
      <p:ext uri="{BB962C8B-B14F-4D97-AF65-F5344CB8AC3E}">
        <p14:creationId xmlns:p14="http://schemas.microsoft.com/office/powerpoint/2010/main" val="2607424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4EF453-F1C4-959C-11A9-82A7FBCE654A}"/>
              </a:ext>
            </a:extLst>
          </p:cNvPr>
          <p:cNvSpPr>
            <a:spLocks noGrp="1"/>
          </p:cNvSpPr>
          <p:nvPr>
            <p:ph type="title"/>
          </p:nvPr>
        </p:nvSpPr>
        <p:spPr/>
        <p:txBody>
          <a:bodyPr/>
          <a:lstStyle/>
          <a:p>
            <a:r>
              <a:rPr lang="en-US" dirty="0"/>
              <a:t>What is quality of service delivery</a:t>
            </a:r>
            <a:endParaRPr lang="en-IN" dirty="0"/>
          </a:p>
        </p:txBody>
      </p:sp>
      <p:sp>
        <p:nvSpPr>
          <p:cNvPr id="3" name="Content Placeholder 2">
            <a:extLst>
              <a:ext uri="{FF2B5EF4-FFF2-40B4-BE49-F238E27FC236}">
                <a16:creationId xmlns="" xmlns:a16="http://schemas.microsoft.com/office/drawing/2014/main" id="{337A6679-113C-3A9A-6F1C-705C5C95380C}"/>
              </a:ext>
            </a:extLst>
          </p:cNvPr>
          <p:cNvSpPr>
            <a:spLocks noGrp="1"/>
          </p:cNvSpPr>
          <p:nvPr>
            <p:ph idx="1"/>
          </p:nvPr>
        </p:nvSpPr>
        <p:spPr/>
        <p:txBody>
          <a:bodyPr>
            <a:normAutofit/>
          </a:bodyPr>
          <a:lstStyle/>
          <a:p>
            <a:pPr algn="just"/>
            <a:r>
              <a:rPr lang="en-US" sz="2400" b="1" dirty="0">
                <a:solidFill>
                  <a:srgbClr val="FF0000"/>
                </a:solidFill>
              </a:rPr>
              <a:t>Quality of service delivery refers to the qualitative attributes of service delivery which creates a positive and satisfying experience for the citizens and at the same time, fulfils the duty of the government as a service provider. </a:t>
            </a:r>
          </a:p>
          <a:p>
            <a:pPr algn="just"/>
            <a:r>
              <a:rPr lang="en-US" sz="2400" dirty="0">
                <a:solidFill>
                  <a:schemeClr val="tx1"/>
                </a:solidFill>
              </a:rPr>
              <a:t>Quality of service delivery is a holistic concept which essentially means that right services are provided to the right people in the right manner.</a:t>
            </a:r>
          </a:p>
        </p:txBody>
      </p:sp>
    </p:spTree>
    <p:extLst>
      <p:ext uri="{BB962C8B-B14F-4D97-AF65-F5344CB8AC3E}">
        <p14:creationId xmlns:p14="http://schemas.microsoft.com/office/powerpoint/2010/main" val="5361942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B0FB3F-C796-DFBC-B8A6-D35A07453F02}"/>
              </a:ext>
            </a:extLst>
          </p:cNvPr>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spcBef>
                <a:spcPts val="1200"/>
              </a:spcBef>
            </a:pPr>
            <a:r>
              <a:rPr lang="en-US" sz="2400" b="1" dirty="0">
                <a:solidFill>
                  <a:srgbClr val="FF0000"/>
                </a:solidFill>
              </a:rPr>
              <a:t>Increases accountability</a:t>
            </a:r>
            <a:r>
              <a:rPr lang="en-US" sz="2400" dirty="0">
                <a:solidFill>
                  <a:schemeClr val="tx1"/>
                </a:solidFill>
              </a:rPr>
              <a:t>: There is a strong emphasis on openness and accountability for government departments</a:t>
            </a:r>
            <a:r>
              <a:rPr lang="en-US" sz="2400" dirty="0" smtClean="0">
                <a:solidFill>
                  <a:schemeClr val="tx1"/>
                </a:solidFill>
              </a:rPr>
              <a:t>. </a:t>
            </a:r>
            <a:endParaRPr lang="en-US" sz="2400" dirty="0">
              <a:solidFill>
                <a:schemeClr val="tx1"/>
              </a:solidFill>
            </a:endParaRPr>
          </a:p>
          <a:p>
            <a:pPr algn="just">
              <a:spcBef>
                <a:spcPts val="1200"/>
              </a:spcBef>
            </a:pPr>
            <a:r>
              <a:rPr lang="en-US" sz="2400" b="1" dirty="0">
                <a:solidFill>
                  <a:srgbClr val="FF0000"/>
                </a:solidFill>
              </a:rPr>
              <a:t>Assists in re-orienting and re-focusing priorities</a:t>
            </a:r>
            <a:r>
              <a:rPr lang="en-US" sz="2400" dirty="0">
                <a:solidFill>
                  <a:srgbClr val="FF0000"/>
                </a:solidFill>
              </a:rPr>
              <a:t>: </a:t>
            </a:r>
            <a:r>
              <a:rPr lang="en-US" sz="2400" dirty="0">
                <a:solidFill>
                  <a:schemeClr val="tx1"/>
                </a:solidFill>
              </a:rPr>
              <a:t>Social Auditing could be a useful tool to help departments reshape their priorities in tune with people's expectations.</a:t>
            </a:r>
          </a:p>
          <a:p>
            <a:pPr algn="just">
              <a:spcBef>
                <a:spcPts val="1200"/>
              </a:spcBef>
            </a:pPr>
            <a:r>
              <a:rPr lang="en-US" sz="2400" b="1" dirty="0">
                <a:solidFill>
                  <a:srgbClr val="FF0000"/>
                </a:solidFill>
              </a:rPr>
              <a:t>Provides increased confidence in social areas</a:t>
            </a:r>
            <a:r>
              <a:rPr lang="en-US" sz="2400" dirty="0">
                <a:solidFill>
                  <a:srgbClr val="FF0000"/>
                </a:solidFill>
              </a:rPr>
              <a:t>: </a:t>
            </a:r>
            <a:r>
              <a:rPr lang="en-US" sz="2400" dirty="0">
                <a:solidFill>
                  <a:schemeClr val="tx1"/>
                </a:solidFill>
              </a:rPr>
              <a:t>Social Audit can enable departments/ institutions to act with greater confidence in social areas that have been neglected in the past or have been given a lower priority</a:t>
            </a:r>
          </a:p>
        </p:txBody>
      </p:sp>
    </p:spTree>
    <p:extLst>
      <p:ext uri="{BB962C8B-B14F-4D97-AF65-F5344CB8AC3E}">
        <p14:creationId xmlns:p14="http://schemas.microsoft.com/office/powerpoint/2010/main" val="28402473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4EF453-F1C4-959C-11A9-82A7FBCE654A}"/>
              </a:ext>
            </a:extLst>
          </p:cNvPr>
          <p:cNvSpPr>
            <a:spLocks noGrp="1"/>
          </p:cNvSpPr>
          <p:nvPr>
            <p:ph type="title"/>
          </p:nvPr>
        </p:nvSpPr>
        <p:spPr/>
        <p:txBody>
          <a:bodyPr>
            <a:normAutofit/>
          </a:bodyPr>
          <a:lstStyle/>
          <a:p>
            <a:r>
              <a:rPr lang="en-US" b="1" dirty="0"/>
              <a:t>Importance of social audit in India</a:t>
            </a:r>
            <a:endParaRPr lang="en-IN" b="1" dirty="0"/>
          </a:p>
        </p:txBody>
      </p:sp>
      <p:sp>
        <p:nvSpPr>
          <p:cNvPr id="3" name="Content Placeholder 2">
            <a:extLst>
              <a:ext uri="{FF2B5EF4-FFF2-40B4-BE49-F238E27FC236}">
                <a16:creationId xmlns="" xmlns:a16="http://schemas.microsoft.com/office/drawing/2014/main" id="{337A6679-113C-3A9A-6F1C-705C5C95380C}"/>
              </a:ext>
            </a:extLst>
          </p:cNvPr>
          <p:cNvSpPr>
            <a:spLocks noGrp="1"/>
          </p:cNvSpPr>
          <p:nvPr>
            <p:ph idx="1"/>
          </p:nvPr>
        </p:nvSpPr>
        <p:spPr>
          <a:xfrm>
            <a:off x="1066800" y="1814052"/>
            <a:ext cx="10058400" cy="4138692"/>
          </a:xfrm>
        </p:spPr>
        <p:txBody>
          <a:bodyPr>
            <a:normAutofit/>
          </a:bodyPr>
          <a:lstStyle/>
          <a:p>
            <a:pPr lvl="0" algn="just">
              <a:spcBef>
                <a:spcPts val="1200"/>
              </a:spcBef>
              <a:spcAft>
                <a:spcPts val="600"/>
              </a:spcAft>
            </a:pPr>
            <a:r>
              <a:rPr lang="en-US" sz="2400" b="1" dirty="0">
                <a:solidFill>
                  <a:srgbClr val="FF0000"/>
                </a:solidFill>
              </a:rPr>
              <a:t>Improve governance</a:t>
            </a:r>
            <a:r>
              <a:rPr lang="en-US" sz="2400" b="1" dirty="0">
                <a:solidFill>
                  <a:schemeClr val="tx1"/>
                </a:solidFill>
              </a:rPr>
              <a:t>:</a:t>
            </a:r>
            <a:r>
              <a:rPr lang="en-US" sz="2400" dirty="0">
                <a:solidFill>
                  <a:schemeClr val="tx1"/>
                </a:solidFill>
              </a:rPr>
              <a:t> Social auditing impact governance leading to good governance</a:t>
            </a:r>
            <a:r>
              <a:rPr lang="en-US" sz="2400" dirty="0" smtClean="0">
                <a:solidFill>
                  <a:schemeClr val="tx1"/>
                </a:solidFill>
              </a:rPr>
              <a:t>.</a:t>
            </a:r>
            <a:endParaRPr lang="en-US" sz="2400" dirty="0">
              <a:solidFill>
                <a:schemeClr val="tx1"/>
              </a:solidFill>
            </a:endParaRPr>
          </a:p>
          <a:p>
            <a:pPr lvl="0" algn="just">
              <a:spcBef>
                <a:spcPts val="1200"/>
              </a:spcBef>
              <a:spcAft>
                <a:spcPts val="600"/>
              </a:spcAft>
            </a:pPr>
            <a:r>
              <a:rPr lang="en-US" sz="2400" b="1" dirty="0">
                <a:solidFill>
                  <a:srgbClr val="FF0000"/>
                </a:solidFill>
              </a:rPr>
              <a:t>Accountability and transparency:</a:t>
            </a:r>
            <a:r>
              <a:rPr lang="en-US" sz="2400" b="1" dirty="0">
                <a:solidFill>
                  <a:schemeClr val="tx1"/>
                </a:solidFill>
              </a:rPr>
              <a:t> </a:t>
            </a:r>
            <a:r>
              <a:rPr lang="en-US" sz="2400" dirty="0">
                <a:solidFill>
                  <a:schemeClr val="tx1"/>
                </a:solidFill>
              </a:rPr>
              <a:t>It allows the voice of stakeholders, including </a:t>
            </a:r>
            <a:r>
              <a:rPr lang="en-US" sz="2400" dirty="0" err="1">
                <a:solidFill>
                  <a:schemeClr val="tx1"/>
                </a:solidFill>
              </a:rPr>
              <a:t>marginalised</a:t>
            </a:r>
            <a:r>
              <a:rPr lang="en-US" sz="2400" dirty="0">
                <a:solidFill>
                  <a:schemeClr val="tx1"/>
                </a:solidFill>
              </a:rPr>
              <a:t>/poor groups being heard by the authorities. </a:t>
            </a:r>
          </a:p>
          <a:p>
            <a:pPr lvl="0" algn="just">
              <a:spcBef>
                <a:spcPts val="1200"/>
              </a:spcBef>
              <a:spcAft>
                <a:spcPts val="600"/>
              </a:spcAft>
            </a:pPr>
            <a:r>
              <a:rPr lang="en-US" sz="2400" b="1" dirty="0">
                <a:solidFill>
                  <a:srgbClr val="FF0000"/>
                </a:solidFill>
              </a:rPr>
              <a:t>Social impact</a:t>
            </a:r>
            <a:r>
              <a:rPr lang="en-US" sz="2400" b="1" dirty="0">
                <a:solidFill>
                  <a:schemeClr val="tx1"/>
                </a:solidFill>
              </a:rPr>
              <a:t>:</a:t>
            </a:r>
            <a:r>
              <a:rPr lang="en-US" sz="2400" dirty="0">
                <a:solidFill>
                  <a:schemeClr val="tx1"/>
                </a:solidFill>
              </a:rPr>
              <a:t> The social audit focuses on the neglected issue of society including environment and economic issues and efficiency of a project or </a:t>
            </a:r>
            <a:r>
              <a:rPr lang="en-US" sz="2400" dirty="0" err="1">
                <a:solidFill>
                  <a:schemeClr val="tx1"/>
                </a:solidFill>
              </a:rPr>
              <a:t>programme</a:t>
            </a:r>
            <a:r>
              <a:rPr lang="en-US" sz="2400" dirty="0">
                <a:solidFill>
                  <a:schemeClr val="tx1"/>
                </a:solidFill>
              </a:rPr>
              <a:t>. </a:t>
            </a:r>
          </a:p>
        </p:txBody>
      </p:sp>
    </p:spTree>
    <p:extLst>
      <p:ext uri="{BB962C8B-B14F-4D97-AF65-F5344CB8AC3E}">
        <p14:creationId xmlns:p14="http://schemas.microsoft.com/office/powerpoint/2010/main" val="42945982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4EF453-F1C4-959C-11A9-82A7FBCE654A}"/>
              </a:ext>
            </a:extLst>
          </p:cNvPr>
          <p:cNvSpPr>
            <a:spLocks noGrp="1"/>
          </p:cNvSpPr>
          <p:nvPr>
            <p:ph type="title"/>
          </p:nvPr>
        </p:nvSpPr>
        <p:spPr/>
        <p:txBody>
          <a:bodyPr>
            <a:normAutofit/>
          </a:bodyPr>
          <a:lstStyle/>
          <a:p>
            <a:pPr algn="r"/>
            <a:r>
              <a:rPr lang="en-IN" dirty="0" err="1"/>
              <a:t>Contd</a:t>
            </a:r>
            <a:r>
              <a:rPr lang="en-IN" dirty="0"/>
              <a:t>…</a:t>
            </a:r>
          </a:p>
        </p:txBody>
      </p:sp>
      <p:sp>
        <p:nvSpPr>
          <p:cNvPr id="3" name="Content Placeholder 2">
            <a:extLst>
              <a:ext uri="{FF2B5EF4-FFF2-40B4-BE49-F238E27FC236}">
                <a16:creationId xmlns="" xmlns:a16="http://schemas.microsoft.com/office/drawing/2014/main" id="{337A6679-113C-3A9A-6F1C-705C5C95380C}"/>
              </a:ext>
            </a:extLst>
          </p:cNvPr>
          <p:cNvSpPr>
            <a:spLocks noGrp="1"/>
          </p:cNvSpPr>
          <p:nvPr>
            <p:ph idx="1"/>
          </p:nvPr>
        </p:nvSpPr>
        <p:spPr>
          <a:xfrm>
            <a:off x="1066800" y="1681316"/>
            <a:ext cx="10058400" cy="4271428"/>
          </a:xfrm>
        </p:spPr>
        <p:txBody>
          <a:bodyPr>
            <a:normAutofit/>
          </a:bodyPr>
          <a:lstStyle/>
          <a:p>
            <a:pPr algn="just">
              <a:spcAft>
                <a:spcPts val="600"/>
              </a:spcAft>
            </a:pPr>
            <a:r>
              <a:rPr lang="en-US" sz="2400" b="1" dirty="0">
                <a:solidFill>
                  <a:srgbClr val="FF0000"/>
                </a:solidFill>
              </a:rPr>
              <a:t>Create awareness:</a:t>
            </a:r>
            <a:r>
              <a:rPr lang="en-US" sz="2400" dirty="0">
                <a:solidFill>
                  <a:schemeClr val="tx1"/>
                </a:solidFill>
              </a:rPr>
              <a:t> It creates awareness among beneficiaries and providers social and productive services. </a:t>
            </a:r>
          </a:p>
          <a:p>
            <a:pPr lvl="0" algn="just">
              <a:spcAft>
                <a:spcPts val="600"/>
              </a:spcAft>
            </a:pPr>
            <a:r>
              <a:rPr lang="en-US" sz="2400" b="1" dirty="0">
                <a:solidFill>
                  <a:srgbClr val="FF0000"/>
                </a:solidFill>
              </a:rPr>
              <a:t>Enhance development</a:t>
            </a:r>
            <a:r>
              <a:rPr lang="en-US" sz="2400" b="1" dirty="0">
                <a:solidFill>
                  <a:schemeClr val="tx1"/>
                </a:solidFill>
              </a:rPr>
              <a:t>: </a:t>
            </a:r>
            <a:r>
              <a:rPr lang="en-US" sz="2400" dirty="0">
                <a:solidFill>
                  <a:schemeClr val="tx1"/>
                </a:solidFill>
              </a:rPr>
              <a:t>It help in assessing the physical and financial gaps between needs and resources available for local development. </a:t>
            </a:r>
          </a:p>
          <a:p>
            <a:pPr algn="just">
              <a:spcAft>
                <a:spcPts val="600"/>
              </a:spcAft>
            </a:pPr>
            <a:r>
              <a:rPr lang="en-US" sz="2400" b="1" dirty="0">
                <a:solidFill>
                  <a:srgbClr val="FF0000"/>
                </a:solidFill>
              </a:rPr>
              <a:t>Strengthen democracy</a:t>
            </a:r>
            <a:r>
              <a:rPr lang="en-US" sz="2400" b="1" dirty="0">
                <a:solidFill>
                  <a:schemeClr val="tx1"/>
                </a:solidFill>
              </a:rPr>
              <a:t>: </a:t>
            </a:r>
            <a:r>
              <a:rPr lang="en-US" sz="2400" dirty="0">
                <a:solidFill>
                  <a:schemeClr val="tx1"/>
                </a:solidFill>
              </a:rPr>
              <a:t>Social Audit makes it sure that in democracy, the powers of decision makers should be used as far as possible with the consent and understanding of all concerned. </a:t>
            </a:r>
            <a:endParaRPr lang="en-US" sz="2400" b="0" i="0" dirty="0">
              <a:solidFill>
                <a:schemeClr val="tx1"/>
              </a:solidFill>
              <a:effectLst/>
            </a:endParaRPr>
          </a:p>
        </p:txBody>
      </p:sp>
    </p:spTree>
    <p:extLst>
      <p:ext uri="{BB962C8B-B14F-4D97-AF65-F5344CB8AC3E}">
        <p14:creationId xmlns:p14="http://schemas.microsoft.com/office/powerpoint/2010/main" val="1392200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4EF453-F1C4-959C-11A9-82A7FBCE654A}"/>
              </a:ext>
            </a:extLst>
          </p:cNvPr>
          <p:cNvSpPr>
            <a:spLocks noGrp="1"/>
          </p:cNvSpPr>
          <p:nvPr>
            <p:ph type="title"/>
          </p:nvPr>
        </p:nvSpPr>
        <p:spPr/>
        <p:txBody>
          <a:bodyPr>
            <a:normAutofit/>
          </a:bodyPr>
          <a:lstStyle/>
          <a:p>
            <a:pPr algn="r"/>
            <a:r>
              <a:rPr lang="en-IN" dirty="0" err="1"/>
              <a:t>Contd</a:t>
            </a:r>
            <a:r>
              <a:rPr lang="en-IN" dirty="0"/>
              <a:t>…</a:t>
            </a:r>
          </a:p>
        </p:txBody>
      </p:sp>
      <p:sp>
        <p:nvSpPr>
          <p:cNvPr id="3" name="Content Placeholder 2">
            <a:extLst>
              <a:ext uri="{FF2B5EF4-FFF2-40B4-BE49-F238E27FC236}">
                <a16:creationId xmlns="" xmlns:a16="http://schemas.microsoft.com/office/drawing/2014/main" id="{337A6679-113C-3A9A-6F1C-705C5C95380C}"/>
              </a:ext>
            </a:extLst>
          </p:cNvPr>
          <p:cNvSpPr>
            <a:spLocks noGrp="1"/>
          </p:cNvSpPr>
          <p:nvPr>
            <p:ph idx="1"/>
          </p:nvPr>
        </p:nvSpPr>
        <p:spPr>
          <a:xfrm>
            <a:off x="1066800" y="1769806"/>
            <a:ext cx="10058400" cy="4182938"/>
          </a:xfrm>
        </p:spPr>
        <p:txBody>
          <a:bodyPr>
            <a:normAutofit fontScale="92500" lnSpcReduction="10000"/>
          </a:bodyPr>
          <a:lstStyle/>
          <a:p>
            <a:pPr lvl="0" algn="just">
              <a:spcAft>
                <a:spcPts val="600"/>
              </a:spcAft>
            </a:pPr>
            <a:r>
              <a:rPr lang="en-US" sz="2400" b="1" dirty="0">
                <a:solidFill>
                  <a:srgbClr val="FF0000"/>
                </a:solidFill>
              </a:rPr>
              <a:t>Reduces corruption</a:t>
            </a:r>
            <a:r>
              <a:rPr lang="en-US" sz="2400" b="1" dirty="0">
                <a:solidFill>
                  <a:schemeClr val="tx1"/>
                </a:solidFill>
              </a:rPr>
              <a:t>: </a:t>
            </a:r>
            <a:r>
              <a:rPr lang="en-US" sz="2400" dirty="0">
                <a:solidFill>
                  <a:schemeClr val="tx1"/>
                </a:solidFill>
              </a:rPr>
              <a:t>It uncovers irregularities and malpractices in the public sector and maintains oversight on government functioning, thus reducing leakages and corruption.</a:t>
            </a:r>
          </a:p>
          <a:p>
            <a:pPr lvl="0" algn="just">
              <a:spcAft>
                <a:spcPts val="600"/>
              </a:spcAft>
            </a:pPr>
            <a:r>
              <a:rPr lang="en-US" sz="2400" b="1" dirty="0">
                <a:solidFill>
                  <a:srgbClr val="FF0000"/>
                </a:solidFill>
              </a:rPr>
              <a:t>Monitoring and feedback</a:t>
            </a:r>
            <a:r>
              <a:rPr lang="en-US" sz="2400" b="1" dirty="0">
                <a:solidFill>
                  <a:schemeClr val="tx1"/>
                </a:solidFill>
              </a:rPr>
              <a:t>:</a:t>
            </a:r>
            <a:r>
              <a:rPr lang="en-US" sz="2400" dirty="0">
                <a:solidFill>
                  <a:schemeClr val="tx1"/>
                </a:solidFill>
              </a:rPr>
              <a:t> It monitors social and ethical impact of an </a:t>
            </a:r>
            <a:r>
              <a:rPr lang="en-US" sz="2400" dirty="0" err="1">
                <a:solidFill>
                  <a:schemeClr val="tx1"/>
                </a:solidFill>
              </a:rPr>
              <a:t>organisation’s</a:t>
            </a:r>
            <a:r>
              <a:rPr lang="en-US" sz="2400" dirty="0">
                <a:solidFill>
                  <a:schemeClr val="tx1"/>
                </a:solidFill>
              </a:rPr>
              <a:t> performance and provides feedback on the work.</a:t>
            </a:r>
          </a:p>
          <a:p>
            <a:pPr lvl="0" algn="just">
              <a:spcAft>
                <a:spcPts val="600"/>
              </a:spcAft>
            </a:pPr>
            <a:r>
              <a:rPr lang="en-US" sz="2400" b="1" dirty="0">
                <a:solidFill>
                  <a:srgbClr val="FF0000"/>
                </a:solidFill>
              </a:rPr>
              <a:t>Generates demand</a:t>
            </a:r>
            <a:r>
              <a:rPr lang="en-US" sz="2400" b="1" dirty="0">
                <a:solidFill>
                  <a:schemeClr val="tx1"/>
                </a:solidFill>
              </a:rPr>
              <a:t>: </a:t>
            </a:r>
            <a:r>
              <a:rPr lang="en-US" sz="2400" dirty="0">
                <a:solidFill>
                  <a:schemeClr val="tx1"/>
                </a:solidFill>
              </a:rPr>
              <a:t>Social Audit serves as the basis for framing the management’s policies by raising demands in a socially responsible and accountable manner by highlighting the real problems.</a:t>
            </a:r>
          </a:p>
          <a:p>
            <a:pPr algn="just">
              <a:spcAft>
                <a:spcPts val="600"/>
              </a:spcAft>
            </a:pPr>
            <a:r>
              <a:rPr lang="en-US" sz="2400" b="1" dirty="0">
                <a:solidFill>
                  <a:srgbClr val="FF0000"/>
                </a:solidFill>
              </a:rPr>
              <a:t>Save government resources</a:t>
            </a:r>
            <a:r>
              <a:rPr lang="en-US" sz="2400" b="1" dirty="0">
                <a:solidFill>
                  <a:schemeClr val="tx1"/>
                </a:solidFill>
              </a:rPr>
              <a:t>: </a:t>
            </a:r>
            <a:r>
              <a:rPr lang="en-US" sz="2400" dirty="0">
                <a:solidFill>
                  <a:schemeClr val="tx1"/>
                </a:solidFill>
              </a:rPr>
              <a:t>It save government resources by reducing expenditures on auditing the policy implications and effectiveness. </a:t>
            </a:r>
            <a:endParaRPr lang="en-US" sz="2400" b="0" i="0" dirty="0">
              <a:solidFill>
                <a:schemeClr val="tx1"/>
              </a:solidFill>
              <a:effectLst/>
            </a:endParaRPr>
          </a:p>
        </p:txBody>
      </p:sp>
    </p:spTree>
    <p:extLst>
      <p:ext uri="{BB962C8B-B14F-4D97-AF65-F5344CB8AC3E}">
        <p14:creationId xmlns:p14="http://schemas.microsoft.com/office/powerpoint/2010/main" val="29768439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4EF453-F1C4-959C-11A9-82A7FBCE654A}"/>
              </a:ext>
            </a:extLst>
          </p:cNvPr>
          <p:cNvSpPr>
            <a:spLocks noGrp="1"/>
          </p:cNvSpPr>
          <p:nvPr>
            <p:ph type="title"/>
          </p:nvPr>
        </p:nvSpPr>
        <p:spPr/>
        <p:txBody>
          <a:bodyPr>
            <a:normAutofit/>
          </a:bodyPr>
          <a:lstStyle/>
          <a:p>
            <a:r>
              <a:rPr lang="en-IN" b="1" dirty="0"/>
              <a:t>Conclusion</a:t>
            </a:r>
          </a:p>
        </p:txBody>
      </p:sp>
      <p:sp>
        <p:nvSpPr>
          <p:cNvPr id="3" name="Content Placeholder 2">
            <a:extLst>
              <a:ext uri="{FF2B5EF4-FFF2-40B4-BE49-F238E27FC236}">
                <a16:creationId xmlns="" xmlns:a16="http://schemas.microsoft.com/office/drawing/2014/main" id="{337A6679-113C-3A9A-6F1C-705C5C95380C}"/>
              </a:ext>
            </a:extLst>
          </p:cNvPr>
          <p:cNvSpPr>
            <a:spLocks noGrp="1"/>
          </p:cNvSpPr>
          <p:nvPr>
            <p:ph idx="1"/>
          </p:nvPr>
        </p:nvSpPr>
        <p:spPr/>
        <p:txBody>
          <a:bodyPr>
            <a:normAutofit/>
          </a:bodyPr>
          <a:lstStyle/>
          <a:p>
            <a:pPr algn="just"/>
            <a:r>
              <a:rPr lang="en-US" sz="2400" i="0" dirty="0">
                <a:solidFill>
                  <a:schemeClr val="tx1"/>
                </a:solidFill>
                <a:effectLst/>
              </a:rPr>
              <a:t>Efficient </a:t>
            </a:r>
            <a:r>
              <a:rPr lang="en-US" sz="2400" i="0" dirty="0" err="1">
                <a:solidFill>
                  <a:schemeClr val="tx1"/>
                </a:solidFill>
                <a:effectLst/>
              </a:rPr>
              <a:t>utilisation</a:t>
            </a:r>
            <a:r>
              <a:rPr lang="en-US" sz="2400" i="0" dirty="0">
                <a:solidFill>
                  <a:schemeClr val="tx1"/>
                </a:solidFill>
                <a:effectLst/>
              </a:rPr>
              <a:t> of public funds requires a number of reforms for good governance such as </a:t>
            </a:r>
            <a:r>
              <a:rPr lang="en-US" sz="2400" i="0" dirty="0" err="1">
                <a:solidFill>
                  <a:schemeClr val="tx1"/>
                </a:solidFill>
                <a:effectLst/>
              </a:rPr>
              <a:t>decentralisation</a:t>
            </a:r>
            <a:r>
              <a:rPr lang="en-US" sz="2400" i="0" dirty="0">
                <a:solidFill>
                  <a:schemeClr val="tx1"/>
                </a:solidFill>
                <a:effectLst/>
              </a:rPr>
              <a:t> of power, plugging legislative loopholes, strengthening the public Institutions like CVC and RTI, enhancing administrative accountability and making society more democratic. These reforms could make society more sustainable in the long run.</a:t>
            </a:r>
          </a:p>
        </p:txBody>
      </p:sp>
    </p:spTree>
    <p:extLst>
      <p:ext uri="{BB962C8B-B14F-4D97-AF65-F5344CB8AC3E}">
        <p14:creationId xmlns:p14="http://schemas.microsoft.com/office/powerpoint/2010/main" val="209204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4EF453-F1C4-959C-11A9-82A7FBCE654A}"/>
              </a:ext>
            </a:extLst>
          </p:cNvPr>
          <p:cNvSpPr>
            <a:spLocks noGrp="1"/>
          </p:cNvSpPr>
          <p:nvPr>
            <p:ph type="title"/>
          </p:nvPr>
        </p:nvSpPr>
        <p:spPr/>
        <p:txBody>
          <a:bodyPr/>
          <a:lstStyle/>
          <a:p>
            <a:pPr algn="r"/>
            <a:r>
              <a:rPr lang="en-IN" dirty="0" err="1"/>
              <a:t>Contd</a:t>
            </a:r>
            <a:r>
              <a:rPr lang="en-IN" dirty="0"/>
              <a:t>…</a:t>
            </a:r>
          </a:p>
        </p:txBody>
      </p:sp>
      <p:sp>
        <p:nvSpPr>
          <p:cNvPr id="3" name="Content Placeholder 2">
            <a:extLst>
              <a:ext uri="{FF2B5EF4-FFF2-40B4-BE49-F238E27FC236}">
                <a16:creationId xmlns="" xmlns:a16="http://schemas.microsoft.com/office/drawing/2014/main" id="{337A6679-113C-3A9A-6F1C-705C5C95380C}"/>
              </a:ext>
            </a:extLst>
          </p:cNvPr>
          <p:cNvSpPr>
            <a:spLocks noGrp="1"/>
          </p:cNvSpPr>
          <p:nvPr>
            <p:ph idx="1"/>
          </p:nvPr>
        </p:nvSpPr>
        <p:spPr/>
        <p:txBody>
          <a:bodyPr>
            <a:normAutofit/>
          </a:bodyPr>
          <a:lstStyle/>
          <a:p>
            <a:pPr algn="just"/>
            <a:r>
              <a:rPr lang="en-US" sz="2400" dirty="0">
                <a:solidFill>
                  <a:schemeClr val="tx1"/>
                </a:solidFill>
              </a:rPr>
              <a:t>It has been widely observed that nature of service delivery has evolved with time. </a:t>
            </a:r>
          </a:p>
          <a:p>
            <a:pPr algn="just"/>
            <a:r>
              <a:rPr lang="en-US" sz="2400" b="1" dirty="0">
                <a:solidFill>
                  <a:srgbClr val="FF0000"/>
                </a:solidFill>
              </a:rPr>
              <a:t>In the context of India, at the time of independence, service delivery was seen as a top-down activity and citizens were seen as passive beneficiaries of government welfare </a:t>
            </a:r>
            <a:r>
              <a:rPr lang="en-US" sz="2400" b="1" dirty="0" err="1">
                <a:solidFill>
                  <a:srgbClr val="FF0000"/>
                </a:solidFill>
              </a:rPr>
              <a:t>programmes</a:t>
            </a:r>
            <a:r>
              <a:rPr lang="en-US" sz="2400" b="1" dirty="0">
                <a:solidFill>
                  <a:srgbClr val="FF0000"/>
                </a:solidFill>
              </a:rPr>
              <a:t>. </a:t>
            </a:r>
          </a:p>
          <a:p>
            <a:pPr algn="just"/>
            <a:r>
              <a:rPr lang="en-US" sz="2400" dirty="0">
                <a:solidFill>
                  <a:schemeClr val="tx1"/>
                </a:solidFill>
              </a:rPr>
              <a:t>Such a view prevailed for schemes like public distribution system, law and order, subsidized fuel etc. </a:t>
            </a:r>
          </a:p>
        </p:txBody>
      </p:sp>
    </p:spTree>
    <p:extLst>
      <p:ext uri="{BB962C8B-B14F-4D97-AF65-F5344CB8AC3E}">
        <p14:creationId xmlns:p14="http://schemas.microsoft.com/office/powerpoint/2010/main" val="531959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4EF453-F1C4-959C-11A9-82A7FBCE654A}"/>
              </a:ext>
            </a:extLst>
          </p:cNvPr>
          <p:cNvSpPr>
            <a:spLocks noGrp="1"/>
          </p:cNvSpPr>
          <p:nvPr>
            <p:ph type="title"/>
          </p:nvPr>
        </p:nvSpPr>
        <p:spPr/>
        <p:txBody>
          <a:bodyPr/>
          <a:lstStyle/>
          <a:p>
            <a:r>
              <a:rPr lang="en-US" dirty="0"/>
              <a:t>Importance of quality of service delivery</a:t>
            </a:r>
            <a:endParaRPr lang="en-IN" dirty="0"/>
          </a:p>
        </p:txBody>
      </p:sp>
      <p:sp>
        <p:nvSpPr>
          <p:cNvPr id="3" name="Content Placeholder 2">
            <a:extLst>
              <a:ext uri="{FF2B5EF4-FFF2-40B4-BE49-F238E27FC236}">
                <a16:creationId xmlns="" xmlns:a16="http://schemas.microsoft.com/office/drawing/2014/main" id="{337A6679-113C-3A9A-6F1C-705C5C95380C}"/>
              </a:ext>
            </a:extLst>
          </p:cNvPr>
          <p:cNvSpPr>
            <a:spLocks noGrp="1"/>
          </p:cNvSpPr>
          <p:nvPr>
            <p:ph idx="1"/>
          </p:nvPr>
        </p:nvSpPr>
        <p:spPr/>
        <p:txBody>
          <a:bodyPr>
            <a:normAutofit/>
          </a:bodyPr>
          <a:lstStyle/>
          <a:p>
            <a:pPr marL="457200" indent="-457200" algn="just">
              <a:buFont typeface="+mj-lt"/>
              <a:buAutoNum type="arabicPeriod"/>
            </a:pPr>
            <a:r>
              <a:rPr lang="en-US" sz="2400" b="1" dirty="0">
                <a:solidFill>
                  <a:srgbClr val="FF0000"/>
                </a:solidFill>
              </a:rPr>
              <a:t>Maintaining faith in government</a:t>
            </a:r>
          </a:p>
          <a:p>
            <a:pPr marL="457200" indent="-457200" algn="just">
              <a:buFont typeface="+mj-lt"/>
              <a:buAutoNum type="arabicPeriod"/>
            </a:pPr>
            <a:r>
              <a:rPr lang="en-US" sz="2400" b="1" dirty="0">
                <a:solidFill>
                  <a:srgbClr val="FF0000"/>
                </a:solidFill>
              </a:rPr>
              <a:t>Value for taxpayer money</a:t>
            </a:r>
          </a:p>
          <a:p>
            <a:pPr marL="457200" indent="-457200" algn="just">
              <a:buFont typeface="+mj-lt"/>
              <a:buAutoNum type="arabicPeriod"/>
            </a:pPr>
            <a:r>
              <a:rPr lang="en-US" sz="2400" b="1" dirty="0">
                <a:solidFill>
                  <a:srgbClr val="FF0000"/>
                </a:solidFill>
              </a:rPr>
              <a:t>Rights-based approach to development</a:t>
            </a:r>
          </a:p>
          <a:p>
            <a:pPr marL="457200" indent="-457200" algn="just">
              <a:buFont typeface="+mj-lt"/>
              <a:buAutoNum type="arabicPeriod"/>
            </a:pPr>
            <a:r>
              <a:rPr lang="en-US" sz="2400" b="1" dirty="0">
                <a:solidFill>
                  <a:srgbClr val="FF0000"/>
                </a:solidFill>
              </a:rPr>
              <a:t>Market demand</a:t>
            </a:r>
          </a:p>
          <a:p>
            <a:pPr marL="457200" indent="-457200" algn="just">
              <a:buFont typeface="+mj-lt"/>
              <a:buAutoNum type="arabicPeriod"/>
            </a:pPr>
            <a:r>
              <a:rPr lang="en-US" sz="2400" b="1" dirty="0">
                <a:solidFill>
                  <a:srgbClr val="FF0000"/>
                </a:solidFill>
              </a:rPr>
              <a:t>Civil society activism</a:t>
            </a:r>
          </a:p>
          <a:p>
            <a:pPr marL="457200" indent="-457200" algn="just">
              <a:buFont typeface="+mj-lt"/>
              <a:buAutoNum type="arabicPeriod"/>
            </a:pPr>
            <a:r>
              <a:rPr lang="en-US" sz="2400" b="1" dirty="0">
                <a:solidFill>
                  <a:srgbClr val="FF0000"/>
                </a:solidFill>
              </a:rPr>
              <a:t>Globalization</a:t>
            </a:r>
            <a:endParaRPr lang="en-US" sz="2400" dirty="0">
              <a:solidFill>
                <a:schemeClr val="tx1"/>
              </a:solidFill>
            </a:endParaRPr>
          </a:p>
        </p:txBody>
      </p:sp>
    </p:spTree>
    <p:extLst>
      <p:ext uri="{BB962C8B-B14F-4D97-AF65-F5344CB8AC3E}">
        <p14:creationId xmlns:p14="http://schemas.microsoft.com/office/powerpoint/2010/main" val="188058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4EF453-F1C4-959C-11A9-82A7FBCE654A}"/>
              </a:ext>
            </a:extLst>
          </p:cNvPr>
          <p:cNvSpPr>
            <a:spLocks noGrp="1"/>
          </p:cNvSpPr>
          <p:nvPr>
            <p:ph type="title"/>
          </p:nvPr>
        </p:nvSpPr>
        <p:spPr/>
        <p:txBody>
          <a:bodyPr/>
          <a:lstStyle/>
          <a:p>
            <a:r>
              <a:rPr lang="en-US" dirty="0"/>
              <a:t>Features of good quality service delivery</a:t>
            </a:r>
            <a:endParaRPr lang="en-IN" dirty="0"/>
          </a:p>
        </p:txBody>
      </p:sp>
      <p:sp>
        <p:nvSpPr>
          <p:cNvPr id="3" name="Content Placeholder 2">
            <a:extLst>
              <a:ext uri="{FF2B5EF4-FFF2-40B4-BE49-F238E27FC236}">
                <a16:creationId xmlns="" xmlns:a16="http://schemas.microsoft.com/office/drawing/2014/main" id="{337A6679-113C-3A9A-6F1C-705C5C95380C}"/>
              </a:ext>
            </a:extLst>
          </p:cNvPr>
          <p:cNvSpPr>
            <a:spLocks noGrp="1"/>
          </p:cNvSpPr>
          <p:nvPr>
            <p:ph idx="1"/>
          </p:nvPr>
        </p:nvSpPr>
        <p:spPr>
          <a:xfrm>
            <a:off x="1066800" y="1848678"/>
            <a:ext cx="10058400" cy="4104066"/>
          </a:xfrm>
        </p:spPr>
        <p:txBody>
          <a:bodyPr>
            <a:normAutofit/>
          </a:bodyPr>
          <a:lstStyle/>
          <a:p>
            <a:pPr marL="342900" indent="-342900" algn="just">
              <a:buFont typeface="+mj-lt"/>
              <a:buAutoNum type="arabicPeriod"/>
            </a:pPr>
            <a:r>
              <a:rPr lang="en-US" sz="2400" b="1" dirty="0">
                <a:solidFill>
                  <a:srgbClr val="FF0000"/>
                </a:solidFill>
              </a:rPr>
              <a:t>Responsiveness</a:t>
            </a:r>
            <a:r>
              <a:rPr lang="en-US" sz="2400" dirty="0">
                <a:solidFill>
                  <a:srgbClr val="FF0000"/>
                </a:solidFill>
              </a:rPr>
              <a:t>: </a:t>
            </a:r>
            <a:r>
              <a:rPr lang="en-US" sz="2400" dirty="0">
                <a:solidFill>
                  <a:schemeClr val="tx1"/>
                </a:solidFill>
              </a:rPr>
              <a:t>Services should be delivered in a prompt manner to people on-demand. Requests for service delivery should be processed promptly and there should be regular interface for communication between citizens and service provider (the government).</a:t>
            </a:r>
          </a:p>
          <a:p>
            <a:pPr marL="457200" indent="-457200" algn="just">
              <a:buFont typeface="+mj-lt"/>
              <a:buAutoNum type="arabicPeriod"/>
            </a:pPr>
            <a:r>
              <a:rPr lang="en-US" sz="2400" b="1" dirty="0">
                <a:solidFill>
                  <a:srgbClr val="FF0000"/>
                </a:solidFill>
              </a:rPr>
              <a:t>Convenience</a:t>
            </a:r>
            <a:r>
              <a:rPr lang="en-US" sz="2400" dirty="0">
                <a:solidFill>
                  <a:srgbClr val="FF0000"/>
                </a:solidFill>
              </a:rPr>
              <a:t>: </a:t>
            </a:r>
            <a:r>
              <a:rPr lang="en-US" sz="2400" dirty="0">
                <a:solidFill>
                  <a:schemeClr val="tx1"/>
                </a:solidFill>
              </a:rPr>
              <a:t>Citizens should be able to avail services anytime anywhere in the manner of their choice. </a:t>
            </a:r>
          </a:p>
        </p:txBody>
      </p:sp>
    </p:spTree>
    <p:extLst>
      <p:ext uri="{BB962C8B-B14F-4D97-AF65-F5344CB8AC3E}">
        <p14:creationId xmlns:p14="http://schemas.microsoft.com/office/powerpoint/2010/main" val="2193365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4EF453-F1C4-959C-11A9-82A7FBCE654A}"/>
              </a:ext>
            </a:extLst>
          </p:cNvPr>
          <p:cNvSpPr>
            <a:spLocks noGrp="1"/>
          </p:cNvSpPr>
          <p:nvPr>
            <p:ph type="title"/>
          </p:nvPr>
        </p:nvSpPr>
        <p:spPr/>
        <p:txBody>
          <a:bodyPr/>
          <a:lstStyle/>
          <a:p>
            <a:pPr algn="r"/>
            <a:r>
              <a:rPr lang="en-IN" dirty="0" err="1"/>
              <a:t>Contd</a:t>
            </a:r>
            <a:r>
              <a:rPr lang="en-IN" dirty="0"/>
              <a:t>…</a:t>
            </a:r>
          </a:p>
        </p:txBody>
      </p:sp>
      <p:sp>
        <p:nvSpPr>
          <p:cNvPr id="3" name="Content Placeholder 2">
            <a:extLst>
              <a:ext uri="{FF2B5EF4-FFF2-40B4-BE49-F238E27FC236}">
                <a16:creationId xmlns="" xmlns:a16="http://schemas.microsoft.com/office/drawing/2014/main" id="{337A6679-113C-3A9A-6F1C-705C5C95380C}"/>
              </a:ext>
            </a:extLst>
          </p:cNvPr>
          <p:cNvSpPr>
            <a:spLocks noGrp="1"/>
          </p:cNvSpPr>
          <p:nvPr>
            <p:ph idx="1"/>
          </p:nvPr>
        </p:nvSpPr>
        <p:spPr/>
        <p:txBody>
          <a:bodyPr>
            <a:normAutofit/>
          </a:bodyPr>
          <a:lstStyle/>
          <a:p>
            <a:pPr marL="354013" indent="-354013" algn="just">
              <a:buNone/>
            </a:pPr>
            <a:r>
              <a:rPr lang="en-US" sz="2400" b="1" dirty="0">
                <a:solidFill>
                  <a:srgbClr val="FF0000"/>
                </a:solidFill>
              </a:rPr>
              <a:t>3. Timeliness</a:t>
            </a:r>
            <a:r>
              <a:rPr lang="en-US" sz="2400" dirty="0">
                <a:solidFill>
                  <a:schemeClr val="tx1"/>
                </a:solidFill>
              </a:rPr>
              <a:t>: Services should be delivered within the time allowed for the purpose. This fulfils rights and expectations of the citizens and also improves the work culture of the administration. </a:t>
            </a:r>
          </a:p>
          <a:p>
            <a:pPr marL="354013" indent="-354013" algn="just">
              <a:buNone/>
            </a:pPr>
            <a:r>
              <a:rPr lang="en-US" sz="2400" b="1" dirty="0">
                <a:solidFill>
                  <a:srgbClr val="FF0000"/>
                </a:solidFill>
              </a:rPr>
              <a:t>4. Transparency</a:t>
            </a:r>
            <a:r>
              <a:rPr lang="en-US" sz="2400" dirty="0">
                <a:solidFill>
                  <a:srgbClr val="FF0000"/>
                </a:solidFill>
              </a:rPr>
              <a:t>: </a:t>
            </a:r>
            <a:r>
              <a:rPr lang="en-US" sz="2400" dirty="0">
                <a:solidFill>
                  <a:schemeClr val="tx1"/>
                </a:solidFill>
              </a:rPr>
              <a:t>Citizens should have complete information of the services, procedures, rights, mode of delivery and so on. This helps citizens in exercising their rights and fixing </a:t>
            </a:r>
            <a:r>
              <a:rPr lang="en-IN" sz="2400" dirty="0">
                <a:solidFill>
                  <a:schemeClr val="tx1"/>
                </a:solidFill>
              </a:rPr>
              <a:t>accountability of administration.</a:t>
            </a:r>
            <a:endParaRPr lang="en-US" sz="2400" dirty="0">
              <a:solidFill>
                <a:schemeClr val="tx1"/>
              </a:solidFill>
            </a:endParaRPr>
          </a:p>
        </p:txBody>
      </p:sp>
    </p:spTree>
    <p:extLst>
      <p:ext uri="{BB962C8B-B14F-4D97-AF65-F5344CB8AC3E}">
        <p14:creationId xmlns:p14="http://schemas.microsoft.com/office/powerpoint/2010/main" val="1789354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4EF453-F1C4-959C-11A9-82A7FBCE654A}"/>
              </a:ext>
            </a:extLst>
          </p:cNvPr>
          <p:cNvSpPr>
            <a:spLocks noGrp="1"/>
          </p:cNvSpPr>
          <p:nvPr>
            <p:ph type="title"/>
          </p:nvPr>
        </p:nvSpPr>
        <p:spPr>
          <a:xfrm>
            <a:off x="1066800" y="642594"/>
            <a:ext cx="10058400" cy="738945"/>
          </a:xfrm>
        </p:spPr>
        <p:txBody>
          <a:bodyPr/>
          <a:lstStyle/>
          <a:p>
            <a:pPr algn="r"/>
            <a:r>
              <a:rPr lang="en-IN" dirty="0" err="1"/>
              <a:t>Contd</a:t>
            </a:r>
            <a:r>
              <a:rPr lang="en-IN" dirty="0"/>
              <a:t>…</a:t>
            </a:r>
          </a:p>
        </p:txBody>
      </p:sp>
      <p:sp>
        <p:nvSpPr>
          <p:cNvPr id="3" name="Content Placeholder 2">
            <a:extLst>
              <a:ext uri="{FF2B5EF4-FFF2-40B4-BE49-F238E27FC236}">
                <a16:creationId xmlns="" xmlns:a16="http://schemas.microsoft.com/office/drawing/2014/main" id="{337A6679-113C-3A9A-6F1C-705C5C95380C}"/>
              </a:ext>
            </a:extLst>
          </p:cNvPr>
          <p:cNvSpPr>
            <a:spLocks noGrp="1"/>
          </p:cNvSpPr>
          <p:nvPr>
            <p:ph idx="1"/>
          </p:nvPr>
        </p:nvSpPr>
        <p:spPr>
          <a:xfrm>
            <a:off x="1066800" y="1630017"/>
            <a:ext cx="10058400" cy="4322727"/>
          </a:xfrm>
        </p:spPr>
        <p:txBody>
          <a:bodyPr>
            <a:normAutofit/>
          </a:bodyPr>
          <a:lstStyle/>
          <a:p>
            <a:pPr marL="457200" indent="-457200" algn="just">
              <a:buAutoNum type="arabicPeriod" startAt="5"/>
            </a:pPr>
            <a:r>
              <a:rPr lang="en-US" sz="2400" b="1" dirty="0">
                <a:solidFill>
                  <a:srgbClr val="FF0000"/>
                </a:solidFill>
              </a:rPr>
              <a:t>Accountability</a:t>
            </a:r>
            <a:r>
              <a:rPr lang="en-US" sz="2400" dirty="0">
                <a:solidFill>
                  <a:schemeClr val="tx1"/>
                </a:solidFill>
              </a:rPr>
              <a:t>: Administration should made to account for its performance so that maladministration is not encouraged and errors are exposed and rectified. </a:t>
            </a:r>
          </a:p>
          <a:p>
            <a:pPr marL="457200" indent="-457200" algn="just">
              <a:buAutoNum type="arabicPeriod" startAt="5"/>
            </a:pPr>
            <a:r>
              <a:rPr lang="en-US" sz="2400" b="1" dirty="0">
                <a:solidFill>
                  <a:srgbClr val="FF0000"/>
                </a:solidFill>
              </a:rPr>
              <a:t>Participation</a:t>
            </a:r>
            <a:r>
              <a:rPr lang="en-US" sz="2400" dirty="0">
                <a:solidFill>
                  <a:srgbClr val="FF0000"/>
                </a:solidFill>
              </a:rPr>
              <a:t>: </a:t>
            </a:r>
            <a:r>
              <a:rPr lang="en-US" sz="2400" dirty="0">
                <a:solidFill>
                  <a:schemeClr val="tx1"/>
                </a:solidFill>
              </a:rPr>
              <a:t>There should be mechanisms to enable public participation in administration and service delivery so that citizens’ expectations, needs and priorities is known to the service providers. </a:t>
            </a:r>
          </a:p>
          <a:p>
            <a:pPr marL="457200" indent="-457200" algn="just">
              <a:buFont typeface="Garamond" pitchFamily="18" charset="0"/>
              <a:buAutoNum type="arabicPeriod" startAt="5"/>
            </a:pPr>
            <a:r>
              <a:rPr lang="en-US" sz="2400" b="1" dirty="0">
                <a:solidFill>
                  <a:srgbClr val="FF0000"/>
                </a:solidFill>
              </a:rPr>
              <a:t>Efficiency and economy</a:t>
            </a:r>
            <a:r>
              <a:rPr lang="en-US" sz="2400" dirty="0">
                <a:solidFill>
                  <a:srgbClr val="FF0000"/>
                </a:solidFill>
              </a:rPr>
              <a:t>: </a:t>
            </a:r>
            <a:r>
              <a:rPr lang="en-US" sz="2400" dirty="0"/>
              <a:t>Governments should ensure optimum speed and best use of resources which delivering services. </a:t>
            </a:r>
          </a:p>
        </p:txBody>
      </p:sp>
    </p:spTree>
    <p:extLst>
      <p:ext uri="{BB962C8B-B14F-4D97-AF65-F5344CB8AC3E}">
        <p14:creationId xmlns:p14="http://schemas.microsoft.com/office/powerpoint/2010/main" val="1058790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DividendVTI">
  <a:themeElements>
    <a:clrScheme name="Custom 1">
      <a:dk1>
        <a:srgbClr val="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3.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ppt/theme/theme4.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 xmlns:thm15="http://schemas.microsoft.com/office/thememl/2012/main" name="Savon" id="{1306E473-ED32-493B-A2D0-240A757EDD34}" vid="{913DB040-6816-4415-960D-8178C785755E}"/>
    </a:ext>
  </a:extLst>
</a:theme>
</file>

<file path=ppt/theme/theme5.xml><?xml version="1.0" encoding="utf-8"?>
<a:theme xmlns:a="http://schemas.openxmlformats.org/drawingml/2006/main" name="1_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 xmlns:thm15="http://schemas.microsoft.com/office/thememl/2012/main" name="SavonVTI" id="{A72E8C35-66DD-49F8-AF66-813F19B983AE}" vid="{93CCBC76-B7A1-4C3D-93EA-5CE34C4670F9}"/>
    </a:ext>
  </a:extLst>
</a:theme>
</file>

<file path=ppt/theme/theme6.xml><?xml version="1.0" encoding="utf-8"?>
<a:theme xmlns:a="http://schemas.openxmlformats.org/drawingml/2006/main" name="2_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 xmlns:thm15="http://schemas.microsoft.com/office/thememl/2012/main" name="SavonVTI" id="{A72E8C35-66DD-49F8-AF66-813F19B983AE}" vid="{93CCBC76-B7A1-4C3D-93EA-5CE34C4670F9}"/>
    </a:ext>
  </a:extLst>
</a:theme>
</file>

<file path=ppt/theme/theme7.xml><?xml version="1.0" encoding="utf-8"?>
<a:theme xmlns:a="http://schemas.openxmlformats.org/drawingml/2006/main" name="3_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 xmlns:thm15="http://schemas.microsoft.com/office/thememl/2012/main" name="SavonVTI" id="{A72E8C35-66DD-49F8-AF66-813F19B983AE}" vid="{93CCBC76-B7A1-4C3D-93EA-5CE34C4670F9}"/>
    </a:ext>
  </a:extLst>
</a:theme>
</file>

<file path=ppt/theme/theme8.xml><?xml version="1.0" encoding="utf-8"?>
<a:theme xmlns:a="http://schemas.openxmlformats.org/drawingml/2006/main" name="4_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 xmlns:thm15="http://schemas.microsoft.com/office/thememl/2012/main" name="SavonVTI" id="{A72E8C35-66DD-49F8-AF66-813F19B983AE}" vid="{93CCBC76-B7A1-4C3D-93EA-5CE34C4670F9}"/>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 Ethical Dilemmas in Public Service contd.</Template>
  <TotalTime>871</TotalTime>
  <Words>2491</Words>
  <Application>Microsoft Office PowerPoint</Application>
  <PresentationFormat>Custom</PresentationFormat>
  <Paragraphs>196</Paragraphs>
  <Slides>44</Slides>
  <Notes>0</Notes>
  <HiddenSlides>0</HiddenSlides>
  <MMClips>0</MMClips>
  <ScaleCrop>false</ScaleCrop>
  <HeadingPairs>
    <vt:vector size="4" baseType="variant">
      <vt:variant>
        <vt:lpstr>Theme</vt:lpstr>
      </vt:variant>
      <vt:variant>
        <vt:i4>8</vt:i4>
      </vt:variant>
      <vt:variant>
        <vt:lpstr>Slide Titles</vt:lpstr>
      </vt:variant>
      <vt:variant>
        <vt:i4>44</vt:i4>
      </vt:variant>
    </vt:vector>
  </HeadingPairs>
  <TitlesOfParts>
    <vt:vector size="52" baseType="lpstr">
      <vt:lpstr>SavonVTI</vt:lpstr>
      <vt:lpstr>DividendVTI</vt:lpstr>
      <vt:lpstr>Gallery</vt:lpstr>
      <vt:lpstr>Savon</vt:lpstr>
      <vt:lpstr>1_SavonVTI</vt:lpstr>
      <vt:lpstr>2_SavonVTI</vt:lpstr>
      <vt:lpstr>3_SavonVTI</vt:lpstr>
      <vt:lpstr>4_SavonVTI</vt:lpstr>
      <vt:lpstr>Objectives of the class…</vt:lpstr>
      <vt:lpstr>Contd…</vt:lpstr>
      <vt:lpstr>Public Service delivery in india</vt:lpstr>
      <vt:lpstr>What is quality of service delivery</vt:lpstr>
      <vt:lpstr>Contd…</vt:lpstr>
      <vt:lpstr>Importance of quality of service delivery</vt:lpstr>
      <vt:lpstr>Features of good quality service delivery</vt:lpstr>
      <vt:lpstr>Contd…</vt:lpstr>
      <vt:lpstr>Contd…</vt:lpstr>
      <vt:lpstr>Contd…</vt:lpstr>
      <vt:lpstr>Problems in quality service delivery</vt:lpstr>
      <vt:lpstr>Contd…</vt:lpstr>
      <vt:lpstr>Challenges with Public Service Delivery in India, especially the health sector:</vt:lpstr>
      <vt:lpstr>Some examples of achievements in public health sector:</vt:lpstr>
      <vt:lpstr>Principles that should govern Public Service Delivery:</vt:lpstr>
      <vt:lpstr>Reasons for poor quality service delivery</vt:lpstr>
      <vt:lpstr>Contd…</vt:lpstr>
      <vt:lpstr>Contd…</vt:lpstr>
      <vt:lpstr>Administrative reforms made for quality service delivery</vt:lpstr>
      <vt:lpstr>Proven Success Stories – Replicate</vt:lpstr>
      <vt:lpstr>Prime Minister’s Awards for  Excellence in Public Administration</vt:lpstr>
      <vt:lpstr>Utilization of Public Funds</vt:lpstr>
      <vt:lpstr>Public Funds:</vt:lpstr>
      <vt:lpstr>Sources of Public Funding</vt:lpstr>
      <vt:lpstr>Need &amp; Importance of Effective Utilisation of Public Funds</vt:lpstr>
      <vt:lpstr>Principles of utilization of Public Fund</vt:lpstr>
      <vt:lpstr>Contd…</vt:lpstr>
      <vt:lpstr>Contd…</vt:lpstr>
      <vt:lpstr> Issues associated with utilization of public funds</vt:lpstr>
      <vt:lpstr>Some Ethical Issues Related to Utilization of Public Funds-</vt:lpstr>
      <vt:lpstr>Contd…</vt:lpstr>
      <vt:lpstr>Better utilization of public funds can be achieved by:</vt:lpstr>
      <vt:lpstr>Effects or implications of poor utilisation of Public Funds</vt:lpstr>
      <vt:lpstr>Suggestions/ Way Forward to improve the utilisation of public funds</vt:lpstr>
      <vt:lpstr>Social Audit</vt:lpstr>
      <vt:lpstr>PowerPoint Presentation</vt:lpstr>
      <vt:lpstr>Need of Social Audit</vt:lpstr>
      <vt:lpstr>PowerPoint Presentation</vt:lpstr>
      <vt:lpstr>Significance of Social Audit</vt:lpstr>
      <vt:lpstr>PowerPoint Presentation</vt:lpstr>
      <vt:lpstr>Importance of social audit in India</vt:lpstr>
      <vt:lpstr>Contd…</vt:lpstr>
      <vt:lpstr>Contd…</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dc:creator>
  <cp:lastModifiedBy>hp</cp:lastModifiedBy>
  <cp:revision>650</cp:revision>
  <dcterms:created xsi:type="dcterms:W3CDTF">2022-07-09T14:28:41Z</dcterms:created>
  <dcterms:modified xsi:type="dcterms:W3CDTF">2024-04-03T12:21:09Z</dcterms:modified>
</cp:coreProperties>
</file>