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8.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0" r:id="rId2"/>
    <p:sldMasterId id="2147483743" r:id="rId3"/>
    <p:sldMasterId id="2147483771" r:id="rId4"/>
    <p:sldMasterId id="2147483781" r:id="rId5"/>
    <p:sldMasterId id="2147483791" r:id="rId6"/>
    <p:sldMasterId id="2147483803" r:id="rId7"/>
    <p:sldMasterId id="2147483813" r:id="rId8"/>
    <p:sldMasterId id="2147483823" r:id="rId9"/>
  </p:sldMasterIdLst>
  <p:notesMasterIdLst>
    <p:notesMasterId r:id="rId61"/>
  </p:notesMasterIdLst>
  <p:sldIdLst>
    <p:sldId id="1360" r:id="rId10"/>
    <p:sldId id="1307" r:id="rId11"/>
    <p:sldId id="1308" r:id="rId12"/>
    <p:sldId id="1309" r:id="rId13"/>
    <p:sldId id="1310" r:id="rId14"/>
    <p:sldId id="1311" r:id="rId15"/>
    <p:sldId id="1312" r:id="rId16"/>
    <p:sldId id="1313" r:id="rId17"/>
    <p:sldId id="1315" r:id="rId18"/>
    <p:sldId id="1319" r:id="rId19"/>
    <p:sldId id="1361" r:id="rId20"/>
    <p:sldId id="1362" r:id="rId21"/>
    <p:sldId id="1363" r:id="rId22"/>
    <p:sldId id="1364" r:id="rId23"/>
    <p:sldId id="1320" r:id="rId24"/>
    <p:sldId id="1321" r:id="rId25"/>
    <p:sldId id="1322" r:id="rId26"/>
    <p:sldId id="1323" r:id="rId27"/>
    <p:sldId id="1324" r:id="rId28"/>
    <p:sldId id="1325" r:id="rId29"/>
    <p:sldId id="1326" r:id="rId30"/>
    <p:sldId id="1327" r:id="rId31"/>
    <p:sldId id="1328" r:id="rId32"/>
    <p:sldId id="1329" r:id="rId33"/>
    <p:sldId id="1365" r:id="rId34"/>
    <p:sldId id="1331" r:id="rId35"/>
    <p:sldId id="1332" r:id="rId36"/>
    <p:sldId id="1333" r:id="rId37"/>
    <p:sldId id="1334" r:id="rId38"/>
    <p:sldId id="1335" r:id="rId39"/>
    <p:sldId id="1336" r:id="rId40"/>
    <p:sldId id="1337" r:id="rId41"/>
    <p:sldId id="1338" r:id="rId42"/>
    <p:sldId id="1353" r:id="rId43"/>
    <p:sldId id="1354" r:id="rId44"/>
    <p:sldId id="1355" r:id="rId45"/>
    <p:sldId id="1356" r:id="rId46"/>
    <p:sldId id="1357" r:id="rId47"/>
    <p:sldId id="1358" r:id="rId48"/>
    <p:sldId id="1342" r:id="rId49"/>
    <p:sldId id="1343" r:id="rId50"/>
    <p:sldId id="1344" r:id="rId51"/>
    <p:sldId id="1345" r:id="rId52"/>
    <p:sldId id="1346" r:id="rId53"/>
    <p:sldId id="1347" r:id="rId54"/>
    <p:sldId id="1348" r:id="rId55"/>
    <p:sldId id="1349" r:id="rId56"/>
    <p:sldId id="1350" r:id="rId57"/>
    <p:sldId id="1359" r:id="rId58"/>
    <p:sldId id="1351" r:id="rId59"/>
    <p:sldId id="135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5" d="100"/>
          <a:sy n="65" d="100"/>
        </p:scale>
        <p:origin x="-834"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303F00-5C42-4F5C-B40B-8816EEC69B6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DCA02B1E-917B-4EA5-A22F-C809DDDC44A7}">
      <dgm:prSet/>
      <dgm:spPr/>
      <dgm:t>
        <a:bodyPr/>
        <a:lstStyle/>
        <a:p>
          <a:r>
            <a:rPr lang="en-US"/>
            <a:t>Enhances the performance of the company</a:t>
          </a:r>
        </a:p>
      </dgm:t>
    </dgm:pt>
    <dgm:pt modelId="{46F15EF3-44B1-4B67-8370-DC3F2CE6FDFC}" type="parTrans" cxnId="{95E329F2-8378-4409-BD66-988FA32EEE2C}">
      <dgm:prSet/>
      <dgm:spPr/>
      <dgm:t>
        <a:bodyPr/>
        <a:lstStyle/>
        <a:p>
          <a:endParaRPr lang="en-US"/>
        </a:p>
      </dgm:t>
    </dgm:pt>
    <dgm:pt modelId="{A6328309-BE86-4AD7-8477-080278C54CE2}" type="sibTrans" cxnId="{95E329F2-8378-4409-BD66-988FA32EEE2C}">
      <dgm:prSet/>
      <dgm:spPr/>
      <dgm:t>
        <a:bodyPr/>
        <a:lstStyle/>
        <a:p>
          <a:endParaRPr lang="en-US"/>
        </a:p>
      </dgm:t>
    </dgm:pt>
    <dgm:pt modelId="{99CEBD55-D6E9-4D24-B322-F74B8AC70423}">
      <dgm:prSet/>
      <dgm:spPr/>
      <dgm:t>
        <a:bodyPr/>
        <a:lstStyle/>
        <a:p>
          <a:r>
            <a:rPr lang="en-US" dirty="0"/>
            <a:t>Enhances access to the capital</a:t>
          </a:r>
        </a:p>
      </dgm:t>
    </dgm:pt>
    <dgm:pt modelId="{C7CB9831-4B7B-499E-BFED-D9F01504795E}" type="parTrans" cxnId="{46A44929-51A2-47A8-93D4-528047D7E847}">
      <dgm:prSet/>
      <dgm:spPr/>
      <dgm:t>
        <a:bodyPr/>
        <a:lstStyle/>
        <a:p>
          <a:endParaRPr lang="en-US"/>
        </a:p>
      </dgm:t>
    </dgm:pt>
    <dgm:pt modelId="{7E54E100-DCEC-49B5-831C-1F0C9BA631D3}" type="sibTrans" cxnId="{46A44929-51A2-47A8-93D4-528047D7E847}">
      <dgm:prSet/>
      <dgm:spPr/>
      <dgm:t>
        <a:bodyPr/>
        <a:lstStyle/>
        <a:p>
          <a:endParaRPr lang="en-US"/>
        </a:p>
      </dgm:t>
    </dgm:pt>
    <dgm:pt modelId="{8D8956D7-E74A-467C-AB0B-8F805CF1BF0B}">
      <dgm:prSet/>
      <dgm:spPr/>
      <dgm:t>
        <a:bodyPr/>
        <a:lstStyle/>
        <a:p>
          <a:r>
            <a:rPr lang="en-US"/>
            <a:t>Enhances long term prosperity</a:t>
          </a:r>
        </a:p>
      </dgm:t>
    </dgm:pt>
    <dgm:pt modelId="{2155380A-D451-418A-8012-1BA007B30AE4}" type="parTrans" cxnId="{A3D78C79-735D-435F-ABB0-25A76F5ABD4D}">
      <dgm:prSet/>
      <dgm:spPr/>
      <dgm:t>
        <a:bodyPr/>
        <a:lstStyle/>
        <a:p>
          <a:endParaRPr lang="en-US"/>
        </a:p>
      </dgm:t>
    </dgm:pt>
    <dgm:pt modelId="{B207EC3D-7F96-496C-ACC7-686D128B10B3}" type="sibTrans" cxnId="{A3D78C79-735D-435F-ABB0-25A76F5ABD4D}">
      <dgm:prSet/>
      <dgm:spPr/>
      <dgm:t>
        <a:bodyPr/>
        <a:lstStyle/>
        <a:p>
          <a:endParaRPr lang="en-US"/>
        </a:p>
      </dgm:t>
    </dgm:pt>
    <dgm:pt modelId="{C25BE65F-BAC5-4FCB-B809-12B814FF42F2}">
      <dgm:prSet/>
      <dgm:spPr/>
      <dgm:t>
        <a:bodyPr/>
        <a:lstStyle/>
        <a:p>
          <a:r>
            <a:rPr lang="en-US"/>
            <a:t>Provides barrier to corrupt dealing</a:t>
          </a:r>
        </a:p>
      </dgm:t>
    </dgm:pt>
    <dgm:pt modelId="{6C5E50A4-1B2C-469D-BD28-5F2A7E2E8C9A}" type="parTrans" cxnId="{CE3561E2-5571-417B-80E6-A24DE934714C}">
      <dgm:prSet/>
      <dgm:spPr/>
      <dgm:t>
        <a:bodyPr/>
        <a:lstStyle/>
        <a:p>
          <a:endParaRPr lang="en-US"/>
        </a:p>
      </dgm:t>
    </dgm:pt>
    <dgm:pt modelId="{073F431D-0B7A-4B5B-B346-D5417B027661}" type="sibTrans" cxnId="{CE3561E2-5571-417B-80E6-A24DE934714C}">
      <dgm:prSet/>
      <dgm:spPr/>
      <dgm:t>
        <a:bodyPr/>
        <a:lstStyle/>
        <a:p>
          <a:endParaRPr lang="en-US"/>
        </a:p>
      </dgm:t>
    </dgm:pt>
    <dgm:pt modelId="{7B3C2441-8B47-41E0-995C-BDC7F538A9AF}">
      <dgm:prSet/>
      <dgm:spPr/>
      <dgm:t>
        <a:bodyPr/>
        <a:lstStyle/>
        <a:p>
          <a:r>
            <a:rPr lang="en-US"/>
            <a:t>Impact society as a whole ( Better companies, Better Societies)</a:t>
          </a:r>
        </a:p>
      </dgm:t>
    </dgm:pt>
    <dgm:pt modelId="{5DAA507E-3CB9-448C-8933-70B45914894A}" type="parTrans" cxnId="{C67504A9-EC97-42DF-A967-A949EFC760F2}">
      <dgm:prSet/>
      <dgm:spPr/>
      <dgm:t>
        <a:bodyPr/>
        <a:lstStyle/>
        <a:p>
          <a:endParaRPr lang="en-US"/>
        </a:p>
      </dgm:t>
    </dgm:pt>
    <dgm:pt modelId="{EB1D8876-0F28-47BB-81CB-E5F790F0AC6B}" type="sibTrans" cxnId="{C67504A9-EC97-42DF-A967-A949EFC760F2}">
      <dgm:prSet/>
      <dgm:spPr/>
      <dgm:t>
        <a:bodyPr/>
        <a:lstStyle/>
        <a:p>
          <a:endParaRPr lang="en-US"/>
        </a:p>
      </dgm:t>
    </dgm:pt>
    <dgm:pt modelId="{45B7B43C-BA64-4F25-A4E2-B506EB739249}" type="pres">
      <dgm:prSet presAssocID="{54303F00-5C42-4F5C-B40B-8816EEC69B60}" presName="diagram" presStyleCnt="0">
        <dgm:presLayoutVars>
          <dgm:dir/>
          <dgm:resizeHandles val="exact"/>
        </dgm:presLayoutVars>
      </dgm:prSet>
      <dgm:spPr/>
      <dgm:t>
        <a:bodyPr/>
        <a:lstStyle/>
        <a:p>
          <a:endParaRPr lang="en-US"/>
        </a:p>
      </dgm:t>
    </dgm:pt>
    <dgm:pt modelId="{32C7C457-4847-467F-8411-77957EE870A9}" type="pres">
      <dgm:prSet presAssocID="{DCA02B1E-917B-4EA5-A22F-C809DDDC44A7}" presName="node" presStyleLbl="node1" presStyleIdx="0" presStyleCnt="5">
        <dgm:presLayoutVars>
          <dgm:bulletEnabled val="1"/>
        </dgm:presLayoutVars>
      </dgm:prSet>
      <dgm:spPr/>
      <dgm:t>
        <a:bodyPr/>
        <a:lstStyle/>
        <a:p>
          <a:endParaRPr lang="en-US"/>
        </a:p>
      </dgm:t>
    </dgm:pt>
    <dgm:pt modelId="{839C778F-0071-4CCE-8847-5EB88B6025DA}" type="pres">
      <dgm:prSet presAssocID="{A6328309-BE86-4AD7-8477-080278C54CE2}" presName="sibTrans" presStyleCnt="0"/>
      <dgm:spPr/>
    </dgm:pt>
    <dgm:pt modelId="{7F4B495A-973B-4A3D-A07C-4529C4005A85}" type="pres">
      <dgm:prSet presAssocID="{99CEBD55-D6E9-4D24-B322-F74B8AC70423}" presName="node" presStyleLbl="node1" presStyleIdx="1" presStyleCnt="5">
        <dgm:presLayoutVars>
          <dgm:bulletEnabled val="1"/>
        </dgm:presLayoutVars>
      </dgm:prSet>
      <dgm:spPr/>
      <dgm:t>
        <a:bodyPr/>
        <a:lstStyle/>
        <a:p>
          <a:endParaRPr lang="en-US"/>
        </a:p>
      </dgm:t>
    </dgm:pt>
    <dgm:pt modelId="{ADEDBE6A-7956-4F3E-9ED9-6114E67ADF3F}" type="pres">
      <dgm:prSet presAssocID="{7E54E100-DCEC-49B5-831C-1F0C9BA631D3}" presName="sibTrans" presStyleCnt="0"/>
      <dgm:spPr/>
    </dgm:pt>
    <dgm:pt modelId="{09D13F61-29B2-4BC3-9DD5-81AE6CC1F42E}" type="pres">
      <dgm:prSet presAssocID="{8D8956D7-E74A-467C-AB0B-8F805CF1BF0B}" presName="node" presStyleLbl="node1" presStyleIdx="2" presStyleCnt="5">
        <dgm:presLayoutVars>
          <dgm:bulletEnabled val="1"/>
        </dgm:presLayoutVars>
      </dgm:prSet>
      <dgm:spPr/>
      <dgm:t>
        <a:bodyPr/>
        <a:lstStyle/>
        <a:p>
          <a:endParaRPr lang="en-US"/>
        </a:p>
      </dgm:t>
    </dgm:pt>
    <dgm:pt modelId="{8FFD2852-654C-4BD6-B25F-CEC45E564CD9}" type="pres">
      <dgm:prSet presAssocID="{B207EC3D-7F96-496C-ACC7-686D128B10B3}" presName="sibTrans" presStyleCnt="0"/>
      <dgm:spPr/>
    </dgm:pt>
    <dgm:pt modelId="{98A563FB-C0D7-4310-912F-C9E9129483A9}" type="pres">
      <dgm:prSet presAssocID="{C25BE65F-BAC5-4FCB-B809-12B814FF42F2}" presName="node" presStyleLbl="node1" presStyleIdx="3" presStyleCnt="5">
        <dgm:presLayoutVars>
          <dgm:bulletEnabled val="1"/>
        </dgm:presLayoutVars>
      </dgm:prSet>
      <dgm:spPr/>
      <dgm:t>
        <a:bodyPr/>
        <a:lstStyle/>
        <a:p>
          <a:endParaRPr lang="en-US"/>
        </a:p>
      </dgm:t>
    </dgm:pt>
    <dgm:pt modelId="{5B8FCE66-E5B9-4554-9368-8015445A9F05}" type="pres">
      <dgm:prSet presAssocID="{073F431D-0B7A-4B5B-B346-D5417B027661}" presName="sibTrans" presStyleCnt="0"/>
      <dgm:spPr/>
    </dgm:pt>
    <dgm:pt modelId="{0E21F8F6-6021-4BBB-BC32-84C48F2AD19E}" type="pres">
      <dgm:prSet presAssocID="{7B3C2441-8B47-41E0-995C-BDC7F538A9AF}" presName="node" presStyleLbl="node1" presStyleIdx="4" presStyleCnt="5">
        <dgm:presLayoutVars>
          <dgm:bulletEnabled val="1"/>
        </dgm:presLayoutVars>
      </dgm:prSet>
      <dgm:spPr/>
      <dgm:t>
        <a:bodyPr/>
        <a:lstStyle/>
        <a:p>
          <a:endParaRPr lang="en-US"/>
        </a:p>
      </dgm:t>
    </dgm:pt>
  </dgm:ptLst>
  <dgm:cxnLst>
    <dgm:cxn modelId="{95E329F2-8378-4409-BD66-988FA32EEE2C}" srcId="{54303F00-5C42-4F5C-B40B-8816EEC69B60}" destId="{DCA02B1E-917B-4EA5-A22F-C809DDDC44A7}" srcOrd="0" destOrd="0" parTransId="{46F15EF3-44B1-4B67-8370-DC3F2CE6FDFC}" sibTransId="{A6328309-BE86-4AD7-8477-080278C54CE2}"/>
    <dgm:cxn modelId="{7E66FE52-7B09-4720-8DD1-615F4BD4B25E}" type="presOf" srcId="{C25BE65F-BAC5-4FCB-B809-12B814FF42F2}" destId="{98A563FB-C0D7-4310-912F-C9E9129483A9}" srcOrd="0" destOrd="0" presId="urn:microsoft.com/office/officeart/2005/8/layout/default"/>
    <dgm:cxn modelId="{CB94CF79-B9B9-4335-BE4D-F5684F1953DA}" type="presOf" srcId="{DCA02B1E-917B-4EA5-A22F-C809DDDC44A7}" destId="{32C7C457-4847-467F-8411-77957EE870A9}" srcOrd="0" destOrd="0" presId="urn:microsoft.com/office/officeart/2005/8/layout/default"/>
    <dgm:cxn modelId="{4C0AC879-83A7-42D9-B334-D00FA1A438E2}" type="presOf" srcId="{54303F00-5C42-4F5C-B40B-8816EEC69B60}" destId="{45B7B43C-BA64-4F25-A4E2-B506EB739249}" srcOrd="0" destOrd="0" presId="urn:microsoft.com/office/officeart/2005/8/layout/default"/>
    <dgm:cxn modelId="{CE3561E2-5571-417B-80E6-A24DE934714C}" srcId="{54303F00-5C42-4F5C-B40B-8816EEC69B60}" destId="{C25BE65F-BAC5-4FCB-B809-12B814FF42F2}" srcOrd="3" destOrd="0" parTransId="{6C5E50A4-1B2C-469D-BD28-5F2A7E2E8C9A}" sibTransId="{073F431D-0B7A-4B5B-B346-D5417B027661}"/>
    <dgm:cxn modelId="{EAED812B-155E-4C09-A4F0-33DFA530FA04}" type="presOf" srcId="{8D8956D7-E74A-467C-AB0B-8F805CF1BF0B}" destId="{09D13F61-29B2-4BC3-9DD5-81AE6CC1F42E}" srcOrd="0" destOrd="0" presId="urn:microsoft.com/office/officeart/2005/8/layout/default"/>
    <dgm:cxn modelId="{46A44929-51A2-47A8-93D4-528047D7E847}" srcId="{54303F00-5C42-4F5C-B40B-8816EEC69B60}" destId="{99CEBD55-D6E9-4D24-B322-F74B8AC70423}" srcOrd="1" destOrd="0" parTransId="{C7CB9831-4B7B-499E-BFED-D9F01504795E}" sibTransId="{7E54E100-DCEC-49B5-831C-1F0C9BA631D3}"/>
    <dgm:cxn modelId="{C67504A9-EC97-42DF-A967-A949EFC760F2}" srcId="{54303F00-5C42-4F5C-B40B-8816EEC69B60}" destId="{7B3C2441-8B47-41E0-995C-BDC7F538A9AF}" srcOrd="4" destOrd="0" parTransId="{5DAA507E-3CB9-448C-8933-70B45914894A}" sibTransId="{EB1D8876-0F28-47BB-81CB-E5F790F0AC6B}"/>
    <dgm:cxn modelId="{5E7B7AEF-56D9-417E-93D5-024997A2D2C7}" type="presOf" srcId="{7B3C2441-8B47-41E0-995C-BDC7F538A9AF}" destId="{0E21F8F6-6021-4BBB-BC32-84C48F2AD19E}" srcOrd="0" destOrd="0" presId="urn:microsoft.com/office/officeart/2005/8/layout/default"/>
    <dgm:cxn modelId="{661F1F96-17AF-4DD1-96D1-2711A412E811}" type="presOf" srcId="{99CEBD55-D6E9-4D24-B322-F74B8AC70423}" destId="{7F4B495A-973B-4A3D-A07C-4529C4005A85}" srcOrd="0" destOrd="0" presId="urn:microsoft.com/office/officeart/2005/8/layout/default"/>
    <dgm:cxn modelId="{A3D78C79-735D-435F-ABB0-25A76F5ABD4D}" srcId="{54303F00-5C42-4F5C-B40B-8816EEC69B60}" destId="{8D8956D7-E74A-467C-AB0B-8F805CF1BF0B}" srcOrd="2" destOrd="0" parTransId="{2155380A-D451-418A-8012-1BA007B30AE4}" sibTransId="{B207EC3D-7F96-496C-ACC7-686D128B10B3}"/>
    <dgm:cxn modelId="{FBC54EB7-0AED-40F9-920F-A9B7DA339E18}" type="presParOf" srcId="{45B7B43C-BA64-4F25-A4E2-B506EB739249}" destId="{32C7C457-4847-467F-8411-77957EE870A9}" srcOrd="0" destOrd="0" presId="urn:microsoft.com/office/officeart/2005/8/layout/default"/>
    <dgm:cxn modelId="{4B46CD94-234F-4992-ADF0-E4B12CC7EFE2}" type="presParOf" srcId="{45B7B43C-BA64-4F25-A4E2-B506EB739249}" destId="{839C778F-0071-4CCE-8847-5EB88B6025DA}" srcOrd="1" destOrd="0" presId="urn:microsoft.com/office/officeart/2005/8/layout/default"/>
    <dgm:cxn modelId="{7771E07D-7449-4B4A-8FE1-6B2AF7971D55}" type="presParOf" srcId="{45B7B43C-BA64-4F25-A4E2-B506EB739249}" destId="{7F4B495A-973B-4A3D-A07C-4529C4005A85}" srcOrd="2" destOrd="0" presId="urn:microsoft.com/office/officeart/2005/8/layout/default"/>
    <dgm:cxn modelId="{A4B5AEB4-A40A-401E-B301-7E3E3CE69810}" type="presParOf" srcId="{45B7B43C-BA64-4F25-A4E2-B506EB739249}" destId="{ADEDBE6A-7956-4F3E-9ED9-6114E67ADF3F}" srcOrd="3" destOrd="0" presId="urn:microsoft.com/office/officeart/2005/8/layout/default"/>
    <dgm:cxn modelId="{044D6EDC-95FC-4CB1-A914-C077009A9450}" type="presParOf" srcId="{45B7B43C-BA64-4F25-A4E2-B506EB739249}" destId="{09D13F61-29B2-4BC3-9DD5-81AE6CC1F42E}" srcOrd="4" destOrd="0" presId="urn:microsoft.com/office/officeart/2005/8/layout/default"/>
    <dgm:cxn modelId="{2A14E98A-E4DD-4FF0-ADD0-12F321DD9F9D}" type="presParOf" srcId="{45B7B43C-BA64-4F25-A4E2-B506EB739249}" destId="{8FFD2852-654C-4BD6-B25F-CEC45E564CD9}" srcOrd="5" destOrd="0" presId="urn:microsoft.com/office/officeart/2005/8/layout/default"/>
    <dgm:cxn modelId="{FC65B2AD-4ED9-4797-BDB6-BFD4BEA6914E}" type="presParOf" srcId="{45B7B43C-BA64-4F25-A4E2-B506EB739249}" destId="{98A563FB-C0D7-4310-912F-C9E9129483A9}" srcOrd="6" destOrd="0" presId="urn:microsoft.com/office/officeart/2005/8/layout/default"/>
    <dgm:cxn modelId="{5794435A-B03E-480E-B26A-6DC59F2A497D}" type="presParOf" srcId="{45B7B43C-BA64-4F25-A4E2-B506EB739249}" destId="{5B8FCE66-E5B9-4554-9368-8015445A9F05}" srcOrd="7" destOrd="0" presId="urn:microsoft.com/office/officeart/2005/8/layout/default"/>
    <dgm:cxn modelId="{46F7ACC3-17AD-4F0D-A8DB-31D907271546}" type="presParOf" srcId="{45B7B43C-BA64-4F25-A4E2-B506EB739249}" destId="{0E21F8F6-6021-4BBB-BC32-84C48F2AD19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7C457-4847-467F-8411-77957EE870A9}">
      <dsp:nvSpPr>
        <dsp:cNvPr id="0" name=""/>
        <dsp:cNvSpPr/>
      </dsp:nvSpPr>
      <dsp:spPr>
        <a:xfrm>
          <a:off x="298608" y="3040"/>
          <a:ext cx="2956619" cy="177397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Enhances the performance of the company</a:t>
          </a:r>
        </a:p>
      </dsp:txBody>
      <dsp:txXfrm>
        <a:off x="298608" y="3040"/>
        <a:ext cx="2956619" cy="1773971"/>
      </dsp:txXfrm>
    </dsp:sp>
    <dsp:sp modelId="{7F4B495A-973B-4A3D-A07C-4529C4005A85}">
      <dsp:nvSpPr>
        <dsp:cNvPr id="0" name=""/>
        <dsp:cNvSpPr/>
      </dsp:nvSpPr>
      <dsp:spPr>
        <a:xfrm>
          <a:off x="3550890" y="3040"/>
          <a:ext cx="2956619" cy="1773971"/>
        </a:xfrm>
        <a:prstGeom prst="rect">
          <a:avLst/>
        </a:prstGeom>
        <a:solidFill>
          <a:schemeClr val="accent5">
            <a:hueOff val="-2495436"/>
            <a:satOff val="-3864"/>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Enhances access to the capital</a:t>
          </a:r>
        </a:p>
      </dsp:txBody>
      <dsp:txXfrm>
        <a:off x="3550890" y="3040"/>
        <a:ext cx="2956619" cy="1773971"/>
      </dsp:txXfrm>
    </dsp:sp>
    <dsp:sp modelId="{09D13F61-29B2-4BC3-9DD5-81AE6CC1F42E}">
      <dsp:nvSpPr>
        <dsp:cNvPr id="0" name=""/>
        <dsp:cNvSpPr/>
      </dsp:nvSpPr>
      <dsp:spPr>
        <a:xfrm>
          <a:off x="6803171" y="3040"/>
          <a:ext cx="2956619" cy="1773971"/>
        </a:xfrm>
        <a:prstGeom prst="rect">
          <a:avLst/>
        </a:prstGeom>
        <a:solidFill>
          <a:schemeClr val="accent5">
            <a:hueOff val="-4990872"/>
            <a:satOff val="-7727"/>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Enhances long term prosperity</a:t>
          </a:r>
        </a:p>
      </dsp:txBody>
      <dsp:txXfrm>
        <a:off x="6803171" y="3040"/>
        <a:ext cx="2956619" cy="1773971"/>
      </dsp:txXfrm>
    </dsp:sp>
    <dsp:sp modelId="{98A563FB-C0D7-4310-912F-C9E9129483A9}">
      <dsp:nvSpPr>
        <dsp:cNvPr id="0" name=""/>
        <dsp:cNvSpPr/>
      </dsp:nvSpPr>
      <dsp:spPr>
        <a:xfrm>
          <a:off x="1924749" y="2072674"/>
          <a:ext cx="2956619" cy="1773971"/>
        </a:xfrm>
        <a:prstGeom prst="rect">
          <a:avLst/>
        </a:prstGeom>
        <a:solidFill>
          <a:schemeClr val="accent5">
            <a:hueOff val="-7486308"/>
            <a:satOff val="-11591"/>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Provides barrier to corrupt dealing</a:t>
          </a:r>
        </a:p>
      </dsp:txBody>
      <dsp:txXfrm>
        <a:off x="1924749" y="2072674"/>
        <a:ext cx="2956619" cy="1773971"/>
      </dsp:txXfrm>
    </dsp:sp>
    <dsp:sp modelId="{0E21F8F6-6021-4BBB-BC32-84C48F2AD19E}">
      <dsp:nvSpPr>
        <dsp:cNvPr id="0" name=""/>
        <dsp:cNvSpPr/>
      </dsp:nvSpPr>
      <dsp:spPr>
        <a:xfrm>
          <a:off x="5177030" y="2072674"/>
          <a:ext cx="2956619" cy="1773971"/>
        </a:xfrm>
        <a:prstGeom prst="rect">
          <a:avLst/>
        </a:prstGeom>
        <a:solidFill>
          <a:schemeClr val="accent5">
            <a:hueOff val="-9981745"/>
            <a:satOff val="-15454"/>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Impact society as a whole ( Better companies, Better Societies)</a:t>
          </a:r>
        </a:p>
      </dsp:txBody>
      <dsp:txXfrm>
        <a:off x="5177030" y="2072674"/>
        <a:ext cx="2956619" cy="177397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A4D25-EC80-41B1-B0D4-A469F9F95F74}"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883B2-72E7-4144-A14B-61D15A799265}" type="slidenum">
              <a:rPr lang="en-IN" smtClean="0"/>
              <a:t>‹#›</a:t>
            </a:fld>
            <a:endParaRPr lang="en-IN"/>
          </a:p>
        </p:txBody>
      </p:sp>
    </p:spTree>
    <p:extLst>
      <p:ext uri="{BB962C8B-B14F-4D97-AF65-F5344CB8AC3E}">
        <p14:creationId xmlns:p14="http://schemas.microsoft.com/office/powerpoint/2010/main" val="54682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4/3/2024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4488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480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3824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368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7778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924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5348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3390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94229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209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528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50303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2305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itle Placeholder 13"/>
          <p:cNvSpPr>
            <a:spLocks noGrp="1"/>
          </p:cNvSpPr>
          <p:nvPr>
            <p:ph type="title"/>
          </p:nvPr>
        </p:nvSpPr>
        <p:spPr>
          <a:xfrm>
            <a:off x="609600" y="36444"/>
            <a:ext cx="10972800" cy="65532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11" name="Text Placeholder 10"/>
          <p:cNvSpPr>
            <a:spLocks noGrp="1"/>
          </p:cNvSpPr>
          <p:nvPr>
            <p:ph type="body" sz="quarter" idx="10"/>
          </p:nvPr>
        </p:nvSpPr>
        <p:spPr>
          <a:xfrm>
            <a:off x="609600" y="1066800"/>
            <a:ext cx="10972800" cy="5015948"/>
          </a:xfrm>
        </p:spPr>
        <p:txBody>
          <a:bodyPr/>
          <a:lstStyle>
            <a:lvl1pPr>
              <a:lnSpc>
                <a:spcPct val="150000"/>
              </a:lnSpc>
              <a:defRPr sz="2300">
                <a:solidFill>
                  <a:schemeClr val="tx1">
                    <a:lumMod val="95000"/>
                    <a:lumOff val="5000"/>
                  </a:schemeClr>
                </a:solidFill>
              </a:defRPr>
            </a:lvl1pPr>
            <a:lvl2pPr>
              <a:lnSpc>
                <a:spcPct val="150000"/>
              </a:lnSpc>
              <a:defRPr sz="2000">
                <a:solidFill>
                  <a:schemeClr val="tx1">
                    <a:lumMod val="85000"/>
                    <a:lumOff val="15000"/>
                  </a:schemeClr>
                </a:solidFill>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3" name="Straight Connector 12"/>
          <p:cNvCxnSpPr/>
          <p:nvPr userDrawn="1"/>
        </p:nvCxnSpPr>
        <p:spPr>
          <a:xfrm>
            <a:off x="609600" y="619540"/>
            <a:ext cx="10972800" cy="0"/>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76165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012100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451579" y="1524000"/>
            <a:ext cx="10207021" cy="4800599"/>
          </a:xfrm>
        </p:spPr>
        <p:txBody>
          <a:bodyPr anchor="t">
            <a:normAutofit/>
          </a:bodyPr>
          <a:lstStyle>
            <a:lvl1pPr marL="228600" indent="-228600">
              <a:lnSpc>
                <a:spcPct val="100000"/>
              </a:lnSpc>
              <a:spcBef>
                <a:spcPts val="0"/>
              </a:spcBef>
              <a:spcAft>
                <a:spcPts val="1200"/>
              </a:spcAft>
              <a:buFont typeface="Wingdings" panose="05000000000000000000" pitchFamily="2" charset="2"/>
              <a:buChar char="§"/>
              <a:defRPr sz="2300">
                <a:latin typeface="Calibri" panose="020F0502020204030204" pitchFamily="34" charset="0"/>
                <a:cs typeface="Calibri" panose="020F0502020204030204" pitchFamily="34" charset="0"/>
              </a:defRPr>
            </a:lvl1pPr>
            <a:lvl2pPr marL="685800" indent="-228600">
              <a:lnSpc>
                <a:spcPct val="100000"/>
              </a:lnSpc>
              <a:spcBef>
                <a:spcPts val="0"/>
              </a:spcBef>
              <a:spcAft>
                <a:spcPts val="1200"/>
              </a:spcAft>
              <a:buFont typeface="Wingdings" panose="05000000000000000000" pitchFamily="2" charset="2"/>
              <a:buChar char="§"/>
              <a:defRPr sz="2300">
                <a:latin typeface="Calibri" panose="020F0502020204030204" pitchFamily="34" charset="0"/>
                <a:cs typeface="Calibri" panose="020F0502020204030204" pitchFamily="34" charset="0"/>
              </a:defRPr>
            </a:lvl2pPr>
          </a:lstStyle>
          <a:p>
            <a:pPr lvl="0"/>
            <a:r>
              <a:rPr lang="en-US"/>
              <a:t>Click to edit Master text styles</a:t>
            </a:r>
          </a:p>
          <a:p>
            <a:pPr lvl="1"/>
            <a:r>
              <a:rPr lang="en-US"/>
              <a:t>Second level</a:t>
            </a:r>
          </a:p>
        </p:txBody>
      </p:sp>
      <p:cxnSp>
        <p:nvCxnSpPr>
          <p:cNvPr id="8" name="Straight Connector 7">
            <a:extLst>
              <a:ext uri="{FF2B5EF4-FFF2-40B4-BE49-F238E27FC236}">
                <a16:creationId xmlns="" xmlns:a16="http://schemas.microsoft.com/office/drawing/2014/main" id="{739B50F9-AF76-48AF-8F6B-0106AAF5634C}"/>
              </a:ext>
            </a:extLst>
          </p:cNvPr>
          <p:cNvCxnSpPr/>
          <p:nvPr userDrawn="1"/>
        </p:nvCxnSpPr>
        <p:spPr>
          <a:xfrm>
            <a:off x="1451579" y="1371600"/>
            <a:ext cx="959742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08778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86464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02597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8" name="Footer Placeholder 7"/>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9" name="Slide Number Placeholder 8"/>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8613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4" name="Footer Placeholder 3"/>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5" name="Slide Number Placeholder 4"/>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49532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Ref idx="1003">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3" name="Footer Placeholder 2"/>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4" name="Slide Number Placeholder 3"/>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9870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722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586454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48A87A34-81AB-432B-8DAE-1953F412C126}" type="datetimeFigureOut">
              <a:rPr lang="en-US" smtClean="0"/>
              <a:pPr/>
              <a:t>4/3/2024</a:t>
            </a:fld>
            <a:endParaRPr lang="en-US" dirty="0"/>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7158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4061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7798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itle Placeholder 13"/>
          <p:cNvSpPr>
            <a:spLocks noGrp="1"/>
          </p:cNvSpPr>
          <p:nvPr>
            <p:ph type="title"/>
          </p:nvPr>
        </p:nvSpPr>
        <p:spPr>
          <a:xfrm>
            <a:off x="609600" y="36444"/>
            <a:ext cx="10972800" cy="65532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11" name="Text Placeholder 10"/>
          <p:cNvSpPr>
            <a:spLocks noGrp="1"/>
          </p:cNvSpPr>
          <p:nvPr>
            <p:ph type="body" sz="quarter" idx="10"/>
          </p:nvPr>
        </p:nvSpPr>
        <p:spPr>
          <a:xfrm>
            <a:off x="609600" y="1066800"/>
            <a:ext cx="10972800" cy="5015948"/>
          </a:xfrm>
        </p:spPr>
        <p:txBody>
          <a:bodyPr/>
          <a:lstStyle>
            <a:lvl1pPr>
              <a:lnSpc>
                <a:spcPct val="150000"/>
              </a:lnSpc>
              <a:defRPr sz="2300">
                <a:solidFill>
                  <a:schemeClr val="tx1">
                    <a:lumMod val="95000"/>
                    <a:lumOff val="5000"/>
                  </a:schemeClr>
                </a:solidFill>
              </a:defRPr>
            </a:lvl1pPr>
            <a:lvl2pPr>
              <a:lnSpc>
                <a:spcPct val="150000"/>
              </a:lnSpc>
              <a:defRPr sz="2000">
                <a:solidFill>
                  <a:schemeClr val="tx1">
                    <a:lumMod val="85000"/>
                    <a:lumOff val="15000"/>
                  </a:schemeClr>
                </a:solidFill>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3" name="Straight Connector 12"/>
          <p:cNvCxnSpPr/>
          <p:nvPr userDrawn="1"/>
        </p:nvCxnSpPr>
        <p:spPr>
          <a:xfrm>
            <a:off x="609600" y="619540"/>
            <a:ext cx="10972800" cy="0"/>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959468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4246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2"/>
            <a:ext cx="12354559" cy="6949440"/>
          </a:xfrm>
          <a:prstGeom prst="rect">
            <a:avLst/>
          </a:prstGeom>
          <a:noFill/>
          <a:ln>
            <a:noFill/>
          </a:ln>
        </p:spPr>
      </p:pic>
      <p:sp>
        <p:nvSpPr>
          <p:cNvPr id="8" name="TextBox 7"/>
          <p:cNvSpPr txBox="1"/>
          <p:nvPr userDrawn="1"/>
        </p:nvSpPr>
        <p:spPr>
          <a:xfrm>
            <a:off x="7472392" y="2905700"/>
            <a:ext cx="4673600" cy="1056700"/>
          </a:xfrm>
          <a:prstGeom prst="rect">
            <a:avLst/>
          </a:prstGeom>
          <a:noFill/>
        </p:spPr>
        <p:txBody>
          <a:bodyPr wrap="square" rtlCol="0">
            <a:spAutoFit/>
          </a:bodyPr>
          <a:lstStyle/>
          <a:p>
            <a:pPr>
              <a:spcBef>
                <a:spcPts val="400"/>
              </a:spcBef>
              <a:spcAft>
                <a:spcPts val="400"/>
              </a:spcAft>
            </a:pPr>
            <a:r>
              <a:rPr lang="en-US" sz="2800" b="1" dirty="0">
                <a:solidFill>
                  <a:srgbClr val="000099"/>
                </a:solidFill>
                <a:latin typeface="Calibri" pitchFamily="34" charset="0"/>
                <a:cs typeface="Calibri" pitchFamily="34" charset="0"/>
              </a:rPr>
              <a:t>Ethics and Values  </a:t>
            </a:r>
          </a:p>
          <a:p>
            <a:pPr>
              <a:spcBef>
                <a:spcPts val="400"/>
              </a:spcBef>
              <a:spcAft>
                <a:spcPts val="400"/>
              </a:spcAft>
            </a:pPr>
            <a:r>
              <a:rPr lang="en-US" sz="2800" b="1" dirty="0">
                <a:solidFill>
                  <a:srgbClr val="000099"/>
                </a:solidFill>
                <a:latin typeface="Calibri" pitchFamily="34" charset="0"/>
                <a:cs typeface="Calibri" pitchFamily="34" charset="0"/>
              </a:rPr>
              <a:t>In Public Governance</a:t>
            </a:r>
          </a:p>
        </p:txBody>
      </p:sp>
      <p:cxnSp>
        <p:nvCxnSpPr>
          <p:cNvPr id="9" name="Straight Connector 8"/>
          <p:cNvCxnSpPr/>
          <p:nvPr userDrawn="1"/>
        </p:nvCxnSpPr>
        <p:spPr>
          <a:xfrm>
            <a:off x="7403380" y="3040812"/>
            <a:ext cx="0" cy="822960"/>
          </a:xfrm>
          <a:prstGeom prst="line">
            <a:avLst/>
          </a:prstGeom>
          <a:ln w="38100">
            <a:solidFill>
              <a:srgbClr val="4E4EC6"/>
            </a:solidFill>
          </a:ln>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263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Placeholder 13"/>
          <p:cNvSpPr>
            <a:spLocks noGrp="1"/>
          </p:cNvSpPr>
          <p:nvPr>
            <p:ph type="title"/>
          </p:nvPr>
        </p:nvSpPr>
        <p:spPr>
          <a:xfrm>
            <a:off x="609600" y="36444"/>
            <a:ext cx="10972800" cy="655320"/>
          </a:xfrm>
          <a:prstGeom prst="rect">
            <a:avLst/>
          </a:prstGeom>
        </p:spPr>
        <p:txBody>
          <a:bodyPr vert="horz" lIns="91440" tIns="45720" rIns="91440" bIns="45720" rtlCol="0" anchor="ctr">
            <a:normAutofit/>
          </a:bodyPr>
          <a:lstStyle/>
          <a:p>
            <a:r>
              <a:rPr lang="en-US"/>
              <a:t>Click to edit Master title style</a:t>
            </a:r>
            <a:endParaRPr lang="en-GB" dirty="0"/>
          </a:p>
        </p:txBody>
      </p:sp>
      <p:cxnSp>
        <p:nvCxnSpPr>
          <p:cNvPr id="6" name="Straight Connector 5"/>
          <p:cNvCxnSpPr/>
          <p:nvPr userDrawn="1"/>
        </p:nvCxnSpPr>
        <p:spPr>
          <a:xfrm>
            <a:off x="609600" y="619540"/>
            <a:ext cx="10972800" cy="0"/>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591998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4/3/2024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1962636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5730036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lang="en-US" smtClean="0"/>
              <a:pPr/>
              <a:t>4/3/2024</a:t>
            </a:fld>
            <a:endParaRPr/>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30524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87467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85000"/>
                  <a:lumOff val="1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6673573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85000"/>
                  <a:lumOff val="1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620904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5016502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85000"/>
                  <a:lumOff val="1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0286226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solidFill>
                  <a:prstClr val="black">
                    <a:lumMod val="85000"/>
                    <a:lumOff val="15000"/>
                  </a:prstClr>
                </a:solidFill>
              </a:rPr>
              <a:pPr/>
              <a:t>4/3/2024</a:t>
            </a:fld>
            <a:endParaRPr lang="en-US">
              <a:solidFill>
                <a:prstClr val="black">
                  <a:lumMod val="85000"/>
                  <a:lumOff val="15000"/>
                </a:prstClr>
              </a:solidFill>
            </a:endParaRP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solidFill>
                <a:prstClr val="black">
                  <a:lumMod val="85000"/>
                  <a:lumOff val="15000"/>
                </a:prstClr>
              </a:solidFill>
            </a:endParaRP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1976723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526419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4/3/2024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7220147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25125513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smtClean="0"/>
              <a:pPr/>
              <a:t>3/28/2024</a:t>
            </a:fld>
            <a:endParaRPr/>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492069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85000"/>
                  <a:lumOff val="1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409912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10950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85000"/>
                  <a:lumOff val="1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7047076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0668632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85000"/>
                  <a:lumOff val="1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7342272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solidFill>
                  <a:prstClr val="black">
                    <a:lumMod val="85000"/>
                    <a:lumOff val="15000"/>
                  </a:prstClr>
                </a:solidFill>
              </a:rPr>
              <a:pPr/>
              <a:t>4/3/2024</a:t>
            </a:fld>
            <a:endParaRPr lang="en-US">
              <a:solidFill>
                <a:prstClr val="black">
                  <a:lumMod val="85000"/>
                  <a:lumOff val="15000"/>
                </a:prstClr>
              </a:solidFill>
            </a:endParaRP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solidFill>
                <a:prstClr val="black">
                  <a:lumMod val="85000"/>
                  <a:lumOff val="15000"/>
                </a:prstClr>
              </a:solidFill>
            </a:endParaRP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635797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75619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pPr/>
              <a:t>4/3/2024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solidFill>
                <a:srgbClr val="BCD0E0"/>
              </a:solidFill>
            </a:endParaRP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solidFill>
                  <a:srgbClr val="BCD0E0"/>
                </a:solidFill>
              </a:rPr>
              <a:pPr/>
              <a:t>‹#›</a:t>
            </a:fld>
            <a:endParaRPr lang="en-US" dirty="0">
              <a:solidFill>
                <a:srgbClr val="BCD0E0"/>
              </a:solidFill>
            </a:endParaRPr>
          </a:p>
        </p:txBody>
      </p:sp>
    </p:spTree>
    <p:extLst>
      <p:ext uri="{BB962C8B-B14F-4D97-AF65-F5344CB8AC3E}">
        <p14:creationId xmlns:p14="http://schemas.microsoft.com/office/powerpoint/2010/main" val="3468653823"/>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75000"/>
                  <a:lumOff val="2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25767925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dirty="0"/>
              <a:pPr/>
              <a:t>3/30/2024</a:t>
            </a:fld>
            <a:endParaRPr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solidFill>
                <a:srgbClr val="BCD0E0"/>
              </a:solidFill>
            </a:endParaRPr>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solidFill>
                  <a:srgbClr val="BCD0E0"/>
                </a:solidFill>
              </a:rPr>
              <a:pPr/>
              <a:t>‹#›</a:t>
            </a:fld>
            <a:endParaRPr lang="en-US" dirty="0">
              <a:solidFill>
                <a:srgbClr val="BCD0E0"/>
              </a:solidFill>
            </a:endParaRPr>
          </a:p>
        </p:txBody>
      </p:sp>
    </p:spTree>
    <p:extLst>
      <p:ext uri="{BB962C8B-B14F-4D97-AF65-F5344CB8AC3E}">
        <p14:creationId xmlns:p14="http://schemas.microsoft.com/office/powerpoint/2010/main" val="2547303350"/>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75000"/>
                  <a:lumOff val="2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13572913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75000"/>
                  <a:lumOff val="2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307905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651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75000"/>
                  <a:lumOff val="2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31840533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75000"/>
                  <a:lumOff val="2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11042538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75000"/>
                  <a:lumOff val="25000"/>
                </a:prstClr>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841189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a:solidFill>
                <a:prstClr val="white">
                  <a:lumMod val="75000"/>
                  <a:lumOff val="25000"/>
                </a:prstClr>
              </a:solidFill>
            </a:endParaRPr>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59361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75000"/>
                  <a:lumOff val="2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39713307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75000"/>
                  <a:lumOff val="2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26582054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4/3/2024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8985644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9179793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smtClean="0"/>
              <a:pPr/>
              <a:t>3/30/2024</a:t>
            </a:fld>
            <a:endParaRPr/>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8338636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85000"/>
                  <a:lumOff val="1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47361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37193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85000"/>
                  <a:lumOff val="1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475826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4045557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85000"/>
                  <a:lumOff val="1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6925959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solidFill>
                  <a:prstClr val="black">
                    <a:lumMod val="85000"/>
                    <a:lumOff val="15000"/>
                  </a:prstClr>
                </a:solidFill>
              </a:rPr>
              <a:pPr/>
              <a:t>4/3/2024</a:t>
            </a:fld>
            <a:endParaRPr lang="en-US">
              <a:solidFill>
                <a:prstClr val="black">
                  <a:lumMod val="85000"/>
                  <a:lumOff val="15000"/>
                </a:prstClr>
              </a:solidFill>
            </a:endParaRP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solidFill>
                <a:prstClr val="black">
                  <a:lumMod val="85000"/>
                  <a:lumOff val="15000"/>
                </a:prstClr>
              </a:solidFill>
            </a:endParaRP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9090528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53219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4/3/2024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6498302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31004305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smtClean="0"/>
              <a:pPr/>
              <a:t>3/30/2024</a:t>
            </a:fld>
            <a:endParaRPr/>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5164854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85000"/>
                  <a:lumOff val="1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47096327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85000"/>
                  <a:lumOff val="1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11928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pPr/>
              <a:t>4/3/2024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349384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1921926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85000"/>
                  <a:lumOff val="1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5225786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solidFill>
                  <a:prstClr val="black">
                    <a:lumMod val="85000"/>
                    <a:lumOff val="15000"/>
                  </a:prstClr>
                </a:solidFill>
              </a:rPr>
              <a:pPr/>
              <a:t>4/3/2024</a:t>
            </a:fld>
            <a:endParaRPr lang="en-US">
              <a:solidFill>
                <a:prstClr val="black">
                  <a:lumMod val="85000"/>
                  <a:lumOff val="15000"/>
                </a:prstClr>
              </a:solidFill>
            </a:endParaRP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solidFill>
                <a:prstClr val="black">
                  <a:lumMod val="85000"/>
                  <a:lumOff val="15000"/>
                </a:prstClr>
              </a:solidFill>
            </a:endParaRP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83168915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8603925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pPr/>
              <a:t>4/3/2024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solidFill>
                <a:srgbClr val="BCD0E0"/>
              </a:solidFill>
            </a:endParaRP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solidFill>
                  <a:srgbClr val="BCD0E0"/>
                </a:solidFill>
              </a:rPr>
              <a:pPr/>
              <a:t>‹#›</a:t>
            </a:fld>
            <a:endParaRPr lang="en-US" dirty="0">
              <a:solidFill>
                <a:srgbClr val="BCD0E0"/>
              </a:solidFill>
            </a:endParaRPr>
          </a:p>
        </p:txBody>
      </p:sp>
    </p:spTree>
    <p:extLst>
      <p:ext uri="{BB962C8B-B14F-4D97-AF65-F5344CB8AC3E}">
        <p14:creationId xmlns:p14="http://schemas.microsoft.com/office/powerpoint/2010/main" val="3197616390"/>
      </p:ext>
    </p:extLst>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75000"/>
                  <a:lumOff val="2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32919154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dirty="0"/>
              <a:pPr/>
              <a:t>4/3/2024</a:t>
            </a:fld>
            <a:endParaRPr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solidFill>
                <a:srgbClr val="BCD0E0"/>
              </a:solidFill>
            </a:endParaRPr>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solidFill>
                  <a:srgbClr val="BCD0E0"/>
                </a:solidFill>
              </a:rPr>
              <a:pPr/>
              <a:t>‹#›</a:t>
            </a:fld>
            <a:endParaRPr lang="en-US" dirty="0">
              <a:solidFill>
                <a:srgbClr val="BCD0E0"/>
              </a:solidFill>
            </a:endParaRPr>
          </a:p>
        </p:txBody>
      </p:sp>
    </p:spTree>
    <p:extLst>
      <p:ext uri="{BB962C8B-B14F-4D97-AF65-F5344CB8AC3E}">
        <p14:creationId xmlns:p14="http://schemas.microsoft.com/office/powerpoint/2010/main" val="3713217842"/>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75000"/>
                  <a:lumOff val="2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32514540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75000"/>
                  <a:lumOff val="2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41377571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75000"/>
                  <a:lumOff val="2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226758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pPr/>
              <a:t>‹#›</a:t>
            </a:fld>
            <a:endParaRPr lang="en-US"/>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873308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75000"/>
                  <a:lumOff val="2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18935734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75000"/>
                  <a:lumOff val="25000"/>
                </a:prstClr>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9459833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a:solidFill>
                <a:prstClr val="white">
                  <a:lumMod val="75000"/>
                  <a:lumOff val="25000"/>
                </a:prstClr>
              </a:solidFill>
            </a:endParaRPr>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7790890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75000"/>
                  <a:lumOff val="2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15269471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75000"/>
                  <a:lumOff val="2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177851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image" Target="../media/image2.jpg"/><Relationship Id="rId2" Type="http://schemas.openxmlformats.org/officeDocument/2006/relationships/slideLayout" Target="../slideLayouts/slideLayout23.xml"/><Relationship Id="rId16" Type="http://schemas.openxmlformats.org/officeDocument/2006/relationships/theme" Target="../theme/theme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theme" Target="../theme/theme4.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theme" Target="../theme/theme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10" Type="http://schemas.openxmlformats.org/officeDocument/2006/relationships/theme" Target="../theme/theme7.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5" Type="http://schemas.openxmlformats.org/officeDocument/2006/relationships/slideLayout" Target="../slideLayouts/slideLayout79.xml"/><Relationship Id="rId10" Type="http://schemas.openxmlformats.org/officeDocument/2006/relationships/theme" Target="../theme/theme8.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9.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3730459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524479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477000"/>
            <a:ext cx="12192000" cy="392430"/>
          </a:xfrm>
          <a:prstGeom prst="rect">
            <a:avLst/>
          </a:prstGeom>
        </p:spPr>
      </p:pic>
      <p:sp>
        <p:nvSpPr>
          <p:cNvPr id="2" name="Title Placeholder 1"/>
          <p:cNvSpPr>
            <a:spLocks noGrp="1"/>
          </p:cNvSpPr>
          <p:nvPr>
            <p:ph type="title"/>
          </p:nvPr>
        </p:nvSpPr>
        <p:spPr>
          <a:xfrm>
            <a:off x="1451579" y="228601"/>
            <a:ext cx="9603275" cy="9143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1295400"/>
            <a:ext cx="10740421"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5074450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Lst>
  <p:txStyles>
    <p:titleStyle>
      <a:lvl1pPr algn="l" defTabSz="914400" rtl="0" eaLnBrk="1" latinLnBrk="0" hangingPunct="1">
        <a:lnSpc>
          <a:spcPct val="90000"/>
        </a:lnSpc>
        <a:spcBef>
          <a:spcPct val="0"/>
        </a:spcBef>
        <a:buNone/>
        <a:defRPr sz="4000" b="1" i="0" kern="1200" cap="none">
          <a:solidFill>
            <a:srgbClr val="C00000"/>
          </a:solidFill>
          <a:effectLst/>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6095183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049768708"/>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solidFill>
                <a:prstClr val="white">
                  <a:lumMod val="75000"/>
                  <a:lumOff val="25000"/>
                </a:prstClr>
              </a:solidFill>
            </a:endParaRPr>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728673233"/>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268846376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2349340949"/>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solidFill>
                  <a:prstClr val="white">
                    <a:lumMod val="75000"/>
                    <a:lumOff val="25000"/>
                  </a:prstClr>
                </a:solidFill>
              </a:rPr>
              <a:pPr/>
              <a:t>4/3/2024</a:t>
            </a:fld>
            <a:endParaRPr lang="en-US" dirty="0">
              <a:solidFill>
                <a:prstClr val="white">
                  <a:lumMod val="75000"/>
                  <a:lumOff val="25000"/>
                </a:prstClr>
              </a:solidFill>
            </a:endParaRPr>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solidFill>
                <a:prstClr val="white">
                  <a:lumMod val="75000"/>
                  <a:lumOff val="25000"/>
                </a:prstClr>
              </a:solidFill>
            </a:endParaRPr>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703356250"/>
      </p:ext>
    </p:extLst>
  </p:cSld>
  <p:clrMap bg1="dk1" tx1="lt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7172454-1381-A356-AB2F-AA4378D6F18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7ABB7AA-F166-1D02-6913-CCFFF82FAEFE}"/>
              </a:ext>
            </a:extLst>
          </p:cNvPr>
          <p:cNvSpPr>
            <a:spLocks noGrp="1"/>
          </p:cNvSpPr>
          <p:nvPr>
            <p:ph type="title"/>
          </p:nvPr>
        </p:nvSpPr>
        <p:spPr>
          <a:xfrm>
            <a:off x="1097280" y="556590"/>
            <a:ext cx="10058400" cy="829758"/>
          </a:xfrm>
        </p:spPr>
        <p:txBody>
          <a:bodyPr>
            <a:normAutofit/>
          </a:bodyPr>
          <a:lstStyle/>
          <a:p>
            <a:r>
              <a:rPr lang="en-IN" sz="3200" b="1" dirty="0"/>
              <a:t>Objectives of the class</a:t>
            </a:r>
          </a:p>
        </p:txBody>
      </p:sp>
      <p:sp>
        <p:nvSpPr>
          <p:cNvPr id="3" name="Content Placeholder 2">
            <a:extLst>
              <a:ext uri="{FF2B5EF4-FFF2-40B4-BE49-F238E27FC236}">
                <a16:creationId xmlns="" xmlns:a16="http://schemas.microsoft.com/office/drawing/2014/main" id="{509E9A40-D98E-335F-C9AB-16CBCF42DF9B}"/>
              </a:ext>
            </a:extLst>
          </p:cNvPr>
          <p:cNvSpPr>
            <a:spLocks noGrp="1"/>
          </p:cNvSpPr>
          <p:nvPr>
            <p:ph idx="1"/>
          </p:nvPr>
        </p:nvSpPr>
        <p:spPr>
          <a:xfrm>
            <a:off x="1066800" y="1445342"/>
            <a:ext cx="10058400" cy="4507402"/>
          </a:xfrm>
        </p:spPr>
        <p:txBody>
          <a:bodyPr>
            <a:normAutofit fontScale="92500" lnSpcReduction="20000"/>
          </a:bodyPr>
          <a:lstStyle/>
          <a:p>
            <a:pPr marL="0" marR="0" lvl="0" indent="0" algn="just">
              <a:lnSpc>
                <a:spcPct val="115000"/>
              </a:lnSpc>
              <a:spcBef>
                <a:spcPts val="0"/>
              </a:spcBef>
              <a:spcAft>
                <a:spcPts val="1000"/>
              </a:spcAft>
              <a:buSzPts val="1000"/>
              <a:buNone/>
              <a:tabLst>
                <a:tab pos="457200" algn="l"/>
              </a:tabLst>
            </a:pPr>
            <a:r>
              <a:rPr lang="en-IN" sz="2400" b="1" dirty="0" smtClean="0"/>
              <a:t>1. </a:t>
            </a:r>
            <a:r>
              <a:rPr lang="en-IN" sz="2400" b="1" dirty="0"/>
              <a:t>Corporate Governance</a:t>
            </a:r>
          </a:p>
          <a:p>
            <a:pPr marL="0" marR="0" lvl="0" indent="633413" algn="just">
              <a:lnSpc>
                <a:spcPct val="115000"/>
              </a:lnSpc>
              <a:spcBef>
                <a:spcPts val="0"/>
              </a:spcBef>
              <a:spcAft>
                <a:spcPts val="1000"/>
              </a:spcAft>
              <a:buSzPts val="1000"/>
              <a:buNone/>
              <a:tabLst>
                <a:tab pos="457200" algn="l"/>
              </a:tabLst>
            </a:pPr>
            <a:r>
              <a:rPr lang="en-IN" sz="2400" dirty="0" smtClean="0"/>
              <a:t>1.1 </a:t>
            </a:r>
            <a:r>
              <a:rPr lang="en-IN" sz="2400" dirty="0"/>
              <a:t>Meaning of corporate governance </a:t>
            </a:r>
          </a:p>
          <a:p>
            <a:pPr marL="0" marR="0" lvl="0" indent="633413" algn="just">
              <a:lnSpc>
                <a:spcPct val="115000"/>
              </a:lnSpc>
              <a:spcBef>
                <a:spcPts val="0"/>
              </a:spcBef>
              <a:spcAft>
                <a:spcPts val="1000"/>
              </a:spcAft>
              <a:buSzPts val="1000"/>
              <a:buNone/>
              <a:tabLst>
                <a:tab pos="457200" algn="l"/>
              </a:tabLst>
            </a:pPr>
            <a:r>
              <a:rPr lang="en-IN" sz="2400" dirty="0"/>
              <a:t>1</a:t>
            </a:r>
            <a:r>
              <a:rPr lang="en-IN" sz="2400" dirty="0" smtClean="0"/>
              <a:t>.2 </a:t>
            </a:r>
            <a:r>
              <a:rPr lang="en-IN" sz="2400" dirty="0"/>
              <a:t>Corporate governance in </a:t>
            </a:r>
            <a:r>
              <a:rPr lang="en-IN" sz="2400" dirty="0" smtClean="0"/>
              <a:t>India</a:t>
            </a:r>
            <a:endParaRPr lang="en-IN" sz="2400" dirty="0"/>
          </a:p>
          <a:p>
            <a:pPr marL="0" marR="0" lvl="0" indent="0" algn="just">
              <a:lnSpc>
                <a:spcPct val="115000"/>
              </a:lnSpc>
              <a:spcBef>
                <a:spcPts val="0"/>
              </a:spcBef>
              <a:spcAft>
                <a:spcPts val="1000"/>
              </a:spcAft>
              <a:buSzPts val="1000"/>
              <a:buNone/>
              <a:tabLst>
                <a:tab pos="457200" algn="l"/>
              </a:tabLst>
            </a:pPr>
            <a:r>
              <a:rPr lang="en-IN" sz="2400" b="1" dirty="0" smtClean="0"/>
              <a:t>2. </a:t>
            </a:r>
            <a:r>
              <a:rPr lang="en-IN" sz="2400" b="1" dirty="0"/>
              <a:t>CSR</a:t>
            </a:r>
          </a:p>
          <a:p>
            <a:pPr marL="0" marR="0" lvl="0" indent="693738" algn="just">
              <a:lnSpc>
                <a:spcPct val="115000"/>
              </a:lnSpc>
              <a:spcBef>
                <a:spcPts val="0"/>
              </a:spcBef>
              <a:spcAft>
                <a:spcPts val="1000"/>
              </a:spcAft>
              <a:buSzPts val="1000"/>
              <a:buNone/>
              <a:tabLst>
                <a:tab pos="457200" algn="l"/>
              </a:tabLst>
            </a:pPr>
            <a:r>
              <a:rPr lang="en-IN" sz="2400" dirty="0" smtClean="0"/>
              <a:t>2.1 </a:t>
            </a:r>
            <a:r>
              <a:rPr lang="en-IN" sz="2400" dirty="0"/>
              <a:t>Challenges and concerns associated with CSR in India</a:t>
            </a:r>
          </a:p>
          <a:p>
            <a:pPr marL="0" marR="0" lvl="0" indent="693738" algn="just">
              <a:lnSpc>
                <a:spcPct val="115000"/>
              </a:lnSpc>
              <a:spcBef>
                <a:spcPts val="0"/>
              </a:spcBef>
              <a:spcAft>
                <a:spcPts val="1000"/>
              </a:spcAft>
              <a:buSzPts val="1000"/>
              <a:buNone/>
              <a:tabLst>
                <a:tab pos="457200" algn="l"/>
              </a:tabLst>
            </a:pPr>
            <a:r>
              <a:rPr lang="en-IN" sz="2400" dirty="0" smtClean="0"/>
              <a:t>2.2 </a:t>
            </a:r>
            <a:r>
              <a:rPr lang="en-IN" sz="2400" dirty="0"/>
              <a:t>Suggestions</a:t>
            </a:r>
          </a:p>
          <a:p>
            <a:pPr marL="0" marR="0" lvl="0" indent="0" algn="just">
              <a:lnSpc>
                <a:spcPct val="115000"/>
              </a:lnSpc>
              <a:spcBef>
                <a:spcPts val="0"/>
              </a:spcBef>
              <a:spcAft>
                <a:spcPts val="1000"/>
              </a:spcAft>
              <a:buSzPts val="1000"/>
              <a:buNone/>
              <a:tabLst>
                <a:tab pos="457200" algn="l"/>
              </a:tabLst>
            </a:pPr>
            <a:r>
              <a:rPr lang="en-IN" sz="2400" b="1" dirty="0" smtClean="0"/>
              <a:t>3. </a:t>
            </a:r>
            <a:r>
              <a:rPr lang="en-IN" sz="2400" b="1" dirty="0"/>
              <a:t>Ethics in International Relations </a:t>
            </a:r>
          </a:p>
          <a:p>
            <a:pPr marL="0" indent="693738" algn="just">
              <a:lnSpc>
                <a:spcPct val="115000"/>
              </a:lnSpc>
              <a:spcBef>
                <a:spcPts val="0"/>
              </a:spcBef>
              <a:spcAft>
                <a:spcPts val="1000"/>
              </a:spcAft>
              <a:buSzPts val="1000"/>
              <a:buNone/>
              <a:tabLst>
                <a:tab pos="457200" algn="l"/>
              </a:tabLst>
            </a:pPr>
            <a:r>
              <a:rPr lang="en-IN" sz="2400" dirty="0" smtClean="0"/>
              <a:t>3.1 </a:t>
            </a:r>
            <a:r>
              <a:rPr lang="en-IN" sz="2400" dirty="0"/>
              <a:t>Meaning of ethics in IR</a:t>
            </a:r>
          </a:p>
          <a:p>
            <a:pPr marL="0" marR="0" lvl="0" indent="693738" algn="just">
              <a:lnSpc>
                <a:spcPct val="115000"/>
              </a:lnSpc>
              <a:spcBef>
                <a:spcPts val="0"/>
              </a:spcBef>
              <a:spcAft>
                <a:spcPts val="1000"/>
              </a:spcAft>
              <a:buSzPts val="1000"/>
              <a:buNone/>
              <a:tabLst>
                <a:tab pos="457200" algn="l"/>
              </a:tabLst>
            </a:pPr>
            <a:r>
              <a:rPr lang="en-IN" sz="2400" dirty="0" smtClean="0"/>
              <a:t>3.2 </a:t>
            </a:r>
            <a:r>
              <a:rPr lang="en-IN" sz="2400" dirty="0"/>
              <a:t>Three approaches in IR</a:t>
            </a:r>
          </a:p>
          <a:p>
            <a:pPr marL="0" marR="0" lvl="0" indent="693738" algn="just">
              <a:lnSpc>
                <a:spcPct val="115000"/>
              </a:lnSpc>
              <a:spcBef>
                <a:spcPts val="0"/>
              </a:spcBef>
              <a:spcAft>
                <a:spcPts val="1000"/>
              </a:spcAft>
              <a:buSzPts val="1000"/>
              <a:buNone/>
              <a:tabLst>
                <a:tab pos="457200" algn="l"/>
              </a:tabLst>
            </a:pPr>
            <a:r>
              <a:rPr lang="en-IN" sz="2400" dirty="0" smtClean="0"/>
              <a:t>3.3 </a:t>
            </a:r>
            <a:r>
              <a:rPr lang="en-IN" sz="2400" dirty="0"/>
              <a:t>Some ethical issues in </a:t>
            </a:r>
            <a:r>
              <a:rPr lang="en-IN" sz="2400" dirty="0" smtClean="0"/>
              <a:t>IR</a:t>
            </a:r>
            <a:endParaRPr lang="en-IN" sz="2400" dirty="0"/>
          </a:p>
        </p:txBody>
      </p:sp>
    </p:spTree>
    <p:extLst>
      <p:ext uri="{BB962C8B-B14F-4D97-AF65-F5344CB8AC3E}">
        <p14:creationId xmlns:p14="http://schemas.microsoft.com/office/powerpoint/2010/main" val="4137276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836FCE-BB0B-4FEB-BF7B-650EA843A34C}"/>
              </a:ext>
            </a:extLst>
          </p:cNvPr>
          <p:cNvSpPr>
            <a:spLocks noGrp="1"/>
          </p:cNvSpPr>
          <p:nvPr>
            <p:ph type="title"/>
          </p:nvPr>
        </p:nvSpPr>
        <p:spPr/>
        <p:txBody>
          <a:bodyPr vert="horz" lIns="91440" tIns="45720" rIns="91440" bIns="45720" rtlCol="0" anchor="b">
            <a:normAutofit/>
          </a:bodyPr>
          <a:lstStyle/>
          <a:p>
            <a:r>
              <a:rPr lang="en-US" b="1" dirty="0"/>
              <a:t>Why Corporate governance matters?</a:t>
            </a:r>
            <a:endParaRPr lang="en-US" b="1" u="none" dirty="0"/>
          </a:p>
        </p:txBody>
      </p:sp>
      <p:graphicFrame>
        <p:nvGraphicFramePr>
          <p:cNvPr id="6" name="Content Placeholder 3">
            <a:extLst>
              <a:ext uri="{FF2B5EF4-FFF2-40B4-BE49-F238E27FC236}">
                <a16:creationId xmlns="" xmlns:a16="http://schemas.microsoft.com/office/drawing/2014/main" id="{A1EBE19A-C83A-DD60-6B90-C4936A6CFBA1}"/>
              </a:ext>
            </a:extLst>
          </p:cNvPr>
          <p:cNvGraphicFramePr>
            <a:graphicFrameLocks noGrp="1"/>
          </p:cNvGraphicFramePr>
          <p:nvPr>
            <p:ph idx="1"/>
            <p:extLst>
              <p:ext uri="{D42A27DB-BD31-4B8C-83A1-F6EECF244321}">
                <p14:modId xmlns:p14="http://schemas.microsoft.com/office/powerpoint/2010/main" val="3561615992"/>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5099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68219"/>
          </a:xfrm>
        </p:spPr>
        <p:txBody>
          <a:bodyPr>
            <a:normAutofit fontScale="90000"/>
          </a:bodyPr>
          <a:lstStyle/>
          <a:p>
            <a:r>
              <a:rPr lang="en-US" sz="3600" dirty="0" smtClean="0"/>
              <a:t>Institutions</a:t>
            </a:r>
            <a:r>
              <a:rPr lang="en-US" sz="3600" dirty="0"/>
              <a:t>, </a:t>
            </a:r>
            <a:r>
              <a:rPr lang="en-US" sz="3600" dirty="0" smtClean="0"/>
              <a:t>Legislations</a:t>
            </a:r>
            <a:r>
              <a:rPr lang="en-US" sz="3600" dirty="0"/>
              <a:t>, and </a:t>
            </a:r>
            <a:r>
              <a:rPr lang="en-US" sz="3600" dirty="0" smtClean="0"/>
              <a:t>Regulations for Corporate Governance in India</a:t>
            </a:r>
            <a:endParaRPr lang="en-US" sz="3600" dirty="0"/>
          </a:p>
        </p:txBody>
      </p:sp>
      <p:sp>
        <p:nvSpPr>
          <p:cNvPr id="3" name="Content Placeholder 2"/>
          <p:cNvSpPr>
            <a:spLocks noGrp="1"/>
          </p:cNvSpPr>
          <p:nvPr>
            <p:ph idx="1"/>
          </p:nvPr>
        </p:nvSpPr>
        <p:spPr>
          <a:xfrm>
            <a:off x="1066800" y="1940892"/>
            <a:ext cx="10058400" cy="3849624"/>
          </a:xfrm>
        </p:spPr>
        <p:txBody>
          <a:bodyPr>
            <a:noAutofit/>
          </a:bodyPr>
          <a:lstStyle/>
          <a:p>
            <a:pPr algn="just"/>
            <a:r>
              <a:rPr lang="en-US" sz="2400" b="1" dirty="0"/>
              <a:t>Ministry of Corporate Affairs (MCA)</a:t>
            </a:r>
            <a:r>
              <a:rPr lang="en-US" sz="2400" dirty="0"/>
              <a:t>: The MCA is the apex body responsible for regulating corporate affairs in India. It formulates policies, drafts laws, and oversees their implementation relating to companies, corporate governance, and related matters.</a:t>
            </a:r>
          </a:p>
          <a:p>
            <a:pPr algn="just"/>
            <a:r>
              <a:rPr lang="en-US" sz="2400" b="1" dirty="0"/>
              <a:t>Companies Act, 2013</a:t>
            </a:r>
            <a:r>
              <a:rPr lang="en-US" sz="2400" dirty="0"/>
              <a:t>: The Companies Act, 2013 is a comprehensive legislation that governs the formation, functioning, and regulation of companies in India. It contains provisions related to corporate governance, such as the composition and roles of the board of directors, shareholder rights, disclosure requirements, audit requirements, etc</a:t>
            </a:r>
            <a:r>
              <a:rPr lang="en-US" sz="2400" dirty="0" smtClean="0"/>
              <a:t>.</a:t>
            </a:r>
            <a:endParaRPr lang="en-US" sz="2400" dirty="0"/>
          </a:p>
        </p:txBody>
      </p:sp>
    </p:spTree>
    <p:extLst>
      <p:ext uri="{BB962C8B-B14F-4D97-AF65-F5344CB8AC3E}">
        <p14:creationId xmlns:p14="http://schemas.microsoft.com/office/powerpoint/2010/main" val="442398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5"/>
            <a:ext cx="10058400" cy="493032"/>
          </a:xfrm>
        </p:spPr>
        <p:txBody>
          <a:bodyPr>
            <a:normAutofit fontScale="90000"/>
          </a:bodyPr>
          <a:lstStyle/>
          <a:p>
            <a:endParaRPr lang="en-US" dirty="0"/>
          </a:p>
        </p:txBody>
      </p:sp>
      <p:sp>
        <p:nvSpPr>
          <p:cNvPr id="3" name="Content Placeholder 2"/>
          <p:cNvSpPr>
            <a:spLocks noGrp="1"/>
          </p:cNvSpPr>
          <p:nvPr>
            <p:ph idx="1"/>
          </p:nvPr>
        </p:nvSpPr>
        <p:spPr>
          <a:xfrm>
            <a:off x="1066800" y="1371600"/>
            <a:ext cx="10058400" cy="4182948"/>
          </a:xfrm>
        </p:spPr>
        <p:txBody>
          <a:bodyPr>
            <a:noAutofit/>
          </a:bodyPr>
          <a:lstStyle/>
          <a:p>
            <a:pPr algn="just"/>
            <a:r>
              <a:rPr lang="en-US" sz="2400" b="1" dirty="0"/>
              <a:t>Securities and Exchange Board of India (SEBI)</a:t>
            </a:r>
            <a:r>
              <a:rPr lang="en-US" sz="2400" dirty="0"/>
              <a:t>: SEBI is the regulatory body for the securities market in India. It plays a crucial role in ensuring investor protection and promoting fair and transparent securities markets. SEBI has issued various regulations and guidelines related to corporate governance for listed companies, including the SEBI (Listing Obligations and Disclosure Requirements) Regulations, 2015.</a:t>
            </a:r>
          </a:p>
          <a:p>
            <a:pPr algn="just"/>
            <a:r>
              <a:rPr lang="en-US" sz="2400" b="1" dirty="0"/>
              <a:t>Institute of Company Secretaries of India (ICSI)</a:t>
            </a:r>
            <a:r>
              <a:rPr lang="en-US" sz="2400" dirty="0"/>
              <a:t>: ICSI is a professional body in India that regulates the profession of Company Secretaries. It plays a significant role in promoting good corporate governance practices and providing guidance to companies on compliance with corporate laws and regulations</a:t>
            </a:r>
            <a:r>
              <a:rPr lang="en-US" sz="2400" dirty="0" smtClean="0"/>
              <a:t>.</a:t>
            </a:r>
            <a:endParaRPr lang="en-US" sz="2400" dirty="0"/>
          </a:p>
        </p:txBody>
      </p:sp>
    </p:spTree>
    <p:extLst>
      <p:ext uri="{BB962C8B-B14F-4D97-AF65-F5344CB8AC3E}">
        <p14:creationId xmlns:p14="http://schemas.microsoft.com/office/powerpoint/2010/main" val="73465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861741"/>
          </a:xfrm>
        </p:spPr>
        <p:txBody>
          <a:bodyPr/>
          <a:lstStyle/>
          <a:p>
            <a:endParaRPr lang="en-US" dirty="0"/>
          </a:p>
        </p:txBody>
      </p:sp>
      <p:sp>
        <p:nvSpPr>
          <p:cNvPr id="3" name="Content Placeholder 2"/>
          <p:cNvSpPr>
            <a:spLocks noGrp="1"/>
          </p:cNvSpPr>
          <p:nvPr>
            <p:ph idx="1"/>
          </p:nvPr>
        </p:nvSpPr>
        <p:spPr>
          <a:xfrm>
            <a:off x="1066800" y="1675428"/>
            <a:ext cx="10058400" cy="3849624"/>
          </a:xfrm>
        </p:spPr>
        <p:txBody>
          <a:bodyPr>
            <a:noAutofit/>
          </a:bodyPr>
          <a:lstStyle/>
          <a:p>
            <a:pPr algn="just"/>
            <a:r>
              <a:rPr lang="en-US" sz="2400" b="1" dirty="0"/>
              <a:t>National Stock Exchange (NSE) and Bombay Stock Exchange (BSE)</a:t>
            </a:r>
            <a:r>
              <a:rPr lang="en-US" sz="2400" dirty="0"/>
              <a:t>: These are the major stock exchanges in India where companies are listed. They have their own listing requirements and guidelines related to corporate governance which are in alignment with SEBI regulations.</a:t>
            </a:r>
          </a:p>
          <a:p>
            <a:pPr algn="just"/>
            <a:r>
              <a:rPr lang="en-US" sz="2400" b="1" dirty="0" smtClean="0"/>
              <a:t>National </a:t>
            </a:r>
            <a:r>
              <a:rPr lang="en-US" sz="2400" b="1" dirty="0"/>
              <a:t>Financial Reporting Authority (NFRA)</a:t>
            </a:r>
            <a:r>
              <a:rPr lang="en-US" sz="2400" dirty="0"/>
              <a:t>: NFRA is an independent regulator established under the Companies Act, 2013, responsible for overseeing the quality of financial reporting and auditing by certain class of companies. It ensures compliance with accounting standards and auditing standards to enhance the credibility and reliability of financial information</a:t>
            </a:r>
            <a:r>
              <a:rPr lang="en-US" sz="2400" dirty="0" smtClean="0"/>
              <a:t>.</a:t>
            </a:r>
            <a:endParaRPr lang="en-US" sz="2400" dirty="0"/>
          </a:p>
        </p:txBody>
      </p:sp>
    </p:spTree>
    <p:extLst>
      <p:ext uri="{BB962C8B-B14F-4D97-AF65-F5344CB8AC3E}">
        <p14:creationId xmlns:p14="http://schemas.microsoft.com/office/powerpoint/2010/main" val="3720905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b="1" dirty="0"/>
              <a:t>Corporate Governance Voluntary Guidelines, 2009</a:t>
            </a:r>
            <a:r>
              <a:rPr lang="en-US" sz="2400" dirty="0"/>
              <a:t>: Issued by the Ministry of Corporate Affairs, these guidelines provide a framework for companies to adopt voluntary measures to enhance corporate governance practices beyond the statutory requirements.</a:t>
            </a:r>
          </a:p>
          <a:p>
            <a:pPr algn="just"/>
            <a:endParaRPr lang="en-US" sz="2000" dirty="0"/>
          </a:p>
        </p:txBody>
      </p:sp>
    </p:spTree>
    <p:extLst>
      <p:ext uri="{BB962C8B-B14F-4D97-AF65-F5344CB8AC3E}">
        <p14:creationId xmlns:p14="http://schemas.microsoft.com/office/powerpoint/2010/main" val="5535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5F3669-B2E2-4D5C-B411-D1F1F424F8A7}"/>
              </a:ext>
            </a:extLst>
          </p:cNvPr>
          <p:cNvSpPr>
            <a:spLocks noGrp="1"/>
          </p:cNvSpPr>
          <p:nvPr>
            <p:ph type="title"/>
          </p:nvPr>
        </p:nvSpPr>
        <p:spPr>
          <a:xfrm>
            <a:off x="1066800" y="642594"/>
            <a:ext cx="10058400" cy="832245"/>
          </a:xfrm>
        </p:spPr>
        <p:txBody>
          <a:bodyPr/>
          <a:lstStyle/>
          <a:p>
            <a:r>
              <a:rPr lang="en-US" dirty="0"/>
              <a:t>Indian Companies Act 2013</a:t>
            </a:r>
            <a:endParaRPr lang="en-IN" dirty="0"/>
          </a:p>
        </p:txBody>
      </p:sp>
      <p:sp>
        <p:nvSpPr>
          <p:cNvPr id="3" name="Content Placeholder 2">
            <a:extLst>
              <a:ext uri="{FF2B5EF4-FFF2-40B4-BE49-F238E27FC236}">
                <a16:creationId xmlns="" xmlns:a16="http://schemas.microsoft.com/office/drawing/2014/main" id="{D8A9758B-5CE1-4781-AEAD-DCFDE535BE49}"/>
              </a:ext>
            </a:extLst>
          </p:cNvPr>
          <p:cNvSpPr>
            <a:spLocks noGrp="1"/>
          </p:cNvSpPr>
          <p:nvPr>
            <p:ph idx="1"/>
          </p:nvPr>
        </p:nvSpPr>
        <p:spPr>
          <a:xfrm>
            <a:off x="1066800" y="1563329"/>
            <a:ext cx="10058400" cy="4389415"/>
          </a:xfrm>
        </p:spPr>
        <p:txBody>
          <a:bodyPr>
            <a:normAutofit fontScale="92500" lnSpcReduction="20000"/>
          </a:bodyPr>
          <a:lstStyle/>
          <a:p>
            <a:pPr marL="0" indent="0" algn="just">
              <a:spcBef>
                <a:spcPts val="0"/>
              </a:spcBef>
              <a:buNone/>
            </a:pPr>
            <a:r>
              <a:rPr lang="en-US" sz="2400" dirty="0">
                <a:solidFill>
                  <a:schemeClr val="tx1"/>
                </a:solidFill>
              </a:rPr>
              <a:t>Key provisions of Indian companies act:</a:t>
            </a:r>
          </a:p>
          <a:p>
            <a:pPr algn="just">
              <a:spcBef>
                <a:spcPts val="0"/>
              </a:spcBef>
            </a:pPr>
            <a:r>
              <a:rPr lang="en-US" sz="2400" dirty="0">
                <a:solidFill>
                  <a:schemeClr val="tx1"/>
                </a:solidFill>
              </a:rPr>
              <a:t>Maximum number of members (shareholders) permitted for a Private Limited Company is increased to 200 from 50.</a:t>
            </a:r>
          </a:p>
          <a:p>
            <a:pPr algn="just">
              <a:spcBef>
                <a:spcPts val="0"/>
              </a:spcBef>
            </a:pPr>
            <a:r>
              <a:rPr lang="en-US" sz="2400" dirty="0">
                <a:solidFill>
                  <a:schemeClr val="tx1"/>
                </a:solidFill>
              </a:rPr>
              <a:t>Section 135 of the Act which deals with Corporate Social Responsibility.</a:t>
            </a:r>
          </a:p>
          <a:p>
            <a:pPr algn="just">
              <a:spcBef>
                <a:spcPts val="0"/>
              </a:spcBef>
            </a:pPr>
            <a:r>
              <a:rPr lang="en-US" sz="2400" dirty="0">
                <a:solidFill>
                  <a:schemeClr val="tx1"/>
                </a:solidFill>
              </a:rPr>
              <a:t>Women empowerment in the corporate sector</a:t>
            </a:r>
          </a:p>
          <a:p>
            <a:pPr algn="just">
              <a:spcBef>
                <a:spcPts val="0"/>
              </a:spcBef>
            </a:pPr>
            <a:r>
              <a:rPr lang="en-US" sz="2400" dirty="0">
                <a:solidFill>
                  <a:schemeClr val="tx1"/>
                </a:solidFill>
              </a:rPr>
              <a:t>Fast Track Mergers and cross border merger</a:t>
            </a:r>
          </a:p>
          <a:p>
            <a:pPr algn="just">
              <a:spcBef>
                <a:spcPts val="0"/>
              </a:spcBef>
            </a:pPr>
            <a:r>
              <a:rPr lang="en-US" sz="2400" dirty="0">
                <a:solidFill>
                  <a:schemeClr val="tx1"/>
                </a:solidFill>
              </a:rPr>
              <a:t>Company Law Tribunal and Company Law Appellate Tribunal.</a:t>
            </a:r>
          </a:p>
          <a:p>
            <a:pPr algn="just">
              <a:spcBef>
                <a:spcPts val="0"/>
              </a:spcBef>
            </a:pPr>
            <a:r>
              <a:rPr lang="en-US" sz="2400" dirty="0">
                <a:solidFill>
                  <a:schemeClr val="tx1"/>
                </a:solidFill>
              </a:rPr>
              <a:t>Resident Director</a:t>
            </a:r>
          </a:p>
          <a:p>
            <a:pPr algn="just">
              <a:spcBef>
                <a:spcPts val="0"/>
              </a:spcBef>
            </a:pPr>
            <a:r>
              <a:rPr lang="en-US" sz="2400" dirty="0">
                <a:solidFill>
                  <a:schemeClr val="tx1"/>
                </a:solidFill>
              </a:rPr>
              <a:t>Independent Director</a:t>
            </a:r>
          </a:p>
          <a:p>
            <a:pPr algn="just">
              <a:spcBef>
                <a:spcPts val="0"/>
              </a:spcBef>
            </a:pPr>
            <a:r>
              <a:rPr lang="en-US" sz="2400" dirty="0">
                <a:solidFill>
                  <a:schemeClr val="tx1"/>
                </a:solidFill>
              </a:rPr>
              <a:t>Stakeholder Relationship Committee</a:t>
            </a:r>
          </a:p>
          <a:p>
            <a:pPr algn="just">
              <a:spcBef>
                <a:spcPts val="0"/>
              </a:spcBef>
            </a:pPr>
            <a:r>
              <a:rPr lang="en-US" sz="2400" dirty="0">
                <a:solidFill>
                  <a:schemeClr val="tx1"/>
                </a:solidFill>
              </a:rPr>
              <a:t>Audit Committee</a:t>
            </a:r>
          </a:p>
          <a:p>
            <a:pPr algn="just">
              <a:spcBef>
                <a:spcPts val="0"/>
              </a:spcBef>
            </a:pPr>
            <a:r>
              <a:rPr lang="en-US" sz="2400" dirty="0">
                <a:solidFill>
                  <a:schemeClr val="tx1"/>
                </a:solidFill>
              </a:rPr>
              <a:t>Internal Audit</a:t>
            </a:r>
          </a:p>
          <a:p>
            <a:pPr algn="just">
              <a:spcBef>
                <a:spcPts val="0"/>
              </a:spcBef>
            </a:pPr>
            <a:r>
              <a:rPr lang="en-US" sz="2400" dirty="0">
                <a:solidFill>
                  <a:schemeClr val="tx1"/>
                </a:solidFill>
              </a:rPr>
              <a:t>Serious Fraud Investigation Offence (SFIO)</a:t>
            </a:r>
          </a:p>
          <a:p>
            <a:pPr algn="just">
              <a:spcBef>
                <a:spcPts val="0"/>
              </a:spcBef>
            </a:pPr>
            <a:r>
              <a:rPr lang="en-US" sz="2400" dirty="0">
                <a:solidFill>
                  <a:schemeClr val="tx1"/>
                </a:solidFill>
              </a:rPr>
              <a:t>Nomination and Remuneration </a:t>
            </a:r>
            <a:r>
              <a:rPr lang="en-US" sz="2400" dirty="0" err="1">
                <a:solidFill>
                  <a:schemeClr val="tx1"/>
                </a:solidFill>
              </a:rPr>
              <a:t>Committe</a:t>
            </a:r>
            <a:endParaRPr lang="en-US" sz="2400" dirty="0">
              <a:solidFill>
                <a:schemeClr val="tx1"/>
              </a:solidFill>
            </a:endParaRPr>
          </a:p>
        </p:txBody>
      </p:sp>
    </p:spTree>
    <p:extLst>
      <p:ext uri="{BB962C8B-B14F-4D97-AF65-F5344CB8AC3E}">
        <p14:creationId xmlns:p14="http://schemas.microsoft.com/office/powerpoint/2010/main" val="3254051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A5336C5-DD41-EB83-3AA8-CA030A4B39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F83BC73D-F4EB-1738-1CE5-CBC846ACFC06}"/>
              </a:ext>
            </a:extLst>
          </p:cNvPr>
          <p:cNvSpPr>
            <a:spLocks noGrp="1"/>
          </p:cNvSpPr>
          <p:nvPr>
            <p:ph type="title"/>
          </p:nvPr>
        </p:nvSpPr>
        <p:spPr/>
        <p:txBody>
          <a:bodyPr>
            <a:normAutofit/>
          </a:bodyPr>
          <a:lstStyle/>
          <a:p>
            <a:r>
              <a:rPr lang="en-US" sz="3200" b="1" dirty="0"/>
              <a:t>Issues with Corporate Governance in India</a:t>
            </a:r>
            <a:endParaRPr lang="en-IN" sz="3200" b="1" dirty="0"/>
          </a:p>
        </p:txBody>
      </p:sp>
      <p:sp>
        <p:nvSpPr>
          <p:cNvPr id="3" name="Content Placeholder 2">
            <a:extLst>
              <a:ext uri="{FF2B5EF4-FFF2-40B4-BE49-F238E27FC236}">
                <a16:creationId xmlns="" xmlns:a16="http://schemas.microsoft.com/office/drawing/2014/main" id="{354EA9B8-60B4-B0A7-1557-40984851EC6B}"/>
              </a:ext>
            </a:extLst>
          </p:cNvPr>
          <p:cNvSpPr>
            <a:spLocks noGrp="1"/>
          </p:cNvSpPr>
          <p:nvPr>
            <p:ph idx="1"/>
          </p:nvPr>
        </p:nvSpPr>
        <p:spPr/>
        <p:txBody>
          <a:bodyPr>
            <a:normAutofit fontScale="92500" lnSpcReduction="10000"/>
          </a:bodyPr>
          <a:lstStyle/>
          <a:p>
            <a:pPr marL="342900" indent="-342900" algn="just">
              <a:lnSpc>
                <a:spcPct val="115000"/>
              </a:lnSpc>
              <a:spcBef>
                <a:spcPts val="0"/>
              </a:spcBef>
              <a:spcAft>
                <a:spcPts val="0"/>
              </a:spcAft>
              <a:buFont typeface="Symbol" panose="05050102010706020507" pitchFamily="18" charset="2"/>
              <a:buChar char=""/>
            </a:pPr>
            <a:r>
              <a:rPr lang="en-IN" sz="2400" dirty="0">
                <a:solidFill>
                  <a:schemeClr val="tx1"/>
                </a:solidFill>
              </a:rPr>
              <a:t>Accountability and Risk Management: Many companies have poor risk management, poor internal audit, statutory audit and weak whistle blowing policies. </a:t>
            </a:r>
          </a:p>
          <a:p>
            <a:pPr marL="342900" indent="-342900" algn="just">
              <a:lnSpc>
                <a:spcPct val="115000"/>
              </a:lnSpc>
              <a:spcBef>
                <a:spcPts val="0"/>
              </a:spcBef>
              <a:spcAft>
                <a:spcPts val="0"/>
              </a:spcAft>
              <a:buFont typeface="Symbol" panose="05050102010706020507" pitchFamily="18" charset="2"/>
              <a:buChar char=""/>
            </a:pPr>
            <a:r>
              <a:rPr lang="en-IN" sz="2400" dirty="0">
                <a:solidFill>
                  <a:schemeClr val="tx1"/>
                </a:solidFill>
              </a:rPr>
              <a:t>Poor transparency and lack of fairness in affairs</a:t>
            </a:r>
          </a:p>
          <a:p>
            <a:pPr marL="342900" indent="-342900" algn="just">
              <a:lnSpc>
                <a:spcPct val="115000"/>
              </a:lnSpc>
              <a:spcBef>
                <a:spcPts val="0"/>
              </a:spcBef>
              <a:spcAft>
                <a:spcPts val="0"/>
              </a:spcAft>
              <a:buFont typeface="Symbol" panose="05050102010706020507" pitchFamily="18" charset="2"/>
              <a:buChar char=""/>
            </a:pPr>
            <a:r>
              <a:rPr lang="en-IN" sz="2400" dirty="0">
                <a:solidFill>
                  <a:schemeClr val="tx1"/>
                </a:solidFill>
              </a:rPr>
              <a:t>Inadequate monitoring and response failure by regulatory authorities.</a:t>
            </a:r>
          </a:p>
          <a:p>
            <a:pPr marL="342900" indent="-342900" algn="just">
              <a:lnSpc>
                <a:spcPct val="115000"/>
              </a:lnSpc>
              <a:spcBef>
                <a:spcPts val="0"/>
              </a:spcBef>
              <a:spcAft>
                <a:spcPts val="0"/>
              </a:spcAft>
              <a:buFont typeface="Symbol" panose="05050102010706020507" pitchFamily="18" charset="2"/>
              <a:buChar char=""/>
            </a:pPr>
            <a:r>
              <a:rPr lang="en-IN" sz="2400" dirty="0">
                <a:solidFill>
                  <a:schemeClr val="tx1"/>
                </a:solidFill>
              </a:rPr>
              <a:t>Independence  of the independent directors.</a:t>
            </a:r>
          </a:p>
          <a:p>
            <a:pPr marL="342900" indent="-342900" algn="just">
              <a:lnSpc>
                <a:spcPct val="115000"/>
              </a:lnSpc>
              <a:spcBef>
                <a:spcPts val="0"/>
              </a:spcBef>
              <a:spcAft>
                <a:spcPts val="0"/>
              </a:spcAft>
              <a:buFont typeface="Symbol" panose="05050102010706020507" pitchFamily="18" charset="2"/>
              <a:buChar char=""/>
            </a:pPr>
            <a:r>
              <a:rPr lang="en-IN" sz="2400" dirty="0">
                <a:solidFill>
                  <a:schemeClr val="tx1"/>
                </a:solidFill>
              </a:rPr>
              <a:t>Family ownership</a:t>
            </a:r>
          </a:p>
          <a:p>
            <a:pPr marL="342900" indent="-342900" algn="just">
              <a:lnSpc>
                <a:spcPct val="115000"/>
              </a:lnSpc>
              <a:spcBef>
                <a:spcPts val="0"/>
              </a:spcBef>
              <a:spcAft>
                <a:spcPts val="0"/>
              </a:spcAft>
              <a:buFont typeface="Symbol" panose="05050102010706020507" pitchFamily="18" charset="2"/>
              <a:buChar char=""/>
            </a:pPr>
            <a:r>
              <a:rPr lang="en-IN" sz="2400" dirty="0">
                <a:solidFill>
                  <a:schemeClr val="tx1"/>
                </a:solidFill>
              </a:rPr>
              <a:t>Promoter’s emotional attachment to the company.</a:t>
            </a:r>
          </a:p>
          <a:p>
            <a:pPr marL="342900" indent="-342900" algn="just">
              <a:lnSpc>
                <a:spcPct val="115000"/>
              </a:lnSpc>
              <a:spcBef>
                <a:spcPts val="0"/>
              </a:spcBef>
              <a:spcAft>
                <a:spcPts val="0"/>
              </a:spcAft>
              <a:buFont typeface="Symbol" panose="05050102010706020507" pitchFamily="18" charset="2"/>
              <a:buChar char=""/>
            </a:pPr>
            <a:r>
              <a:rPr lang="en-IN" sz="2400" dirty="0">
                <a:solidFill>
                  <a:schemeClr val="tx1"/>
                </a:solidFill>
              </a:rPr>
              <a:t>Lack of succession planning and capital allocation mechanism.</a:t>
            </a:r>
          </a:p>
          <a:p>
            <a:pPr marL="342900" indent="-342900" algn="just">
              <a:lnSpc>
                <a:spcPct val="115000"/>
              </a:lnSpc>
              <a:spcBef>
                <a:spcPts val="0"/>
              </a:spcBef>
              <a:spcAft>
                <a:spcPts val="0"/>
              </a:spcAft>
              <a:buFont typeface="Symbol" panose="05050102010706020507" pitchFamily="18" charset="2"/>
              <a:buChar char=""/>
            </a:pPr>
            <a:r>
              <a:rPr lang="en-IN" sz="2400" dirty="0">
                <a:solidFill>
                  <a:schemeClr val="tx1"/>
                </a:solidFill>
              </a:rPr>
              <a:t>Lack of Diversity: Corporate boards lack gender diversity. </a:t>
            </a:r>
          </a:p>
        </p:txBody>
      </p:sp>
    </p:spTree>
    <p:extLst>
      <p:ext uri="{BB962C8B-B14F-4D97-AF65-F5344CB8AC3E}">
        <p14:creationId xmlns:p14="http://schemas.microsoft.com/office/powerpoint/2010/main" val="363298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BCC6ED-FF06-53AB-F85A-95271366CFB7}"/>
              </a:ext>
            </a:extLst>
          </p:cNvPr>
          <p:cNvSpPr>
            <a:spLocks noGrp="1"/>
          </p:cNvSpPr>
          <p:nvPr>
            <p:ph type="ctrTitle"/>
          </p:nvPr>
        </p:nvSpPr>
        <p:spPr/>
        <p:txBody>
          <a:bodyPr>
            <a:normAutofit/>
          </a:bodyPr>
          <a:lstStyle/>
          <a:p>
            <a:pPr algn="ctr"/>
            <a:r>
              <a:rPr lang="en-IN" sz="5400" b="1" dirty="0"/>
              <a:t>Corporate Social Responsibility</a:t>
            </a:r>
          </a:p>
        </p:txBody>
      </p:sp>
      <p:sp>
        <p:nvSpPr>
          <p:cNvPr id="2" name="Subtitle 1"/>
          <p:cNvSpPr>
            <a:spLocks noGrp="1"/>
          </p:cNvSpPr>
          <p:nvPr>
            <p:ph type="subTitle" idx="1"/>
          </p:nvPr>
        </p:nvSpPr>
        <p:spPr/>
        <p:txBody>
          <a:bodyPr/>
          <a:lstStyle/>
          <a:p>
            <a:endParaRPr lang="en-US" b="1"/>
          </a:p>
        </p:txBody>
      </p:sp>
    </p:spTree>
    <p:extLst>
      <p:ext uri="{BB962C8B-B14F-4D97-AF65-F5344CB8AC3E}">
        <p14:creationId xmlns:p14="http://schemas.microsoft.com/office/powerpoint/2010/main" val="1530047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0EAE677-0CD2-1839-608A-8F790BD0D1D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76F882B4-0644-DBD2-1218-BD0E1ADC0B74}"/>
              </a:ext>
            </a:extLst>
          </p:cNvPr>
          <p:cNvSpPr>
            <a:spLocks noGrp="1"/>
          </p:cNvSpPr>
          <p:nvPr>
            <p:ph type="title"/>
          </p:nvPr>
        </p:nvSpPr>
        <p:spPr/>
        <p:txBody>
          <a:bodyPr>
            <a:normAutofit/>
          </a:bodyPr>
          <a:lstStyle/>
          <a:p>
            <a:r>
              <a:rPr lang="en-IN" sz="3200" b="1" dirty="0"/>
              <a:t>Corporate Social Responsibility (CSR)</a:t>
            </a:r>
          </a:p>
        </p:txBody>
      </p:sp>
      <p:sp>
        <p:nvSpPr>
          <p:cNvPr id="3" name="Content Placeholder 2">
            <a:extLst>
              <a:ext uri="{FF2B5EF4-FFF2-40B4-BE49-F238E27FC236}">
                <a16:creationId xmlns="" xmlns:a16="http://schemas.microsoft.com/office/drawing/2014/main" id="{BFBEA7A4-2048-84D3-9618-F0CE5E7B35FA}"/>
              </a:ext>
            </a:extLst>
          </p:cNvPr>
          <p:cNvSpPr>
            <a:spLocks noGrp="1"/>
          </p:cNvSpPr>
          <p:nvPr>
            <p:ph idx="1"/>
          </p:nvPr>
        </p:nvSpPr>
        <p:spPr/>
        <p:txBody>
          <a:bodyPr>
            <a:normAutofit/>
          </a:bodyPr>
          <a:lstStyle/>
          <a:p>
            <a:pPr algn="just">
              <a:lnSpc>
                <a:spcPct val="115000"/>
              </a:lnSpc>
              <a:spcBef>
                <a:spcPts val="0"/>
              </a:spcBef>
              <a:buSzPts val="1000"/>
              <a:buFont typeface="Wingdings" panose="05000000000000000000" pitchFamily="2" charset="2"/>
              <a:buChar char="§"/>
              <a:tabLst>
                <a:tab pos="457200" algn="l"/>
              </a:tabLst>
            </a:pPr>
            <a:r>
              <a:rPr lang="en-IN" sz="2400" b="1" dirty="0">
                <a:solidFill>
                  <a:srgbClr val="FF0000"/>
                </a:solidFill>
              </a:rPr>
              <a:t>CSR is a process with the aim to embrace responsibility for the company's actions and encourage a positive impact through its activities on the environment, consumers, employees, communities and all other members of the public sphere who may also be considered as stakeholders.</a:t>
            </a:r>
          </a:p>
          <a:p>
            <a:pPr marL="342900" marR="0" lvl="0" indent="-342900" algn="just">
              <a:lnSpc>
                <a:spcPct val="115000"/>
              </a:lnSpc>
              <a:spcBef>
                <a:spcPts val="0"/>
              </a:spcBef>
              <a:spcAft>
                <a:spcPts val="1000"/>
              </a:spcAft>
              <a:buSzPts val="1000"/>
              <a:buFont typeface="Symbol" panose="05050102010706020507" pitchFamily="18" charset="2"/>
              <a:buChar char=""/>
              <a:tabLst>
                <a:tab pos="457200" algn="l"/>
              </a:tabLst>
            </a:pPr>
            <a:endParaRPr lang="en-IN" sz="2400" b="1" dirty="0">
              <a:solidFill>
                <a:srgbClr val="FF0000"/>
              </a:solidFill>
            </a:endParaRPr>
          </a:p>
        </p:txBody>
      </p:sp>
    </p:spTree>
    <p:extLst>
      <p:ext uri="{BB962C8B-B14F-4D97-AF65-F5344CB8AC3E}">
        <p14:creationId xmlns:p14="http://schemas.microsoft.com/office/powerpoint/2010/main" val="3084002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D81B528-8788-004E-84F5-0E1B02577FA5}"/>
              </a:ext>
            </a:extLst>
          </p:cNvPr>
          <p:cNvSpPr>
            <a:spLocks noGrp="1"/>
          </p:cNvSpPr>
          <p:nvPr>
            <p:ph type="title"/>
          </p:nvPr>
        </p:nvSpPr>
        <p:spPr/>
        <p:txBody>
          <a:bodyPr>
            <a:normAutofit/>
          </a:bodyPr>
          <a:lstStyle/>
          <a:p>
            <a:r>
              <a:rPr lang="en-US" dirty="0"/>
              <a:t>What is the meaning of CSR?</a:t>
            </a:r>
            <a:endParaRPr lang="en-IN" dirty="0"/>
          </a:p>
        </p:txBody>
      </p:sp>
      <p:sp>
        <p:nvSpPr>
          <p:cNvPr id="6" name="Content Placeholder 5">
            <a:extLst>
              <a:ext uri="{FF2B5EF4-FFF2-40B4-BE49-F238E27FC236}">
                <a16:creationId xmlns="" xmlns:a16="http://schemas.microsoft.com/office/drawing/2014/main" id="{EF414F32-20FA-91EC-B21B-D426A5867DC4}"/>
              </a:ext>
            </a:extLst>
          </p:cNvPr>
          <p:cNvSpPr>
            <a:spLocks noGrp="1"/>
          </p:cNvSpPr>
          <p:nvPr>
            <p:ph idx="1"/>
          </p:nvPr>
        </p:nvSpPr>
        <p:spPr/>
        <p:txBody>
          <a:bodyPr>
            <a:normAutofit/>
          </a:bodyPr>
          <a:lstStyle/>
          <a:p>
            <a:pPr algn="just"/>
            <a:r>
              <a:rPr lang="en-US" sz="2400" b="0" i="0" dirty="0">
                <a:solidFill>
                  <a:srgbClr val="28303D"/>
                </a:solidFill>
                <a:effectLst/>
              </a:rPr>
              <a:t>According to the United Nations Industrial Development Organization (UNIDO), Corporate Social Responsibility is a management concept whereby companies </a:t>
            </a:r>
            <a:r>
              <a:rPr lang="en-US" sz="2400" b="1" i="0" dirty="0">
                <a:solidFill>
                  <a:srgbClr val="FF0000"/>
                </a:solidFill>
                <a:effectLst/>
              </a:rPr>
              <a:t>integrate social and environmental concerns in their business operations</a:t>
            </a:r>
            <a:r>
              <a:rPr lang="en-US" sz="2400" b="0" i="0" dirty="0">
                <a:solidFill>
                  <a:srgbClr val="28303D"/>
                </a:solidFill>
                <a:effectLst/>
              </a:rPr>
              <a:t> and interactions with their stakeholders. </a:t>
            </a:r>
          </a:p>
          <a:p>
            <a:pPr algn="just"/>
            <a:r>
              <a:rPr lang="en-US" sz="2400" b="0" i="0" dirty="0">
                <a:solidFill>
                  <a:srgbClr val="28303D"/>
                </a:solidFill>
                <a:effectLst/>
              </a:rPr>
              <a:t>CSR is a way of running the businesses by which corporate houses </a:t>
            </a:r>
            <a:r>
              <a:rPr lang="en-US" sz="2400" b="1" i="0" dirty="0">
                <a:solidFill>
                  <a:srgbClr val="FF0000"/>
                </a:solidFill>
                <a:effectLst/>
              </a:rPr>
              <a:t>contribute towards social good</a:t>
            </a:r>
            <a:r>
              <a:rPr lang="en-US" sz="2400" b="0" i="0" dirty="0">
                <a:solidFill>
                  <a:srgbClr val="28303D"/>
                </a:solidFill>
                <a:effectLst/>
              </a:rPr>
              <a:t>. CSR is based on </a:t>
            </a:r>
            <a:r>
              <a:rPr lang="en-US" sz="2400" b="1" i="0" dirty="0">
                <a:solidFill>
                  <a:srgbClr val="FF0000"/>
                </a:solidFill>
                <a:effectLst/>
              </a:rPr>
              <a:t>sense of responsibility</a:t>
            </a:r>
            <a:r>
              <a:rPr lang="en-US" sz="2400" b="0" i="0" dirty="0">
                <a:solidFill>
                  <a:srgbClr val="28303D"/>
                </a:solidFill>
                <a:effectLst/>
              </a:rPr>
              <a:t> of the companies towards the community and the environment in which they operate.</a:t>
            </a:r>
            <a:endParaRPr lang="en-IN" sz="2400" dirty="0"/>
          </a:p>
        </p:txBody>
      </p:sp>
    </p:spTree>
    <p:extLst>
      <p:ext uri="{BB962C8B-B14F-4D97-AF65-F5344CB8AC3E}">
        <p14:creationId xmlns:p14="http://schemas.microsoft.com/office/powerpoint/2010/main" val="3847048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6A8838-8E12-854D-00C2-1CD42377CC51}"/>
              </a:ext>
            </a:extLst>
          </p:cNvPr>
          <p:cNvSpPr>
            <a:spLocks noGrp="1"/>
          </p:cNvSpPr>
          <p:nvPr>
            <p:ph type="ctrTitle"/>
          </p:nvPr>
        </p:nvSpPr>
        <p:spPr/>
        <p:txBody>
          <a:bodyPr/>
          <a:lstStyle/>
          <a:p>
            <a:r>
              <a:rPr lang="en-US" sz="4000" b="1" cap="none" dirty="0"/>
              <a:t>CORPORATE GOVERNANCE, CSR </a:t>
            </a:r>
            <a:br>
              <a:rPr lang="en-US" sz="4000" b="1" cap="none" dirty="0"/>
            </a:br>
            <a:r>
              <a:rPr lang="en-US" sz="4000" b="1" cap="none" dirty="0"/>
              <a:t>AND </a:t>
            </a:r>
            <a:br>
              <a:rPr lang="en-US" sz="4000" b="1" cap="none" dirty="0"/>
            </a:br>
            <a:r>
              <a:rPr lang="en-US" sz="4000" b="1" cap="none" dirty="0"/>
              <a:t>ETHICS IN INTERNATIONAL RELATIONS</a:t>
            </a:r>
            <a:endParaRPr lang="en-IN" sz="4000" b="1" dirty="0"/>
          </a:p>
        </p:txBody>
      </p:sp>
      <p:sp>
        <p:nvSpPr>
          <p:cNvPr id="3" name="Subtitle 2">
            <a:extLst>
              <a:ext uri="{FF2B5EF4-FFF2-40B4-BE49-F238E27FC236}">
                <a16:creationId xmlns="" xmlns:a16="http://schemas.microsoft.com/office/drawing/2014/main" id="{8A592A96-00BA-BB02-CFB4-80B1C2E0A444}"/>
              </a:ext>
            </a:extLst>
          </p:cNvPr>
          <p:cNvSpPr>
            <a:spLocks noGrp="1"/>
          </p:cNvSpPr>
          <p:nvPr>
            <p:ph type="subTitle" idx="1"/>
          </p:nvPr>
        </p:nvSpPr>
        <p:spPr/>
        <p:txBody>
          <a:bodyPr/>
          <a:lstStyle/>
          <a:p>
            <a:endParaRPr lang="en-IN" b="1" dirty="0"/>
          </a:p>
        </p:txBody>
      </p:sp>
    </p:spTree>
    <p:extLst>
      <p:ext uri="{BB962C8B-B14F-4D97-AF65-F5344CB8AC3E}">
        <p14:creationId xmlns:p14="http://schemas.microsoft.com/office/powerpoint/2010/main" val="3645727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a:extLst>
              <a:ext uri="{FF2B5EF4-FFF2-40B4-BE49-F238E27FC236}">
                <a16:creationId xmlns="" xmlns:a16="http://schemas.microsoft.com/office/drawing/2014/main" id="{EF414F32-20FA-91EC-B21B-D426A5867DC4}"/>
              </a:ext>
            </a:extLst>
          </p:cNvPr>
          <p:cNvSpPr>
            <a:spLocks noGrp="1"/>
          </p:cNvSpPr>
          <p:nvPr>
            <p:ph idx="1"/>
          </p:nvPr>
        </p:nvSpPr>
        <p:spPr/>
        <p:txBody>
          <a:bodyPr>
            <a:normAutofit/>
          </a:bodyPr>
          <a:lstStyle/>
          <a:p>
            <a:pPr algn="just"/>
            <a:r>
              <a:rPr lang="en-US" sz="2400" b="0" i="0" dirty="0">
                <a:solidFill>
                  <a:srgbClr val="28303D"/>
                </a:solidFill>
                <a:effectLst/>
              </a:rPr>
              <a:t>It is </a:t>
            </a:r>
            <a:r>
              <a:rPr lang="en-US" sz="2400" b="1" i="0" dirty="0">
                <a:solidFill>
                  <a:srgbClr val="FF0000"/>
                </a:solidFill>
                <a:effectLst/>
              </a:rPr>
              <a:t>closely linked to sustainability</a:t>
            </a:r>
            <a:r>
              <a:rPr lang="en-US" sz="2400" b="0" i="0" dirty="0">
                <a:solidFill>
                  <a:srgbClr val="28303D"/>
                </a:solidFill>
                <a:effectLst/>
              </a:rPr>
              <a:t> (creating economic, social, and environmental value) and ESG (Environmental, Social, and Governance). CSR is generally understood as being the way through which a company achieves a </a:t>
            </a:r>
            <a:r>
              <a:rPr lang="en-US" sz="2400" b="1" i="0" dirty="0">
                <a:solidFill>
                  <a:srgbClr val="FF0000"/>
                </a:solidFill>
                <a:effectLst/>
              </a:rPr>
              <a:t>balance of economic, environmental and social imperatives</a:t>
            </a:r>
            <a:r>
              <a:rPr lang="en-US" sz="2400" b="0" i="0" dirty="0">
                <a:solidFill>
                  <a:srgbClr val="28303D"/>
                </a:solidFill>
                <a:effectLst/>
              </a:rPr>
              <a:t> (‘Triple-Bottom-Line- Approach’), while at the same time addressing the expectations of shareholders and stakeholders.</a:t>
            </a:r>
            <a:endParaRPr lang="en-IN" sz="2400" dirty="0"/>
          </a:p>
        </p:txBody>
      </p:sp>
    </p:spTree>
    <p:extLst>
      <p:ext uri="{BB962C8B-B14F-4D97-AF65-F5344CB8AC3E}">
        <p14:creationId xmlns:p14="http://schemas.microsoft.com/office/powerpoint/2010/main" val="1310078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nchor="t">
            <a:spAutoFit/>
          </a:bodyPr>
          <a:lstStyle/>
          <a:p>
            <a:pPr marL="12700" algn="ctr">
              <a:spcBef>
                <a:spcPts val="100"/>
              </a:spcBef>
            </a:pPr>
            <a:r>
              <a:rPr dirty="0"/>
              <a:t>The Triple-Bottomline Impact</a:t>
            </a:r>
          </a:p>
        </p:txBody>
      </p:sp>
      <p:grpSp>
        <p:nvGrpSpPr>
          <p:cNvPr id="3" name="object 3"/>
          <p:cNvGrpSpPr/>
          <p:nvPr/>
        </p:nvGrpSpPr>
        <p:grpSpPr>
          <a:xfrm>
            <a:off x="3805238" y="2209800"/>
            <a:ext cx="4581525" cy="3590925"/>
            <a:chOff x="2281237" y="2509837"/>
            <a:chExt cx="4581525" cy="3590925"/>
          </a:xfrm>
        </p:grpSpPr>
        <p:sp>
          <p:nvSpPr>
            <p:cNvPr id="4" name="object 4"/>
            <p:cNvSpPr/>
            <p:nvPr/>
          </p:nvSpPr>
          <p:spPr>
            <a:xfrm>
              <a:off x="2286000" y="2514600"/>
              <a:ext cx="4572000" cy="3581400"/>
            </a:xfrm>
            <a:custGeom>
              <a:avLst/>
              <a:gdLst/>
              <a:ahLst/>
              <a:cxnLst/>
              <a:rect l="l" t="t" r="r" b="b"/>
              <a:pathLst>
                <a:path w="4572000" h="3581400">
                  <a:moveTo>
                    <a:pt x="2286000" y="0"/>
                  </a:moveTo>
                  <a:lnTo>
                    <a:pt x="0" y="3581400"/>
                  </a:lnTo>
                  <a:lnTo>
                    <a:pt x="4572000" y="3581400"/>
                  </a:lnTo>
                  <a:lnTo>
                    <a:pt x="2286000" y="0"/>
                  </a:lnTo>
                  <a:close/>
                </a:path>
              </a:pathLst>
            </a:custGeom>
            <a:solidFill>
              <a:srgbClr val="BADFE2"/>
            </a:solidFill>
          </p:spPr>
          <p:txBody>
            <a:bodyPr wrap="square" lIns="0" tIns="0" rIns="0" bIns="0" rtlCol="0"/>
            <a:lstStyle/>
            <a:p>
              <a:pPr defTabSz="457200">
                <a:defRPr/>
              </a:pPr>
              <a:endParaRPr>
                <a:solidFill>
                  <a:srgbClr val="000000"/>
                </a:solidFill>
              </a:endParaRPr>
            </a:p>
          </p:txBody>
        </p:sp>
        <p:sp>
          <p:nvSpPr>
            <p:cNvPr id="5" name="object 5"/>
            <p:cNvSpPr/>
            <p:nvPr/>
          </p:nvSpPr>
          <p:spPr>
            <a:xfrm>
              <a:off x="2286000" y="2514600"/>
              <a:ext cx="4572000" cy="3581400"/>
            </a:xfrm>
            <a:custGeom>
              <a:avLst/>
              <a:gdLst/>
              <a:ahLst/>
              <a:cxnLst/>
              <a:rect l="l" t="t" r="r" b="b"/>
              <a:pathLst>
                <a:path w="4572000" h="3581400">
                  <a:moveTo>
                    <a:pt x="2286000" y="0"/>
                  </a:moveTo>
                  <a:lnTo>
                    <a:pt x="4572000" y="3581400"/>
                  </a:lnTo>
                  <a:lnTo>
                    <a:pt x="0" y="3581400"/>
                  </a:lnTo>
                  <a:lnTo>
                    <a:pt x="2286000" y="0"/>
                  </a:lnTo>
                  <a:close/>
                </a:path>
                <a:path w="4572000" h="3581400">
                  <a:moveTo>
                    <a:pt x="0" y="0"/>
                  </a:moveTo>
                  <a:lnTo>
                    <a:pt x="0" y="0"/>
                  </a:lnTo>
                </a:path>
                <a:path w="4572000" h="3581400">
                  <a:moveTo>
                    <a:pt x="4572000" y="3581400"/>
                  </a:moveTo>
                  <a:lnTo>
                    <a:pt x="4572000" y="3581400"/>
                  </a:lnTo>
                </a:path>
              </a:pathLst>
            </a:custGeom>
            <a:ln w="9344">
              <a:solidFill>
                <a:srgbClr val="000000"/>
              </a:solidFill>
            </a:ln>
          </p:spPr>
          <p:txBody>
            <a:bodyPr wrap="square" lIns="0" tIns="0" rIns="0" bIns="0" rtlCol="0"/>
            <a:lstStyle/>
            <a:p>
              <a:pPr defTabSz="457200">
                <a:defRPr/>
              </a:pPr>
              <a:endParaRPr>
                <a:solidFill>
                  <a:srgbClr val="000000"/>
                </a:solidFill>
              </a:endParaRPr>
            </a:p>
          </p:txBody>
        </p:sp>
      </p:grpSp>
      <p:sp>
        <p:nvSpPr>
          <p:cNvPr id="6" name="object 6"/>
          <p:cNvSpPr txBox="1"/>
          <p:nvPr/>
        </p:nvSpPr>
        <p:spPr>
          <a:xfrm>
            <a:off x="5080001" y="4706620"/>
            <a:ext cx="2030095" cy="391160"/>
          </a:xfrm>
          <a:prstGeom prst="rect">
            <a:avLst/>
          </a:prstGeom>
        </p:spPr>
        <p:txBody>
          <a:bodyPr vert="horz" wrap="square" lIns="0" tIns="12700" rIns="0" bIns="0" rtlCol="0">
            <a:spAutoFit/>
          </a:bodyPr>
          <a:lstStyle/>
          <a:p>
            <a:pPr marL="12700" defTabSz="457200">
              <a:spcBef>
                <a:spcPts val="100"/>
              </a:spcBef>
              <a:defRPr/>
            </a:pPr>
            <a:r>
              <a:rPr sz="2400" spc="-5" dirty="0">
                <a:solidFill>
                  <a:srgbClr val="000000"/>
                </a:solidFill>
                <a:latin typeface="Times New Roman"/>
                <a:cs typeface="Times New Roman"/>
              </a:rPr>
              <a:t>Business</a:t>
            </a:r>
            <a:r>
              <a:rPr sz="2400" spc="-75" dirty="0">
                <a:solidFill>
                  <a:srgbClr val="000000"/>
                </a:solidFill>
                <a:latin typeface="Times New Roman"/>
                <a:cs typeface="Times New Roman"/>
              </a:rPr>
              <a:t> </a:t>
            </a:r>
            <a:r>
              <a:rPr sz="2400" spc="-5" dirty="0">
                <a:solidFill>
                  <a:srgbClr val="000000"/>
                </a:solidFill>
                <a:latin typeface="Times New Roman"/>
                <a:cs typeface="Times New Roman"/>
              </a:rPr>
              <a:t>Impact</a:t>
            </a:r>
            <a:endParaRPr sz="2400">
              <a:solidFill>
                <a:srgbClr val="000000"/>
              </a:solidFill>
              <a:latin typeface="Times New Roman"/>
              <a:cs typeface="Times New Roman"/>
            </a:endParaRPr>
          </a:p>
        </p:txBody>
      </p:sp>
      <p:sp>
        <p:nvSpPr>
          <p:cNvPr id="7" name="object 7"/>
          <p:cNvSpPr txBox="1"/>
          <p:nvPr/>
        </p:nvSpPr>
        <p:spPr>
          <a:xfrm>
            <a:off x="2920156" y="5884276"/>
            <a:ext cx="2047568" cy="382156"/>
          </a:xfrm>
          <a:prstGeom prst="rect">
            <a:avLst/>
          </a:prstGeom>
        </p:spPr>
        <p:txBody>
          <a:bodyPr vert="horz" wrap="square" lIns="0" tIns="12700" rIns="0" bIns="0" rtlCol="0">
            <a:spAutoFit/>
          </a:bodyPr>
          <a:lstStyle/>
          <a:p>
            <a:pPr marL="12700" defTabSz="457200">
              <a:spcBef>
                <a:spcPts val="100"/>
              </a:spcBef>
              <a:defRPr/>
            </a:pPr>
            <a:r>
              <a:rPr sz="2400" spc="-5" dirty="0" smtClean="0">
                <a:solidFill>
                  <a:srgbClr val="000000"/>
                </a:solidFill>
                <a:latin typeface="Times New Roman"/>
                <a:cs typeface="Times New Roman"/>
              </a:rPr>
              <a:t>environment</a:t>
            </a:r>
            <a:r>
              <a:rPr lang="en-US" sz="2400" spc="-5" dirty="0" smtClean="0">
                <a:solidFill>
                  <a:srgbClr val="000000"/>
                </a:solidFill>
                <a:latin typeface="Times New Roman"/>
                <a:cs typeface="Times New Roman"/>
              </a:rPr>
              <a:t>al</a:t>
            </a:r>
            <a:endParaRPr sz="2400" dirty="0">
              <a:solidFill>
                <a:srgbClr val="000000"/>
              </a:solidFill>
              <a:latin typeface="Times New Roman"/>
              <a:cs typeface="Times New Roman"/>
            </a:endParaRPr>
          </a:p>
        </p:txBody>
      </p:sp>
      <p:sp>
        <p:nvSpPr>
          <p:cNvPr id="8" name="object 8"/>
          <p:cNvSpPr txBox="1"/>
          <p:nvPr/>
        </p:nvSpPr>
        <p:spPr>
          <a:xfrm>
            <a:off x="7755204" y="5864940"/>
            <a:ext cx="890905" cy="391160"/>
          </a:xfrm>
          <a:prstGeom prst="rect">
            <a:avLst/>
          </a:prstGeom>
        </p:spPr>
        <p:txBody>
          <a:bodyPr vert="horz" wrap="square" lIns="0" tIns="12700" rIns="0" bIns="0" rtlCol="0">
            <a:spAutoFit/>
          </a:bodyPr>
          <a:lstStyle/>
          <a:p>
            <a:pPr marL="12700" defTabSz="457200">
              <a:spcBef>
                <a:spcPts val="100"/>
              </a:spcBef>
              <a:defRPr/>
            </a:pPr>
            <a:r>
              <a:rPr sz="2400" dirty="0" smtClean="0">
                <a:solidFill>
                  <a:srgbClr val="000000"/>
                </a:solidFill>
                <a:latin typeface="Times New Roman"/>
                <a:cs typeface="Times New Roman"/>
              </a:rPr>
              <a:t>so</a:t>
            </a:r>
            <a:r>
              <a:rPr sz="2400" spc="-5" dirty="0" smtClean="0">
                <a:solidFill>
                  <a:srgbClr val="000000"/>
                </a:solidFill>
                <a:latin typeface="Times New Roman"/>
                <a:cs typeface="Times New Roman"/>
              </a:rPr>
              <a:t>c</a:t>
            </a:r>
            <a:r>
              <a:rPr sz="2400" dirty="0" smtClean="0">
                <a:solidFill>
                  <a:srgbClr val="000000"/>
                </a:solidFill>
                <a:latin typeface="Times New Roman"/>
                <a:cs typeface="Times New Roman"/>
              </a:rPr>
              <a:t>i</a:t>
            </a:r>
            <a:r>
              <a:rPr lang="en-US" sz="2400" dirty="0" smtClean="0">
                <a:solidFill>
                  <a:srgbClr val="000000"/>
                </a:solidFill>
                <a:latin typeface="Times New Roman"/>
                <a:cs typeface="Times New Roman"/>
              </a:rPr>
              <a:t>al</a:t>
            </a:r>
            <a:endParaRPr sz="2400" dirty="0">
              <a:solidFill>
                <a:srgbClr val="000000"/>
              </a:solidFill>
              <a:latin typeface="Times New Roman"/>
              <a:cs typeface="Times New Roman"/>
            </a:endParaRPr>
          </a:p>
        </p:txBody>
      </p:sp>
      <p:sp>
        <p:nvSpPr>
          <p:cNvPr id="9" name="object 9"/>
          <p:cNvSpPr txBox="1"/>
          <p:nvPr/>
        </p:nvSpPr>
        <p:spPr>
          <a:xfrm>
            <a:off x="5490209" y="1828800"/>
            <a:ext cx="1327150" cy="391160"/>
          </a:xfrm>
          <a:prstGeom prst="rect">
            <a:avLst/>
          </a:prstGeom>
        </p:spPr>
        <p:txBody>
          <a:bodyPr vert="horz" wrap="square" lIns="0" tIns="12700" rIns="0" bIns="0" rtlCol="0">
            <a:spAutoFit/>
          </a:bodyPr>
          <a:lstStyle/>
          <a:p>
            <a:pPr marL="12700" defTabSz="457200">
              <a:spcBef>
                <a:spcPts val="100"/>
              </a:spcBef>
              <a:defRPr/>
            </a:pPr>
            <a:r>
              <a:rPr sz="2400" dirty="0" smtClean="0">
                <a:solidFill>
                  <a:srgbClr val="000000"/>
                </a:solidFill>
                <a:latin typeface="Times New Roman"/>
                <a:cs typeface="Times New Roman"/>
              </a:rPr>
              <a:t>ec</a:t>
            </a:r>
            <a:r>
              <a:rPr sz="2400" spc="-10" dirty="0" smtClean="0">
                <a:solidFill>
                  <a:srgbClr val="000000"/>
                </a:solidFill>
                <a:latin typeface="Times New Roman"/>
                <a:cs typeface="Times New Roman"/>
              </a:rPr>
              <a:t>o</a:t>
            </a:r>
            <a:r>
              <a:rPr sz="2400" dirty="0" smtClean="0">
                <a:solidFill>
                  <a:srgbClr val="000000"/>
                </a:solidFill>
                <a:latin typeface="Times New Roman"/>
                <a:cs typeface="Times New Roman"/>
              </a:rPr>
              <a:t>n</a:t>
            </a:r>
            <a:r>
              <a:rPr sz="2400" spc="5" dirty="0" smtClean="0">
                <a:solidFill>
                  <a:srgbClr val="000000"/>
                </a:solidFill>
                <a:latin typeface="Times New Roman"/>
                <a:cs typeface="Times New Roman"/>
              </a:rPr>
              <a:t>o</a:t>
            </a:r>
            <a:r>
              <a:rPr sz="2400" spc="-30" dirty="0" smtClean="0">
                <a:solidFill>
                  <a:srgbClr val="000000"/>
                </a:solidFill>
                <a:latin typeface="Times New Roman"/>
                <a:cs typeface="Times New Roman"/>
              </a:rPr>
              <a:t>m</a:t>
            </a:r>
            <a:r>
              <a:rPr sz="2400" spc="10" dirty="0" smtClean="0">
                <a:solidFill>
                  <a:srgbClr val="000000"/>
                </a:solidFill>
                <a:latin typeface="Times New Roman"/>
                <a:cs typeface="Times New Roman"/>
              </a:rPr>
              <a:t>i</a:t>
            </a:r>
            <a:r>
              <a:rPr sz="2400" spc="-5" dirty="0" smtClean="0">
                <a:solidFill>
                  <a:srgbClr val="000000"/>
                </a:solidFill>
                <a:latin typeface="Times New Roman"/>
                <a:cs typeface="Times New Roman"/>
              </a:rPr>
              <a:t>c</a:t>
            </a:r>
            <a:endParaRPr sz="2400" dirty="0">
              <a:solidFill>
                <a:srgbClr val="000000"/>
              </a:solidFill>
              <a:latin typeface="Times New Roman"/>
              <a:cs typeface="Times New Roman"/>
            </a:endParaRPr>
          </a:p>
        </p:txBody>
      </p:sp>
      <p:grpSp>
        <p:nvGrpSpPr>
          <p:cNvPr id="10" name="object 10"/>
          <p:cNvGrpSpPr/>
          <p:nvPr/>
        </p:nvGrpSpPr>
        <p:grpSpPr>
          <a:xfrm>
            <a:off x="4191000" y="2819400"/>
            <a:ext cx="3810000" cy="3124200"/>
            <a:chOff x="2667000" y="2819400"/>
            <a:chExt cx="3810000" cy="3124200"/>
          </a:xfrm>
        </p:grpSpPr>
        <p:sp>
          <p:nvSpPr>
            <p:cNvPr id="11" name="object 11"/>
            <p:cNvSpPr/>
            <p:nvPr/>
          </p:nvSpPr>
          <p:spPr>
            <a:xfrm>
              <a:off x="2721610" y="5334000"/>
              <a:ext cx="707390" cy="565150"/>
            </a:xfrm>
            <a:custGeom>
              <a:avLst/>
              <a:gdLst/>
              <a:ahLst/>
              <a:cxnLst/>
              <a:rect l="l" t="t" r="r" b="b"/>
              <a:pathLst>
                <a:path w="707389" h="565150">
                  <a:moveTo>
                    <a:pt x="707389" y="0"/>
                  </a:moveTo>
                  <a:lnTo>
                    <a:pt x="0" y="565150"/>
                  </a:lnTo>
                </a:path>
              </a:pathLst>
            </a:custGeom>
            <a:ln w="8890">
              <a:solidFill>
                <a:srgbClr val="000000"/>
              </a:solidFill>
            </a:ln>
          </p:spPr>
          <p:txBody>
            <a:bodyPr wrap="square" lIns="0" tIns="0" rIns="0" bIns="0" rtlCol="0"/>
            <a:lstStyle/>
            <a:p>
              <a:pPr defTabSz="457200">
                <a:defRPr/>
              </a:pPr>
              <a:endParaRPr>
                <a:solidFill>
                  <a:srgbClr val="000000"/>
                </a:solidFill>
              </a:endParaRPr>
            </a:p>
          </p:txBody>
        </p:sp>
        <p:sp>
          <p:nvSpPr>
            <p:cNvPr id="12" name="object 12"/>
            <p:cNvSpPr/>
            <p:nvPr/>
          </p:nvSpPr>
          <p:spPr>
            <a:xfrm>
              <a:off x="2667000" y="5867400"/>
              <a:ext cx="82550" cy="76200"/>
            </a:xfrm>
            <a:custGeom>
              <a:avLst/>
              <a:gdLst/>
              <a:ahLst/>
              <a:cxnLst/>
              <a:rect l="l" t="t" r="r" b="b"/>
              <a:pathLst>
                <a:path w="82550" h="76200">
                  <a:moveTo>
                    <a:pt x="34289" y="0"/>
                  </a:moveTo>
                  <a:lnTo>
                    <a:pt x="0" y="76200"/>
                  </a:lnTo>
                  <a:lnTo>
                    <a:pt x="82550" y="58419"/>
                  </a:lnTo>
                  <a:lnTo>
                    <a:pt x="34289" y="0"/>
                  </a:lnTo>
                  <a:close/>
                </a:path>
              </a:pathLst>
            </a:custGeom>
            <a:solidFill>
              <a:srgbClr val="000000"/>
            </a:solidFill>
          </p:spPr>
          <p:txBody>
            <a:bodyPr wrap="square" lIns="0" tIns="0" rIns="0" bIns="0" rtlCol="0"/>
            <a:lstStyle/>
            <a:p>
              <a:pPr defTabSz="457200">
                <a:defRPr/>
              </a:pPr>
              <a:endParaRPr>
                <a:solidFill>
                  <a:srgbClr val="000000"/>
                </a:solidFill>
              </a:endParaRPr>
            </a:p>
          </p:txBody>
        </p:sp>
        <p:sp>
          <p:nvSpPr>
            <p:cNvPr id="13" name="object 13"/>
            <p:cNvSpPr/>
            <p:nvPr/>
          </p:nvSpPr>
          <p:spPr>
            <a:xfrm>
              <a:off x="5562600" y="5410200"/>
              <a:ext cx="853440" cy="497840"/>
            </a:xfrm>
            <a:custGeom>
              <a:avLst/>
              <a:gdLst/>
              <a:ahLst/>
              <a:cxnLst/>
              <a:rect l="l" t="t" r="r" b="b"/>
              <a:pathLst>
                <a:path w="853439" h="497839">
                  <a:moveTo>
                    <a:pt x="0" y="0"/>
                  </a:moveTo>
                  <a:lnTo>
                    <a:pt x="853439" y="497840"/>
                  </a:lnTo>
                </a:path>
              </a:pathLst>
            </a:custGeom>
            <a:ln w="8890">
              <a:solidFill>
                <a:srgbClr val="000000"/>
              </a:solidFill>
            </a:ln>
          </p:spPr>
          <p:txBody>
            <a:bodyPr wrap="square" lIns="0" tIns="0" rIns="0" bIns="0" rtlCol="0"/>
            <a:lstStyle/>
            <a:p>
              <a:pPr defTabSz="457200">
                <a:defRPr/>
              </a:pPr>
              <a:endParaRPr>
                <a:solidFill>
                  <a:srgbClr val="000000"/>
                </a:solidFill>
              </a:endParaRPr>
            </a:p>
          </p:txBody>
        </p:sp>
        <p:sp>
          <p:nvSpPr>
            <p:cNvPr id="14" name="object 14"/>
            <p:cNvSpPr/>
            <p:nvPr/>
          </p:nvSpPr>
          <p:spPr>
            <a:xfrm>
              <a:off x="6393179" y="5872479"/>
              <a:ext cx="83820" cy="71120"/>
            </a:xfrm>
            <a:custGeom>
              <a:avLst/>
              <a:gdLst/>
              <a:ahLst/>
              <a:cxnLst/>
              <a:rect l="l" t="t" r="r" b="b"/>
              <a:pathLst>
                <a:path w="83820" h="71120">
                  <a:moveTo>
                    <a:pt x="38100" y="0"/>
                  </a:moveTo>
                  <a:lnTo>
                    <a:pt x="0" y="66040"/>
                  </a:lnTo>
                  <a:lnTo>
                    <a:pt x="83820" y="71120"/>
                  </a:lnTo>
                  <a:lnTo>
                    <a:pt x="38100" y="0"/>
                  </a:lnTo>
                  <a:close/>
                </a:path>
              </a:pathLst>
            </a:custGeom>
            <a:solidFill>
              <a:srgbClr val="000000"/>
            </a:solidFill>
          </p:spPr>
          <p:txBody>
            <a:bodyPr wrap="square" lIns="0" tIns="0" rIns="0" bIns="0" rtlCol="0"/>
            <a:lstStyle/>
            <a:p>
              <a:pPr defTabSz="457200">
                <a:defRPr/>
              </a:pPr>
              <a:endParaRPr>
                <a:solidFill>
                  <a:srgbClr val="000000"/>
                </a:solidFill>
              </a:endParaRPr>
            </a:p>
          </p:txBody>
        </p:sp>
        <p:sp>
          <p:nvSpPr>
            <p:cNvPr id="15" name="object 15"/>
            <p:cNvSpPr/>
            <p:nvPr/>
          </p:nvSpPr>
          <p:spPr>
            <a:xfrm>
              <a:off x="4572000" y="2890519"/>
              <a:ext cx="1270" cy="1224280"/>
            </a:xfrm>
            <a:custGeom>
              <a:avLst/>
              <a:gdLst/>
              <a:ahLst/>
              <a:cxnLst/>
              <a:rect l="l" t="t" r="r" b="b"/>
              <a:pathLst>
                <a:path w="1270" h="1224279">
                  <a:moveTo>
                    <a:pt x="0" y="1224279"/>
                  </a:moveTo>
                  <a:lnTo>
                    <a:pt x="1270" y="0"/>
                  </a:lnTo>
                </a:path>
              </a:pathLst>
            </a:custGeom>
            <a:ln w="8890">
              <a:solidFill>
                <a:srgbClr val="000000"/>
              </a:solidFill>
            </a:ln>
          </p:spPr>
          <p:txBody>
            <a:bodyPr wrap="square" lIns="0" tIns="0" rIns="0" bIns="0" rtlCol="0"/>
            <a:lstStyle/>
            <a:p>
              <a:pPr defTabSz="457200">
                <a:defRPr/>
              </a:pPr>
              <a:endParaRPr>
                <a:solidFill>
                  <a:srgbClr val="000000"/>
                </a:solidFill>
              </a:endParaRPr>
            </a:p>
          </p:txBody>
        </p:sp>
        <p:sp>
          <p:nvSpPr>
            <p:cNvPr id="16" name="object 16"/>
            <p:cNvSpPr/>
            <p:nvPr/>
          </p:nvSpPr>
          <p:spPr>
            <a:xfrm>
              <a:off x="4535170" y="281940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pPr defTabSz="457200">
                <a:defRPr/>
              </a:pPr>
              <a:endParaRPr>
                <a:solidFill>
                  <a:srgbClr val="000000"/>
                </a:solidFill>
              </a:endParaRPr>
            </a:p>
          </p:txBody>
        </p:sp>
      </p:grpSp>
    </p:spTree>
    <p:extLst>
      <p:ext uri="{BB962C8B-B14F-4D97-AF65-F5344CB8AC3E}">
        <p14:creationId xmlns:p14="http://schemas.microsoft.com/office/powerpoint/2010/main" val="30024058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707700" y="521969"/>
            <a:ext cx="7174230" cy="4958080"/>
            <a:chOff x="1183700" y="521969"/>
            <a:chExt cx="7174230" cy="4958080"/>
          </a:xfrm>
        </p:grpSpPr>
        <p:sp>
          <p:nvSpPr>
            <p:cNvPr id="3" name="object 3"/>
            <p:cNvSpPr/>
            <p:nvPr/>
          </p:nvSpPr>
          <p:spPr>
            <a:xfrm>
              <a:off x="1734819" y="1219200"/>
              <a:ext cx="5854700" cy="3873500"/>
            </a:xfrm>
            <a:custGeom>
              <a:avLst/>
              <a:gdLst/>
              <a:ahLst/>
              <a:cxnLst/>
              <a:rect l="l" t="t" r="r" b="b"/>
              <a:pathLst>
                <a:path w="5854700" h="3873500">
                  <a:moveTo>
                    <a:pt x="2927350" y="0"/>
                  </a:moveTo>
                  <a:lnTo>
                    <a:pt x="2868236" y="355"/>
                  </a:lnTo>
                  <a:lnTo>
                    <a:pt x="2809465" y="1417"/>
                  </a:lnTo>
                  <a:lnTo>
                    <a:pt x="2751046" y="3181"/>
                  </a:lnTo>
                  <a:lnTo>
                    <a:pt x="2692986" y="5639"/>
                  </a:lnTo>
                  <a:lnTo>
                    <a:pt x="2635296" y="8787"/>
                  </a:lnTo>
                  <a:lnTo>
                    <a:pt x="2577984" y="12619"/>
                  </a:lnTo>
                  <a:lnTo>
                    <a:pt x="2521059" y="17128"/>
                  </a:lnTo>
                  <a:lnTo>
                    <a:pt x="2464529" y="22308"/>
                  </a:lnTo>
                  <a:lnTo>
                    <a:pt x="2408404" y="28155"/>
                  </a:lnTo>
                  <a:lnTo>
                    <a:pt x="2352693" y="34662"/>
                  </a:lnTo>
                  <a:lnTo>
                    <a:pt x="2297404" y="41824"/>
                  </a:lnTo>
                  <a:lnTo>
                    <a:pt x="2242546" y="49633"/>
                  </a:lnTo>
                  <a:lnTo>
                    <a:pt x="2188127" y="58085"/>
                  </a:lnTo>
                  <a:lnTo>
                    <a:pt x="2134158" y="67174"/>
                  </a:lnTo>
                  <a:lnTo>
                    <a:pt x="2080646" y="76894"/>
                  </a:lnTo>
                  <a:lnTo>
                    <a:pt x="2027601" y="87239"/>
                  </a:lnTo>
                  <a:lnTo>
                    <a:pt x="1975032" y="98203"/>
                  </a:lnTo>
                  <a:lnTo>
                    <a:pt x="1922947" y="109780"/>
                  </a:lnTo>
                  <a:lnTo>
                    <a:pt x="1871354" y="121965"/>
                  </a:lnTo>
                  <a:lnTo>
                    <a:pt x="1820264" y="134751"/>
                  </a:lnTo>
                  <a:lnTo>
                    <a:pt x="1769685" y="148133"/>
                  </a:lnTo>
                  <a:lnTo>
                    <a:pt x="1719625" y="162105"/>
                  </a:lnTo>
                  <a:lnTo>
                    <a:pt x="1670094" y="176661"/>
                  </a:lnTo>
                  <a:lnTo>
                    <a:pt x="1621101" y="191795"/>
                  </a:lnTo>
                  <a:lnTo>
                    <a:pt x="1572654" y="207502"/>
                  </a:lnTo>
                  <a:lnTo>
                    <a:pt x="1524761" y="223775"/>
                  </a:lnTo>
                  <a:lnTo>
                    <a:pt x="1477433" y="240609"/>
                  </a:lnTo>
                  <a:lnTo>
                    <a:pt x="1430678" y="257998"/>
                  </a:lnTo>
                  <a:lnTo>
                    <a:pt x="1384504" y="275935"/>
                  </a:lnTo>
                  <a:lnTo>
                    <a:pt x="1338922" y="294416"/>
                  </a:lnTo>
                  <a:lnTo>
                    <a:pt x="1293938" y="313434"/>
                  </a:lnTo>
                  <a:lnTo>
                    <a:pt x="1249563" y="332983"/>
                  </a:lnTo>
                  <a:lnTo>
                    <a:pt x="1205805" y="353058"/>
                  </a:lnTo>
                  <a:lnTo>
                    <a:pt x="1162673" y="373653"/>
                  </a:lnTo>
                  <a:lnTo>
                    <a:pt x="1120176" y="394762"/>
                  </a:lnTo>
                  <a:lnTo>
                    <a:pt x="1078322" y="416378"/>
                  </a:lnTo>
                  <a:lnTo>
                    <a:pt x="1037121" y="438497"/>
                  </a:lnTo>
                  <a:lnTo>
                    <a:pt x="996582" y="461112"/>
                  </a:lnTo>
                  <a:lnTo>
                    <a:pt x="956713" y="484217"/>
                  </a:lnTo>
                  <a:lnTo>
                    <a:pt x="917523" y="507808"/>
                  </a:lnTo>
                  <a:lnTo>
                    <a:pt x="879021" y="531876"/>
                  </a:lnTo>
                  <a:lnTo>
                    <a:pt x="841216" y="556418"/>
                  </a:lnTo>
                  <a:lnTo>
                    <a:pt x="804116" y="581427"/>
                  </a:lnTo>
                  <a:lnTo>
                    <a:pt x="767732" y="606897"/>
                  </a:lnTo>
                  <a:lnTo>
                    <a:pt x="732070" y="632823"/>
                  </a:lnTo>
                  <a:lnTo>
                    <a:pt x="697141" y="659198"/>
                  </a:lnTo>
                  <a:lnTo>
                    <a:pt x="662954" y="686016"/>
                  </a:lnTo>
                  <a:lnTo>
                    <a:pt x="629516" y="713273"/>
                  </a:lnTo>
                  <a:lnTo>
                    <a:pt x="596837" y="740961"/>
                  </a:lnTo>
                  <a:lnTo>
                    <a:pt x="564926" y="769076"/>
                  </a:lnTo>
                  <a:lnTo>
                    <a:pt x="533791" y="797611"/>
                  </a:lnTo>
                  <a:lnTo>
                    <a:pt x="503442" y="826560"/>
                  </a:lnTo>
                  <a:lnTo>
                    <a:pt x="473887" y="855918"/>
                  </a:lnTo>
                  <a:lnTo>
                    <a:pt x="445136" y="885679"/>
                  </a:lnTo>
                  <a:lnTo>
                    <a:pt x="417196" y="915836"/>
                  </a:lnTo>
                  <a:lnTo>
                    <a:pt x="390078" y="946385"/>
                  </a:lnTo>
                  <a:lnTo>
                    <a:pt x="363789" y="977318"/>
                  </a:lnTo>
                  <a:lnTo>
                    <a:pt x="338338" y="1008631"/>
                  </a:lnTo>
                  <a:lnTo>
                    <a:pt x="313736" y="1040318"/>
                  </a:lnTo>
                  <a:lnTo>
                    <a:pt x="289989" y="1072372"/>
                  </a:lnTo>
                  <a:lnTo>
                    <a:pt x="267108" y="1104788"/>
                  </a:lnTo>
                  <a:lnTo>
                    <a:pt x="245100" y="1137560"/>
                  </a:lnTo>
                  <a:lnTo>
                    <a:pt x="223976" y="1170682"/>
                  </a:lnTo>
                  <a:lnTo>
                    <a:pt x="203743" y="1204148"/>
                  </a:lnTo>
                  <a:lnTo>
                    <a:pt x="184411" y="1237952"/>
                  </a:lnTo>
                  <a:lnTo>
                    <a:pt x="165989" y="1272089"/>
                  </a:lnTo>
                  <a:lnTo>
                    <a:pt x="148484" y="1306553"/>
                  </a:lnTo>
                  <a:lnTo>
                    <a:pt x="131907" y="1341337"/>
                  </a:lnTo>
                  <a:lnTo>
                    <a:pt x="116266" y="1376437"/>
                  </a:lnTo>
                  <a:lnTo>
                    <a:pt x="101570" y="1411846"/>
                  </a:lnTo>
                  <a:lnTo>
                    <a:pt x="87828" y="1447557"/>
                  </a:lnTo>
                  <a:lnTo>
                    <a:pt x="75048" y="1483567"/>
                  </a:lnTo>
                  <a:lnTo>
                    <a:pt x="63240" y="1519868"/>
                  </a:lnTo>
                  <a:lnTo>
                    <a:pt x="52412" y="1556454"/>
                  </a:lnTo>
                  <a:lnTo>
                    <a:pt x="42573" y="1593321"/>
                  </a:lnTo>
                  <a:lnTo>
                    <a:pt x="33732" y="1630462"/>
                  </a:lnTo>
                  <a:lnTo>
                    <a:pt x="25899" y="1667870"/>
                  </a:lnTo>
                  <a:lnTo>
                    <a:pt x="19081" y="1705541"/>
                  </a:lnTo>
                  <a:lnTo>
                    <a:pt x="13287" y="1743469"/>
                  </a:lnTo>
                  <a:lnTo>
                    <a:pt x="8527" y="1781647"/>
                  </a:lnTo>
                  <a:lnTo>
                    <a:pt x="4810" y="1820070"/>
                  </a:lnTo>
                  <a:lnTo>
                    <a:pt x="2143" y="1858732"/>
                  </a:lnTo>
                  <a:lnTo>
                    <a:pt x="537" y="1897627"/>
                  </a:lnTo>
                  <a:lnTo>
                    <a:pt x="0" y="1936750"/>
                  </a:lnTo>
                  <a:lnTo>
                    <a:pt x="537" y="1975827"/>
                  </a:lnTo>
                  <a:lnTo>
                    <a:pt x="2143" y="2014680"/>
                  </a:lnTo>
                  <a:lnTo>
                    <a:pt x="4810" y="2053302"/>
                  </a:lnTo>
                  <a:lnTo>
                    <a:pt x="8527" y="2091687"/>
                  </a:lnTo>
                  <a:lnTo>
                    <a:pt x="13287" y="2129829"/>
                  </a:lnTo>
                  <a:lnTo>
                    <a:pt x="19081" y="2167723"/>
                  </a:lnTo>
                  <a:lnTo>
                    <a:pt x="25899" y="2205362"/>
                  </a:lnTo>
                  <a:lnTo>
                    <a:pt x="33732" y="2242740"/>
                  </a:lnTo>
                  <a:lnTo>
                    <a:pt x="42573" y="2279853"/>
                  </a:lnTo>
                  <a:lnTo>
                    <a:pt x="52412" y="2316693"/>
                  </a:lnTo>
                  <a:lnTo>
                    <a:pt x="63240" y="2353254"/>
                  </a:lnTo>
                  <a:lnTo>
                    <a:pt x="75048" y="2389532"/>
                  </a:lnTo>
                  <a:lnTo>
                    <a:pt x="87828" y="2425520"/>
                  </a:lnTo>
                  <a:lnTo>
                    <a:pt x="101570" y="2461212"/>
                  </a:lnTo>
                  <a:lnTo>
                    <a:pt x="116266" y="2496603"/>
                  </a:lnTo>
                  <a:lnTo>
                    <a:pt x="131907" y="2531686"/>
                  </a:lnTo>
                  <a:lnTo>
                    <a:pt x="148484" y="2566456"/>
                  </a:lnTo>
                  <a:lnTo>
                    <a:pt x="165989" y="2600906"/>
                  </a:lnTo>
                  <a:lnTo>
                    <a:pt x="184411" y="2635031"/>
                  </a:lnTo>
                  <a:lnTo>
                    <a:pt x="203743" y="2668825"/>
                  </a:lnTo>
                  <a:lnTo>
                    <a:pt x="223976" y="2702282"/>
                  </a:lnTo>
                  <a:lnTo>
                    <a:pt x="245100" y="2735396"/>
                  </a:lnTo>
                  <a:lnTo>
                    <a:pt x="267108" y="2768161"/>
                  </a:lnTo>
                  <a:lnTo>
                    <a:pt x="289989" y="2800572"/>
                  </a:lnTo>
                  <a:lnTo>
                    <a:pt x="313736" y="2832622"/>
                  </a:lnTo>
                  <a:lnTo>
                    <a:pt x="338338" y="2864305"/>
                  </a:lnTo>
                  <a:lnTo>
                    <a:pt x="363789" y="2895617"/>
                  </a:lnTo>
                  <a:lnTo>
                    <a:pt x="390078" y="2926550"/>
                  </a:lnTo>
                  <a:lnTo>
                    <a:pt x="417196" y="2957099"/>
                  </a:lnTo>
                  <a:lnTo>
                    <a:pt x="445136" y="2987258"/>
                  </a:lnTo>
                  <a:lnTo>
                    <a:pt x="473887" y="3017021"/>
                  </a:lnTo>
                  <a:lnTo>
                    <a:pt x="503442" y="3046383"/>
                  </a:lnTo>
                  <a:lnTo>
                    <a:pt x="533791" y="3075336"/>
                  </a:lnTo>
                  <a:lnTo>
                    <a:pt x="564926" y="3103877"/>
                  </a:lnTo>
                  <a:lnTo>
                    <a:pt x="596837" y="3131997"/>
                  </a:lnTo>
                  <a:lnTo>
                    <a:pt x="629516" y="3159693"/>
                  </a:lnTo>
                  <a:lnTo>
                    <a:pt x="662954" y="3186957"/>
                  </a:lnTo>
                  <a:lnTo>
                    <a:pt x="697141" y="3213784"/>
                  </a:lnTo>
                  <a:lnTo>
                    <a:pt x="732070" y="3240169"/>
                  </a:lnTo>
                  <a:lnTo>
                    <a:pt x="767732" y="3266104"/>
                  </a:lnTo>
                  <a:lnTo>
                    <a:pt x="804116" y="3291585"/>
                  </a:lnTo>
                  <a:lnTo>
                    <a:pt x="841216" y="3316605"/>
                  </a:lnTo>
                  <a:lnTo>
                    <a:pt x="879021" y="3341158"/>
                  </a:lnTo>
                  <a:lnTo>
                    <a:pt x="917523" y="3365239"/>
                  </a:lnTo>
                  <a:lnTo>
                    <a:pt x="956713" y="3388842"/>
                  </a:lnTo>
                  <a:lnTo>
                    <a:pt x="996582" y="3411960"/>
                  </a:lnTo>
                  <a:lnTo>
                    <a:pt x="1037121" y="3434589"/>
                  </a:lnTo>
                  <a:lnTo>
                    <a:pt x="1078322" y="3456721"/>
                  </a:lnTo>
                  <a:lnTo>
                    <a:pt x="1120176" y="3478352"/>
                  </a:lnTo>
                  <a:lnTo>
                    <a:pt x="1162673" y="3499474"/>
                  </a:lnTo>
                  <a:lnTo>
                    <a:pt x="1205805" y="3520084"/>
                  </a:lnTo>
                  <a:lnTo>
                    <a:pt x="1249563" y="3540173"/>
                  </a:lnTo>
                  <a:lnTo>
                    <a:pt x="1293938" y="3559738"/>
                  </a:lnTo>
                  <a:lnTo>
                    <a:pt x="1338922" y="3578771"/>
                  </a:lnTo>
                  <a:lnTo>
                    <a:pt x="1384504" y="3597266"/>
                  </a:lnTo>
                  <a:lnTo>
                    <a:pt x="1430678" y="3615219"/>
                  </a:lnTo>
                  <a:lnTo>
                    <a:pt x="1477433" y="3632623"/>
                  </a:lnTo>
                  <a:lnTo>
                    <a:pt x="1524761" y="3649472"/>
                  </a:lnTo>
                  <a:lnTo>
                    <a:pt x="1572654" y="3665760"/>
                  </a:lnTo>
                  <a:lnTo>
                    <a:pt x="1621101" y="3681481"/>
                  </a:lnTo>
                  <a:lnTo>
                    <a:pt x="1670094" y="3696630"/>
                  </a:lnTo>
                  <a:lnTo>
                    <a:pt x="1719625" y="3711201"/>
                  </a:lnTo>
                  <a:lnTo>
                    <a:pt x="1769685" y="3725187"/>
                  </a:lnTo>
                  <a:lnTo>
                    <a:pt x="1820264" y="3738583"/>
                  </a:lnTo>
                  <a:lnTo>
                    <a:pt x="1871354" y="3751383"/>
                  </a:lnTo>
                  <a:lnTo>
                    <a:pt x="1922947" y="3763582"/>
                  </a:lnTo>
                  <a:lnTo>
                    <a:pt x="1975032" y="3775172"/>
                  </a:lnTo>
                  <a:lnTo>
                    <a:pt x="2027601" y="3786148"/>
                  </a:lnTo>
                  <a:lnTo>
                    <a:pt x="2080646" y="3796505"/>
                  </a:lnTo>
                  <a:lnTo>
                    <a:pt x="2134158" y="3806237"/>
                  </a:lnTo>
                  <a:lnTo>
                    <a:pt x="2188127" y="3815337"/>
                  </a:lnTo>
                  <a:lnTo>
                    <a:pt x="2242546" y="3823799"/>
                  </a:lnTo>
                  <a:lnTo>
                    <a:pt x="2297404" y="3831619"/>
                  </a:lnTo>
                  <a:lnTo>
                    <a:pt x="2352693" y="3838789"/>
                  </a:lnTo>
                  <a:lnTo>
                    <a:pt x="2408404" y="3845305"/>
                  </a:lnTo>
                  <a:lnTo>
                    <a:pt x="2464529" y="3851159"/>
                  </a:lnTo>
                  <a:lnTo>
                    <a:pt x="2521059" y="3856347"/>
                  </a:lnTo>
                  <a:lnTo>
                    <a:pt x="2577984" y="3860862"/>
                  </a:lnTo>
                  <a:lnTo>
                    <a:pt x="2635296" y="3864699"/>
                  </a:lnTo>
                  <a:lnTo>
                    <a:pt x="2692986" y="3867852"/>
                  </a:lnTo>
                  <a:lnTo>
                    <a:pt x="2751046" y="3870314"/>
                  </a:lnTo>
                  <a:lnTo>
                    <a:pt x="2809465" y="3872080"/>
                  </a:lnTo>
                  <a:lnTo>
                    <a:pt x="2868236" y="3873144"/>
                  </a:lnTo>
                  <a:lnTo>
                    <a:pt x="2927350" y="3873500"/>
                  </a:lnTo>
                  <a:lnTo>
                    <a:pt x="2986463" y="3873144"/>
                  </a:lnTo>
                  <a:lnTo>
                    <a:pt x="3045234" y="3872080"/>
                  </a:lnTo>
                  <a:lnTo>
                    <a:pt x="3103653" y="3870314"/>
                  </a:lnTo>
                  <a:lnTo>
                    <a:pt x="3161713" y="3867852"/>
                  </a:lnTo>
                  <a:lnTo>
                    <a:pt x="3219403" y="3864699"/>
                  </a:lnTo>
                  <a:lnTo>
                    <a:pt x="3276715" y="3860862"/>
                  </a:lnTo>
                  <a:lnTo>
                    <a:pt x="3333640" y="3856347"/>
                  </a:lnTo>
                  <a:lnTo>
                    <a:pt x="3390170" y="3851159"/>
                  </a:lnTo>
                  <a:lnTo>
                    <a:pt x="3446295" y="3845305"/>
                  </a:lnTo>
                  <a:lnTo>
                    <a:pt x="3502006" y="3838789"/>
                  </a:lnTo>
                  <a:lnTo>
                    <a:pt x="3557295" y="3831619"/>
                  </a:lnTo>
                  <a:lnTo>
                    <a:pt x="3612153" y="3823799"/>
                  </a:lnTo>
                  <a:lnTo>
                    <a:pt x="3666572" y="3815337"/>
                  </a:lnTo>
                  <a:lnTo>
                    <a:pt x="3720541" y="3806237"/>
                  </a:lnTo>
                  <a:lnTo>
                    <a:pt x="3774053" y="3796505"/>
                  </a:lnTo>
                  <a:lnTo>
                    <a:pt x="3827098" y="3786148"/>
                  </a:lnTo>
                  <a:lnTo>
                    <a:pt x="3879667" y="3775172"/>
                  </a:lnTo>
                  <a:lnTo>
                    <a:pt x="3931752" y="3763582"/>
                  </a:lnTo>
                  <a:lnTo>
                    <a:pt x="3983345" y="3751383"/>
                  </a:lnTo>
                  <a:lnTo>
                    <a:pt x="4034435" y="3738583"/>
                  </a:lnTo>
                  <a:lnTo>
                    <a:pt x="4085014" y="3725187"/>
                  </a:lnTo>
                  <a:lnTo>
                    <a:pt x="4135074" y="3711201"/>
                  </a:lnTo>
                  <a:lnTo>
                    <a:pt x="4184605" y="3696630"/>
                  </a:lnTo>
                  <a:lnTo>
                    <a:pt x="4233598" y="3681481"/>
                  </a:lnTo>
                  <a:lnTo>
                    <a:pt x="4282045" y="3665760"/>
                  </a:lnTo>
                  <a:lnTo>
                    <a:pt x="4329938" y="3649472"/>
                  </a:lnTo>
                  <a:lnTo>
                    <a:pt x="4377266" y="3632623"/>
                  </a:lnTo>
                  <a:lnTo>
                    <a:pt x="4424021" y="3615219"/>
                  </a:lnTo>
                  <a:lnTo>
                    <a:pt x="4470195" y="3597266"/>
                  </a:lnTo>
                  <a:lnTo>
                    <a:pt x="4515777" y="3578771"/>
                  </a:lnTo>
                  <a:lnTo>
                    <a:pt x="4560761" y="3559738"/>
                  </a:lnTo>
                  <a:lnTo>
                    <a:pt x="4605136" y="3540173"/>
                  </a:lnTo>
                  <a:lnTo>
                    <a:pt x="4648894" y="3520084"/>
                  </a:lnTo>
                  <a:lnTo>
                    <a:pt x="4692026" y="3499474"/>
                  </a:lnTo>
                  <a:lnTo>
                    <a:pt x="4734523" y="3478352"/>
                  </a:lnTo>
                  <a:lnTo>
                    <a:pt x="4776377" y="3456721"/>
                  </a:lnTo>
                  <a:lnTo>
                    <a:pt x="4817578" y="3434589"/>
                  </a:lnTo>
                  <a:lnTo>
                    <a:pt x="4858117" y="3411960"/>
                  </a:lnTo>
                  <a:lnTo>
                    <a:pt x="4897986" y="3388842"/>
                  </a:lnTo>
                  <a:lnTo>
                    <a:pt x="4937176" y="3365239"/>
                  </a:lnTo>
                  <a:lnTo>
                    <a:pt x="4975678" y="3341158"/>
                  </a:lnTo>
                  <a:lnTo>
                    <a:pt x="5013483" y="3316604"/>
                  </a:lnTo>
                  <a:lnTo>
                    <a:pt x="5050583" y="3291585"/>
                  </a:lnTo>
                  <a:lnTo>
                    <a:pt x="5086967" y="3266104"/>
                  </a:lnTo>
                  <a:lnTo>
                    <a:pt x="5122629" y="3240169"/>
                  </a:lnTo>
                  <a:lnTo>
                    <a:pt x="5157558" y="3213784"/>
                  </a:lnTo>
                  <a:lnTo>
                    <a:pt x="5191745" y="3186957"/>
                  </a:lnTo>
                  <a:lnTo>
                    <a:pt x="5225183" y="3159693"/>
                  </a:lnTo>
                  <a:lnTo>
                    <a:pt x="5257862" y="3131997"/>
                  </a:lnTo>
                  <a:lnTo>
                    <a:pt x="5289773" y="3103877"/>
                  </a:lnTo>
                  <a:lnTo>
                    <a:pt x="5320908" y="3075336"/>
                  </a:lnTo>
                  <a:lnTo>
                    <a:pt x="5351257" y="3046383"/>
                  </a:lnTo>
                  <a:lnTo>
                    <a:pt x="5380812" y="3017021"/>
                  </a:lnTo>
                  <a:lnTo>
                    <a:pt x="5409563" y="2987258"/>
                  </a:lnTo>
                  <a:lnTo>
                    <a:pt x="5437503" y="2957099"/>
                  </a:lnTo>
                  <a:lnTo>
                    <a:pt x="5464621" y="2926550"/>
                  </a:lnTo>
                  <a:lnTo>
                    <a:pt x="5490910" y="2895617"/>
                  </a:lnTo>
                  <a:lnTo>
                    <a:pt x="5516361" y="2864305"/>
                  </a:lnTo>
                  <a:lnTo>
                    <a:pt x="5540963" y="2832622"/>
                  </a:lnTo>
                  <a:lnTo>
                    <a:pt x="5564710" y="2800572"/>
                  </a:lnTo>
                  <a:lnTo>
                    <a:pt x="5587591" y="2768161"/>
                  </a:lnTo>
                  <a:lnTo>
                    <a:pt x="5609599" y="2735396"/>
                  </a:lnTo>
                  <a:lnTo>
                    <a:pt x="5630723" y="2702282"/>
                  </a:lnTo>
                  <a:lnTo>
                    <a:pt x="5650956" y="2668825"/>
                  </a:lnTo>
                  <a:lnTo>
                    <a:pt x="5670288" y="2635031"/>
                  </a:lnTo>
                  <a:lnTo>
                    <a:pt x="5688710" y="2600906"/>
                  </a:lnTo>
                  <a:lnTo>
                    <a:pt x="5706215" y="2566456"/>
                  </a:lnTo>
                  <a:lnTo>
                    <a:pt x="5722792" y="2531686"/>
                  </a:lnTo>
                  <a:lnTo>
                    <a:pt x="5738433" y="2496603"/>
                  </a:lnTo>
                  <a:lnTo>
                    <a:pt x="5753129" y="2461212"/>
                  </a:lnTo>
                  <a:lnTo>
                    <a:pt x="5766871" y="2425520"/>
                  </a:lnTo>
                  <a:lnTo>
                    <a:pt x="5779651" y="2389532"/>
                  </a:lnTo>
                  <a:lnTo>
                    <a:pt x="5791459" y="2353254"/>
                  </a:lnTo>
                  <a:lnTo>
                    <a:pt x="5802287" y="2316693"/>
                  </a:lnTo>
                  <a:lnTo>
                    <a:pt x="5812126" y="2279853"/>
                  </a:lnTo>
                  <a:lnTo>
                    <a:pt x="5820967" y="2242740"/>
                  </a:lnTo>
                  <a:lnTo>
                    <a:pt x="5828800" y="2205362"/>
                  </a:lnTo>
                  <a:lnTo>
                    <a:pt x="5835618" y="2167723"/>
                  </a:lnTo>
                  <a:lnTo>
                    <a:pt x="5841412" y="2129829"/>
                  </a:lnTo>
                  <a:lnTo>
                    <a:pt x="5846172" y="2091687"/>
                  </a:lnTo>
                  <a:lnTo>
                    <a:pt x="5849889" y="2053302"/>
                  </a:lnTo>
                  <a:lnTo>
                    <a:pt x="5852556" y="2014680"/>
                  </a:lnTo>
                  <a:lnTo>
                    <a:pt x="5854162" y="1975827"/>
                  </a:lnTo>
                  <a:lnTo>
                    <a:pt x="5854700" y="1936750"/>
                  </a:lnTo>
                  <a:lnTo>
                    <a:pt x="5854162" y="1897627"/>
                  </a:lnTo>
                  <a:lnTo>
                    <a:pt x="5852556" y="1858732"/>
                  </a:lnTo>
                  <a:lnTo>
                    <a:pt x="5849889" y="1820070"/>
                  </a:lnTo>
                  <a:lnTo>
                    <a:pt x="5846172" y="1781647"/>
                  </a:lnTo>
                  <a:lnTo>
                    <a:pt x="5841412" y="1743469"/>
                  </a:lnTo>
                  <a:lnTo>
                    <a:pt x="5835618" y="1705541"/>
                  </a:lnTo>
                  <a:lnTo>
                    <a:pt x="5828800" y="1667870"/>
                  </a:lnTo>
                  <a:lnTo>
                    <a:pt x="5820967" y="1630462"/>
                  </a:lnTo>
                  <a:lnTo>
                    <a:pt x="5812126" y="1593321"/>
                  </a:lnTo>
                  <a:lnTo>
                    <a:pt x="5802287" y="1556454"/>
                  </a:lnTo>
                  <a:lnTo>
                    <a:pt x="5791459" y="1519868"/>
                  </a:lnTo>
                  <a:lnTo>
                    <a:pt x="5779651" y="1483567"/>
                  </a:lnTo>
                  <a:lnTo>
                    <a:pt x="5766871" y="1447557"/>
                  </a:lnTo>
                  <a:lnTo>
                    <a:pt x="5753129" y="1411846"/>
                  </a:lnTo>
                  <a:lnTo>
                    <a:pt x="5738433" y="1376437"/>
                  </a:lnTo>
                  <a:lnTo>
                    <a:pt x="5722792" y="1341337"/>
                  </a:lnTo>
                  <a:lnTo>
                    <a:pt x="5706215" y="1306553"/>
                  </a:lnTo>
                  <a:lnTo>
                    <a:pt x="5688710" y="1272089"/>
                  </a:lnTo>
                  <a:lnTo>
                    <a:pt x="5670288" y="1237952"/>
                  </a:lnTo>
                  <a:lnTo>
                    <a:pt x="5650956" y="1204148"/>
                  </a:lnTo>
                  <a:lnTo>
                    <a:pt x="5630723" y="1170682"/>
                  </a:lnTo>
                  <a:lnTo>
                    <a:pt x="5609599" y="1137560"/>
                  </a:lnTo>
                  <a:lnTo>
                    <a:pt x="5587591" y="1104788"/>
                  </a:lnTo>
                  <a:lnTo>
                    <a:pt x="5564710" y="1072372"/>
                  </a:lnTo>
                  <a:lnTo>
                    <a:pt x="5540963" y="1040318"/>
                  </a:lnTo>
                  <a:lnTo>
                    <a:pt x="5516361" y="1008631"/>
                  </a:lnTo>
                  <a:lnTo>
                    <a:pt x="5490910" y="977318"/>
                  </a:lnTo>
                  <a:lnTo>
                    <a:pt x="5464621" y="946385"/>
                  </a:lnTo>
                  <a:lnTo>
                    <a:pt x="5437503" y="915836"/>
                  </a:lnTo>
                  <a:lnTo>
                    <a:pt x="5409563" y="885679"/>
                  </a:lnTo>
                  <a:lnTo>
                    <a:pt x="5380812" y="855918"/>
                  </a:lnTo>
                  <a:lnTo>
                    <a:pt x="5351257" y="826560"/>
                  </a:lnTo>
                  <a:lnTo>
                    <a:pt x="5320908" y="797611"/>
                  </a:lnTo>
                  <a:lnTo>
                    <a:pt x="5289773" y="769076"/>
                  </a:lnTo>
                  <a:lnTo>
                    <a:pt x="5257862" y="740961"/>
                  </a:lnTo>
                  <a:lnTo>
                    <a:pt x="5225183" y="713273"/>
                  </a:lnTo>
                  <a:lnTo>
                    <a:pt x="5191745" y="686016"/>
                  </a:lnTo>
                  <a:lnTo>
                    <a:pt x="5157558" y="659198"/>
                  </a:lnTo>
                  <a:lnTo>
                    <a:pt x="5122629" y="632823"/>
                  </a:lnTo>
                  <a:lnTo>
                    <a:pt x="5086967" y="606897"/>
                  </a:lnTo>
                  <a:lnTo>
                    <a:pt x="5050583" y="581427"/>
                  </a:lnTo>
                  <a:lnTo>
                    <a:pt x="5013483" y="556418"/>
                  </a:lnTo>
                  <a:lnTo>
                    <a:pt x="4975678" y="531876"/>
                  </a:lnTo>
                  <a:lnTo>
                    <a:pt x="4937176" y="507808"/>
                  </a:lnTo>
                  <a:lnTo>
                    <a:pt x="4897986" y="484217"/>
                  </a:lnTo>
                  <a:lnTo>
                    <a:pt x="4858117" y="461112"/>
                  </a:lnTo>
                  <a:lnTo>
                    <a:pt x="4817578" y="438497"/>
                  </a:lnTo>
                  <a:lnTo>
                    <a:pt x="4776377" y="416378"/>
                  </a:lnTo>
                  <a:lnTo>
                    <a:pt x="4734523" y="394762"/>
                  </a:lnTo>
                  <a:lnTo>
                    <a:pt x="4692026" y="373653"/>
                  </a:lnTo>
                  <a:lnTo>
                    <a:pt x="4648894" y="353058"/>
                  </a:lnTo>
                  <a:lnTo>
                    <a:pt x="4605136" y="332983"/>
                  </a:lnTo>
                  <a:lnTo>
                    <a:pt x="4560761" y="313434"/>
                  </a:lnTo>
                  <a:lnTo>
                    <a:pt x="4515777" y="294416"/>
                  </a:lnTo>
                  <a:lnTo>
                    <a:pt x="4470195" y="275935"/>
                  </a:lnTo>
                  <a:lnTo>
                    <a:pt x="4424021" y="257998"/>
                  </a:lnTo>
                  <a:lnTo>
                    <a:pt x="4377266" y="240609"/>
                  </a:lnTo>
                  <a:lnTo>
                    <a:pt x="4329938" y="223775"/>
                  </a:lnTo>
                  <a:lnTo>
                    <a:pt x="4282045" y="207502"/>
                  </a:lnTo>
                  <a:lnTo>
                    <a:pt x="4233598" y="191795"/>
                  </a:lnTo>
                  <a:lnTo>
                    <a:pt x="4184605" y="176661"/>
                  </a:lnTo>
                  <a:lnTo>
                    <a:pt x="4135074" y="162105"/>
                  </a:lnTo>
                  <a:lnTo>
                    <a:pt x="4085014" y="148133"/>
                  </a:lnTo>
                  <a:lnTo>
                    <a:pt x="4034435" y="134751"/>
                  </a:lnTo>
                  <a:lnTo>
                    <a:pt x="3983345" y="121965"/>
                  </a:lnTo>
                  <a:lnTo>
                    <a:pt x="3931752" y="109780"/>
                  </a:lnTo>
                  <a:lnTo>
                    <a:pt x="3879667" y="98203"/>
                  </a:lnTo>
                  <a:lnTo>
                    <a:pt x="3827098" y="87239"/>
                  </a:lnTo>
                  <a:lnTo>
                    <a:pt x="3774053" y="76894"/>
                  </a:lnTo>
                  <a:lnTo>
                    <a:pt x="3720541" y="67174"/>
                  </a:lnTo>
                  <a:lnTo>
                    <a:pt x="3666572" y="58085"/>
                  </a:lnTo>
                  <a:lnTo>
                    <a:pt x="3612153" y="49633"/>
                  </a:lnTo>
                  <a:lnTo>
                    <a:pt x="3557295" y="41824"/>
                  </a:lnTo>
                  <a:lnTo>
                    <a:pt x="3502006" y="34662"/>
                  </a:lnTo>
                  <a:lnTo>
                    <a:pt x="3446295" y="28155"/>
                  </a:lnTo>
                  <a:lnTo>
                    <a:pt x="3390170" y="22308"/>
                  </a:lnTo>
                  <a:lnTo>
                    <a:pt x="3333640" y="17128"/>
                  </a:lnTo>
                  <a:lnTo>
                    <a:pt x="3276715" y="12619"/>
                  </a:lnTo>
                  <a:lnTo>
                    <a:pt x="3219403" y="8787"/>
                  </a:lnTo>
                  <a:lnTo>
                    <a:pt x="3161713" y="5639"/>
                  </a:lnTo>
                  <a:lnTo>
                    <a:pt x="3103653" y="3181"/>
                  </a:lnTo>
                  <a:lnTo>
                    <a:pt x="3045234" y="1417"/>
                  </a:lnTo>
                  <a:lnTo>
                    <a:pt x="2986463" y="355"/>
                  </a:lnTo>
                  <a:lnTo>
                    <a:pt x="2927350" y="0"/>
                  </a:lnTo>
                  <a:close/>
                </a:path>
              </a:pathLst>
            </a:custGeom>
            <a:solidFill>
              <a:srgbClr val="BADFE2"/>
            </a:solidFill>
          </p:spPr>
          <p:txBody>
            <a:bodyPr wrap="square" lIns="0" tIns="0" rIns="0" bIns="0" rtlCol="0"/>
            <a:lstStyle/>
            <a:p>
              <a:pPr defTabSz="457200"/>
              <a:endParaRPr>
                <a:solidFill>
                  <a:prstClr val="black"/>
                </a:solidFill>
              </a:endParaRPr>
            </a:p>
          </p:txBody>
        </p:sp>
        <p:sp>
          <p:nvSpPr>
            <p:cNvPr id="4" name="object 4"/>
            <p:cNvSpPr/>
            <p:nvPr/>
          </p:nvSpPr>
          <p:spPr>
            <a:xfrm>
              <a:off x="1189990" y="521969"/>
              <a:ext cx="7161530" cy="4951730"/>
            </a:xfrm>
            <a:custGeom>
              <a:avLst/>
              <a:gdLst/>
              <a:ahLst/>
              <a:cxnLst/>
              <a:rect l="l" t="t" r="r" b="b"/>
              <a:pathLst>
                <a:path w="7161530" h="4951730">
                  <a:moveTo>
                    <a:pt x="3472180" y="697229"/>
                  </a:moveTo>
                  <a:lnTo>
                    <a:pt x="3531293" y="697585"/>
                  </a:lnTo>
                  <a:lnTo>
                    <a:pt x="3590064" y="698647"/>
                  </a:lnTo>
                  <a:lnTo>
                    <a:pt x="3648483" y="700411"/>
                  </a:lnTo>
                  <a:lnTo>
                    <a:pt x="3706543" y="702869"/>
                  </a:lnTo>
                  <a:lnTo>
                    <a:pt x="3764233" y="706017"/>
                  </a:lnTo>
                  <a:lnTo>
                    <a:pt x="3821545" y="709849"/>
                  </a:lnTo>
                  <a:lnTo>
                    <a:pt x="3878470" y="714358"/>
                  </a:lnTo>
                  <a:lnTo>
                    <a:pt x="3935000" y="719538"/>
                  </a:lnTo>
                  <a:lnTo>
                    <a:pt x="3991125" y="725385"/>
                  </a:lnTo>
                  <a:lnTo>
                    <a:pt x="4046836" y="731892"/>
                  </a:lnTo>
                  <a:lnTo>
                    <a:pt x="4102125" y="739054"/>
                  </a:lnTo>
                  <a:lnTo>
                    <a:pt x="4156983" y="746863"/>
                  </a:lnTo>
                  <a:lnTo>
                    <a:pt x="4211402" y="755315"/>
                  </a:lnTo>
                  <a:lnTo>
                    <a:pt x="4265371" y="764404"/>
                  </a:lnTo>
                  <a:lnTo>
                    <a:pt x="4318883" y="774124"/>
                  </a:lnTo>
                  <a:lnTo>
                    <a:pt x="4371928" y="784469"/>
                  </a:lnTo>
                  <a:lnTo>
                    <a:pt x="4424497" y="795433"/>
                  </a:lnTo>
                  <a:lnTo>
                    <a:pt x="4476582" y="807010"/>
                  </a:lnTo>
                  <a:lnTo>
                    <a:pt x="4528175" y="819195"/>
                  </a:lnTo>
                  <a:lnTo>
                    <a:pt x="4579265" y="831981"/>
                  </a:lnTo>
                  <a:lnTo>
                    <a:pt x="4629844" y="845363"/>
                  </a:lnTo>
                  <a:lnTo>
                    <a:pt x="4679904" y="859335"/>
                  </a:lnTo>
                  <a:lnTo>
                    <a:pt x="4729435" y="873891"/>
                  </a:lnTo>
                  <a:lnTo>
                    <a:pt x="4778428" y="889025"/>
                  </a:lnTo>
                  <a:lnTo>
                    <a:pt x="4826875" y="904732"/>
                  </a:lnTo>
                  <a:lnTo>
                    <a:pt x="4874768" y="921005"/>
                  </a:lnTo>
                  <a:lnTo>
                    <a:pt x="4922096" y="937839"/>
                  </a:lnTo>
                  <a:lnTo>
                    <a:pt x="4968851" y="955228"/>
                  </a:lnTo>
                  <a:lnTo>
                    <a:pt x="5015025" y="973165"/>
                  </a:lnTo>
                  <a:lnTo>
                    <a:pt x="5060607" y="991646"/>
                  </a:lnTo>
                  <a:lnTo>
                    <a:pt x="5105591" y="1010664"/>
                  </a:lnTo>
                  <a:lnTo>
                    <a:pt x="5149966" y="1030213"/>
                  </a:lnTo>
                  <a:lnTo>
                    <a:pt x="5193724" y="1050288"/>
                  </a:lnTo>
                  <a:lnTo>
                    <a:pt x="5236856" y="1070883"/>
                  </a:lnTo>
                  <a:lnTo>
                    <a:pt x="5279353" y="1091992"/>
                  </a:lnTo>
                  <a:lnTo>
                    <a:pt x="5321207" y="1113608"/>
                  </a:lnTo>
                  <a:lnTo>
                    <a:pt x="5362408" y="1135727"/>
                  </a:lnTo>
                  <a:lnTo>
                    <a:pt x="5402947" y="1158342"/>
                  </a:lnTo>
                  <a:lnTo>
                    <a:pt x="5442816" y="1181447"/>
                  </a:lnTo>
                  <a:lnTo>
                    <a:pt x="5482006" y="1205038"/>
                  </a:lnTo>
                  <a:lnTo>
                    <a:pt x="5520508" y="1229106"/>
                  </a:lnTo>
                  <a:lnTo>
                    <a:pt x="5558313" y="1253648"/>
                  </a:lnTo>
                  <a:lnTo>
                    <a:pt x="5595413" y="1278657"/>
                  </a:lnTo>
                  <a:lnTo>
                    <a:pt x="5631797" y="1304127"/>
                  </a:lnTo>
                  <a:lnTo>
                    <a:pt x="5667459" y="1330053"/>
                  </a:lnTo>
                  <a:lnTo>
                    <a:pt x="5702388" y="1356428"/>
                  </a:lnTo>
                  <a:lnTo>
                    <a:pt x="5736575" y="1383246"/>
                  </a:lnTo>
                  <a:lnTo>
                    <a:pt x="5770013" y="1410503"/>
                  </a:lnTo>
                  <a:lnTo>
                    <a:pt x="5802692" y="1438191"/>
                  </a:lnTo>
                  <a:lnTo>
                    <a:pt x="5834603" y="1466306"/>
                  </a:lnTo>
                  <a:lnTo>
                    <a:pt x="5865738" y="1494841"/>
                  </a:lnTo>
                  <a:lnTo>
                    <a:pt x="5896087" y="1523790"/>
                  </a:lnTo>
                  <a:lnTo>
                    <a:pt x="5925642" y="1553148"/>
                  </a:lnTo>
                  <a:lnTo>
                    <a:pt x="5954393" y="1582909"/>
                  </a:lnTo>
                  <a:lnTo>
                    <a:pt x="5982333" y="1613066"/>
                  </a:lnTo>
                  <a:lnTo>
                    <a:pt x="6009451" y="1643615"/>
                  </a:lnTo>
                  <a:lnTo>
                    <a:pt x="6035740" y="1674548"/>
                  </a:lnTo>
                  <a:lnTo>
                    <a:pt x="6061191" y="1705861"/>
                  </a:lnTo>
                  <a:lnTo>
                    <a:pt x="6085793" y="1737548"/>
                  </a:lnTo>
                  <a:lnTo>
                    <a:pt x="6109540" y="1769602"/>
                  </a:lnTo>
                  <a:lnTo>
                    <a:pt x="6132421" y="1802018"/>
                  </a:lnTo>
                  <a:lnTo>
                    <a:pt x="6154429" y="1834790"/>
                  </a:lnTo>
                  <a:lnTo>
                    <a:pt x="6175553" y="1867912"/>
                  </a:lnTo>
                  <a:lnTo>
                    <a:pt x="6195786" y="1901378"/>
                  </a:lnTo>
                  <a:lnTo>
                    <a:pt x="6215118" y="1935182"/>
                  </a:lnTo>
                  <a:lnTo>
                    <a:pt x="6233540" y="1969319"/>
                  </a:lnTo>
                  <a:lnTo>
                    <a:pt x="6251045" y="2003783"/>
                  </a:lnTo>
                  <a:lnTo>
                    <a:pt x="6267622" y="2038567"/>
                  </a:lnTo>
                  <a:lnTo>
                    <a:pt x="6283263" y="2073667"/>
                  </a:lnTo>
                  <a:lnTo>
                    <a:pt x="6297959" y="2109076"/>
                  </a:lnTo>
                  <a:lnTo>
                    <a:pt x="6311701" y="2144787"/>
                  </a:lnTo>
                  <a:lnTo>
                    <a:pt x="6324481" y="2180797"/>
                  </a:lnTo>
                  <a:lnTo>
                    <a:pt x="6336289" y="2217098"/>
                  </a:lnTo>
                  <a:lnTo>
                    <a:pt x="6347117" y="2253684"/>
                  </a:lnTo>
                  <a:lnTo>
                    <a:pt x="6356956" y="2290551"/>
                  </a:lnTo>
                  <a:lnTo>
                    <a:pt x="6365797" y="2327692"/>
                  </a:lnTo>
                  <a:lnTo>
                    <a:pt x="6373630" y="2365100"/>
                  </a:lnTo>
                  <a:lnTo>
                    <a:pt x="6380448" y="2402771"/>
                  </a:lnTo>
                  <a:lnTo>
                    <a:pt x="6386242" y="2440699"/>
                  </a:lnTo>
                  <a:lnTo>
                    <a:pt x="6391002" y="2478877"/>
                  </a:lnTo>
                  <a:lnTo>
                    <a:pt x="6394719" y="2517300"/>
                  </a:lnTo>
                  <a:lnTo>
                    <a:pt x="6397386" y="2555962"/>
                  </a:lnTo>
                  <a:lnTo>
                    <a:pt x="6398992" y="2594857"/>
                  </a:lnTo>
                  <a:lnTo>
                    <a:pt x="6399530" y="2633979"/>
                  </a:lnTo>
                  <a:lnTo>
                    <a:pt x="6398992" y="2673057"/>
                  </a:lnTo>
                  <a:lnTo>
                    <a:pt x="6397386" y="2711910"/>
                  </a:lnTo>
                  <a:lnTo>
                    <a:pt x="6394719" y="2750532"/>
                  </a:lnTo>
                  <a:lnTo>
                    <a:pt x="6391002" y="2788917"/>
                  </a:lnTo>
                  <a:lnTo>
                    <a:pt x="6386242" y="2827059"/>
                  </a:lnTo>
                  <a:lnTo>
                    <a:pt x="6380448" y="2864953"/>
                  </a:lnTo>
                  <a:lnTo>
                    <a:pt x="6373630" y="2902592"/>
                  </a:lnTo>
                  <a:lnTo>
                    <a:pt x="6365797" y="2939970"/>
                  </a:lnTo>
                  <a:lnTo>
                    <a:pt x="6356956" y="2977083"/>
                  </a:lnTo>
                  <a:lnTo>
                    <a:pt x="6347117" y="3013923"/>
                  </a:lnTo>
                  <a:lnTo>
                    <a:pt x="6336289" y="3050484"/>
                  </a:lnTo>
                  <a:lnTo>
                    <a:pt x="6324481" y="3086762"/>
                  </a:lnTo>
                  <a:lnTo>
                    <a:pt x="6311701" y="3122750"/>
                  </a:lnTo>
                  <a:lnTo>
                    <a:pt x="6297959" y="3158442"/>
                  </a:lnTo>
                  <a:lnTo>
                    <a:pt x="6283263" y="3193833"/>
                  </a:lnTo>
                  <a:lnTo>
                    <a:pt x="6267622" y="3228916"/>
                  </a:lnTo>
                  <a:lnTo>
                    <a:pt x="6251045" y="3263686"/>
                  </a:lnTo>
                  <a:lnTo>
                    <a:pt x="6233540" y="3298136"/>
                  </a:lnTo>
                  <a:lnTo>
                    <a:pt x="6215118" y="3332261"/>
                  </a:lnTo>
                  <a:lnTo>
                    <a:pt x="6195786" y="3366055"/>
                  </a:lnTo>
                  <a:lnTo>
                    <a:pt x="6175553" y="3399512"/>
                  </a:lnTo>
                  <a:lnTo>
                    <a:pt x="6154429" y="3432626"/>
                  </a:lnTo>
                  <a:lnTo>
                    <a:pt x="6132421" y="3465391"/>
                  </a:lnTo>
                  <a:lnTo>
                    <a:pt x="6109540" y="3497802"/>
                  </a:lnTo>
                  <a:lnTo>
                    <a:pt x="6085793" y="3529852"/>
                  </a:lnTo>
                  <a:lnTo>
                    <a:pt x="6061191" y="3561535"/>
                  </a:lnTo>
                  <a:lnTo>
                    <a:pt x="6035740" y="3592847"/>
                  </a:lnTo>
                  <a:lnTo>
                    <a:pt x="6009451" y="3623780"/>
                  </a:lnTo>
                  <a:lnTo>
                    <a:pt x="5982333" y="3654329"/>
                  </a:lnTo>
                  <a:lnTo>
                    <a:pt x="5954393" y="3684488"/>
                  </a:lnTo>
                  <a:lnTo>
                    <a:pt x="5925642" y="3714251"/>
                  </a:lnTo>
                  <a:lnTo>
                    <a:pt x="5896087" y="3743613"/>
                  </a:lnTo>
                  <a:lnTo>
                    <a:pt x="5865738" y="3772566"/>
                  </a:lnTo>
                  <a:lnTo>
                    <a:pt x="5834603" y="3801107"/>
                  </a:lnTo>
                  <a:lnTo>
                    <a:pt x="5802692" y="3829227"/>
                  </a:lnTo>
                  <a:lnTo>
                    <a:pt x="5770013" y="3856923"/>
                  </a:lnTo>
                  <a:lnTo>
                    <a:pt x="5736575" y="3884187"/>
                  </a:lnTo>
                  <a:lnTo>
                    <a:pt x="5702388" y="3911014"/>
                  </a:lnTo>
                  <a:lnTo>
                    <a:pt x="5667459" y="3937399"/>
                  </a:lnTo>
                  <a:lnTo>
                    <a:pt x="5631797" y="3963334"/>
                  </a:lnTo>
                  <a:lnTo>
                    <a:pt x="5595413" y="3988815"/>
                  </a:lnTo>
                  <a:lnTo>
                    <a:pt x="5558313" y="4013834"/>
                  </a:lnTo>
                  <a:lnTo>
                    <a:pt x="5520508" y="4038388"/>
                  </a:lnTo>
                  <a:lnTo>
                    <a:pt x="5482006" y="4062469"/>
                  </a:lnTo>
                  <a:lnTo>
                    <a:pt x="5442816" y="4086072"/>
                  </a:lnTo>
                  <a:lnTo>
                    <a:pt x="5402947" y="4109190"/>
                  </a:lnTo>
                  <a:lnTo>
                    <a:pt x="5362408" y="4131819"/>
                  </a:lnTo>
                  <a:lnTo>
                    <a:pt x="5321207" y="4153951"/>
                  </a:lnTo>
                  <a:lnTo>
                    <a:pt x="5279353" y="4175582"/>
                  </a:lnTo>
                  <a:lnTo>
                    <a:pt x="5236856" y="4196704"/>
                  </a:lnTo>
                  <a:lnTo>
                    <a:pt x="5193724" y="4217314"/>
                  </a:lnTo>
                  <a:lnTo>
                    <a:pt x="5149966" y="4237403"/>
                  </a:lnTo>
                  <a:lnTo>
                    <a:pt x="5105591" y="4256968"/>
                  </a:lnTo>
                  <a:lnTo>
                    <a:pt x="5060607" y="4276001"/>
                  </a:lnTo>
                  <a:lnTo>
                    <a:pt x="5015025" y="4294496"/>
                  </a:lnTo>
                  <a:lnTo>
                    <a:pt x="4968851" y="4312449"/>
                  </a:lnTo>
                  <a:lnTo>
                    <a:pt x="4922096" y="4329853"/>
                  </a:lnTo>
                  <a:lnTo>
                    <a:pt x="4874768" y="4346702"/>
                  </a:lnTo>
                  <a:lnTo>
                    <a:pt x="4826875" y="4362990"/>
                  </a:lnTo>
                  <a:lnTo>
                    <a:pt x="4778428" y="4378711"/>
                  </a:lnTo>
                  <a:lnTo>
                    <a:pt x="4729435" y="4393860"/>
                  </a:lnTo>
                  <a:lnTo>
                    <a:pt x="4679904" y="4408431"/>
                  </a:lnTo>
                  <a:lnTo>
                    <a:pt x="4629844" y="4422417"/>
                  </a:lnTo>
                  <a:lnTo>
                    <a:pt x="4579265" y="4435813"/>
                  </a:lnTo>
                  <a:lnTo>
                    <a:pt x="4528175" y="4448613"/>
                  </a:lnTo>
                  <a:lnTo>
                    <a:pt x="4476582" y="4460812"/>
                  </a:lnTo>
                  <a:lnTo>
                    <a:pt x="4424497" y="4472402"/>
                  </a:lnTo>
                  <a:lnTo>
                    <a:pt x="4371928" y="4483378"/>
                  </a:lnTo>
                  <a:lnTo>
                    <a:pt x="4318883" y="4493735"/>
                  </a:lnTo>
                  <a:lnTo>
                    <a:pt x="4265371" y="4503467"/>
                  </a:lnTo>
                  <a:lnTo>
                    <a:pt x="4211402" y="4512567"/>
                  </a:lnTo>
                  <a:lnTo>
                    <a:pt x="4156983" y="4521029"/>
                  </a:lnTo>
                  <a:lnTo>
                    <a:pt x="4102125" y="4528849"/>
                  </a:lnTo>
                  <a:lnTo>
                    <a:pt x="4046836" y="4536019"/>
                  </a:lnTo>
                  <a:lnTo>
                    <a:pt x="3991125" y="4542535"/>
                  </a:lnTo>
                  <a:lnTo>
                    <a:pt x="3935000" y="4548389"/>
                  </a:lnTo>
                  <a:lnTo>
                    <a:pt x="3878470" y="4553577"/>
                  </a:lnTo>
                  <a:lnTo>
                    <a:pt x="3821545" y="4558092"/>
                  </a:lnTo>
                  <a:lnTo>
                    <a:pt x="3764233" y="4561929"/>
                  </a:lnTo>
                  <a:lnTo>
                    <a:pt x="3706543" y="4565082"/>
                  </a:lnTo>
                  <a:lnTo>
                    <a:pt x="3648483" y="4567544"/>
                  </a:lnTo>
                  <a:lnTo>
                    <a:pt x="3590064" y="4569310"/>
                  </a:lnTo>
                  <a:lnTo>
                    <a:pt x="3531293" y="4570374"/>
                  </a:lnTo>
                  <a:lnTo>
                    <a:pt x="3472180" y="4570730"/>
                  </a:lnTo>
                  <a:lnTo>
                    <a:pt x="3413066" y="4570374"/>
                  </a:lnTo>
                  <a:lnTo>
                    <a:pt x="3354295" y="4569310"/>
                  </a:lnTo>
                  <a:lnTo>
                    <a:pt x="3295876" y="4567544"/>
                  </a:lnTo>
                  <a:lnTo>
                    <a:pt x="3237816" y="4565082"/>
                  </a:lnTo>
                  <a:lnTo>
                    <a:pt x="3180126" y="4561929"/>
                  </a:lnTo>
                  <a:lnTo>
                    <a:pt x="3122814" y="4558092"/>
                  </a:lnTo>
                  <a:lnTo>
                    <a:pt x="3065889" y="4553577"/>
                  </a:lnTo>
                  <a:lnTo>
                    <a:pt x="3009359" y="4548389"/>
                  </a:lnTo>
                  <a:lnTo>
                    <a:pt x="2953234" y="4542535"/>
                  </a:lnTo>
                  <a:lnTo>
                    <a:pt x="2897523" y="4536019"/>
                  </a:lnTo>
                  <a:lnTo>
                    <a:pt x="2842234" y="4528849"/>
                  </a:lnTo>
                  <a:lnTo>
                    <a:pt x="2787376" y="4521029"/>
                  </a:lnTo>
                  <a:lnTo>
                    <a:pt x="2732957" y="4512567"/>
                  </a:lnTo>
                  <a:lnTo>
                    <a:pt x="2678988" y="4503467"/>
                  </a:lnTo>
                  <a:lnTo>
                    <a:pt x="2625476" y="4493735"/>
                  </a:lnTo>
                  <a:lnTo>
                    <a:pt x="2572431" y="4483378"/>
                  </a:lnTo>
                  <a:lnTo>
                    <a:pt x="2519862" y="4472402"/>
                  </a:lnTo>
                  <a:lnTo>
                    <a:pt x="2467777" y="4460812"/>
                  </a:lnTo>
                  <a:lnTo>
                    <a:pt x="2416184" y="4448613"/>
                  </a:lnTo>
                  <a:lnTo>
                    <a:pt x="2365094" y="4435813"/>
                  </a:lnTo>
                  <a:lnTo>
                    <a:pt x="2314515" y="4422417"/>
                  </a:lnTo>
                  <a:lnTo>
                    <a:pt x="2264455" y="4408431"/>
                  </a:lnTo>
                  <a:lnTo>
                    <a:pt x="2214924" y="4393860"/>
                  </a:lnTo>
                  <a:lnTo>
                    <a:pt x="2165931" y="4378711"/>
                  </a:lnTo>
                  <a:lnTo>
                    <a:pt x="2117484" y="4362990"/>
                  </a:lnTo>
                  <a:lnTo>
                    <a:pt x="2069591" y="4346702"/>
                  </a:lnTo>
                  <a:lnTo>
                    <a:pt x="2022263" y="4329853"/>
                  </a:lnTo>
                  <a:lnTo>
                    <a:pt x="1975508" y="4312449"/>
                  </a:lnTo>
                  <a:lnTo>
                    <a:pt x="1929334" y="4294496"/>
                  </a:lnTo>
                  <a:lnTo>
                    <a:pt x="1883752" y="4276001"/>
                  </a:lnTo>
                  <a:lnTo>
                    <a:pt x="1838768" y="4256968"/>
                  </a:lnTo>
                  <a:lnTo>
                    <a:pt x="1794393" y="4237403"/>
                  </a:lnTo>
                  <a:lnTo>
                    <a:pt x="1750635" y="4217314"/>
                  </a:lnTo>
                  <a:lnTo>
                    <a:pt x="1707503" y="4196704"/>
                  </a:lnTo>
                  <a:lnTo>
                    <a:pt x="1665006" y="4175582"/>
                  </a:lnTo>
                  <a:lnTo>
                    <a:pt x="1623152" y="4153951"/>
                  </a:lnTo>
                  <a:lnTo>
                    <a:pt x="1581951" y="4131819"/>
                  </a:lnTo>
                  <a:lnTo>
                    <a:pt x="1541412" y="4109190"/>
                  </a:lnTo>
                  <a:lnTo>
                    <a:pt x="1501543" y="4086072"/>
                  </a:lnTo>
                  <a:lnTo>
                    <a:pt x="1462353" y="4062469"/>
                  </a:lnTo>
                  <a:lnTo>
                    <a:pt x="1423851" y="4038388"/>
                  </a:lnTo>
                  <a:lnTo>
                    <a:pt x="1386046" y="4013835"/>
                  </a:lnTo>
                  <a:lnTo>
                    <a:pt x="1348946" y="3988815"/>
                  </a:lnTo>
                  <a:lnTo>
                    <a:pt x="1312562" y="3963334"/>
                  </a:lnTo>
                  <a:lnTo>
                    <a:pt x="1276900" y="3937399"/>
                  </a:lnTo>
                  <a:lnTo>
                    <a:pt x="1241971" y="3911014"/>
                  </a:lnTo>
                  <a:lnTo>
                    <a:pt x="1207784" y="3884187"/>
                  </a:lnTo>
                  <a:lnTo>
                    <a:pt x="1174346" y="3856923"/>
                  </a:lnTo>
                  <a:lnTo>
                    <a:pt x="1141667" y="3829227"/>
                  </a:lnTo>
                  <a:lnTo>
                    <a:pt x="1109756" y="3801107"/>
                  </a:lnTo>
                  <a:lnTo>
                    <a:pt x="1078621" y="3772566"/>
                  </a:lnTo>
                  <a:lnTo>
                    <a:pt x="1048272" y="3743613"/>
                  </a:lnTo>
                  <a:lnTo>
                    <a:pt x="1018717" y="3714251"/>
                  </a:lnTo>
                  <a:lnTo>
                    <a:pt x="989966" y="3684488"/>
                  </a:lnTo>
                  <a:lnTo>
                    <a:pt x="962026" y="3654329"/>
                  </a:lnTo>
                  <a:lnTo>
                    <a:pt x="934908" y="3623780"/>
                  </a:lnTo>
                  <a:lnTo>
                    <a:pt x="908619" y="3592847"/>
                  </a:lnTo>
                  <a:lnTo>
                    <a:pt x="883168" y="3561535"/>
                  </a:lnTo>
                  <a:lnTo>
                    <a:pt x="858566" y="3529852"/>
                  </a:lnTo>
                  <a:lnTo>
                    <a:pt x="834819" y="3497802"/>
                  </a:lnTo>
                  <a:lnTo>
                    <a:pt x="811938" y="3465391"/>
                  </a:lnTo>
                  <a:lnTo>
                    <a:pt x="789930" y="3432626"/>
                  </a:lnTo>
                  <a:lnTo>
                    <a:pt x="768806" y="3399512"/>
                  </a:lnTo>
                  <a:lnTo>
                    <a:pt x="748573" y="3366055"/>
                  </a:lnTo>
                  <a:lnTo>
                    <a:pt x="729241" y="3332261"/>
                  </a:lnTo>
                  <a:lnTo>
                    <a:pt x="710819" y="3298136"/>
                  </a:lnTo>
                  <a:lnTo>
                    <a:pt x="693314" y="3263686"/>
                  </a:lnTo>
                  <a:lnTo>
                    <a:pt x="676737" y="3228916"/>
                  </a:lnTo>
                  <a:lnTo>
                    <a:pt x="661096" y="3193833"/>
                  </a:lnTo>
                  <a:lnTo>
                    <a:pt x="646400" y="3158442"/>
                  </a:lnTo>
                  <a:lnTo>
                    <a:pt x="632658" y="3122750"/>
                  </a:lnTo>
                  <a:lnTo>
                    <a:pt x="619878" y="3086762"/>
                  </a:lnTo>
                  <a:lnTo>
                    <a:pt x="608070" y="3050484"/>
                  </a:lnTo>
                  <a:lnTo>
                    <a:pt x="597242" y="3013923"/>
                  </a:lnTo>
                  <a:lnTo>
                    <a:pt x="587403" y="2977083"/>
                  </a:lnTo>
                  <a:lnTo>
                    <a:pt x="578562" y="2939970"/>
                  </a:lnTo>
                  <a:lnTo>
                    <a:pt x="570729" y="2902592"/>
                  </a:lnTo>
                  <a:lnTo>
                    <a:pt x="563911" y="2864953"/>
                  </a:lnTo>
                  <a:lnTo>
                    <a:pt x="558117" y="2827059"/>
                  </a:lnTo>
                  <a:lnTo>
                    <a:pt x="553357" y="2788917"/>
                  </a:lnTo>
                  <a:lnTo>
                    <a:pt x="549640" y="2750532"/>
                  </a:lnTo>
                  <a:lnTo>
                    <a:pt x="546973" y="2711910"/>
                  </a:lnTo>
                  <a:lnTo>
                    <a:pt x="545367" y="2673057"/>
                  </a:lnTo>
                  <a:lnTo>
                    <a:pt x="544829" y="2633979"/>
                  </a:lnTo>
                  <a:lnTo>
                    <a:pt x="545367" y="2594857"/>
                  </a:lnTo>
                  <a:lnTo>
                    <a:pt x="546973" y="2555962"/>
                  </a:lnTo>
                  <a:lnTo>
                    <a:pt x="549640" y="2517300"/>
                  </a:lnTo>
                  <a:lnTo>
                    <a:pt x="553357" y="2478877"/>
                  </a:lnTo>
                  <a:lnTo>
                    <a:pt x="558117" y="2440699"/>
                  </a:lnTo>
                  <a:lnTo>
                    <a:pt x="563911" y="2402771"/>
                  </a:lnTo>
                  <a:lnTo>
                    <a:pt x="570729" y="2365100"/>
                  </a:lnTo>
                  <a:lnTo>
                    <a:pt x="578562" y="2327692"/>
                  </a:lnTo>
                  <a:lnTo>
                    <a:pt x="587403" y="2290551"/>
                  </a:lnTo>
                  <a:lnTo>
                    <a:pt x="597242" y="2253684"/>
                  </a:lnTo>
                  <a:lnTo>
                    <a:pt x="608070" y="2217098"/>
                  </a:lnTo>
                  <a:lnTo>
                    <a:pt x="619878" y="2180797"/>
                  </a:lnTo>
                  <a:lnTo>
                    <a:pt x="632658" y="2144787"/>
                  </a:lnTo>
                  <a:lnTo>
                    <a:pt x="646400" y="2109076"/>
                  </a:lnTo>
                  <a:lnTo>
                    <a:pt x="661096" y="2073667"/>
                  </a:lnTo>
                  <a:lnTo>
                    <a:pt x="676737" y="2038567"/>
                  </a:lnTo>
                  <a:lnTo>
                    <a:pt x="693314" y="2003783"/>
                  </a:lnTo>
                  <a:lnTo>
                    <a:pt x="710819" y="1969319"/>
                  </a:lnTo>
                  <a:lnTo>
                    <a:pt x="729241" y="1935182"/>
                  </a:lnTo>
                  <a:lnTo>
                    <a:pt x="748573" y="1901378"/>
                  </a:lnTo>
                  <a:lnTo>
                    <a:pt x="768806" y="1867912"/>
                  </a:lnTo>
                  <a:lnTo>
                    <a:pt x="789930" y="1834790"/>
                  </a:lnTo>
                  <a:lnTo>
                    <a:pt x="811938" y="1802018"/>
                  </a:lnTo>
                  <a:lnTo>
                    <a:pt x="834819" y="1769602"/>
                  </a:lnTo>
                  <a:lnTo>
                    <a:pt x="858566" y="1737548"/>
                  </a:lnTo>
                  <a:lnTo>
                    <a:pt x="883168" y="1705861"/>
                  </a:lnTo>
                  <a:lnTo>
                    <a:pt x="908619" y="1674548"/>
                  </a:lnTo>
                  <a:lnTo>
                    <a:pt x="934908" y="1643615"/>
                  </a:lnTo>
                  <a:lnTo>
                    <a:pt x="962026" y="1613066"/>
                  </a:lnTo>
                  <a:lnTo>
                    <a:pt x="989966" y="1582909"/>
                  </a:lnTo>
                  <a:lnTo>
                    <a:pt x="1018717" y="1553148"/>
                  </a:lnTo>
                  <a:lnTo>
                    <a:pt x="1048272" y="1523790"/>
                  </a:lnTo>
                  <a:lnTo>
                    <a:pt x="1078621" y="1494841"/>
                  </a:lnTo>
                  <a:lnTo>
                    <a:pt x="1109756" y="1466306"/>
                  </a:lnTo>
                  <a:lnTo>
                    <a:pt x="1141667" y="1438191"/>
                  </a:lnTo>
                  <a:lnTo>
                    <a:pt x="1174346" y="1410503"/>
                  </a:lnTo>
                  <a:lnTo>
                    <a:pt x="1207784" y="1383246"/>
                  </a:lnTo>
                  <a:lnTo>
                    <a:pt x="1241971" y="1356428"/>
                  </a:lnTo>
                  <a:lnTo>
                    <a:pt x="1276900" y="1330053"/>
                  </a:lnTo>
                  <a:lnTo>
                    <a:pt x="1312562" y="1304127"/>
                  </a:lnTo>
                  <a:lnTo>
                    <a:pt x="1348946" y="1278657"/>
                  </a:lnTo>
                  <a:lnTo>
                    <a:pt x="1386046" y="1253648"/>
                  </a:lnTo>
                  <a:lnTo>
                    <a:pt x="1423851" y="1229106"/>
                  </a:lnTo>
                  <a:lnTo>
                    <a:pt x="1462353" y="1205038"/>
                  </a:lnTo>
                  <a:lnTo>
                    <a:pt x="1501543" y="1181447"/>
                  </a:lnTo>
                  <a:lnTo>
                    <a:pt x="1541412" y="1158342"/>
                  </a:lnTo>
                  <a:lnTo>
                    <a:pt x="1581951" y="1135727"/>
                  </a:lnTo>
                  <a:lnTo>
                    <a:pt x="1623152" y="1113608"/>
                  </a:lnTo>
                  <a:lnTo>
                    <a:pt x="1665006" y="1091992"/>
                  </a:lnTo>
                  <a:lnTo>
                    <a:pt x="1707503" y="1070883"/>
                  </a:lnTo>
                  <a:lnTo>
                    <a:pt x="1750635" y="1050288"/>
                  </a:lnTo>
                  <a:lnTo>
                    <a:pt x="1794393" y="1030213"/>
                  </a:lnTo>
                  <a:lnTo>
                    <a:pt x="1838768" y="1010664"/>
                  </a:lnTo>
                  <a:lnTo>
                    <a:pt x="1883752" y="991646"/>
                  </a:lnTo>
                  <a:lnTo>
                    <a:pt x="1929334" y="973165"/>
                  </a:lnTo>
                  <a:lnTo>
                    <a:pt x="1975508" y="955228"/>
                  </a:lnTo>
                  <a:lnTo>
                    <a:pt x="2022263" y="937839"/>
                  </a:lnTo>
                  <a:lnTo>
                    <a:pt x="2069591" y="921005"/>
                  </a:lnTo>
                  <a:lnTo>
                    <a:pt x="2117484" y="904732"/>
                  </a:lnTo>
                  <a:lnTo>
                    <a:pt x="2165931" y="889025"/>
                  </a:lnTo>
                  <a:lnTo>
                    <a:pt x="2214924" y="873891"/>
                  </a:lnTo>
                  <a:lnTo>
                    <a:pt x="2264455" y="859335"/>
                  </a:lnTo>
                  <a:lnTo>
                    <a:pt x="2314515" y="845363"/>
                  </a:lnTo>
                  <a:lnTo>
                    <a:pt x="2365094" y="831981"/>
                  </a:lnTo>
                  <a:lnTo>
                    <a:pt x="2416184" y="819195"/>
                  </a:lnTo>
                  <a:lnTo>
                    <a:pt x="2467777" y="807010"/>
                  </a:lnTo>
                  <a:lnTo>
                    <a:pt x="2519862" y="795433"/>
                  </a:lnTo>
                  <a:lnTo>
                    <a:pt x="2572431" y="784469"/>
                  </a:lnTo>
                  <a:lnTo>
                    <a:pt x="2625476" y="774124"/>
                  </a:lnTo>
                  <a:lnTo>
                    <a:pt x="2678988" y="764404"/>
                  </a:lnTo>
                  <a:lnTo>
                    <a:pt x="2732957" y="755315"/>
                  </a:lnTo>
                  <a:lnTo>
                    <a:pt x="2787376" y="746863"/>
                  </a:lnTo>
                  <a:lnTo>
                    <a:pt x="2842234" y="739054"/>
                  </a:lnTo>
                  <a:lnTo>
                    <a:pt x="2897523" y="731892"/>
                  </a:lnTo>
                  <a:lnTo>
                    <a:pt x="2953234" y="725385"/>
                  </a:lnTo>
                  <a:lnTo>
                    <a:pt x="3009359" y="719538"/>
                  </a:lnTo>
                  <a:lnTo>
                    <a:pt x="3065889" y="714358"/>
                  </a:lnTo>
                  <a:lnTo>
                    <a:pt x="3122814" y="709849"/>
                  </a:lnTo>
                  <a:lnTo>
                    <a:pt x="3180126" y="706017"/>
                  </a:lnTo>
                  <a:lnTo>
                    <a:pt x="3237816" y="702869"/>
                  </a:lnTo>
                  <a:lnTo>
                    <a:pt x="3295876" y="700411"/>
                  </a:lnTo>
                  <a:lnTo>
                    <a:pt x="3354295" y="698647"/>
                  </a:lnTo>
                  <a:lnTo>
                    <a:pt x="3413066" y="697585"/>
                  </a:lnTo>
                  <a:lnTo>
                    <a:pt x="3472180" y="697229"/>
                  </a:lnTo>
                  <a:close/>
                </a:path>
                <a:path w="7161530" h="4951730">
                  <a:moveTo>
                    <a:pt x="544829" y="697229"/>
                  </a:moveTo>
                  <a:lnTo>
                    <a:pt x="544829" y="697229"/>
                  </a:lnTo>
                </a:path>
                <a:path w="7161530" h="4951730">
                  <a:moveTo>
                    <a:pt x="6399530" y="4570730"/>
                  </a:moveTo>
                  <a:lnTo>
                    <a:pt x="6399530" y="4570730"/>
                  </a:lnTo>
                </a:path>
                <a:path w="7161530" h="4951730">
                  <a:moveTo>
                    <a:pt x="3554730" y="2303779"/>
                  </a:moveTo>
                  <a:lnTo>
                    <a:pt x="3617905" y="2305275"/>
                  </a:lnTo>
                  <a:lnTo>
                    <a:pt x="3679077" y="2309678"/>
                  </a:lnTo>
                  <a:lnTo>
                    <a:pt x="3738012" y="2316866"/>
                  </a:lnTo>
                  <a:lnTo>
                    <a:pt x="3794473" y="2326713"/>
                  </a:lnTo>
                  <a:lnTo>
                    <a:pt x="3848224" y="2339097"/>
                  </a:lnTo>
                  <a:lnTo>
                    <a:pt x="3899030" y="2353892"/>
                  </a:lnTo>
                  <a:lnTo>
                    <a:pt x="3946655" y="2370975"/>
                  </a:lnTo>
                  <a:lnTo>
                    <a:pt x="3990863" y="2390221"/>
                  </a:lnTo>
                  <a:lnTo>
                    <a:pt x="4031418" y="2411507"/>
                  </a:lnTo>
                  <a:lnTo>
                    <a:pt x="4068086" y="2434709"/>
                  </a:lnTo>
                  <a:lnTo>
                    <a:pt x="4100629" y="2459702"/>
                  </a:lnTo>
                  <a:lnTo>
                    <a:pt x="4128812" y="2486362"/>
                  </a:lnTo>
                  <a:lnTo>
                    <a:pt x="4171156" y="2544188"/>
                  </a:lnTo>
                  <a:lnTo>
                    <a:pt x="4193232" y="2607194"/>
                  </a:lnTo>
                  <a:lnTo>
                    <a:pt x="4196080" y="2640329"/>
                  </a:lnTo>
                  <a:lnTo>
                    <a:pt x="4193232" y="2673465"/>
                  </a:lnTo>
                  <a:lnTo>
                    <a:pt x="4171156" y="2736471"/>
                  </a:lnTo>
                  <a:lnTo>
                    <a:pt x="4128812" y="2794297"/>
                  </a:lnTo>
                  <a:lnTo>
                    <a:pt x="4100629" y="2820957"/>
                  </a:lnTo>
                  <a:lnTo>
                    <a:pt x="4068086" y="2845950"/>
                  </a:lnTo>
                  <a:lnTo>
                    <a:pt x="4031418" y="2869152"/>
                  </a:lnTo>
                  <a:lnTo>
                    <a:pt x="3990863" y="2890438"/>
                  </a:lnTo>
                  <a:lnTo>
                    <a:pt x="3946655" y="2909684"/>
                  </a:lnTo>
                  <a:lnTo>
                    <a:pt x="3899030" y="2926767"/>
                  </a:lnTo>
                  <a:lnTo>
                    <a:pt x="3848224" y="2941562"/>
                  </a:lnTo>
                  <a:lnTo>
                    <a:pt x="3794473" y="2953946"/>
                  </a:lnTo>
                  <a:lnTo>
                    <a:pt x="3738012" y="2963793"/>
                  </a:lnTo>
                  <a:lnTo>
                    <a:pt x="3679077" y="2970981"/>
                  </a:lnTo>
                  <a:lnTo>
                    <a:pt x="3617905" y="2975384"/>
                  </a:lnTo>
                  <a:lnTo>
                    <a:pt x="3554730" y="2976879"/>
                  </a:lnTo>
                  <a:lnTo>
                    <a:pt x="3491356" y="2975384"/>
                  </a:lnTo>
                  <a:lnTo>
                    <a:pt x="3430033" y="2970981"/>
                  </a:lnTo>
                  <a:lnTo>
                    <a:pt x="3370991" y="2963793"/>
                  </a:lnTo>
                  <a:lnTo>
                    <a:pt x="3314462" y="2953946"/>
                  </a:lnTo>
                  <a:lnTo>
                    <a:pt x="3260677" y="2941562"/>
                  </a:lnTo>
                  <a:lnTo>
                    <a:pt x="3209866" y="2926767"/>
                  </a:lnTo>
                  <a:lnTo>
                    <a:pt x="3162261" y="2909684"/>
                  </a:lnTo>
                  <a:lnTo>
                    <a:pt x="3118094" y="2890438"/>
                  </a:lnTo>
                  <a:lnTo>
                    <a:pt x="3077594" y="2869152"/>
                  </a:lnTo>
                  <a:lnTo>
                    <a:pt x="3040993" y="2845950"/>
                  </a:lnTo>
                  <a:lnTo>
                    <a:pt x="3008523" y="2820957"/>
                  </a:lnTo>
                  <a:lnTo>
                    <a:pt x="2980414" y="2794297"/>
                  </a:lnTo>
                  <a:lnTo>
                    <a:pt x="2938205" y="2736471"/>
                  </a:lnTo>
                  <a:lnTo>
                    <a:pt x="2916215" y="2673465"/>
                  </a:lnTo>
                  <a:lnTo>
                    <a:pt x="2913380" y="2640329"/>
                  </a:lnTo>
                  <a:lnTo>
                    <a:pt x="2916215" y="2607194"/>
                  </a:lnTo>
                  <a:lnTo>
                    <a:pt x="2938205" y="2544188"/>
                  </a:lnTo>
                  <a:lnTo>
                    <a:pt x="2980414" y="2486362"/>
                  </a:lnTo>
                  <a:lnTo>
                    <a:pt x="3008523" y="2459702"/>
                  </a:lnTo>
                  <a:lnTo>
                    <a:pt x="3040993" y="2434709"/>
                  </a:lnTo>
                  <a:lnTo>
                    <a:pt x="3077594" y="2411507"/>
                  </a:lnTo>
                  <a:lnTo>
                    <a:pt x="3118094" y="2390221"/>
                  </a:lnTo>
                  <a:lnTo>
                    <a:pt x="3162261" y="2370975"/>
                  </a:lnTo>
                  <a:lnTo>
                    <a:pt x="3209866" y="2353892"/>
                  </a:lnTo>
                  <a:lnTo>
                    <a:pt x="3260677" y="2339097"/>
                  </a:lnTo>
                  <a:lnTo>
                    <a:pt x="3314462" y="2326713"/>
                  </a:lnTo>
                  <a:lnTo>
                    <a:pt x="3370991" y="2316866"/>
                  </a:lnTo>
                  <a:lnTo>
                    <a:pt x="3430033" y="2309678"/>
                  </a:lnTo>
                  <a:lnTo>
                    <a:pt x="3491356" y="2305275"/>
                  </a:lnTo>
                  <a:lnTo>
                    <a:pt x="3554730" y="2303779"/>
                  </a:lnTo>
                  <a:close/>
                </a:path>
                <a:path w="7161530" h="4951730">
                  <a:moveTo>
                    <a:pt x="2913380" y="2303779"/>
                  </a:moveTo>
                  <a:lnTo>
                    <a:pt x="2913380" y="2303779"/>
                  </a:lnTo>
                </a:path>
                <a:path w="7161530" h="4951730">
                  <a:moveTo>
                    <a:pt x="4196080" y="2976879"/>
                  </a:moveTo>
                  <a:lnTo>
                    <a:pt x="4196080" y="2976879"/>
                  </a:lnTo>
                </a:path>
                <a:path w="7161530" h="4951730">
                  <a:moveTo>
                    <a:pt x="2995930" y="2844800"/>
                  </a:moveTo>
                  <a:lnTo>
                    <a:pt x="0" y="4875530"/>
                  </a:lnTo>
                </a:path>
                <a:path w="7161530" h="4951730">
                  <a:moveTo>
                    <a:pt x="4141470" y="2844800"/>
                  </a:moveTo>
                  <a:lnTo>
                    <a:pt x="7161530" y="4951730"/>
                  </a:lnTo>
                </a:path>
                <a:path w="7161530" h="4951730">
                  <a:moveTo>
                    <a:pt x="3592830" y="2310129"/>
                  </a:moveTo>
                  <a:lnTo>
                    <a:pt x="3592830" y="0"/>
                  </a:lnTo>
                </a:path>
              </a:pathLst>
            </a:custGeom>
            <a:ln w="12579">
              <a:solidFill>
                <a:srgbClr val="000000"/>
              </a:solidFill>
            </a:ln>
          </p:spPr>
          <p:txBody>
            <a:bodyPr wrap="square" lIns="0" tIns="0" rIns="0" bIns="0" rtlCol="0"/>
            <a:lstStyle/>
            <a:p>
              <a:pPr defTabSz="457200"/>
              <a:endParaRPr>
                <a:solidFill>
                  <a:prstClr val="black"/>
                </a:solidFill>
              </a:endParaRPr>
            </a:p>
          </p:txBody>
        </p:sp>
      </p:grpSp>
      <p:sp>
        <p:nvSpPr>
          <p:cNvPr id="5" name="object 5"/>
          <p:cNvSpPr txBox="1"/>
          <p:nvPr/>
        </p:nvSpPr>
        <p:spPr>
          <a:xfrm rot="19260000">
            <a:off x="3941515" y="2628942"/>
            <a:ext cx="1889238" cy="355600"/>
          </a:xfrm>
          <a:prstGeom prst="rect">
            <a:avLst/>
          </a:prstGeom>
        </p:spPr>
        <p:txBody>
          <a:bodyPr vert="horz" wrap="square" lIns="0" tIns="0" rIns="0" bIns="0" rtlCol="0">
            <a:spAutoFit/>
          </a:bodyPr>
          <a:lstStyle/>
          <a:p>
            <a:pPr defTabSz="457200">
              <a:lnSpc>
                <a:spcPts val="2800"/>
              </a:lnSpc>
            </a:pPr>
            <a:r>
              <a:rPr sz="2800" spc="-20" dirty="0">
                <a:solidFill>
                  <a:prstClr val="black"/>
                </a:solidFill>
                <a:latin typeface="Times New Roman"/>
                <a:cs typeface="Times New Roman"/>
              </a:rPr>
              <a:t>E</a:t>
            </a:r>
            <a:r>
              <a:rPr sz="2800" spc="5" dirty="0">
                <a:solidFill>
                  <a:prstClr val="black"/>
                </a:solidFill>
                <a:latin typeface="Times New Roman"/>
                <a:cs typeface="Times New Roman"/>
              </a:rPr>
              <a:t>n</a:t>
            </a:r>
            <a:r>
              <a:rPr sz="2800" dirty="0">
                <a:solidFill>
                  <a:prstClr val="black"/>
                </a:solidFill>
                <a:latin typeface="Times New Roman"/>
                <a:cs typeface="Times New Roman"/>
              </a:rPr>
              <a:t>vi</a:t>
            </a:r>
            <a:r>
              <a:rPr sz="2800" spc="10" dirty="0">
                <a:solidFill>
                  <a:prstClr val="black"/>
                </a:solidFill>
                <a:latin typeface="Times New Roman"/>
                <a:cs typeface="Times New Roman"/>
              </a:rPr>
              <a:t>r</a:t>
            </a:r>
            <a:r>
              <a:rPr sz="2800" spc="-10" dirty="0">
                <a:solidFill>
                  <a:prstClr val="black"/>
                </a:solidFill>
                <a:latin typeface="Times New Roman"/>
                <a:cs typeface="Times New Roman"/>
              </a:rPr>
              <a:t>o</a:t>
            </a:r>
            <a:r>
              <a:rPr sz="2800" spc="5" dirty="0">
                <a:solidFill>
                  <a:prstClr val="black"/>
                </a:solidFill>
                <a:latin typeface="Times New Roman"/>
                <a:cs typeface="Times New Roman"/>
              </a:rPr>
              <a:t>n</a:t>
            </a:r>
            <a:r>
              <a:rPr sz="2800" spc="-20" dirty="0">
                <a:solidFill>
                  <a:prstClr val="black"/>
                </a:solidFill>
                <a:latin typeface="Times New Roman"/>
                <a:cs typeface="Times New Roman"/>
              </a:rPr>
              <a:t>m</a:t>
            </a:r>
            <a:r>
              <a:rPr sz="2800" spc="-15" dirty="0">
                <a:solidFill>
                  <a:prstClr val="black"/>
                </a:solidFill>
                <a:latin typeface="Times New Roman"/>
                <a:cs typeface="Times New Roman"/>
              </a:rPr>
              <a:t>e</a:t>
            </a:r>
            <a:r>
              <a:rPr sz="2800" spc="5" dirty="0">
                <a:solidFill>
                  <a:prstClr val="black"/>
                </a:solidFill>
                <a:latin typeface="Times New Roman"/>
                <a:cs typeface="Times New Roman"/>
              </a:rPr>
              <a:t>n</a:t>
            </a:r>
            <a:r>
              <a:rPr sz="2800" dirty="0">
                <a:solidFill>
                  <a:prstClr val="black"/>
                </a:solidFill>
                <a:latin typeface="Times New Roman"/>
                <a:cs typeface="Times New Roman"/>
              </a:rPr>
              <a:t>t</a:t>
            </a:r>
          </a:p>
        </p:txBody>
      </p:sp>
      <p:sp>
        <p:nvSpPr>
          <p:cNvPr id="6" name="object 6"/>
          <p:cNvSpPr txBox="1"/>
          <p:nvPr/>
        </p:nvSpPr>
        <p:spPr>
          <a:xfrm rot="1680000">
            <a:off x="6884799" y="2400097"/>
            <a:ext cx="1097214" cy="406400"/>
          </a:xfrm>
          <a:prstGeom prst="rect">
            <a:avLst/>
          </a:prstGeom>
        </p:spPr>
        <p:txBody>
          <a:bodyPr vert="horz" wrap="square" lIns="0" tIns="0" rIns="0" bIns="0" rtlCol="0">
            <a:spAutoFit/>
          </a:bodyPr>
          <a:lstStyle/>
          <a:p>
            <a:pPr defTabSz="457200">
              <a:lnSpc>
                <a:spcPts val="3200"/>
              </a:lnSpc>
            </a:pPr>
            <a:r>
              <a:rPr sz="3200" spc="5" dirty="0">
                <a:solidFill>
                  <a:prstClr val="black"/>
                </a:solidFill>
                <a:latin typeface="Times New Roman"/>
                <a:cs typeface="Times New Roman"/>
              </a:rPr>
              <a:t>Soc</a:t>
            </a:r>
            <a:r>
              <a:rPr sz="3200" spc="-5" dirty="0">
                <a:solidFill>
                  <a:prstClr val="black"/>
                </a:solidFill>
                <a:latin typeface="Times New Roman"/>
                <a:cs typeface="Times New Roman"/>
              </a:rPr>
              <a:t>i</a:t>
            </a:r>
            <a:r>
              <a:rPr sz="3200" spc="5" dirty="0">
                <a:solidFill>
                  <a:prstClr val="black"/>
                </a:solidFill>
                <a:latin typeface="Times New Roman"/>
                <a:cs typeface="Times New Roman"/>
              </a:rPr>
              <a:t>a</a:t>
            </a:r>
            <a:r>
              <a:rPr sz="3200" dirty="0">
                <a:solidFill>
                  <a:prstClr val="black"/>
                </a:solidFill>
                <a:latin typeface="Times New Roman"/>
                <a:cs typeface="Times New Roman"/>
              </a:rPr>
              <a:t>l</a:t>
            </a:r>
            <a:endParaRPr sz="3200">
              <a:solidFill>
                <a:prstClr val="black"/>
              </a:solidFill>
              <a:latin typeface="Times New Roman"/>
              <a:cs typeface="Times New Roman"/>
            </a:endParaRPr>
          </a:p>
        </p:txBody>
      </p:sp>
      <p:sp>
        <p:nvSpPr>
          <p:cNvPr id="7" name="object 7"/>
          <p:cNvSpPr txBox="1"/>
          <p:nvPr/>
        </p:nvSpPr>
        <p:spPr>
          <a:xfrm>
            <a:off x="5659121" y="3888740"/>
            <a:ext cx="1672589" cy="513080"/>
          </a:xfrm>
          <a:prstGeom prst="rect">
            <a:avLst/>
          </a:prstGeom>
        </p:spPr>
        <p:txBody>
          <a:bodyPr vert="horz" wrap="square" lIns="0" tIns="12700" rIns="0" bIns="0" rtlCol="0">
            <a:spAutoFit/>
          </a:bodyPr>
          <a:lstStyle/>
          <a:p>
            <a:pPr marL="12700" defTabSz="457200">
              <a:spcBef>
                <a:spcPts val="100"/>
              </a:spcBef>
            </a:pPr>
            <a:r>
              <a:rPr sz="3200" spc="-10" dirty="0">
                <a:solidFill>
                  <a:prstClr val="black"/>
                </a:solidFill>
                <a:latin typeface="Times New Roman"/>
                <a:cs typeface="Times New Roman"/>
              </a:rPr>
              <a:t>E</a:t>
            </a:r>
            <a:r>
              <a:rPr sz="3200" spc="5" dirty="0">
                <a:solidFill>
                  <a:prstClr val="black"/>
                </a:solidFill>
                <a:latin typeface="Times New Roman"/>
                <a:cs typeface="Times New Roman"/>
              </a:rPr>
              <a:t>co</a:t>
            </a:r>
            <a:r>
              <a:rPr sz="3200" dirty="0">
                <a:solidFill>
                  <a:prstClr val="black"/>
                </a:solidFill>
                <a:latin typeface="Times New Roman"/>
                <a:cs typeface="Times New Roman"/>
              </a:rPr>
              <a:t>n</a:t>
            </a:r>
            <a:r>
              <a:rPr sz="3200" spc="5" dirty="0">
                <a:solidFill>
                  <a:prstClr val="black"/>
                </a:solidFill>
                <a:latin typeface="Times New Roman"/>
                <a:cs typeface="Times New Roman"/>
              </a:rPr>
              <a:t>o</a:t>
            </a:r>
            <a:r>
              <a:rPr sz="3200" spc="-10" dirty="0">
                <a:solidFill>
                  <a:prstClr val="black"/>
                </a:solidFill>
                <a:latin typeface="Times New Roman"/>
                <a:cs typeface="Times New Roman"/>
              </a:rPr>
              <a:t>mi</a:t>
            </a:r>
            <a:r>
              <a:rPr sz="3200" dirty="0">
                <a:solidFill>
                  <a:prstClr val="black"/>
                </a:solidFill>
                <a:latin typeface="Times New Roman"/>
                <a:cs typeface="Times New Roman"/>
              </a:rPr>
              <a:t>c</a:t>
            </a:r>
            <a:endParaRPr sz="3200">
              <a:solidFill>
                <a:prstClr val="black"/>
              </a:solidFill>
              <a:latin typeface="Times New Roman"/>
              <a:cs typeface="Times New Roman"/>
            </a:endParaRPr>
          </a:p>
        </p:txBody>
      </p:sp>
      <p:sp>
        <p:nvSpPr>
          <p:cNvPr id="8" name="object 8"/>
          <p:cNvSpPr txBox="1">
            <a:spLocks noGrp="1"/>
          </p:cNvSpPr>
          <p:nvPr>
            <p:ph type="title" idx="4294967295"/>
          </p:nvPr>
        </p:nvSpPr>
        <p:spPr>
          <a:xfrm>
            <a:off x="1278107" y="66356"/>
            <a:ext cx="10058400" cy="455613"/>
          </a:xfrm>
          <a:prstGeom prst="rect">
            <a:avLst/>
          </a:prstGeom>
        </p:spPr>
        <p:txBody>
          <a:bodyPr vert="horz" wrap="square" lIns="0" tIns="12700" rIns="0" bIns="0" rtlCol="0" anchor="t">
            <a:spAutoFit/>
          </a:bodyPr>
          <a:lstStyle/>
          <a:p>
            <a:pPr marL="12700" algn="ctr">
              <a:spcBef>
                <a:spcPts val="100"/>
              </a:spcBef>
            </a:pPr>
            <a:r>
              <a:rPr sz="3200" dirty="0"/>
              <a:t>An Enterprise’s Triple Effect on Society</a:t>
            </a:r>
          </a:p>
        </p:txBody>
      </p:sp>
      <p:sp>
        <p:nvSpPr>
          <p:cNvPr id="9" name="object 9"/>
          <p:cNvSpPr txBox="1"/>
          <p:nvPr/>
        </p:nvSpPr>
        <p:spPr>
          <a:xfrm>
            <a:off x="5835650" y="2882900"/>
            <a:ext cx="956944" cy="635000"/>
          </a:xfrm>
          <a:prstGeom prst="rect">
            <a:avLst/>
          </a:prstGeom>
        </p:spPr>
        <p:txBody>
          <a:bodyPr vert="horz" wrap="square" lIns="0" tIns="12700" rIns="0" bIns="0" rtlCol="0">
            <a:spAutoFit/>
          </a:bodyPr>
          <a:lstStyle/>
          <a:p>
            <a:pPr marL="12700" marR="5080" defTabSz="457200">
              <a:spcBef>
                <a:spcPts val="100"/>
              </a:spcBef>
            </a:pPr>
            <a:r>
              <a:rPr sz="2000" b="1" spc="-5" dirty="0">
                <a:solidFill>
                  <a:prstClr val="black"/>
                </a:solidFill>
                <a:latin typeface="Times New Roman"/>
                <a:cs typeface="Times New Roman"/>
              </a:rPr>
              <a:t>B</a:t>
            </a:r>
            <a:r>
              <a:rPr sz="2000" b="1" spc="5" dirty="0">
                <a:solidFill>
                  <a:prstClr val="black"/>
                </a:solidFill>
                <a:latin typeface="Times New Roman"/>
                <a:cs typeface="Times New Roman"/>
              </a:rPr>
              <a:t>u</a:t>
            </a:r>
            <a:r>
              <a:rPr sz="2000" b="1" spc="-5" dirty="0">
                <a:solidFill>
                  <a:prstClr val="black"/>
                </a:solidFill>
                <a:latin typeface="Times New Roman"/>
                <a:cs typeface="Times New Roman"/>
              </a:rPr>
              <a:t>sin</a:t>
            </a:r>
            <a:r>
              <a:rPr sz="2000" b="1" dirty="0">
                <a:solidFill>
                  <a:prstClr val="black"/>
                </a:solidFill>
                <a:latin typeface="Times New Roman"/>
                <a:cs typeface="Times New Roman"/>
              </a:rPr>
              <a:t>e</a:t>
            </a:r>
            <a:r>
              <a:rPr sz="2000" b="1" spc="-5" dirty="0">
                <a:solidFill>
                  <a:prstClr val="black"/>
                </a:solidFill>
                <a:latin typeface="Times New Roman"/>
                <a:cs typeface="Times New Roman"/>
              </a:rPr>
              <a:t>ss  </a:t>
            </a:r>
            <a:r>
              <a:rPr sz="2000" b="1" dirty="0">
                <a:solidFill>
                  <a:prstClr val="black"/>
                </a:solidFill>
                <a:latin typeface="Times New Roman"/>
                <a:cs typeface="Times New Roman"/>
              </a:rPr>
              <a:t>Impact</a:t>
            </a:r>
            <a:endParaRPr sz="2000">
              <a:solidFill>
                <a:prstClr val="black"/>
              </a:solidFill>
              <a:latin typeface="Times New Roman"/>
              <a:cs typeface="Times New Roman"/>
            </a:endParaRPr>
          </a:p>
        </p:txBody>
      </p:sp>
      <p:sp>
        <p:nvSpPr>
          <p:cNvPr id="10" name="object 10"/>
          <p:cNvSpPr txBox="1"/>
          <p:nvPr/>
        </p:nvSpPr>
        <p:spPr>
          <a:xfrm>
            <a:off x="3467101" y="749300"/>
            <a:ext cx="5210175" cy="330200"/>
          </a:xfrm>
          <a:prstGeom prst="rect">
            <a:avLst/>
          </a:prstGeom>
        </p:spPr>
        <p:txBody>
          <a:bodyPr vert="horz" wrap="square" lIns="0" tIns="12700" rIns="0" bIns="0" rtlCol="0">
            <a:spAutoFit/>
          </a:bodyPr>
          <a:lstStyle/>
          <a:p>
            <a:pPr marL="12700" defTabSz="457200">
              <a:spcBef>
                <a:spcPts val="100"/>
              </a:spcBef>
              <a:tabLst>
                <a:tab pos="3075305" algn="l"/>
                <a:tab pos="3796665" algn="l"/>
              </a:tabLst>
            </a:pPr>
            <a:r>
              <a:rPr sz="2000" spc="-5" dirty="0">
                <a:solidFill>
                  <a:prstClr val="black"/>
                </a:solidFill>
                <a:latin typeface="Times New Roman"/>
                <a:cs typeface="Times New Roman"/>
              </a:rPr>
              <a:t>Sustainable</a:t>
            </a:r>
            <a:r>
              <a:rPr sz="2000" spc="25" dirty="0">
                <a:solidFill>
                  <a:prstClr val="black"/>
                </a:solidFill>
                <a:latin typeface="Times New Roman"/>
                <a:cs typeface="Times New Roman"/>
              </a:rPr>
              <a:t> </a:t>
            </a:r>
            <a:r>
              <a:rPr sz="2000" spc="-5" dirty="0">
                <a:solidFill>
                  <a:prstClr val="black"/>
                </a:solidFill>
                <a:latin typeface="Times New Roman"/>
                <a:cs typeface="Times New Roman"/>
              </a:rPr>
              <a:t>Development	</a:t>
            </a:r>
            <a:r>
              <a:rPr sz="2000" dirty="0">
                <a:solidFill>
                  <a:prstClr val="black"/>
                </a:solidFill>
                <a:latin typeface="Times New Roman"/>
                <a:cs typeface="Times New Roman"/>
              </a:rPr>
              <a:t>Equal	</a:t>
            </a:r>
            <a:r>
              <a:rPr sz="2000" spc="-5" dirty="0">
                <a:solidFill>
                  <a:prstClr val="black"/>
                </a:solidFill>
                <a:latin typeface="Times New Roman"/>
                <a:cs typeface="Times New Roman"/>
              </a:rPr>
              <a:t>Opportunities</a:t>
            </a:r>
            <a:endParaRPr sz="2000" dirty="0">
              <a:solidFill>
                <a:prstClr val="black"/>
              </a:solidFill>
              <a:latin typeface="Times New Roman"/>
              <a:cs typeface="Times New Roman"/>
            </a:endParaRPr>
          </a:p>
        </p:txBody>
      </p:sp>
      <p:sp>
        <p:nvSpPr>
          <p:cNvPr id="11" name="object 11"/>
          <p:cNvSpPr txBox="1"/>
          <p:nvPr/>
        </p:nvSpPr>
        <p:spPr>
          <a:xfrm>
            <a:off x="1718311" y="1358900"/>
            <a:ext cx="1504315" cy="330200"/>
          </a:xfrm>
          <a:prstGeom prst="rect">
            <a:avLst/>
          </a:prstGeom>
        </p:spPr>
        <p:txBody>
          <a:bodyPr vert="horz" wrap="square" lIns="0" tIns="12700" rIns="0" bIns="0" rtlCol="0">
            <a:spAutoFit/>
          </a:bodyPr>
          <a:lstStyle/>
          <a:p>
            <a:pPr marL="12700" defTabSz="457200">
              <a:spcBef>
                <a:spcPts val="100"/>
              </a:spcBef>
            </a:pPr>
            <a:r>
              <a:rPr sz="2000" dirty="0">
                <a:solidFill>
                  <a:prstClr val="black"/>
                </a:solidFill>
                <a:latin typeface="Times New Roman"/>
                <a:cs typeface="Times New Roman"/>
              </a:rPr>
              <a:t>Waste</a:t>
            </a:r>
            <a:r>
              <a:rPr sz="2000" spc="-75" dirty="0">
                <a:solidFill>
                  <a:prstClr val="black"/>
                </a:solidFill>
                <a:latin typeface="Times New Roman"/>
                <a:cs typeface="Times New Roman"/>
              </a:rPr>
              <a:t> </a:t>
            </a:r>
            <a:r>
              <a:rPr sz="2000" dirty="0">
                <a:solidFill>
                  <a:prstClr val="black"/>
                </a:solidFill>
                <a:latin typeface="Times New Roman"/>
                <a:cs typeface="Times New Roman"/>
              </a:rPr>
              <a:t>Control</a:t>
            </a:r>
            <a:endParaRPr sz="2000">
              <a:solidFill>
                <a:prstClr val="black"/>
              </a:solidFill>
              <a:latin typeface="Times New Roman"/>
              <a:cs typeface="Times New Roman"/>
            </a:endParaRPr>
          </a:p>
        </p:txBody>
      </p:sp>
      <p:sp>
        <p:nvSpPr>
          <p:cNvPr id="12" name="object 12"/>
          <p:cNvSpPr txBox="1"/>
          <p:nvPr/>
        </p:nvSpPr>
        <p:spPr>
          <a:xfrm>
            <a:off x="8119109" y="1358900"/>
            <a:ext cx="1363980" cy="635000"/>
          </a:xfrm>
          <a:prstGeom prst="rect">
            <a:avLst/>
          </a:prstGeom>
        </p:spPr>
        <p:txBody>
          <a:bodyPr vert="horz" wrap="square" lIns="0" tIns="12700" rIns="0" bIns="0" rtlCol="0">
            <a:spAutoFit/>
          </a:bodyPr>
          <a:lstStyle/>
          <a:p>
            <a:pPr marR="50165" algn="r" defTabSz="457200">
              <a:spcBef>
                <a:spcPts val="100"/>
              </a:spcBef>
            </a:pPr>
            <a:r>
              <a:rPr sz="2000" spc="-5" dirty="0">
                <a:solidFill>
                  <a:prstClr val="black"/>
                </a:solidFill>
                <a:latin typeface="Times New Roman"/>
                <a:cs typeface="Times New Roman"/>
              </a:rPr>
              <a:t>Education</a:t>
            </a:r>
            <a:r>
              <a:rPr sz="2000" spc="-60" dirty="0">
                <a:solidFill>
                  <a:prstClr val="black"/>
                </a:solidFill>
                <a:latin typeface="Times New Roman"/>
                <a:cs typeface="Times New Roman"/>
              </a:rPr>
              <a:t> </a:t>
            </a:r>
            <a:r>
              <a:rPr sz="2000" dirty="0">
                <a:solidFill>
                  <a:prstClr val="black"/>
                </a:solidFill>
                <a:latin typeface="Times New Roman"/>
                <a:cs typeface="Times New Roman"/>
              </a:rPr>
              <a:t>&amp;</a:t>
            </a:r>
            <a:endParaRPr sz="2000">
              <a:solidFill>
                <a:prstClr val="black"/>
              </a:solidFill>
              <a:latin typeface="Times New Roman"/>
              <a:cs typeface="Times New Roman"/>
            </a:endParaRPr>
          </a:p>
          <a:p>
            <a:pPr marR="5080" algn="r" defTabSz="457200"/>
            <a:r>
              <a:rPr sz="2000" spc="-5" dirty="0">
                <a:solidFill>
                  <a:prstClr val="black"/>
                </a:solidFill>
                <a:latin typeface="Times New Roman"/>
                <a:cs typeface="Times New Roman"/>
              </a:rPr>
              <a:t>C</a:t>
            </a:r>
            <a:r>
              <a:rPr sz="2000" spc="5" dirty="0">
                <a:solidFill>
                  <a:prstClr val="black"/>
                </a:solidFill>
                <a:latin typeface="Times New Roman"/>
                <a:cs typeface="Times New Roman"/>
              </a:rPr>
              <a:t>u</a:t>
            </a:r>
            <a:r>
              <a:rPr sz="2000" spc="-10" dirty="0">
                <a:solidFill>
                  <a:prstClr val="black"/>
                </a:solidFill>
                <a:latin typeface="Times New Roman"/>
                <a:cs typeface="Times New Roman"/>
              </a:rPr>
              <a:t>l</a:t>
            </a:r>
            <a:r>
              <a:rPr sz="2000" dirty="0">
                <a:solidFill>
                  <a:prstClr val="black"/>
                </a:solidFill>
                <a:latin typeface="Times New Roman"/>
                <a:cs typeface="Times New Roman"/>
              </a:rPr>
              <a:t>t</a:t>
            </a:r>
            <a:r>
              <a:rPr sz="2000" spc="5" dirty="0">
                <a:solidFill>
                  <a:prstClr val="black"/>
                </a:solidFill>
                <a:latin typeface="Times New Roman"/>
                <a:cs typeface="Times New Roman"/>
              </a:rPr>
              <a:t>u</a:t>
            </a:r>
            <a:r>
              <a:rPr sz="2000" dirty="0">
                <a:solidFill>
                  <a:prstClr val="black"/>
                </a:solidFill>
                <a:latin typeface="Times New Roman"/>
                <a:cs typeface="Times New Roman"/>
              </a:rPr>
              <a:t>re</a:t>
            </a:r>
            <a:endParaRPr sz="2000">
              <a:solidFill>
                <a:prstClr val="black"/>
              </a:solidFill>
              <a:latin typeface="Times New Roman"/>
              <a:cs typeface="Times New Roman"/>
            </a:endParaRPr>
          </a:p>
        </p:txBody>
      </p:sp>
      <p:sp>
        <p:nvSpPr>
          <p:cNvPr id="13" name="object 13"/>
          <p:cNvSpPr txBox="1"/>
          <p:nvPr/>
        </p:nvSpPr>
        <p:spPr>
          <a:xfrm>
            <a:off x="1609090" y="2470150"/>
            <a:ext cx="1068705" cy="330200"/>
          </a:xfrm>
          <a:prstGeom prst="rect">
            <a:avLst/>
          </a:prstGeom>
        </p:spPr>
        <p:txBody>
          <a:bodyPr vert="horz" wrap="square" lIns="0" tIns="12700" rIns="0" bIns="0" rtlCol="0">
            <a:spAutoFit/>
          </a:bodyPr>
          <a:lstStyle/>
          <a:p>
            <a:pPr marL="12700" defTabSz="457200">
              <a:spcBef>
                <a:spcPts val="100"/>
              </a:spcBef>
            </a:pPr>
            <a:r>
              <a:rPr sz="2000" spc="-5" dirty="0">
                <a:solidFill>
                  <a:prstClr val="black"/>
                </a:solidFill>
                <a:latin typeface="Times New Roman"/>
                <a:cs typeface="Times New Roman"/>
              </a:rPr>
              <a:t>E</a:t>
            </a:r>
            <a:r>
              <a:rPr sz="2000" spc="-20" dirty="0">
                <a:solidFill>
                  <a:prstClr val="black"/>
                </a:solidFill>
                <a:latin typeface="Times New Roman"/>
                <a:cs typeface="Times New Roman"/>
              </a:rPr>
              <a:t>m</a:t>
            </a:r>
            <a:r>
              <a:rPr sz="2000" spc="-10" dirty="0">
                <a:solidFill>
                  <a:prstClr val="black"/>
                </a:solidFill>
                <a:latin typeface="Times New Roman"/>
                <a:cs typeface="Times New Roman"/>
              </a:rPr>
              <a:t>i</a:t>
            </a:r>
            <a:r>
              <a:rPr sz="2000" spc="-5" dirty="0">
                <a:solidFill>
                  <a:prstClr val="black"/>
                </a:solidFill>
                <a:latin typeface="Times New Roman"/>
                <a:cs typeface="Times New Roman"/>
              </a:rPr>
              <a:t>ssi</a:t>
            </a:r>
            <a:r>
              <a:rPr sz="2000" spc="5" dirty="0">
                <a:solidFill>
                  <a:prstClr val="black"/>
                </a:solidFill>
                <a:latin typeface="Times New Roman"/>
                <a:cs typeface="Times New Roman"/>
              </a:rPr>
              <a:t>on</a:t>
            </a:r>
            <a:r>
              <a:rPr sz="2000" dirty="0">
                <a:solidFill>
                  <a:prstClr val="black"/>
                </a:solidFill>
                <a:latin typeface="Times New Roman"/>
                <a:cs typeface="Times New Roman"/>
              </a:rPr>
              <a:t>s</a:t>
            </a:r>
            <a:endParaRPr sz="2000">
              <a:solidFill>
                <a:prstClr val="black"/>
              </a:solidFill>
              <a:latin typeface="Times New Roman"/>
              <a:cs typeface="Times New Roman"/>
            </a:endParaRPr>
          </a:p>
        </p:txBody>
      </p:sp>
      <p:sp>
        <p:nvSpPr>
          <p:cNvPr id="14" name="object 14"/>
          <p:cNvSpPr txBox="1"/>
          <p:nvPr/>
        </p:nvSpPr>
        <p:spPr>
          <a:xfrm>
            <a:off x="9115806" y="2470150"/>
            <a:ext cx="1380490" cy="635000"/>
          </a:xfrm>
          <a:prstGeom prst="rect">
            <a:avLst/>
          </a:prstGeom>
        </p:spPr>
        <p:txBody>
          <a:bodyPr vert="horz" wrap="square" lIns="0" tIns="12700" rIns="0" bIns="0" rtlCol="0">
            <a:spAutoFit/>
          </a:bodyPr>
          <a:lstStyle/>
          <a:p>
            <a:pPr marL="12700" marR="5080" indent="-635" defTabSz="457200">
              <a:spcBef>
                <a:spcPts val="100"/>
              </a:spcBef>
            </a:pPr>
            <a:r>
              <a:rPr sz="2000" spc="-10" dirty="0">
                <a:solidFill>
                  <a:prstClr val="black"/>
                </a:solidFill>
                <a:latin typeface="Times New Roman"/>
                <a:cs typeface="Times New Roman"/>
              </a:rPr>
              <a:t>Community  </a:t>
            </a:r>
            <a:r>
              <a:rPr sz="2000" spc="-5" dirty="0">
                <a:solidFill>
                  <a:prstClr val="black"/>
                </a:solidFill>
                <a:latin typeface="Times New Roman"/>
                <a:cs typeface="Times New Roman"/>
              </a:rPr>
              <a:t>R</a:t>
            </a:r>
            <a:r>
              <a:rPr sz="2000" dirty="0">
                <a:solidFill>
                  <a:prstClr val="black"/>
                </a:solidFill>
                <a:latin typeface="Times New Roman"/>
                <a:cs typeface="Times New Roman"/>
              </a:rPr>
              <a:t>e</a:t>
            </a:r>
            <a:r>
              <a:rPr sz="2000" spc="5" dirty="0">
                <a:solidFill>
                  <a:prstClr val="black"/>
                </a:solidFill>
                <a:latin typeface="Times New Roman"/>
                <a:cs typeface="Times New Roman"/>
              </a:rPr>
              <a:t>g</a:t>
            </a:r>
            <a:r>
              <a:rPr sz="2000" spc="-10" dirty="0">
                <a:solidFill>
                  <a:prstClr val="black"/>
                </a:solidFill>
                <a:latin typeface="Times New Roman"/>
                <a:cs typeface="Times New Roman"/>
              </a:rPr>
              <a:t>e</a:t>
            </a:r>
            <a:r>
              <a:rPr sz="2000" spc="5" dirty="0">
                <a:solidFill>
                  <a:prstClr val="black"/>
                </a:solidFill>
                <a:latin typeface="Times New Roman"/>
                <a:cs typeface="Times New Roman"/>
              </a:rPr>
              <a:t>n</a:t>
            </a:r>
            <a:r>
              <a:rPr sz="2000" dirty="0">
                <a:solidFill>
                  <a:prstClr val="black"/>
                </a:solidFill>
                <a:latin typeface="Times New Roman"/>
                <a:cs typeface="Times New Roman"/>
              </a:rPr>
              <a:t>era</a:t>
            </a:r>
            <a:r>
              <a:rPr sz="2000" spc="-10" dirty="0">
                <a:solidFill>
                  <a:prstClr val="black"/>
                </a:solidFill>
                <a:latin typeface="Times New Roman"/>
                <a:cs typeface="Times New Roman"/>
              </a:rPr>
              <a:t>t</a:t>
            </a:r>
            <a:r>
              <a:rPr sz="2000" dirty="0">
                <a:solidFill>
                  <a:prstClr val="black"/>
                </a:solidFill>
                <a:latin typeface="Times New Roman"/>
                <a:cs typeface="Times New Roman"/>
              </a:rPr>
              <a:t>ion</a:t>
            </a:r>
            <a:endParaRPr sz="2000">
              <a:solidFill>
                <a:prstClr val="black"/>
              </a:solidFill>
              <a:latin typeface="Times New Roman"/>
              <a:cs typeface="Times New Roman"/>
            </a:endParaRPr>
          </a:p>
        </p:txBody>
      </p:sp>
      <p:sp>
        <p:nvSpPr>
          <p:cNvPr id="15" name="object 15"/>
          <p:cNvSpPr txBox="1"/>
          <p:nvPr/>
        </p:nvSpPr>
        <p:spPr>
          <a:xfrm>
            <a:off x="1643380" y="3873500"/>
            <a:ext cx="1219835" cy="330200"/>
          </a:xfrm>
          <a:prstGeom prst="rect">
            <a:avLst/>
          </a:prstGeom>
        </p:spPr>
        <p:txBody>
          <a:bodyPr vert="horz" wrap="square" lIns="0" tIns="12700" rIns="0" bIns="0" rtlCol="0">
            <a:spAutoFit/>
          </a:bodyPr>
          <a:lstStyle/>
          <a:p>
            <a:pPr marL="12700" defTabSz="457200">
              <a:spcBef>
                <a:spcPts val="100"/>
              </a:spcBef>
            </a:pPr>
            <a:r>
              <a:rPr sz="2000" dirty="0">
                <a:solidFill>
                  <a:prstClr val="black"/>
                </a:solidFill>
                <a:latin typeface="Times New Roman"/>
                <a:cs typeface="Times New Roman"/>
              </a:rPr>
              <a:t>Energy</a:t>
            </a:r>
            <a:r>
              <a:rPr sz="2000" spc="-75" dirty="0">
                <a:solidFill>
                  <a:prstClr val="black"/>
                </a:solidFill>
                <a:latin typeface="Times New Roman"/>
                <a:cs typeface="Times New Roman"/>
              </a:rPr>
              <a:t> </a:t>
            </a:r>
            <a:r>
              <a:rPr sz="2000" spc="-5" dirty="0">
                <a:solidFill>
                  <a:prstClr val="black"/>
                </a:solidFill>
                <a:latin typeface="Times New Roman"/>
                <a:cs typeface="Times New Roman"/>
              </a:rPr>
              <a:t>Use</a:t>
            </a:r>
            <a:endParaRPr sz="2000">
              <a:solidFill>
                <a:prstClr val="black"/>
              </a:solidFill>
              <a:latin typeface="Times New Roman"/>
              <a:cs typeface="Times New Roman"/>
            </a:endParaRPr>
          </a:p>
        </p:txBody>
      </p:sp>
      <p:sp>
        <p:nvSpPr>
          <p:cNvPr id="16" name="object 16"/>
          <p:cNvSpPr txBox="1"/>
          <p:nvPr/>
        </p:nvSpPr>
        <p:spPr>
          <a:xfrm>
            <a:off x="9022080" y="3873500"/>
            <a:ext cx="1501140" cy="330200"/>
          </a:xfrm>
          <a:prstGeom prst="rect">
            <a:avLst/>
          </a:prstGeom>
        </p:spPr>
        <p:txBody>
          <a:bodyPr vert="horz" wrap="square" lIns="0" tIns="12700" rIns="0" bIns="0" rtlCol="0">
            <a:spAutoFit/>
          </a:bodyPr>
          <a:lstStyle/>
          <a:p>
            <a:pPr marL="12700" defTabSz="457200">
              <a:spcBef>
                <a:spcPts val="100"/>
              </a:spcBef>
            </a:pPr>
            <a:r>
              <a:rPr sz="2000" spc="-5" dirty="0">
                <a:solidFill>
                  <a:prstClr val="black"/>
                </a:solidFill>
                <a:latin typeface="Times New Roman"/>
                <a:cs typeface="Times New Roman"/>
              </a:rPr>
              <a:t>Human</a:t>
            </a:r>
            <a:r>
              <a:rPr sz="2000" spc="-55" dirty="0">
                <a:solidFill>
                  <a:prstClr val="black"/>
                </a:solidFill>
                <a:latin typeface="Times New Roman"/>
                <a:cs typeface="Times New Roman"/>
              </a:rPr>
              <a:t> </a:t>
            </a:r>
            <a:r>
              <a:rPr sz="2000" spc="-5" dirty="0">
                <a:solidFill>
                  <a:prstClr val="black"/>
                </a:solidFill>
                <a:latin typeface="Times New Roman"/>
                <a:cs typeface="Times New Roman"/>
              </a:rPr>
              <a:t>Rights</a:t>
            </a:r>
            <a:endParaRPr sz="2000">
              <a:solidFill>
                <a:prstClr val="black"/>
              </a:solidFill>
              <a:latin typeface="Times New Roman"/>
              <a:cs typeface="Times New Roman"/>
            </a:endParaRPr>
          </a:p>
        </p:txBody>
      </p:sp>
      <p:sp>
        <p:nvSpPr>
          <p:cNvPr id="17" name="object 17"/>
          <p:cNvSpPr txBox="1"/>
          <p:nvPr/>
        </p:nvSpPr>
        <p:spPr>
          <a:xfrm>
            <a:off x="1643379" y="4483100"/>
            <a:ext cx="1068070" cy="635000"/>
          </a:xfrm>
          <a:prstGeom prst="rect">
            <a:avLst/>
          </a:prstGeom>
        </p:spPr>
        <p:txBody>
          <a:bodyPr vert="horz" wrap="square" lIns="0" tIns="12700" rIns="0" bIns="0" rtlCol="0">
            <a:spAutoFit/>
          </a:bodyPr>
          <a:lstStyle/>
          <a:p>
            <a:pPr marL="12700" marR="5080" defTabSz="457200">
              <a:spcBef>
                <a:spcPts val="100"/>
              </a:spcBef>
            </a:pPr>
            <a:r>
              <a:rPr sz="2000" dirty="0">
                <a:solidFill>
                  <a:prstClr val="black"/>
                </a:solidFill>
                <a:latin typeface="Times New Roman"/>
                <a:cs typeface="Times New Roman"/>
              </a:rPr>
              <a:t>Product  </a:t>
            </a:r>
            <a:r>
              <a:rPr sz="2000" spc="-5" dirty="0">
                <a:solidFill>
                  <a:prstClr val="black"/>
                </a:solidFill>
                <a:latin typeface="Times New Roman"/>
                <a:cs typeface="Times New Roman"/>
              </a:rPr>
              <a:t>L</a:t>
            </a:r>
            <a:r>
              <a:rPr sz="2000" dirty="0">
                <a:solidFill>
                  <a:prstClr val="black"/>
                </a:solidFill>
                <a:latin typeface="Times New Roman"/>
                <a:cs typeface="Times New Roman"/>
              </a:rPr>
              <a:t>ife-c</a:t>
            </a:r>
            <a:r>
              <a:rPr sz="2000" spc="-10" dirty="0">
                <a:solidFill>
                  <a:prstClr val="black"/>
                </a:solidFill>
                <a:latin typeface="Times New Roman"/>
                <a:cs typeface="Times New Roman"/>
              </a:rPr>
              <a:t>y</a:t>
            </a:r>
            <a:r>
              <a:rPr sz="2000" dirty="0">
                <a:solidFill>
                  <a:prstClr val="black"/>
                </a:solidFill>
                <a:latin typeface="Times New Roman"/>
                <a:cs typeface="Times New Roman"/>
              </a:rPr>
              <a:t>c</a:t>
            </a:r>
            <a:r>
              <a:rPr sz="2000" spc="-10" dirty="0">
                <a:solidFill>
                  <a:prstClr val="black"/>
                </a:solidFill>
                <a:latin typeface="Times New Roman"/>
                <a:cs typeface="Times New Roman"/>
              </a:rPr>
              <a:t>l</a:t>
            </a:r>
            <a:r>
              <a:rPr sz="2000" dirty="0">
                <a:solidFill>
                  <a:prstClr val="black"/>
                </a:solidFill>
                <a:latin typeface="Times New Roman"/>
                <a:cs typeface="Times New Roman"/>
              </a:rPr>
              <a:t>e</a:t>
            </a:r>
            <a:endParaRPr sz="2000">
              <a:solidFill>
                <a:prstClr val="black"/>
              </a:solidFill>
              <a:latin typeface="Times New Roman"/>
              <a:cs typeface="Times New Roman"/>
            </a:endParaRPr>
          </a:p>
        </p:txBody>
      </p:sp>
      <p:sp>
        <p:nvSpPr>
          <p:cNvPr id="18" name="object 18"/>
          <p:cNvSpPr txBox="1"/>
          <p:nvPr/>
        </p:nvSpPr>
        <p:spPr>
          <a:xfrm>
            <a:off x="9022081" y="4483100"/>
            <a:ext cx="1462405" cy="635000"/>
          </a:xfrm>
          <a:prstGeom prst="rect">
            <a:avLst/>
          </a:prstGeom>
        </p:spPr>
        <p:txBody>
          <a:bodyPr vert="horz" wrap="square" lIns="0" tIns="12700" rIns="0" bIns="0" rtlCol="0">
            <a:spAutoFit/>
          </a:bodyPr>
          <a:lstStyle/>
          <a:p>
            <a:pPr marL="12700" defTabSz="457200">
              <a:spcBef>
                <a:spcPts val="100"/>
              </a:spcBef>
            </a:pPr>
            <a:r>
              <a:rPr sz="2000" spc="-5" dirty="0">
                <a:solidFill>
                  <a:prstClr val="black"/>
                </a:solidFill>
                <a:latin typeface="Times New Roman"/>
                <a:cs typeface="Times New Roman"/>
              </a:rPr>
              <a:t>Employee</a:t>
            </a:r>
            <a:endParaRPr sz="2000">
              <a:solidFill>
                <a:prstClr val="black"/>
              </a:solidFill>
              <a:latin typeface="Times New Roman"/>
              <a:cs typeface="Times New Roman"/>
            </a:endParaRPr>
          </a:p>
          <a:p>
            <a:pPr marL="332105" defTabSz="457200"/>
            <a:r>
              <a:rPr sz="2000" spc="10" dirty="0">
                <a:solidFill>
                  <a:prstClr val="black"/>
                </a:solidFill>
                <a:latin typeface="Times New Roman"/>
                <a:cs typeface="Times New Roman"/>
              </a:rPr>
              <a:t>V</a:t>
            </a:r>
            <a:r>
              <a:rPr sz="2000" spc="5" dirty="0">
                <a:solidFill>
                  <a:prstClr val="black"/>
                </a:solidFill>
                <a:latin typeface="Times New Roman"/>
                <a:cs typeface="Times New Roman"/>
              </a:rPr>
              <a:t>o</a:t>
            </a:r>
            <a:r>
              <a:rPr sz="2000" spc="-10" dirty="0">
                <a:solidFill>
                  <a:prstClr val="black"/>
                </a:solidFill>
                <a:latin typeface="Times New Roman"/>
                <a:cs typeface="Times New Roman"/>
              </a:rPr>
              <a:t>l</a:t>
            </a:r>
            <a:r>
              <a:rPr sz="2000" dirty="0">
                <a:solidFill>
                  <a:prstClr val="black"/>
                </a:solidFill>
                <a:latin typeface="Times New Roman"/>
                <a:cs typeface="Times New Roman"/>
              </a:rPr>
              <a:t>u</a:t>
            </a:r>
            <a:r>
              <a:rPr sz="2000" spc="5" dirty="0">
                <a:solidFill>
                  <a:prstClr val="black"/>
                </a:solidFill>
                <a:latin typeface="Times New Roman"/>
                <a:cs typeface="Times New Roman"/>
              </a:rPr>
              <a:t>n</a:t>
            </a:r>
            <a:r>
              <a:rPr sz="2000" spc="-10" dirty="0">
                <a:solidFill>
                  <a:prstClr val="black"/>
                </a:solidFill>
                <a:latin typeface="Times New Roman"/>
                <a:cs typeface="Times New Roman"/>
              </a:rPr>
              <a:t>t</a:t>
            </a:r>
            <a:r>
              <a:rPr sz="2000" dirty="0">
                <a:solidFill>
                  <a:prstClr val="black"/>
                </a:solidFill>
                <a:latin typeface="Times New Roman"/>
                <a:cs typeface="Times New Roman"/>
              </a:rPr>
              <a:t>eers</a:t>
            </a:r>
            <a:endParaRPr sz="2000">
              <a:solidFill>
                <a:prstClr val="black"/>
              </a:solidFill>
              <a:latin typeface="Times New Roman"/>
              <a:cs typeface="Times New Roman"/>
            </a:endParaRPr>
          </a:p>
        </p:txBody>
      </p:sp>
      <p:sp>
        <p:nvSpPr>
          <p:cNvPr id="19" name="object 19"/>
          <p:cNvSpPr txBox="1"/>
          <p:nvPr/>
        </p:nvSpPr>
        <p:spPr>
          <a:xfrm>
            <a:off x="3354070" y="5168900"/>
            <a:ext cx="819150" cy="635000"/>
          </a:xfrm>
          <a:prstGeom prst="rect">
            <a:avLst/>
          </a:prstGeom>
        </p:spPr>
        <p:txBody>
          <a:bodyPr vert="horz" wrap="square" lIns="0" tIns="12700" rIns="0" bIns="0" rtlCol="0">
            <a:spAutoFit/>
          </a:bodyPr>
          <a:lstStyle/>
          <a:p>
            <a:pPr marL="76835" marR="5080" indent="-64769" defTabSz="457200">
              <a:spcBef>
                <a:spcPts val="100"/>
              </a:spcBef>
            </a:pPr>
            <a:r>
              <a:rPr sz="2000" spc="5" dirty="0">
                <a:solidFill>
                  <a:prstClr val="black"/>
                </a:solidFill>
                <a:latin typeface="Times New Roman"/>
                <a:cs typeface="Times New Roman"/>
              </a:rPr>
              <a:t>P</a:t>
            </a:r>
            <a:r>
              <a:rPr sz="2000" dirty="0">
                <a:solidFill>
                  <a:prstClr val="black"/>
                </a:solidFill>
                <a:latin typeface="Times New Roman"/>
                <a:cs typeface="Times New Roman"/>
              </a:rPr>
              <a:t>r</a:t>
            </a:r>
            <a:r>
              <a:rPr sz="2000" spc="5" dirty="0">
                <a:solidFill>
                  <a:prstClr val="black"/>
                </a:solidFill>
                <a:latin typeface="Times New Roman"/>
                <a:cs typeface="Times New Roman"/>
              </a:rPr>
              <a:t>o</a:t>
            </a:r>
            <a:r>
              <a:rPr sz="2000" dirty="0">
                <a:solidFill>
                  <a:prstClr val="black"/>
                </a:solidFill>
                <a:latin typeface="Times New Roman"/>
                <a:cs typeface="Times New Roman"/>
              </a:rPr>
              <a:t>d</a:t>
            </a:r>
            <a:r>
              <a:rPr sz="2000" spc="5" dirty="0">
                <a:solidFill>
                  <a:prstClr val="black"/>
                </a:solidFill>
                <a:latin typeface="Times New Roman"/>
                <a:cs typeface="Times New Roman"/>
              </a:rPr>
              <a:t>u</a:t>
            </a:r>
            <a:r>
              <a:rPr sz="2000" dirty="0">
                <a:solidFill>
                  <a:prstClr val="black"/>
                </a:solidFill>
                <a:latin typeface="Times New Roman"/>
                <a:cs typeface="Times New Roman"/>
              </a:rPr>
              <a:t>ct  </a:t>
            </a:r>
            <a:r>
              <a:rPr sz="2000" spc="-5" dirty="0">
                <a:solidFill>
                  <a:prstClr val="black"/>
                </a:solidFill>
                <a:latin typeface="Times New Roman"/>
                <a:cs typeface="Times New Roman"/>
              </a:rPr>
              <a:t>Value</a:t>
            </a:r>
            <a:endParaRPr sz="2000">
              <a:solidFill>
                <a:prstClr val="black"/>
              </a:solidFill>
              <a:latin typeface="Times New Roman"/>
              <a:cs typeface="Times New Roman"/>
            </a:endParaRPr>
          </a:p>
        </p:txBody>
      </p:sp>
      <p:sp>
        <p:nvSpPr>
          <p:cNvPr id="20" name="object 20"/>
          <p:cNvSpPr txBox="1"/>
          <p:nvPr/>
        </p:nvSpPr>
        <p:spPr>
          <a:xfrm>
            <a:off x="4524502" y="5168900"/>
            <a:ext cx="1155065" cy="635000"/>
          </a:xfrm>
          <a:prstGeom prst="rect">
            <a:avLst/>
          </a:prstGeom>
        </p:spPr>
        <p:txBody>
          <a:bodyPr vert="horz" wrap="square" lIns="0" tIns="12700" rIns="0" bIns="0" rtlCol="0">
            <a:spAutoFit/>
          </a:bodyPr>
          <a:lstStyle/>
          <a:p>
            <a:pPr marL="12700" marR="5080" indent="127635" defTabSz="457200">
              <a:spcBef>
                <a:spcPts val="100"/>
              </a:spcBef>
            </a:pPr>
            <a:r>
              <a:rPr sz="2000" spc="-5" dirty="0">
                <a:solidFill>
                  <a:prstClr val="black"/>
                </a:solidFill>
                <a:latin typeface="Times New Roman"/>
                <a:cs typeface="Times New Roman"/>
              </a:rPr>
              <a:t>Wealth  </a:t>
            </a:r>
            <a:r>
              <a:rPr sz="2000" dirty="0">
                <a:solidFill>
                  <a:prstClr val="black"/>
                </a:solidFill>
                <a:latin typeface="Times New Roman"/>
                <a:cs typeface="Times New Roman"/>
              </a:rPr>
              <a:t>Gene</a:t>
            </a:r>
            <a:r>
              <a:rPr sz="2000" spc="10" dirty="0">
                <a:solidFill>
                  <a:prstClr val="black"/>
                </a:solidFill>
                <a:latin typeface="Times New Roman"/>
                <a:cs typeface="Times New Roman"/>
              </a:rPr>
              <a:t>r</a:t>
            </a:r>
            <a:r>
              <a:rPr sz="2000" spc="-10" dirty="0">
                <a:solidFill>
                  <a:prstClr val="black"/>
                </a:solidFill>
                <a:latin typeface="Times New Roman"/>
                <a:cs typeface="Times New Roman"/>
              </a:rPr>
              <a:t>a</a:t>
            </a:r>
            <a:r>
              <a:rPr sz="2000" dirty="0">
                <a:solidFill>
                  <a:prstClr val="black"/>
                </a:solidFill>
                <a:latin typeface="Times New Roman"/>
                <a:cs typeface="Times New Roman"/>
              </a:rPr>
              <a:t>t</a:t>
            </a:r>
            <a:r>
              <a:rPr sz="2000" spc="-10" dirty="0">
                <a:solidFill>
                  <a:prstClr val="black"/>
                </a:solidFill>
                <a:latin typeface="Times New Roman"/>
                <a:cs typeface="Times New Roman"/>
              </a:rPr>
              <a:t>i</a:t>
            </a:r>
            <a:r>
              <a:rPr sz="2000" dirty="0">
                <a:solidFill>
                  <a:prstClr val="black"/>
                </a:solidFill>
                <a:latin typeface="Times New Roman"/>
                <a:cs typeface="Times New Roman"/>
              </a:rPr>
              <a:t>on</a:t>
            </a:r>
            <a:endParaRPr sz="2000">
              <a:solidFill>
                <a:prstClr val="black"/>
              </a:solidFill>
              <a:latin typeface="Times New Roman"/>
              <a:cs typeface="Times New Roman"/>
            </a:endParaRPr>
          </a:p>
        </p:txBody>
      </p:sp>
      <p:sp>
        <p:nvSpPr>
          <p:cNvPr id="21" name="object 21"/>
          <p:cNvSpPr txBox="1"/>
          <p:nvPr/>
        </p:nvSpPr>
        <p:spPr>
          <a:xfrm>
            <a:off x="6225285" y="5168900"/>
            <a:ext cx="1333500" cy="635000"/>
          </a:xfrm>
          <a:prstGeom prst="rect">
            <a:avLst/>
          </a:prstGeom>
        </p:spPr>
        <p:txBody>
          <a:bodyPr vert="horz" wrap="square" lIns="0" tIns="12700" rIns="0" bIns="0" rtlCol="0">
            <a:spAutoFit/>
          </a:bodyPr>
          <a:lstStyle/>
          <a:p>
            <a:pPr marL="12700" marR="5080" indent="63500" defTabSz="457200">
              <a:spcBef>
                <a:spcPts val="100"/>
              </a:spcBef>
            </a:pPr>
            <a:r>
              <a:rPr sz="2000" dirty="0">
                <a:solidFill>
                  <a:prstClr val="black"/>
                </a:solidFill>
                <a:latin typeface="Times New Roman"/>
                <a:cs typeface="Times New Roman"/>
              </a:rPr>
              <a:t>Productive  </a:t>
            </a:r>
            <a:r>
              <a:rPr sz="2000" spc="-5" dirty="0">
                <a:solidFill>
                  <a:prstClr val="black"/>
                </a:solidFill>
                <a:latin typeface="Times New Roman"/>
                <a:cs typeface="Times New Roman"/>
              </a:rPr>
              <a:t>E</a:t>
            </a:r>
            <a:r>
              <a:rPr sz="2000" spc="-20" dirty="0">
                <a:solidFill>
                  <a:prstClr val="black"/>
                </a:solidFill>
                <a:latin typeface="Times New Roman"/>
                <a:cs typeface="Times New Roman"/>
              </a:rPr>
              <a:t>m</a:t>
            </a:r>
            <a:r>
              <a:rPr sz="2000" spc="5" dirty="0">
                <a:solidFill>
                  <a:prstClr val="black"/>
                </a:solidFill>
                <a:latin typeface="Times New Roman"/>
                <a:cs typeface="Times New Roman"/>
              </a:rPr>
              <a:t>p</a:t>
            </a:r>
            <a:r>
              <a:rPr sz="2000" spc="-10" dirty="0">
                <a:solidFill>
                  <a:prstClr val="black"/>
                </a:solidFill>
                <a:latin typeface="Times New Roman"/>
                <a:cs typeface="Times New Roman"/>
              </a:rPr>
              <a:t>l</a:t>
            </a:r>
            <a:r>
              <a:rPr sz="2000" spc="5" dirty="0">
                <a:solidFill>
                  <a:prstClr val="black"/>
                </a:solidFill>
                <a:latin typeface="Times New Roman"/>
                <a:cs typeface="Times New Roman"/>
              </a:rPr>
              <a:t>o</a:t>
            </a:r>
            <a:r>
              <a:rPr sz="2000" spc="-10" dirty="0">
                <a:solidFill>
                  <a:prstClr val="black"/>
                </a:solidFill>
                <a:latin typeface="Times New Roman"/>
                <a:cs typeface="Times New Roman"/>
              </a:rPr>
              <a:t>y</a:t>
            </a:r>
            <a:r>
              <a:rPr sz="2000" spc="-20" dirty="0">
                <a:solidFill>
                  <a:prstClr val="black"/>
                </a:solidFill>
                <a:latin typeface="Times New Roman"/>
                <a:cs typeface="Times New Roman"/>
              </a:rPr>
              <a:t>m</a:t>
            </a:r>
            <a:r>
              <a:rPr sz="2000" dirty="0">
                <a:solidFill>
                  <a:prstClr val="black"/>
                </a:solidFill>
                <a:latin typeface="Times New Roman"/>
                <a:cs typeface="Times New Roman"/>
              </a:rPr>
              <a:t>ent</a:t>
            </a:r>
            <a:endParaRPr sz="2000">
              <a:solidFill>
                <a:prstClr val="black"/>
              </a:solidFill>
              <a:latin typeface="Times New Roman"/>
              <a:cs typeface="Times New Roman"/>
            </a:endParaRPr>
          </a:p>
        </p:txBody>
      </p:sp>
      <p:sp>
        <p:nvSpPr>
          <p:cNvPr id="22" name="object 22"/>
          <p:cNvSpPr txBox="1"/>
          <p:nvPr/>
        </p:nvSpPr>
        <p:spPr>
          <a:xfrm>
            <a:off x="7916882" y="5168900"/>
            <a:ext cx="831215" cy="635000"/>
          </a:xfrm>
          <a:prstGeom prst="rect">
            <a:avLst/>
          </a:prstGeom>
        </p:spPr>
        <p:txBody>
          <a:bodyPr vert="horz" wrap="square" lIns="0" tIns="12700" rIns="0" bIns="0" rtlCol="0">
            <a:spAutoFit/>
          </a:bodyPr>
          <a:lstStyle/>
          <a:p>
            <a:pPr marL="12700" marR="5080" indent="8890" defTabSz="457200">
              <a:spcBef>
                <a:spcPts val="100"/>
              </a:spcBef>
            </a:pPr>
            <a:r>
              <a:rPr sz="2000" spc="-5" dirty="0">
                <a:solidFill>
                  <a:prstClr val="black"/>
                </a:solidFill>
                <a:latin typeface="Times New Roman"/>
                <a:cs typeface="Times New Roman"/>
              </a:rPr>
              <a:t>Ethical  </a:t>
            </a:r>
            <a:r>
              <a:rPr sz="2000" spc="5" dirty="0">
                <a:solidFill>
                  <a:prstClr val="black"/>
                </a:solidFill>
                <a:latin typeface="Times New Roman"/>
                <a:cs typeface="Times New Roman"/>
              </a:rPr>
              <a:t>T</a:t>
            </a:r>
            <a:r>
              <a:rPr sz="2000" dirty="0">
                <a:solidFill>
                  <a:prstClr val="black"/>
                </a:solidFill>
                <a:latin typeface="Times New Roman"/>
                <a:cs typeface="Times New Roman"/>
              </a:rPr>
              <a:t>r</a:t>
            </a:r>
            <a:r>
              <a:rPr sz="2000" spc="-10" dirty="0">
                <a:solidFill>
                  <a:prstClr val="black"/>
                </a:solidFill>
                <a:latin typeface="Times New Roman"/>
                <a:cs typeface="Times New Roman"/>
              </a:rPr>
              <a:t>a</a:t>
            </a:r>
            <a:r>
              <a:rPr sz="2000" spc="5" dirty="0">
                <a:solidFill>
                  <a:prstClr val="black"/>
                </a:solidFill>
                <a:latin typeface="Times New Roman"/>
                <a:cs typeface="Times New Roman"/>
              </a:rPr>
              <a:t>d</a:t>
            </a:r>
            <a:r>
              <a:rPr sz="2000" spc="-10" dirty="0">
                <a:solidFill>
                  <a:prstClr val="black"/>
                </a:solidFill>
                <a:latin typeface="Times New Roman"/>
                <a:cs typeface="Times New Roman"/>
              </a:rPr>
              <a:t>i</a:t>
            </a:r>
            <a:r>
              <a:rPr sz="2000" spc="5" dirty="0">
                <a:solidFill>
                  <a:prstClr val="black"/>
                </a:solidFill>
                <a:latin typeface="Times New Roman"/>
                <a:cs typeface="Times New Roman"/>
              </a:rPr>
              <a:t>n</a:t>
            </a:r>
            <a:r>
              <a:rPr sz="2000" dirty="0">
                <a:solidFill>
                  <a:prstClr val="black"/>
                </a:solidFill>
                <a:latin typeface="Times New Roman"/>
                <a:cs typeface="Times New Roman"/>
              </a:rPr>
              <a:t>g</a:t>
            </a:r>
            <a:endParaRPr sz="2000">
              <a:solidFill>
                <a:prstClr val="black"/>
              </a:solidFill>
              <a:latin typeface="Times New Roman"/>
              <a:cs typeface="Times New Roman"/>
            </a:endParaRPr>
          </a:p>
        </p:txBody>
      </p:sp>
    </p:spTree>
    <p:extLst>
      <p:ext uri="{BB962C8B-B14F-4D97-AF65-F5344CB8AC3E}">
        <p14:creationId xmlns:p14="http://schemas.microsoft.com/office/powerpoint/2010/main" val="811323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D81B528-8788-004E-84F5-0E1B02577FA5}"/>
              </a:ext>
            </a:extLst>
          </p:cNvPr>
          <p:cNvSpPr>
            <a:spLocks noGrp="1"/>
          </p:cNvSpPr>
          <p:nvPr>
            <p:ph type="title"/>
          </p:nvPr>
        </p:nvSpPr>
        <p:spPr/>
        <p:txBody>
          <a:bodyPr/>
          <a:lstStyle/>
          <a:p>
            <a:r>
              <a:rPr lang="en-IN" dirty="0"/>
              <a:t>Evolution of CSR</a:t>
            </a:r>
          </a:p>
        </p:txBody>
      </p:sp>
      <p:sp>
        <p:nvSpPr>
          <p:cNvPr id="6" name="Content Placeholder 5">
            <a:extLst>
              <a:ext uri="{FF2B5EF4-FFF2-40B4-BE49-F238E27FC236}">
                <a16:creationId xmlns="" xmlns:a16="http://schemas.microsoft.com/office/drawing/2014/main" id="{EF414F32-20FA-91EC-B21B-D426A5867DC4}"/>
              </a:ext>
            </a:extLst>
          </p:cNvPr>
          <p:cNvSpPr>
            <a:spLocks noGrp="1"/>
          </p:cNvSpPr>
          <p:nvPr>
            <p:ph idx="1"/>
          </p:nvPr>
        </p:nvSpPr>
        <p:spPr>
          <a:xfrm>
            <a:off x="1066800" y="1769806"/>
            <a:ext cx="10058400" cy="4336026"/>
          </a:xfrm>
        </p:spPr>
        <p:txBody>
          <a:bodyPr>
            <a:noAutofit/>
          </a:bodyPr>
          <a:lstStyle/>
          <a:p>
            <a:pPr algn="just">
              <a:spcBef>
                <a:spcPts val="600"/>
              </a:spcBef>
            </a:pPr>
            <a:r>
              <a:rPr lang="en-US" sz="2100" b="1" i="0" dirty="0">
                <a:solidFill>
                  <a:srgbClr val="FF0000"/>
                </a:solidFill>
                <a:effectLst/>
              </a:rPr>
              <a:t>In the 1950s, CSR was understood to be an obligation toward society. By the 1960s, the concept shifted to being viewed as a connection between corporate houses and society. </a:t>
            </a:r>
          </a:p>
          <a:p>
            <a:pPr algn="just">
              <a:spcBef>
                <a:spcPts val="600"/>
              </a:spcBef>
            </a:pPr>
            <a:r>
              <a:rPr lang="en-US" sz="2100" b="0" i="0" dirty="0">
                <a:solidFill>
                  <a:srgbClr val="28303D"/>
                </a:solidFill>
                <a:effectLst/>
              </a:rPr>
              <a:t>During the decades spanning from the 1970s to the 1990s, definitions of CSR expanded to encompass a number of other aspects, including stakeholders, ethics, voluntariness, philanthropy, environmental stewardship, and the </a:t>
            </a:r>
            <a:r>
              <a:rPr lang="en-US" sz="2100" b="1" i="0" dirty="0">
                <a:solidFill>
                  <a:srgbClr val="FF0000"/>
                </a:solidFill>
                <a:effectLst/>
              </a:rPr>
              <a:t>Triple Bottom Line i.e. people, planet and profit</a:t>
            </a:r>
            <a:r>
              <a:rPr lang="en-US" sz="2100" b="0" i="0" dirty="0">
                <a:solidFill>
                  <a:srgbClr val="FF0000"/>
                </a:solidFill>
                <a:effectLst/>
              </a:rPr>
              <a:t>.</a:t>
            </a:r>
            <a:r>
              <a:rPr lang="en-US" sz="2100" b="0" i="0" dirty="0">
                <a:solidFill>
                  <a:srgbClr val="28303D"/>
                </a:solidFill>
                <a:effectLst/>
              </a:rPr>
              <a:t> </a:t>
            </a:r>
          </a:p>
          <a:p>
            <a:pPr algn="just">
              <a:spcBef>
                <a:spcPts val="600"/>
              </a:spcBef>
            </a:pPr>
            <a:r>
              <a:rPr lang="en-US" sz="2100" b="0" i="0" dirty="0">
                <a:solidFill>
                  <a:srgbClr val="28303D"/>
                </a:solidFill>
                <a:effectLst/>
              </a:rPr>
              <a:t>The dimensions of corporate social responsibility in the 21st century have a much broader scope; it also includes the improvement of the quality of life of citizens; human and </a:t>
            </a:r>
            <a:r>
              <a:rPr lang="en-US" sz="2100" b="0" i="0" dirty="0" err="1">
                <a:solidFill>
                  <a:srgbClr val="28303D"/>
                </a:solidFill>
                <a:effectLst/>
              </a:rPr>
              <a:t>labour</a:t>
            </a:r>
            <a:r>
              <a:rPr lang="en-US" sz="2100" b="0" i="0" dirty="0">
                <a:solidFill>
                  <a:srgbClr val="28303D"/>
                </a:solidFill>
                <a:effectLst/>
              </a:rPr>
              <a:t> rights; environmental concerns; issues relating to corruption; issues relating to transparency and accountability.</a:t>
            </a:r>
            <a:endParaRPr lang="en-IN" sz="2100" dirty="0"/>
          </a:p>
        </p:txBody>
      </p:sp>
    </p:spTree>
    <p:extLst>
      <p:ext uri="{BB962C8B-B14F-4D97-AF65-F5344CB8AC3E}">
        <p14:creationId xmlns:p14="http://schemas.microsoft.com/office/powerpoint/2010/main" val="3617239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D81B528-8788-004E-84F5-0E1B02577FA5}"/>
              </a:ext>
            </a:extLst>
          </p:cNvPr>
          <p:cNvSpPr>
            <a:spLocks noGrp="1"/>
          </p:cNvSpPr>
          <p:nvPr>
            <p:ph type="title"/>
          </p:nvPr>
        </p:nvSpPr>
        <p:spPr/>
        <p:txBody>
          <a:bodyPr>
            <a:normAutofit/>
          </a:bodyPr>
          <a:lstStyle/>
          <a:p>
            <a:r>
              <a:rPr lang="en-US" dirty="0"/>
              <a:t>What is the CSR framework in India?</a:t>
            </a:r>
            <a:endParaRPr lang="en-IN" dirty="0"/>
          </a:p>
        </p:txBody>
      </p:sp>
      <p:sp>
        <p:nvSpPr>
          <p:cNvPr id="6" name="Content Placeholder 5">
            <a:extLst>
              <a:ext uri="{FF2B5EF4-FFF2-40B4-BE49-F238E27FC236}">
                <a16:creationId xmlns="" xmlns:a16="http://schemas.microsoft.com/office/drawing/2014/main" id="{EF414F32-20FA-91EC-B21B-D426A5867DC4}"/>
              </a:ext>
            </a:extLst>
          </p:cNvPr>
          <p:cNvSpPr>
            <a:spLocks noGrp="1"/>
          </p:cNvSpPr>
          <p:nvPr>
            <p:ph idx="1"/>
          </p:nvPr>
        </p:nvSpPr>
        <p:spPr/>
        <p:txBody>
          <a:bodyPr>
            <a:normAutofit fontScale="92500" lnSpcReduction="10000"/>
          </a:bodyPr>
          <a:lstStyle/>
          <a:p>
            <a:pPr algn="just"/>
            <a:r>
              <a:rPr lang="en-US" sz="2400" b="1" i="0" dirty="0">
                <a:solidFill>
                  <a:srgbClr val="FF0000"/>
                </a:solidFill>
                <a:effectLst/>
              </a:rPr>
              <a:t>Legal Basis</a:t>
            </a:r>
            <a:r>
              <a:rPr lang="en-US" sz="2400" b="0" i="0" dirty="0">
                <a:solidFill>
                  <a:srgbClr val="28303D"/>
                </a:solidFill>
                <a:effectLst/>
              </a:rPr>
              <a:t>: The Corporate Social Responsibility concept in India is governed by </a:t>
            </a:r>
            <a:r>
              <a:rPr lang="en-US" sz="2400" b="1" i="0" dirty="0">
                <a:solidFill>
                  <a:srgbClr val="FF0000"/>
                </a:solidFill>
                <a:effectLst/>
              </a:rPr>
              <a:t>Section 135  and Schedule VII of the Companies Act, 2013 and Companies (CSR Policy) Rules, 2014. </a:t>
            </a:r>
          </a:p>
          <a:p>
            <a:pPr algn="just"/>
            <a:r>
              <a:rPr lang="en-US" sz="2400" b="1" dirty="0">
                <a:solidFill>
                  <a:srgbClr val="FF0000"/>
                </a:solidFill>
              </a:rPr>
              <a:t>Criteria</a:t>
            </a:r>
            <a:r>
              <a:rPr lang="en-US" sz="2400" dirty="0">
                <a:solidFill>
                  <a:srgbClr val="28303D"/>
                </a:solidFill>
              </a:rPr>
              <a:t>: The Companies Act has made it mandatory for certain corporations to undertake CSR activities. The Act requires companies with: </a:t>
            </a:r>
            <a:r>
              <a:rPr lang="en-US" sz="2400" b="1" dirty="0">
                <a:solidFill>
                  <a:srgbClr val="28303D"/>
                </a:solidFill>
              </a:rPr>
              <a:t>(a)</a:t>
            </a:r>
            <a:r>
              <a:rPr lang="en-US" sz="2400" dirty="0">
                <a:solidFill>
                  <a:srgbClr val="28303D"/>
                </a:solidFill>
              </a:rPr>
              <a:t> a net worth of INR 5 billion (500 </a:t>
            </a:r>
            <a:r>
              <a:rPr lang="en-US" sz="2400" dirty="0" err="1">
                <a:solidFill>
                  <a:srgbClr val="28303D"/>
                </a:solidFill>
              </a:rPr>
              <a:t>crore</a:t>
            </a:r>
            <a:r>
              <a:rPr lang="en-US" sz="2400" dirty="0">
                <a:solidFill>
                  <a:srgbClr val="28303D"/>
                </a:solidFill>
              </a:rPr>
              <a:t>) or more or; </a:t>
            </a:r>
            <a:r>
              <a:rPr lang="en-US" sz="2400" b="1" dirty="0">
                <a:solidFill>
                  <a:srgbClr val="28303D"/>
                </a:solidFill>
              </a:rPr>
              <a:t>(b)</a:t>
            </a:r>
            <a:r>
              <a:rPr lang="en-US" sz="2400" dirty="0">
                <a:solidFill>
                  <a:srgbClr val="28303D"/>
                </a:solidFill>
              </a:rPr>
              <a:t> An annual turnover of INR 10 billion (1000 </a:t>
            </a:r>
            <a:r>
              <a:rPr lang="en-US" sz="2400" dirty="0" err="1">
                <a:solidFill>
                  <a:srgbClr val="28303D"/>
                </a:solidFill>
              </a:rPr>
              <a:t>crore</a:t>
            </a:r>
            <a:r>
              <a:rPr lang="en-US" sz="2400" dirty="0">
                <a:solidFill>
                  <a:srgbClr val="28303D"/>
                </a:solidFill>
              </a:rPr>
              <a:t>) or more or; </a:t>
            </a:r>
            <a:r>
              <a:rPr lang="en-US" sz="2400" b="1" dirty="0">
                <a:solidFill>
                  <a:srgbClr val="28303D"/>
                </a:solidFill>
              </a:rPr>
              <a:t>(c)</a:t>
            </a:r>
            <a:r>
              <a:rPr lang="en-US" sz="2400" dirty="0">
                <a:solidFill>
                  <a:srgbClr val="28303D"/>
                </a:solidFill>
              </a:rPr>
              <a:t> Net profit of INR 50 million (5 </a:t>
            </a:r>
            <a:r>
              <a:rPr lang="en-US" sz="2400" dirty="0" err="1">
                <a:solidFill>
                  <a:srgbClr val="28303D"/>
                </a:solidFill>
              </a:rPr>
              <a:t>crore</a:t>
            </a:r>
            <a:r>
              <a:rPr lang="en-US" sz="2400" dirty="0">
                <a:solidFill>
                  <a:srgbClr val="28303D"/>
                </a:solidFill>
              </a:rPr>
              <a:t>) or more, to</a:t>
            </a:r>
            <a:r>
              <a:rPr lang="en-US" sz="2400" b="1" dirty="0">
                <a:solidFill>
                  <a:srgbClr val="28303D"/>
                </a:solidFill>
              </a:rPr>
              <a:t> </a:t>
            </a:r>
            <a:r>
              <a:rPr lang="en-US" sz="2400" b="1" dirty="0">
                <a:solidFill>
                  <a:srgbClr val="FF0000"/>
                </a:solidFill>
              </a:rPr>
              <a:t>spend 2% of their average net profits of 3 years on CSR</a:t>
            </a:r>
            <a:r>
              <a:rPr lang="en-US" sz="2400" dirty="0">
                <a:solidFill>
                  <a:srgbClr val="FF0000"/>
                </a:solidFill>
              </a:rPr>
              <a:t>. </a:t>
            </a:r>
            <a:r>
              <a:rPr lang="en-US" sz="2400" dirty="0">
                <a:solidFill>
                  <a:srgbClr val="28303D"/>
                </a:solidFill>
              </a:rPr>
              <a:t>Prior to that, the CSR clause was voluntary for companies, though it was mandatory to disclose their CSR spending to shareholders.</a:t>
            </a:r>
            <a:endParaRPr lang="en-IN" sz="2400" dirty="0"/>
          </a:p>
        </p:txBody>
      </p:sp>
    </p:spTree>
    <p:extLst>
      <p:ext uri="{BB962C8B-B14F-4D97-AF65-F5344CB8AC3E}">
        <p14:creationId xmlns:p14="http://schemas.microsoft.com/office/powerpoint/2010/main" val="3229157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95114"/>
            <a:ext cx="10058400" cy="994477"/>
          </a:xfrm>
        </p:spPr>
        <p:txBody>
          <a:bodyPr>
            <a:normAutofit fontScale="90000"/>
          </a:bodyPr>
          <a:lstStyle/>
          <a:p>
            <a:r>
              <a:rPr lang="en-US" sz="3600" dirty="0" smtClean="0"/>
              <a:t>Initiatives included under CSR (Schedule VII, Companies Act, 2013</a:t>
            </a:r>
            <a:endParaRPr lang="en-US" sz="3600" dirty="0"/>
          </a:p>
        </p:txBody>
      </p:sp>
      <p:sp>
        <p:nvSpPr>
          <p:cNvPr id="3" name="Content Placeholder 2"/>
          <p:cNvSpPr>
            <a:spLocks noGrp="1"/>
          </p:cNvSpPr>
          <p:nvPr>
            <p:ph idx="1"/>
          </p:nvPr>
        </p:nvSpPr>
        <p:spPr>
          <a:xfrm>
            <a:off x="1066800" y="1533838"/>
            <a:ext cx="10058400" cy="4197686"/>
          </a:xfrm>
        </p:spPr>
        <p:txBody>
          <a:bodyPr>
            <a:noAutofit/>
          </a:bodyPr>
          <a:lstStyle/>
          <a:p>
            <a:pPr>
              <a:spcBef>
                <a:spcPts val="0"/>
              </a:spcBef>
            </a:pPr>
            <a:r>
              <a:rPr lang="en-US" sz="2400" dirty="0"/>
              <a:t>Eradicating poverty, hunger, and malnutrition</a:t>
            </a:r>
          </a:p>
          <a:p>
            <a:pPr>
              <a:spcBef>
                <a:spcPts val="0"/>
              </a:spcBef>
            </a:pPr>
            <a:r>
              <a:rPr lang="en-US" sz="2400" dirty="0"/>
              <a:t>Promoting healthcare, sanitation, and preventive healthcare</a:t>
            </a:r>
          </a:p>
          <a:p>
            <a:pPr>
              <a:spcBef>
                <a:spcPts val="0"/>
              </a:spcBef>
            </a:pPr>
            <a:r>
              <a:rPr lang="en-US" sz="2400" dirty="0"/>
              <a:t>Contributing to the </a:t>
            </a:r>
            <a:r>
              <a:rPr lang="en-US" sz="2400" dirty="0" err="1"/>
              <a:t>Swachh</a:t>
            </a:r>
            <a:r>
              <a:rPr lang="en-US" sz="2400" dirty="0"/>
              <a:t> Bharat </a:t>
            </a:r>
            <a:r>
              <a:rPr lang="en-US" sz="2400" dirty="0" err="1"/>
              <a:t>Kosh</a:t>
            </a:r>
            <a:r>
              <a:rPr lang="en-US" sz="2400" dirty="0"/>
              <a:t> (Clean India Fund) for sanitation and safe drinking water</a:t>
            </a:r>
          </a:p>
          <a:p>
            <a:pPr>
              <a:spcBef>
                <a:spcPts val="0"/>
              </a:spcBef>
            </a:pPr>
            <a:r>
              <a:rPr lang="en-US" sz="2400" dirty="0"/>
              <a:t>Enhancing education, including special education and vocational skills training</a:t>
            </a:r>
          </a:p>
          <a:p>
            <a:pPr>
              <a:spcBef>
                <a:spcPts val="0"/>
              </a:spcBef>
            </a:pPr>
            <a:r>
              <a:rPr lang="en-US" sz="2400" dirty="0"/>
              <a:t>Promoting gender equality and empowering women</a:t>
            </a:r>
          </a:p>
          <a:p>
            <a:pPr>
              <a:spcBef>
                <a:spcPts val="0"/>
              </a:spcBef>
            </a:pPr>
            <a:r>
              <a:rPr lang="en-US" sz="2400" dirty="0"/>
              <a:t>Protecting the environment and ensuring ecological sustainability</a:t>
            </a:r>
          </a:p>
          <a:p>
            <a:pPr>
              <a:spcBef>
                <a:spcPts val="0"/>
              </a:spcBef>
            </a:pPr>
            <a:r>
              <a:rPr lang="en-US" sz="2400" dirty="0"/>
              <a:t>Contributing to national heritage, art, and culture</a:t>
            </a:r>
          </a:p>
          <a:p>
            <a:pPr>
              <a:spcBef>
                <a:spcPts val="0"/>
              </a:spcBef>
            </a:pPr>
            <a:r>
              <a:rPr lang="en-US" sz="2400" dirty="0"/>
              <a:t>Strengthening the skills of weaker sections of society like children, women, elderly, and differently-abled people</a:t>
            </a:r>
          </a:p>
          <a:p>
            <a:pPr>
              <a:spcBef>
                <a:spcPts val="0"/>
              </a:spcBef>
            </a:pPr>
            <a:r>
              <a:rPr lang="en-US" sz="2400" dirty="0"/>
              <a:t>Supporting projects or programs relating to sports</a:t>
            </a:r>
          </a:p>
        </p:txBody>
      </p:sp>
    </p:spTree>
    <p:extLst>
      <p:ext uri="{BB962C8B-B14F-4D97-AF65-F5344CB8AC3E}">
        <p14:creationId xmlns:p14="http://schemas.microsoft.com/office/powerpoint/2010/main" val="2599347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D81B528-8788-004E-84F5-0E1B02577FA5}"/>
              </a:ext>
            </a:extLst>
          </p:cNvPr>
          <p:cNvSpPr>
            <a:spLocks noGrp="1"/>
          </p:cNvSpPr>
          <p:nvPr>
            <p:ph type="title"/>
          </p:nvPr>
        </p:nvSpPr>
        <p:spPr/>
        <p:txBody>
          <a:bodyPr>
            <a:normAutofit/>
          </a:bodyPr>
          <a:lstStyle/>
          <a:p>
            <a:r>
              <a:rPr lang="en-US" dirty="0"/>
              <a:t>What are the benefits of CSR?</a:t>
            </a:r>
            <a:endParaRPr lang="en-IN" dirty="0"/>
          </a:p>
        </p:txBody>
      </p:sp>
      <p:sp>
        <p:nvSpPr>
          <p:cNvPr id="6" name="Content Placeholder 5">
            <a:extLst>
              <a:ext uri="{FF2B5EF4-FFF2-40B4-BE49-F238E27FC236}">
                <a16:creationId xmlns="" xmlns:a16="http://schemas.microsoft.com/office/drawing/2014/main" id="{EF414F32-20FA-91EC-B21B-D426A5867DC4}"/>
              </a:ext>
            </a:extLst>
          </p:cNvPr>
          <p:cNvSpPr>
            <a:spLocks noGrp="1"/>
          </p:cNvSpPr>
          <p:nvPr>
            <p:ph idx="1"/>
          </p:nvPr>
        </p:nvSpPr>
        <p:spPr/>
        <p:txBody>
          <a:bodyPr>
            <a:normAutofit lnSpcReduction="10000"/>
          </a:bodyPr>
          <a:lstStyle/>
          <a:p>
            <a:pPr algn="just"/>
            <a:r>
              <a:rPr lang="en-US" sz="2400" b="1" i="0" dirty="0">
                <a:solidFill>
                  <a:srgbClr val="FF0000"/>
                </a:solidFill>
                <a:effectLst/>
              </a:rPr>
              <a:t>Sustainable Development Goals</a:t>
            </a:r>
            <a:r>
              <a:rPr lang="en-US" sz="2400" b="0" i="0" dirty="0">
                <a:solidFill>
                  <a:srgbClr val="28303D"/>
                </a:solidFill>
                <a:effectLst/>
              </a:rPr>
              <a:t>: Corporates are seen as the key drivers of SDGs as they can apply their creativity and innovation to achieve sustainable development. </a:t>
            </a:r>
          </a:p>
          <a:p>
            <a:pPr algn="just"/>
            <a:r>
              <a:rPr lang="en-US" sz="2400" b="1" dirty="0">
                <a:solidFill>
                  <a:srgbClr val="FF0000"/>
                </a:solidFill>
              </a:rPr>
              <a:t>CSR for Technology Incubators</a:t>
            </a:r>
            <a:r>
              <a:rPr lang="en-US" sz="2400" dirty="0">
                <a:solidFill>
                  <a:srgbClr val="28303D"/>
                </a:solidFill>
              </a:rPr>
              <a:t>: In September 2019, the Government expanded the scope of CSR to spur the R&amp;D and innovation ecosystem in India</a:t>
            </a:r>
            <a:r>
              <a:rPr lang="en-US" sz="2400" dirty="0" smtClean="0">
                <a:solidFill>
                  <a:srgbClr val="28303D"/>
                </a:solidFill>
              </a:rPr>
              <a:t>.</a:t>
            </a:r>
            <a:endParaRPr lang="en-US" sz="2400" dirty="0">
              <a:solidFill>
                <a:srgbClr val="28303D"/>
              </a:solidFill>
            </a:endParaRPr>
          </a:p>
          <a:p>
            <a:pPr algn="just"/>
            <a:r>
              <a:rPr lang="en-US" sz="2400" b="1" dirty="0">
                <a:solidFill>
                  <a:srgbClr val="FF0000"/>
                </a:solidFill>
              </a:rPr>
              <a:t>Responsible Business Reputation/Customer Loyalty</a:t>
            </a:r>
            <a:r>
              <a:rPr lang="en-US" sz="2400" dirty="0">
                <a:solidFill>
                  <a:srgbClr val="28303D"/>
                </a:solidFill>
              </a:rPr>
              <a:t>: Corporate social investment can help to build a reputation as a responsible business, which can, in turn, lead to competitive advantage. </a:t>
            </a:r>
          </a:p>
        </p:txBody>
      </p:sp>
    </p:spTree>
    <p:extLst>
      <p:ext uri="{BB962C8B-B14F-4D97-AF65-F5344CB8AC3E}">
        <p14:creationId xmlns:p14="http://schemas.microsoft.com/office/powerpoint/2010/main" val="2691908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EF414F32-20FA-91EC-B21B-D426A5867DC4}"/>
              </a:ext>
            </a:extLst>
          </p:cNvPr>
          <p:cNvSpPr>
            <a:spLocks noGrp="1"/>
          </p:cNvSpPr>
          <p:nvPr>
            <p:ph idx="1"/>
          </p:nvPr>
        </p:nvSpPr>
        <p:spPr>
          <a:xfrm>
            <a:off x="1066800" y="988142"/>
            <a:ext cx="10058400" cy="4964602"/>
          </a:xfrm>
        </p:spPr>
        <p:txBody>
          <a:bodyPr>
            <a:normAutofit/>
          </a:bodyPr>
          <a:lstStyle/>
          <a:p>
            <a:pPr algn="just">
              <a:spcAft>
                <a:spcPts val="600"/>
              </a:spcAft>
            </a:pPr>
            <a:r>
              <a:rPr lang="en-US" sz="2400" b="1" i="0" dirty="0">
                <a:solidFill>
                  <a:srgbClr val="FF0000"/>
                </a:solidFill>
                <a:effectLst/>
              </a:rPr>
              <a:t>Costs Savings</a:t>
            </a:r>
            <a:r>
              <a:rPr lang="en-US" sz="2400" b="0" i="0" dirty="0">
                <a:solidFill>
                  <a:srgbClr val="28303D"/>
                </a:solidFill>
                <a:effectLst/>
              </a:rPr>
              <a:t>: By reducing resource use, waste and emissions, will help the environment and save money as well</a:t>
            </a:r>
            <a:r>
              <a:rPr lang="en-US" sz="2400" b="0" i="0" dirty="0" smtClean="0">
                <a:solidFill>
                  <a:srgbClr val="28303D"/>
                </a:solidFill>
                <a:effectLst/>
              </a:rPr>
              <a:t>.</a:t>
            </a:r>
            <a:endParaRPr lang="en-US" sz="2400" b="0" i="0" dirty="0">
              <a:solidFill>
                <a:srgbClr val="28303D"/>
              </a:solidFill>
              <a:effectLst/>
            </a:endParaRPr>
          </a:p>
          <a:p>
            <a:pPr algn="just">
              <a:spcAft>
                <a:spcPts val="600"/>
              </a:spcAft>
            </a:pPr>
            <a:r>
              <a:rPr lang="en-US" sz="2400" b="1" i="0" dirty="0">
                <a:solidFill>
                  <a:srgbClr val="FF0000"/>
                </a:solidFill>
                <a:effectLst/>
              </a:rPr>
              <a:t>Employee Retention</a:t>
            </a:r>
            <a:r>
              <a:rPr lang="en-US" sz="2400" b="0" i="0" dirty="0">
                <a:solidFill>
                  <a:srgbClr val="28303D"/>
                </a:solidFill>
                <a:effectLst/>
              </a:rPr>
              <a:t>: Employees stay in their jobs because of several reasons: job satisfaction, the environment of the company, and good prospects etc. </a:t>
            </a:r>
          </a:p>
          <a:p>
            <a:pPr algn="just">
              <a:spcAft>
                <a:spcPts val="600"/>
              </a:spcAft>
            </a:pPr>
            <a:r>
              <a:rPr lang="en-US" sz="2400" b="1" dirty="0">
                <a:solidFill>
                  <a:srgbClr val="FF0000"/>
                </a:solidFill>
              </a:rPr>
              <a:t>Attracting Responsible Investors</a:t>
            </a:r>
            <a:r>
              <a:rPr lang="en-US" sz="2400" dirty="0">
                <a:solidFill>
                  <a:srgbClr val="28303D"/>
                </a:solidFill>
              </a:rPr>
              <a:t>: Socially responsible investors (SRIs) seek out businesses that have shared values. </a:t>
            </a:r>
            <a:endParaRPr lang="en-IN" sz="2400" dirty="0"/>
          </a:p>
        </p:txBody>
      </p:sp>
    </p:spTree>
    <p:extLst>
      <p:ext uri="{BB962C8B-B14F-4D97-AF65-F5344CB8AC3E}">
        <p14:creationId xmlns:p14="http://schemas.microsoft.com/office/powerpoint/2010/main" val="1542576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11D62A-5DC2-3179-A5CA-821EBEDE7C9E}"/>
              </a:ext>
            </a:extLst>
          </p:cNvPr>
          <p:cNvSpPr>
            <a:spLocks noGrp="1"/>
          </p:cNvSpPr>
          <p:nvPr>
            <p:ph type="title"/>
          </p:nvPr>
        </p:nvSpPr>
        <p:spPr/>
        <p:txBody>
          <a:bodyPr>
            <a:normAutofit/>
          </a:bodyPr>
          <a:lstStyle/>
          <a:p>
            <a:r>
              <a:rPr lang="en-US" dirty="0"/>
              <a:t>Challenges and concerns associated with CSR in India</a:t>
            </a:r>
            <a:endParaRPr lang="en-IN" dirty="0"/>
          </a:p>
        </p:txBody>
      </p:sp>
      <p:sp>
        <p:nvSpPr>
          <p:cNvPr id="3" name="Content Placeholder 2">
            <a:extLst>
              <a:ext uri="{FF2B5EF4-FFF2-40B4-BE49-F238E27FC236}">
                <a16:creationId xmlns="" xmlns:a16="http://schemas.microsoft.com/office/drawing/2014/main" id="{5FC21C9F-0FDD-9B5D-63B7-EFB0BD01EA9D}"/>
              </a:ext>
            </a:extLst>
          </p:cNvPr>
          <p:cNvSpPr>
            <a:spLocks noGrp="1"/>
          </p:cNvSpPr>
          <p:nvPr>
            <p:ph idx="1"/>
          </p:nvPr>
        </p:nvSpPr>
        <p:spPr/>
        <p:txBody>
          <a:bodyPr>
            <a:normAutofit fontScale="92500" lnSpcReduction="20000"/>
          </a:bodyPr>
          <a:lstStyle/>
          <a:p>
            <a:pPr algn="just"/>
            <a:r>
              <a:rPr lang="en-US" sz="2400" b="1" i="0" dirty="0">
                <a:solidFill>
                  <a:srgbClr val="FF0000"/>
                </a:solidFill>
                <a:effectLst/>
              </a:rPr>
              <a:t>Regional Disparity</a:t>
            </a:r>
            <a:r>
              <a:rPr lang="en-US" sz="2400" b="0" i="0" dirty="0">
                <a:solidFill>
                  <a:srgbClr val="28303D"/>
                </a:solidFill>
                <a:effectLst/>
              </a:rPr>
              <a:t>: Most of the CSR spending is concentrated in States like Maharashtra, Tamil Nadu, Gujarat, Karnataka etc. Between 2014-19, these States accounted for ~32% of total spending. </a:t>
            </a:r>
          </a:p>
          <a:p>
            <a:pPr algn="just"/>
            <a:r>
              <a:rPr lang="en-US" sz="2400" b="1" dirty="0" err="1">
                <a:solidFill>
                  <a:srgbClr val="FF0000"/>
                </a:solidFill>
              </a:rPr>
              <a:t>Sectoral</a:t>
            </a:r>
            <a:r>
              <a:rPr lang="en-US" sz="2400" b="1" dirty="0">
                <a:solidFill>
                  <a:srgbClr val="FF0000"/>
                </a:solidFill>
              </a:rPr>
              <a:t> Disparity</a:t>
            </a:r>
            <a:r>
              <a:rPr lang="en-US" sz="2400" dirty="0">
                <a:solidFill>
                  <a:srgbClr val="28303D"/>
                </a:solidFill>
              </a:rPr>
              <a:t>: An analysis of CSR spending (2014-18) reveals that while most CSR spending is in education (37%) and health and sanitation (29%), only 9% was spent on the environment even as extractive industries such as mining function in an environmentally detrimental manner in several States.</a:t>
            </a:r>
          </a:p>
          <a:p>
            <a:pPr algn="just"/>
            <a:r>
              <a:rPr lang="en-US" sz="2400" b="1" dirty="0">
                <a:solidFill>
                  <a:srgbClr val="FF0000"/>
                </a:solidFill>
              </a:rPr>
              <a:t>Lack of Transparency and Information</a:t>
            </a:r>
            <a:r>
              <a:rPr lang="en-US" sz="2400" dirty="0">
                <a:solidFill>
                  <a:srgbClr val="28303D"/>
                </a:solidFill>
              </a:rPr>
              <a:t>: Many corporates do not make adequate efforts to disclose relevant information. This becomes a hurdle in trust-building among corporate houses and communities. Transparency is crucial for the success of any CSR initiative. </a:t>
            </a:r>
            <a:endParaRPr lang="en-IN" sz="2400" dirty="0"/>
          </a:p>
        </p:txBody>
      </p:sp>
    </p:spTree>
    <p:extLst>
      <p:ext uri="{BB962C8B-B14F-4D97-AF65-F5344CB8AC3E}">
        <p14:creationId xmlns:p14="http://schemas.microsoft.com/office/powerpoint/2010/main" val="2853041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86B9143F-1A67-4D29-73B5-E977170CB7E4}"/>
              </a:ext>
            </a:extLst>
          </p:cNvPr>
          <p:cNvSpPr>
            <a:spLocks noGrp="1"/>
          </p:cNvSpPr>
          <p:nvPr>
            <p:ph idx="1"/>
          </p:nvPr>
        </p:nvSpPr>
        <p:spPr/>
        <p:txBody>
          <a:bodyPr>
            <a:normAutofit/>
          </a:bodyPr>
          <a:lstStyle/>
          <a:p>
            <a:pPr algn="just"/>
            <a:r>
              <a:rPr lang="en-US" sz="2400" b="1" i="0" dirty="0">
                <a:solidFill>
                  <a:srgbClr val="FF0000"/>
                </a:solidFill>
                <a:effectLst/>
              </a:rPr>
              <a:t>Greenwashing</a:t>
            </a:r>
            <a:r>
              <a:rPr lang="en-US" sz="2400" b="0" i="0" dirty="0">
                <a:solidFill>
                  <a:srgbClr val="28303D"/>
                </a:solidFill>
                <a:effectLst/>
              </a:rPr>
              <a:t>: Many companies still view CSR as a statutory obligation only. They engage in superfluous activities not having a direct measurable impact on communities or the environment. </a:t>
            </a:r>
          </a:p>
          <a:p>
            <a:pPr algn="just"/>
            <a:r>
              <a:rPr lang="en-US" sz="2400" b="1" dirty="0">
                <a:solidFill>
                  <a:srgbClr val="FF0000"/>
                </a:solidFill>
              </a:rPr>
              <a:t>Lack of Consensus and Cooperation</a:t>
            </a:r>
            <a:r>
              <a:rPr lang="en-US" sz="2400" dirty="0">
                <a:solidFill>
                  <a:srgbClr val="28303D"/>
                </a:solidFill>
              </a:rPr>
              <a:t>: There is a lack of consensus among different local agencies and corporate entities which results in duplication of efforts by the firms in terms of CSR This leads to unnecessary competitive spirit among the firms which go against the main objective of building value for the society.</a:t>
            </a:r>
            <a:r>
              <a:rPr lang="en-US" sz="2400" b="0" i="0" dirty="0">
                <a:solidFill>
                  <a:srgbClr val="28303D"/>
                </a:solidFill>
                <a:effectLst/>
              </a:rPr>
              <a:t> </a:t>
            </a:r>
            <a:endParaRPr lang="en-IN" sz="2400" dirty="0"/>
          </a:p>
        </p:txBody>
      </p:sp>
    </p:spTree>
    <p:extLst>
      <p:ext uri="{BB962C8B-B14F-4D97-AF65-F5344CB8AC3E}">
        <p14:creationId xmlns:p14="http://schemas.microsoft.com/office/powerpoint/2010/main" val="957201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2A0A34B-4846-8794-D359-2D5148D08D03}"/>
              </a:ext>
            </a:extLst>
          </p:cNvPr>
          <p:cNvSpPr>
            <a:spLocks noGrp="1"/>
          </p:cNvSpPr>
          <p:nvPr>
            <p:ph type="title"/>
          </p:nvPr>
        </p:nvSpPr>
        <p:spPr/>
        <p:txBody>
          <a:bodyPr/>
          <a:lstStyle/>
          <a:p>
            <a:pPr algn="ctr"/>
            <a:r>
              <a:rPr lang="en-US" sz="6600" b="1" dirty="0">
                <a:solidFill>
                  <a:schemeClr val="tx1"/>
                </a:solidFill>
              </a:rPr>
              <a:t>Corporate Governance</a:t>
            </a:r>
            <a:endParaRPr lang="en-IN" sz="6600" b="1" dirty="0">
              <a:solidFill>
                <a:schemeClr val="tx1"/>
              </a:solidFill>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874095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B069D62-0CAC-3F99-430D-94C83AAD7C1B}"/>
              </a:ext>
            </a:extLst>
          </p:cNvPr>
          <p:cNvSpPr>
            <a:spLocks noGrp="1"/>
          </p:cNvSpPr>
          <p:nvPr>
            <p:ph idx="1"/>
          </p:nvPr>
        </p:nvSpPr>
        <p:spPr/>
        <p:txBody>
          <a:bodyPr>
            <a:normAutofit/>
          </a:bodyPr>
          <a:lstStyle/>
          <a:p>
            <a:pPr algn="just"/>
            <a:r>
              <a:rPr lang="en-US" sz="2400" b="1" i="0" dirty="0">
                <a:solidFill>
                  <a:srgbClr val="FF0000"/>
                </a:solidFill>
                <a:effectLst/>
              </a:rPr>
              <a:t>Lack of Community Participation</a:t>
            </a:r>
            <a:r>
              <a:rPr lang="en-US" sz="2400" b="0" i="0" dirty="0">
                <a:solidFill>
                  <a:srgbClr val="28303D"/>
                </a:solidFill>
                <a:effectLst/>
              </a:rPr>
              <a:t>: Many companies are driving the CSR projects from top with little involvement of the locals who are the intended beneficiaries. This leads to a disconnect. </a:t>
            </a:r>
          </a:p>
          <a:p>
            <a:pPr algn="just"/>
            <a:r>
              <a:rPr lang="en-US" sz="2400" b="1" dirty="0">
                <a:solidFill>
                  <a:srgbClr val="FF0000"/>
                </a:solidFill>
              </a:rPr>
              <a:t>Lack of Strategic Planning</a:t>
            </a:r>
            <a:r>
              <a:rPr lang="en-US" sz="2400" dirty="0">
                <a:solidFill>
                  <a:srgbClr val="FF0000"/>
                </a:solidFill>
              </a:rPr>
              <a:t>: </a:t>
            </a:r>
            <a:r>
              <a:rPr lang="en-US" sz="2400" dirty="0">
                <a:solidFill>
                  <a:srgbClr val="28303D"/>
                </a:solidFill>
              </a:rPr>
              <a:t>Due to a lack of strategic planning, proper experimentation, innovation, and engagement, companies aren’t able to make a meaningful impact on their CSR They are not able to identify ideal investment projects and therefore cannot provide high impact results. </a:t>
            </a:r>
            <a:endParaRPr lang="en-IN" sz="2400" dirty="0"/>
          </a:p>
        </p:txBody>
      </p:sp>
    </p:spTree>
    <p:extLst>
      <p:ext uri="{BB962C8B-B14F-4D97-AF65-F5344CB8AC3E}">
        <p14:creationId xmlns:p14="http://schemas.microsoft.com/office/powerpoint/2010/main" val="2366264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F24633-7BE9-B1CF-3BF0-1FBFA64CFF0C}"/>
              </a:ext>
            </a:extLst>
          </p:cNvPr>
          <p:cNvSpPr>
            <a:spLocks noGrp="1"/>
          </p:cNvSpPr>
          <p:nvPr>
            <p:ph type="title"/>
          </p:nvPr>
        </p:nvSpPr>
        <p:spPr/>
        <p:txBody>
          <a:bodyPr>
            <a:normAutofit/>
          </a:bodyPr>
          <a:lstStyle/>
          <a:p>
            <a:r>
              <a:rPr lang="en-IN" dirty="0"/>
              <a:t>Conclusion</a:t>
            </a:r>
          </a:p>
        </p:txBody>
      </p:sp>
      <p:sp>
        <p:nvSpPr>
          <p:cNvPr id="3" name="Content Placeholder 2">
            <a:extLst>
              <a:ext uri="{FF2B5EF4-FFF2-40B4-BE49-F238E27FC236}">
                <a16:creationId xmlns="" xmlns:a16="http://schemas.microsoft.com/office/drawing/2014/main" id="{2D9B2CA2-1B3B-DC6F-B202-F542CFBE8869}"/>
              </a:ext>
            </a:extLst>
          </p:cNvPr>
          <p:cNvSpPr>
            <a:spLocks noGrp="1"/>
          </p:cNvSpPr>
          <p:nvPr>
            <p:ph idx="1"/>
          </p:nvPr>
        </p:nvSpPr>
        <p:spPr/>
        <p:txBody>
          <a:bodyPr>
            <a:normAutofit lnSpcReduction="10000"/>
          </a:bodyPr>
          <a:lstStyle/>
          <a:p>
            <a:pPr algn="just"/>
            <a:r>
              <a:rPr lang="en-US" sz="2400" b="0" i="0" dirty="0">
                <a:solidFill>
                  <a:srgbClr val="28303D"/>
                </a:solidFill>
                <a:effectLst/>
              </a:rPr>
              <a:t>More proactive participation by the private sector through Corporate Social Responsibility can have a transformative impact on the challenges facing India today. </a:t>
            </a:r>
          </a:p>
          <a:p>
            <a:pPr algn="just"/>
            <a:r>
              <a:rPr lang="en-US" sz="2400" b="0" i="0" dirty="0">
                <a:solidFill>
                  <a:srgbClr val="28303D"/>
                </a:solidFill>
                <a:effectLst/>
              </a:rPr>
              <a:t>The contribution has increased manifold since the passage of Companies Act, 2013. </a:t>
            </a:r>
          </a:p>
          <a:p>
            <a:pPr algn="just"/>
            <a:r>
              <a:rPr lang="en-US" sz="2400" b="0" i="0" dirty="0">
                <a:solidFill>
                  <a:srgbClr val="28303D"/>
                </a:solidFill>
                <a:effectLst/>
              </a:rPr>
              <a:t>Addressing the gaps in the implementation can enhance the efficacy of the spending by the corporates. This can act as a major lever in ensuring that India’s growth story becomes more sustainable and inclusive.</a:t>
            </a:r>
            <a:endParaRPr lang="en-IN" sz="2400" dirty="0"/>
          </a:p>
        </p:txBody>
      </p:sp>
    </p:spTree>
    <p:extLst>
      <p:ext uri="{BB962C8B-B14F-4D97-AF65-F5344CB8AC3E}">
        <p14:creationId xmlns:p14="http://schemas.microsoft.com/office/powerpoint/2010/main" val="4013184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13F84A-C416-7348-D8FB-251A807425B2}"/>
              </a:ext>
            </a:extLst>
          </p:cNvPr>
          <p:cNvSpPr>
            <a:spLocks noGrp="1"/>
          </p:cNvSpPr>
          <p:nvPr>
            <p:ph type="ctrTitle"/>
          </p:nvPr>
        </p:nvSpPr>
        <p:spPr/>
        <p:txBody>
          <a:bodyPr>
            <a:normAutofit/>
          </a:bodyPr>
          <a:lstStyle/>
          <a:p>
            <a:pPr algn="ctr"/>
            <a:r>
              <a:rPr lang="en-US" sz="6000" b="1" dirty="0">
                <a:latin typeface="Gill Sans MT" panose="020B0502020104020203" pitchFamily="34" charset="0"/>
              </a:rPr>
              <a:t>Ethics in International Relations</a:t>
            </a:r>
            <a:endParaRPr lang="en-IN" sz="6000" b="1" dirty="0">
              <a:latin typeface="Gill Sans MT" panose="020B0502020104020203" pitchFamily="34"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7716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A3E708C-8E71-BDC3-0AE7-FE9982077D02}"/>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9B91D46-0F7D-1005-E317-D87445262175}"/>
              </a:ext>
            </a:extLst>
          </p:cNvPr>
          <p:cNvSpPr>
            <a:spLocks noGrp="1"/>
          </p:cNvSpPr>
          <p:nvPr>
            <p:ph type="title"/>
          </p:nvPr>
        </p:nvSpPr>
        <p:spPr/>
        <p:txBody>
          <a:bodyPr>
            <a:normAutofit/>
          </a:bodyPr>
          <a:lstStyle/>
          <a:p>
            <a:r>
              <a:rPr lang="en-IN" sz="3200" b="1" dirty="0"/>
              <a:t> </a:t>
            </a:r>
            <a:r>
              <a:rPr lang="en-IN" b="1" dirty="0"/>
              <a:t>Ethics in International Relations (IR)</a:t>
            </a:r>
          </a:p>
        </p:txBody>
      </p:sp>
      <p:sp>
        <p:nvSpPr>
          <p:cNvPr id="3" name="Content Placeholder 2">
            <a:extLst>
              <a:ext uri="{FF2B5EF4-FFF2-40B4-BE49-F238E27FC236}">
                <a16:creationId xmlns="" xmlns:a16="http://schemas.microsoft.com/office/drawing/2014/main" id="{300BBF97-E548-A77B-2DA1-5918660B42D7}"/>
              </a:ext>
            </a:extLst>
          </p:cNvPr>
          <p:cNvSpPr>
            <a:spLocks noGrp="1"/>
          </p:cNvSpPr>
          <p:nvPr>
            <p:ph idx="1"/>
          </p:nvPr>
        </p:nvSpPr>
        <p:spPr/>
        <p:txBody>
          <a:bodyPr>
            <a:normAutofit/>
          </a:bodyPr>
          <a:lstStyle/>
          <a:p>
            <a:pPr marL="342900" marR="0" lvl="0" indent="-342900" algn="just">
              <a:lnSpc>
                <a:spcPct val="115000"/>
              </a:lnSpc>
              <a:spcBef>
                <a:spcPts val="0"/>
              </a:spcBef>
              <a:spcAft>
                <a:spcPts val="0"/>
              </a:spcAft>
              <a:buFont typeface="Symbol" panose="05050102010706020507" pitchFamily="18" charset="2"/>
              <a:buChar char=""/>
            </a:pPr>
            <a:r>
              <a:rPr lang="en-IN" sz="2400" b="1" dirty="0">
                <a:solidFill>
                  <a:srgbClr val="FF0000"/>
                </a:solidFill>
              </a:rPr>
              <a:t>International ethics is a set of universal values that governs the actions and behaviours of nation states. </a:t>
            </a:r>
          </a:p>
          <a:p>
            <a:pPr marL="342900" marR="0" lvl="0" indent="-342900" algn="just">
              <a:lnSpc>
                <a:spcPct val="115000"/>
              </a:lnSpc>
              <a:spcBef>
                <a:spcPts val="0"/>
              </a:spcBef>
              <a:spcAft>
                <a:spcPts val="0"/>
              </a:spcAft>
              <a:buFont typeface="Symbol" panose="05050102010706020507" pitchFamily="18" charset="2"/>
              <a:buChar char=""/>
            </a:pPr>
            <a:r>
              <a:rPr lang="en-IN" sz="2400" b="1" dirty="0">
                <a:solidFill>
                  <a:srgbClr val="FF0000"/>
                </a:solidFill>
              </a:rPr>
              <a:t>For example, Human rights are to be protected, aggression by a nation is prohibited, the targeting of the civilians and or hospitals during war is prohibited, Genocide is prohibited.</a:t>
            </a:r>
          </a:p>
        </p:txBody>
      </p:sp>
    </p:spTree>
    <p:extLst>
      <p:ext uri="{BB962C8B-B14F-4D97-AF65-F5344CB8AC3E}">
        <p14:creationId xmlns:p14="http://schemas.microsoft.com/office/powerpoint/2010/main" val="9653512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t>Three Perspectives of Ethics in International Relations</a:t>
            </a:r>
          </a:p>
        </p:txBody>
      </p:sp>
      <p:pic>
        <p:nvPicPr>
          <p:cNvPr id="2050" name="Picture 2" descr="Ethical Issues in International Relations and Funding - civilspedia.com">
            <a:extLst>
              <a:ext uri="{FF2B5EF4-FFF2-40B4-BE49-F238E27FC236}">
                <a16:creationId xmlns:a16="http://schemas.microsoft.com/office/drawing/2014/main" xmlns="" id="{5E0D812B-CB2D-40F3-0C40-7C97662023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54711" y="2418735"/>
            <a:ext cx="7152966" cy="2190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73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Realistic Perspective</a:t>
            </a:r>
            <a:endParaRPr lang="en-US" b="1"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400" b="1" i="0" dirty="0">
                <a:solidFill>
                  <a:srgbClr val="FF0000"/>
                </a:solidFill>
                <a:effectLst/>
                <a:latin typeface="+mj-lt"/>
              </a:rPr>
              <a:t>There is anarchy in International Relations with no world government. Hence, the state is the most important actor. </a:t>
            </a:r>
          </a:p>
          <a:p>
            <a:pPr algn="just">
              <a:buFont typeface="Arial" panose="020B0604020202020204" pitchFamily="34" charset="0"/>
              <a:buChar char="•"/>
            </a:pPr>
            <a:r>
              <a:rPr lang="en-US" sz="2400" b="1" i="0" dirty="0">
                <a:solidFill>
                  <a:srgbClr val="FF0000"/>
                </a:solidFill>
                <a:effectLst/>
                <a:latin typeface="+mj-lt"/>
              </a:rPr>
              <a:t>Ethics is PROMOTION OF NATIONAL INTEREST. </a:t>
            </a:r>
          </a:p>
          <a:p>
            <a:pPr algn="just">
              <a:buFont typeface="Arial" panose="020B0604020202020204" pitchFamily="34" charset="0"/>
              <a:buChar char="•"/>
            </a:pPr>
            <a:r>
              <a:rPr lang="en-US" sz="2400" b="0" i="0" dirty="0">
                <a:effectLst/>
                <a:latin typeface="+mj-lt"/>
              </a:rPr>
              <a:t>Peace is created by DETERRENCE. For instance, Proponents of the Realistic Perspective are of the view that the third world war hasn’t happened because of Nuclear </a:t>
            </a:r>
            <a:r>
              <a:rPr lang="en-US" sz="2400" b="0" i="0" dirty="0" smtClean="0">
                <a:effectLst/>
                <a:latin typeface="+mj-lt"/>
              </a:rPr>
              <a:t>Weapons.</a:t>
            </a:r>
            <a:endParaRPr lang="en-US" sz="2400" b="0" i="0" dirty="0">
              <a:effectLst/>
              <a:latin typeface="+mj-lt"/>
            </a:endParaRPr>
          </a:p>
          <a:p>
            <a:pPr algn="just"/>
            <a:endParaRPr lang="en-US" sz="2800" dirty="0">
              <a:latin typeface="+mj-lt"/>
            </a:endParaRPr>
          </a:p>
        </p:txBody>
      </p:sp>
    </p:spTree>
    <p:extLst>
      <p:ext uri="{BB962C8B-B14F-4D97-AF65-F5344CB8AC3E}">
        <p14:creationId xmlns:p14="http://schemas.microsoft.com/office/powerpoint/2010/main" val="30702855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Liberal Perspective</a:t>
            </a:r>
            <a:endParaRPr lang="en-US" b="1"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mj-lt"/>
              </a:rPr>
              <a:t>There is </a:t>
            </a:r>
            <a:r>
              <a:rPr lang="en-US" sz="2400" b="1" i="0" dirty="0">
                <a:solidFill>
                  <a:srgbClr val="FF0000"/>
                </a:solidFill>
                <a:effectLst/>
                <a:latin typeface="+mj-lt"/>
              </a:rPr>
              <a:t>no world government</a:t>
            </a:r>
            <a:r>
              <a:rPr lang="en-US" sz="2400" b="1" i="0" dirty="0">
                <a:effectLst/>
                <a:latin typeface="+mj-lt"/>
              </a:rPr>
              <a:t>.</a:t>
            </a:r>
            <a:r>
              <a:rPr lang="en-US" sz="2400" b="0" i="0" dirty="0">
                <a:effectLst/>
                <a:latin typeface="+mj-lt"/>
              </a:rPr>
              <a:t>  </a:t>
            </a:r>
          </a:p>
          <a:p>
            <a:pPr algn="just">
              <a:buFont typeface="Arial" panose="020B0604020202020204" pitchFamily="34" charset="0"/>
              <a:buChar char="•"/>
            </a:pPr>
            <a:r>
              <a:rPr lang="en-US" sz="2400" b="1" i="0" dirty="0">
                <a:solidFill>
                  <a:srgbClr val="FF0000"/>
                </a:solidFill>
                <a:effectLst/>
                <a:latin typeface="+mj-lt"/>
              </a:rPr>
              <a:t>The state is an important actor</a:t>
            </a:r>
            <a:r>
              <a:rPr lang="en-US" sz="2400" b="0" i="0" dirty="0">
                <a:effectLst/>
                <a:latin typeface="+mj-lt"/>
              </a:rPr>
              <a:t> but </a:t>
            </a:r>
            <a:r>
              <a:rPr lang="en-US" sz="2400" b="1" i="0" dirty="0">
                <a:solidFill>
                  <a:srgbClr val="FF0000"/>
                </a:solidFill>
                <a:effectLst/>
                <a:latin typeface="+mj-lt"/>
              </a:rPr>
              <a:t>cooperation between states is possible</a:t>
            </a:r>
            <a:r>
              <a:rPr lang="en-US" sz="2400" b="0" i="0" dirty="0">
                <a:effectLst/>
                <a:latin typeface="+mj-lt"/>
              </a:rPr>
              <a:t>. For instance, Mutual Cooperation in form of WTO, UN, IMF, World Bank, UNSC etc.</a:t>
            </a:r>
          </a:p>
          <a:p>
            <a:pPr algn="just">
              <a:buFont typeface="Arial" panose="020B0604020202020204" pitchFamily="34" charset="0"/>
              <a:buChar char="•"/>
            </a:pPr>
            <a:r>
              <a:rPr lang="en-US" sz="2400" b="1" i="0" dirty="0">
                <a:solidFill>
                  <a:srgbClr val="FF0000"/>
                </a:solidFill>
                <a:effectLst/>
                <a:latin typeface="+mj-lt"/>
              </a:rPr>
              <a:t>Peace &amp; Stability is established via Cooperation</a:t>
            </a:r>
            <a:r>
              <a:rPr lang="en-US" sz="2400" b="1" i="0" dirty="0">
                <a:effectLst/>
                <a:latin typeface="+mj-lt"/>
              </a:rPr>
              <a:t>.</a:t>
            </a:r>
            <a:endParaRPr lang="en-US" sz="2400" b="0" i="0" dirty="0">
              <a:effectLst/>
              <a:latin typeface="+mj-lt"/>
            </a:endParaRPr>
          </a:p>
          <a:p>
            <a:pPr algn="just"/>
            <a:endParaRPr lang="en-US" sz="2800" dirty="0">
              <a:latin typeface="+mj-lt"/>
            </a:endParaRPr>
          </a:p>
        </p:txBody>
      </p:sp>
    </p:spTree>
    <p:extLst>
      <p:ext uri="{BB962C8B-B14F-4D97-AF65-F5344CB8AC3E}">
        <p14:creationId xmlns:p14="http://schemas.microsoft.com/office/powerpoint/2010/main" val="12763833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Ideal/Cosmopolitan Perspective</a:t>
            </a:r>
            <a:endParaRPr lang="en-US" b="1"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400" b="0" i="0" dirty="0">
                <a:solidFill>
                  <a:srgbClr val="3A3A3A"/>
                </a:solidFill>
                <a:effectLst/>
                <a:latin typeface="+mj-lt"/>
              </a:rPr>
              <a:t>They </a:t>
            </a:r>
            <a:r>
              <a:rPr lang="en-US" sz="2400" b="1" i="0" dirty="0">
                <a:solidFill>
                  <a:srgbClr val="FF0000"/>
                </a:solidFill>
                <a:effectLst/>
                <a:latin typeface="+mj-lt"/>
              </a:rPr>
              <a:t>see the world as a single entity</a:t>
            </a:r>
            <a:r>
              <a:rPr lang="en-US" sz="2400" b="1" i="0" dirty="0">
                <a:solidFill>
                  <a:srgbClr val="3A3A3A"/>
                </a:solidFill>
                <a:effectLst/>
                <a:latin typeface="+mj-lt"/>
              </a:rPr>
              <a:t>. </a:t>
            </a:r>
            <a:endParaRPr lang="en-US" sz="2400" b="0" i="0" dirty="0">
              <a:solidFill>
                <a:srgbClr val="3A3A3A"/>
              </a:solidFill>
              <a:effectLst/>
              <a:latin typeface="+mj-lt"/>
            </a:endParaRPr>
          </a:p>
          <a:p>
            <a:pPr algn="just">
              <a:buFont typeface="Arial" panose="020B0604020202020204" pitchFamily="34" charset="0"/>
              <a:buChar char="•"/>
            </a:pPr>
            <a:r>
              <a:rPr lang="en-US" sz="2400" b="0" i="0" dirty="0">
                <a:solidFill>
                  <a:srgbClr val="3A3A3A"/>
                </a:solidFill>
                <a:effectLst/>
                <a:latin typeface="+mj-lt"/>
              </a:rPr>
              <a:t>Rather than citizens, all are humans. Hence, they are proponents of Universal Brotherhood.</a:t>
            </a:r>
          </a:p>
          <a:p>
            <a:pPr algn="just"/>
            <a:endParaRPr lang="en-US" sz="2800" dirty="0">
              <a:latin typeface="+mj-lt"/>
            </a:endParaRPr>
          </a:p>
        </p:txBody>
      </p:sp>
    </p:spTree>
    <p:extLst>
      <p:ext uri="{BB962C8B-B14F-4D97-AF65-F5344CB8AC3E}">
        <p14:creationId xmlns:p14="http://schemas.microsoft.com/office/powerpoint/2010/main" val="1496657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38722"/>
          </a:xfrm>
        </p:spPr>
        <p:txBody>
          <a:bodyPr>
            <a:noAutofit/>
          </a:bodyPr>
          <a:lstStyle/>
          <a:p>
            <a:r>
              <a:rPr lang="en-US" sz="3600" b="1" dirty="0"/>
              <a:t>Principles which should guide International Relations</a:t>
            </a:r>
          </a:p>
        </p:txBody>
      </p:sp>
      <p:sp>
        <p:nvSpPr>
          <p:cNvPr id="3" name="Content Placeholder 2"/>
          <p:cNvSpPr>
            <a:spLocks noGrp="1"/>
          </p:cNvSpPr>
          <p:nvPr>
            <p:ph idx="1"/>
          </p:nvPr>
        </p:nvSpPr>
        <p:spPr>
          <a:xfrm>
            <a:off x="1066800" y="1799303"/>
            <a:ext cx="10058400" cy="4153441"/>
          </a:xfrm>
        </p:spPr>
        <p:txBody>
          <a:bodyPr>
            <a:normAutofit fontScale="92500" lnSpcReduction="10000"/>
          </a:bodyPr>
          <a:lstStyle/>
          <a:p>
            <a:pPr algn="just"/>
            <a:r>
              <a:rPr lang="en-US" sz="2400" i="0" dirty="0">
                <a:effectLst/>
                <a:latin typeface="+mj-lt"/>
              </a:rPr>
              <a:t>In the international forums, countries negotiate based on their perception of what is good – economically or strategically. This approach ignores the larger ethical framework to make decisions that may be good in the long term for all and short term good for a few. A broad ethical framework that can ensure this includes:-</a:t>
            </a:r>
          </a:p>
          <a:p>
            <a:pPr algn="just">
              <a:buFont typeface="Arial" panose="020B0604020202020204" pitchFamily="34" charset="0"/>
              <a:buChar char="•"/>
            </a:pPr>
            <a:r>
              <a:rPr lang="en-US" sz="2400" i="0" dirty="0">
                <a:effectLst/>
                <a:latin typeface="+mj-lt"/>
              </a:rPr>
              <a:t>Equity, Justice and Human Dignity should form the bedrock of international negotiations.</a:t>
            </a:r>
          </a:p>
          <a:p>
            <a:pPr algn="just">
              <a:buFont typeface="Arial" panose="020B0604020202020204" pitchFamily="34" charset="0"/>
              <a:buChar char="•"/>
            </a:pPr>
            <a:r>
              <a:rPr lang="en-US" sz="2400" i="0" dirty="0">
                <a:effectLst/>
                <a:latin typeface="+mj-lt"/>
              </a:rPr>
              <a:t>Equally important is transparency, making decisions more acceptable. </a:t>
            </a:r>
          </a:p>
          <a:p>
            <a:pPr algn="just">
              <a:buFont typeface="Arial" panose="020B0604020202020204" pitchFamily="34" charset="0"/>
              <a:buChar char="•"/>
            </a:pPr>
            <a:r>
              <a:rPr lang="en-US" sz="2400" i="0" dirty="0">
                <a:effectLst/>
                <a:latin typeface="+mj-lt"/>
              </a:rPr>
              <a:t>The international community is responsible for assisting the state to fulfil its primary responsibility of protecting its citizens (as envisaged in the Responsibility to Protect (R2P) in UN resolution).  </a:t>
            </a:r>
          </a:p>
        </p:txBody>
      </p:sp>
    </p:spTree>
    <p:extLst>
      <p:ext uri="{BB962C8B-B14F-4D97-AF65-F5344CB8AC3E}">
        <p14:creationId xmlns:p14="http://schemas.microsoft.com/office/powerpoint/2010/main" val="28721033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Ethical Guidance Principles in India’s Foreign Policy</a:t>
            </a: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2400" b="1" i="0" dirty="0">
                <a:solidFill>
                  <a:srgbClr val="FF0000"/>
                </a:solidFill>
                <a:effectLst/>
                <a:latin typeface="+mj-lt"/>
              </a:rPr>
              <a:t>Non-Violence</a:t>
            </a:r>
            <a:r>
              <a:rPr lang="en-US" sz="2400" b="0" i="0" dirty="0">
                <a:effectLst/>
                <a:latin typeface="+mj-lt"/>
              </a:rPr>
              <a:t> i.e. solving International Issues peacefully. </a:t>
            </a:r>
          </a:p>
          <a:p>
            <a:pPr algn="l">
              <a:buFont typeface="Arial" panose="020B0604020202020204" pitchFamily="34" charset="0"/>
              <a:buChar char="•"/>
            </a:pPr>
            <a:r>
              <a:rPr lang="en-US" sz="2400" b="1" i="0" dirty="0">
                <a:solidFill>
                  <a:srgbClr val="FF0000"/>
                </a:solidFill>
                <a:effectLst/>
                <a:latin typeface="+mj-lt"/>
              </a:rPr>
              <a:t>Mutual Respect for each other’s sovereignty</a:t>
            </a:r>
            <a:r>
              <a:rPr lang="en-US" sz="2400" b="1" i="0" dirty="0">
                <a:effectLst/>
                <a:latin typeface="+mj-lt"/>
              </a:rPr>
              <a:t>. </a:t>
            </a:r>
            <a:endParaRPr lang="en-US" sz="2400" b="0" i="0" dirty="0">
              <a:effectLst/>
              <a:latin typeface="+mj-lt"/>
            </a:endParaRPr>
          </a:p>
          <a:p>
            <a:pPr algn="l">
              <a:buFont typeface="Arial" panose="020B0604020202020204" pitchFamily="34" charset="0"/>
              <a:buChar char="•"/>
            </a:pPr>
            <a:r>
              <a:rPr lang="en-US" sz="2400" b="1" i="0" dirty="0">
                <a:solidFill>
                  <a:srgbClr val="FF0000"/>
                </a:solidFill>
                <a:effectLst/>
                <a:latin typeface="+mj-lt"/>
              </a:rPr>
              <a:t>Non-interference in each other’s internal affairs.</a:t>
            </a:r>
            <a:endParaRPr lang="en-US" sz="2400" b="0" i="0" dirty="0">
              <a:solidFill>
                <a:srgbClr val="FF0000"/>
              </a:solidFill>
              <a:effectLst/>
              <a:latin typeface="+mj-lt"/>
            </a:endParaRPr>
          </a:p>
          <a:p>
            <a:pPr algn="l">
              <a:buFont typeface="Arial" panose="020B0604020202020204" pitchFamily="34" charset="0"/>
              <a:buChar char="•"/>
            </a:pPr>
            <a:r>
              <a:rPr lang="en-US" sz="2400" b="1" i="0" dirty="0">
                <a:solidFill>
                  <a:srgbClr val="FF0000"/>
                </a:solidFill>
                <a:effectLst/>
                <a:latin typeface="+mj-lt"/>
              </a:rPr>
              <a:t>Universal Brotherhood</a:t>
            </a:r>
            <a:r>
              <a:rPr lang="en-US" sz="2400" b="0" i="0" dirty="0">
                <a:solidFill>
                  <a:srgbClr val="FF0000"/>
                </a:solidFill>
                <a:effectLst/>
                <a:latin typeface="+mj-lt"/>
              </a:rPr>
              <a:t>  </a:t>
            </a:r>
          </a:p>
          <a:p>
            <a:pPr algn="l">
              <a:buFont typeface="Arial" panose="020B0604020202020204" pitchFamily="34" charset="0"/>
              <a:buChar char="•"/>
            </a:pPr>
            <a:r>
              <a:rPr lang="en-US" sz="2400" b="1" i="0" dirty="0">
                <a:solidFill>
                  <a:srgbClr val="FF0000"/>
                </a:solidFill>
                <a:effectLst/>
                <a:latin typeface="+mj-lt"/>
              </a:rPr>
              <a:t>Protecting Human Rights</a:t>
            </a:r>
            <a:r>
              <a:rPr lang="en-US" sz="2400" b="0" i="0" dirty="0">
                <a:solidFill>
                  <a:srgbClr val="FF0000"/>
                </a:solidFill>
                <a:effectLst/>
                <a:latin typeface="+mj-lt"/>
              </a:rPr>
              <a:t> </a:t>
            </a:r>
            <a:r>
              <a:rPr lang="en-US" sz="2400" b="0" i="0" dirty="0">
                <a:effectLst/>
                <a:latin typeface="+mj-lt"/>
              </a:rPr>
              <a:t>(For Example: Helping Bangla, Baluch and Tibet Cause).</a:t>
            </a:r>
          </a:p>
          <a:p>
            <a:pPr algn="l">
              <a:buFont typeface="Arial" panose="020B0604020202020204" pitchFamily="34" charset="0"/>
              <a:buChar char="•"/>
            </a:pPr>
            <a:r>
              <a:rPr lang="en-US" sz="2400" b="1" i="0" dirty="0">
                <a:solidFill>
                  <a:srgbClr val="FF0000"/>
                </a:solidFill>
                <a:effectLst/>
                <a:latin typeface="+mj-lt"/>
              </a:rPr>
              <a:t>Equality</a:t>
            </a:r>
            <a:r>
              <a:rPr lang="en-US" sz="2400" b="0" i="0" dirty="0">
                <a:effectLst/>
                <a:latin typeface="+mj-lt"/>
              </a:rPr>
              <a:t> at all International forums &amp; break the hegemony of few. </a:t>
            </a:r>
          </a:p>
          <a:p>
            <a:pPr algn="just"/>
            <a:endParaRPr lang="en-US" sz="2800" dirty="0">
              <a:latin typeface="+mj-lt"/>
            </a:endParaRPr>
          </a:p>
        </p:txBody>
      </p:sp>
    </p:spTree>
    <p:extLst>
      <p:ext uri="{BB962C8B-B14F-4D97-AF65-F5344CB8AC3E}">
        <p14:creationId xmlns:p14="http://schemas.microsoft.com/office/powerpoint/2010/main" val="873118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E49F69-0AFE-4DC7-9FF7-F6508CFB1DF6}"/>
              </a:ext>
            </a:extLst>
          </p:cNvPr>
          <p:cNvSpPr>
            <a:spLocks noGrp="1"/>
          </p:cNvSpPr>
          <p:nvPr>
            <p:ph type="title"/>
          </p:nvPr>
        </p:nvSpPr>
        <p:spPr>
          <a:xfrm>
            <a:off x="1066800" y="642594"/>
            <a:ext cx="10058400" cy="832245"/>
          </a:xfrm>
        </p:spPr>
        <p:txBody>
          <a:bodyPr/>
          <a:lstStyle/>
          <a:p>
            <a:r>
              <a:rPr lang="en-US" dirty="0"/>
              <a:t>What is Corporate Governance?</a:t>
            </a:r>
            <a:endParaRPr lang="en-IN" dirty="0"/>
          </a:p>
        </p:txBody>
      </p:sp>
      <p:sp>
        <p:nvSpPr>
          <p:cNvPr id="3" name="Content Placeholder 2">
            <a:extLst>
              <a:ext uri="{FF2B5EF4-FFF2-40B4-BE49-F238E27FC236}">
                <a16:creationId xmlns="" xmlns:a16="http://schemas.microsoft.com/office/drawing/2014/main" id="{6A76DB01-AF33-4A81-9B63-36EA5EFD466A}"/>
              </a:ext>
            </a:extLst>
          </p:cNvPr>
          <p:cNvSpPr>
            <a:spLocks noGrp="1"/>
          </p:cNvSpPr>
          <p:nvPr>
            <p:ph idx="1"/>
          </p:nvPr>
        </p:nvSpPr>
        <p:spPr>
          <a:xfrm>
            <a:off x="1066800" y="1572192"/>
            <a:ext cx="10058400" cy="3849624"/>
          </a:xfrm>
        </p:spPr>
        <p:txBody>
          <a:bodyPr>
            <a:noAutofit/>
          </a:bodyPr>
          <a:lstStyle/>
          <a:p>
            <a:pPr algn="just">
              <a:spcBef>
                <a:spcPts val="600"/>
              </a:spcBef>
            </a:pPr>
            <a:r>
              <a:rPr lang="en-US" sz="2400" b="1" dirty="0">
                <a:solidFill>
                  <a:srgbClr val="FF0000"/>
                </a:solidFill>
              </a:rPr>
              <a:t>Corporate Governance deals with how a corporate is governed. Corporate governance is the system of rules, practices and processes by which a company is directed and controlled. Corporate governance essentially involves balancing the interests of a company’s many stakeholders, such as shareholders, management, customers, suppliers, financers, government and the community.</a:t>
            </a:r>
          </a:p>
          <a:p>
            <a:pPr algn="just">
              <a:spcBef>
                <a:spcPts val="600"/>
              </a:spcBef>
            </a:pPr>
            <a:r>
              <a:rPr lang="en-US" sz="2400" dirty="0">
                <a:solidFill>
                  <a:schemeClr val="tx1"/>
                </a:solidFill>
              </a:rPr>
              <a:t>In narrow sense, corporate governance deals with  maximizing the shareholder’s wealth.</a:t>
            </a:r>
          </a:p>
          <a:p>
            <a:pPr algn="just">
              <a:spcBef>
                <a:spcPts val="600"/>
              </a:spcBef>
            </a:pPr>
            <a:r>
              <a:rPr lang="en-US" sz="2400" dirty="0">
                <a:solidFill>
                  <a:schemeClr val="tx1"/>
                </a:solidFill>
              </a:rPr>
              <a:t>In broader perspective, it considers the welfare of  the all stakeholders and the society.</a:t>
            </a:r>
          </a:p>
        </p:txBody>
      </p:sp>
    </p:spTree>
    <p:extLst>
      <p:ext uri="{BB962C8B-B14F-4D97-AF65-F5344CB8AC3E}">
        <p14:creationId xmlns:p14="http://schemas.microsoft.com/office/powerpoint/2010/main" val="29109994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C7FDF31-C51C-3B06-0C3E-0FC48F4CC188}"/>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73686ADD-44EF-F378-E850-9D179CE5E28B}"/>
              </a:ext>
            </a:extLst>
          </p:cNvPr>
          <p:cNvSpPr>
            <a:spLocks noGrp="1"/>
          </p:cNvSpPr>
          <p:nvPr>
            <p:ph type="ctrTitle"/>
          </p:nvPr>
        </p:nvSpPr>
        <p:spPr/>
        <p:txBody>
          <a:bodyPr>
            <a:normAutofit fontScale="90000"/>
          </a:bodyPr>
          <a:lstStyle/>
          <a:p>
            <a:pPr algn="ctr"/>
            <a:r>
              <a:rPr lang="en-US" sz="7200" b="1" dirty="0"/>
              <a:t>Ethical issues in International Relations</a:t>
            </a:r>
            <a:endParaRPr lang="en-IN" sz="72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33596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Human Rights Violations</a:t>
            </a:r>
            <a:endParaRPr lang="en-US" sz="4000"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400" b="1" i="0" dirty="0">
                <a:solidFill>
                  <a:srgbClr val="FF0000"/>
                </a:solidFill>
                <a:effectLst/>
                <a:latin typeface="+mj-lt"/>
              </a:rPr>
              <a:t>Political interventions frequently lead to Human Rights Violations.</a:t>
            </a:r>
          </a:p>
          <a:p>
            <a:pPr algn="just">
              <a:buFont typeface="Arial" panose="020B0604020202020204" pitchFamily="34" charset="0"/>
              <a:buChar char="•"/>
            </a:pPr>
            <a:r>
              <a:rPr lang="en-US" sz="2400" b="0" i="0" dirty="0">
                <a:effectLst/>
                <a:latin typeface="+mj-lt"/>
              </a:rPr>
              <a:t>Terrorism: States use Terrorism as a tool of foreign policy and indulge in human rights violation. (</a:t>
            </a:r>
            <a:r>
              <a:rPr lang="en-US" sz="2400" b="0" i="0" dirty="0" err="1">
                <a:effectLst/>
                <a:latin typeface="+mj-lt"/>
              </a:rPr>
              <a:t>eg</a:t>
            </a:r>
            <a:r>
              <a:rPr lang="en-US" sz="2400" b="0" i="0" dirty="0">
                <a:effectLst/>
                <a:latin typeface="+mj-lt"/>
              </a:rPr>
              <a:t>: Pakistan (supporting </a:t>
            </a:r>
            <a:r>
              <a:rPr lang="en-US" sz="2400" b="0" i="0" dirty="0" err="1">
                <a:effectLst/>
                <a:latin typeface="+mj-lt"/>
              </a:rPr>
              <a:t>LeT</a:t>
            </a:r>
            <a:r>
              <a:rPr lang="en-US" sz="2400" b="0" i="0" dirty="0">
                <a:effectLst/>
                <a:latin typeface="+mj-lt"/>
              </a:rPr>
              <a:t>, JeM), Iran (supporting Hezbollah)). </a:t>
            </a:r>
          </a:p>
          <a:p>
            <a:pPr algn="just">
              <a:buFont typeface="Arial" panose="020B0604020202020204" pitchFamily="34" charset="0"/>
              <a:buChar char="•"/>
            </a:pPr>
            <a:r>
              <a:rPr lang="en-US" sz="2400" b="0" i="0" dirty="0">
                <a:effectLst/>
                <a:latin typeface="+mj-lt"/>
              </a:rPr>
              <a:t>Refugee Issue: European nations are closing their borders to refugees fleeing war-torn areas.</a:t>
            </a:r>
          </a:p>
          <a:p>
            <a:pPr algn="just"/>
            <a:endParaRPr lang="en-US" sz="2800" dirty="0">
              <a:latin typeface="+mj-lt"/>
            </a:endParaRPr>
          </a:p>
        </p:txBody>
      </p:sp>
    </p:spTree>
    <p:extLst>
      <p:ext uri="{BB962C8B-B14F-4D97-AF65-F5344CB8AC3E}">
        <p14:creationId xmlns:p14="http://schemas.microsoft.com/office/powerpoint/2010/main" val="35294962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Climate Change</a:t>
            </a:r>
            <a:endParaRPr lang="en-US" sz="4000"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400" b="1" i="0" dirty="0">
                <a:solidFill>
                  <a:srgbClr val="FF0000"/>
                </a:solidFill>
                <a:effectLst/>
                <a:latin typeface="+mj-lt"/>
              </a:rPr>
              <a:t>International Equity Concerns</a:t>
            </a:r>
            <a:r>
              <a:rPr lang="en-US" sz="2400" b="0" i="0" dirty="0">
                <a:effectLst/>
                <a:latin typeface="+mj-lt"/>
              </a:rPr>
              <a:t>: Countries that are least responsible for climate change and have the least economic capacity to fight the effects of climate change are the most affected ones. For example Marshall Islands.</a:t>
            </a:r>
          </a:p>
          <a:p>
            <a:pPr algn="just">
              <a:buFont typeface="Arial" panose="020B0604020202020204" pitchFamily="34" charset="0"/>
              <a:buChar char="•"/>
            </a:pPr>
            <a:r>
              <a:rPr lang="en-US" sz="2400" b="1" i="0" dirty="0">
                <a:solidFill>
                  <a:srgbClr val="FF0000"/>
                </a:solidFill>
                <a:effectLst/>
                <a:latin typeface="+mj-lt"/>
              </a:rPr>
              <a:t>Issue of Common but Differentiated Responsibilities: </a:t>
            </a:r>
            <a:r>
              <a:rPr lang="en-US" sz="2400" b="0" i="0" dirty="0">
                <a:effectLst/>
                <a:latin typeface="+mj-lt"/>
              </a:rPr>
              <a:t>There are issues in defining and differentiating the responsibilities between present and future generations as well as developed and developing countries.</a:t>
            </a:r>
          </a:p>
          <a:p>
            <a:pPr algn="just"/>
            <a:endParaRPr lang="en-US" sz="2800" dirty="0">
              <a:latin typeface="+mj-lt"/>
            </a:endParaRPr>
          </a:p>
        </p:txBody>
      </p:sp>
    </p:spTree>
    <p:extLst>
      <p:ext uri="{BB962C8B-B14F-4D97-AF65-F5344CB8AC3E}">
        <p14:creationId xmlns:p14="http://schemas.microsoft.com/office/powerpoint/2010/main" val="14318643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Disarmament</a:t>
            </a:r>
            <a:endParaRPr lang="en-US" sz="4000"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400" b="1" i="0" dirty="0">
                <a:solidFill>
                  <a:srgbClr val="FF0000"/>
                </a:solidFill>
                <a:effectLst/>
                <a:latin typeface="+mj-lt"/>
              </a:rPr>
              <a:t>Cause of disarmament at the international stage is being promoted by those states, which have massive reserves of nuclear armaments, missiles etc</a:t>
            </a:r>
            <a:r>
              <a:rPr lang="en-US" sz="2400" b="0" i="0" dirty="0">
                <a:effectLst/>
                <a:latin typeface="+mj-lt"/>
              </a:rPr>
              <a:t>.</a:t>
            </a:r>
          </a:p>
          <a:p>
            <a:pPr algn="just">
              <a:buFont typeface="Arial" panose="020B0604020202020204" pitchFamily="34" charset="0"/>
              <a:buChar char="•"/>
            </a:pPr>
            <a:r>
              <a:rPr lang="en-US" sz="2400" b="0" i="0" dirty="0">
                <a:effectLst/>
                <a:latin typeface="+mj-lt"/>
              </a:rPr>
              <a:t>Countries like the USA impose economic and other sanctions on countries like Iran to prevent them from developing nuclear weapons. How it is ethical for a country to impose sanctions on others without discarding their own weapons.</a:t>
            </a:r>
          </a:p>
          <a:p>
            <a:pPr algn="just"/>
            <a:endParaRPr lang="en-US" sz="2800" dirty="0">
              <a:latin typeface="+mj-lt"/>
            </a:endParaRPr>
          </a:p>
        </p:txBody>
      </p:sp>
    </p:spTree>
    <p:extLst>
      <p:ext uri="{BB962C8B-B14F-4D97-AF65-F5344CB8AC3E}">
        <p14:creationId xmlns:p14="http://schemas.microsoft.com/office/powerpoint/2010/main" val="33462985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IPRs</a:t>
            </a:r>
            <a:endParaRPr lang="en-US" sz="4000" dirty="0"/>
          </a:p>
        </p:txBody>
      </p:sp>
      <p:sp>
        <p:nvSpPr>
          <p:cNvPr id="3" name="Content Placeholder 2"/>
          <p:cNvSpPr>
            <a:spLocks noGrp="1"/>
          </p:cNvSpPr>
          <p:nvPr>
            <p:ph idx="1"/>
          </p:nvPr>
        </p:nvSpPr>
        <p:spPr/>
        <p:txBody>
          <a:bodyPr>
            <a:normAutofit/>
          </a:bodyPr>
          <a:lstStyle/>
          <a:p>
            <a:pPr algn="just"/>
            <a:r>
              <a:rPr lang="en-US" sz="2400" b="1" i="0" dirty="0">
                <a:solidFill>
                  <a:srgbClr val="FF0000"/>
                </a:solidFill>
                <a:effectLst/>
                <a:latin typeface="+mj-lt"/>
              </a:rPr>
              <a:t>The developed countries are depriving the poor countries of accessing the new technologies (even life-saving drugs) by the restrictive clauses of IPRs. </a:t>
            </a:r>
          </a:p>
          <a:p>
            <a:pPr algn="just"/>
            <a:r>
              <a:rPr lang="en-US" sz="2400" b="0" i="0" dirty="0">
                <a:solidFill>
                  <a:srgbClr val="3A3A3A"/>
                </a:solidFill>
                <a:effectLst/>
                <a:latin typeface="+mj-lt"/>
              </a:rPr>
              <a:t>It is essential to determine whether it is justifiable for a country to defend its IPRs on commercial grounds, or it should share technology for the greater interest of humanity.</a:t>
            </a:r>
          </a:p>
          <a:p>
            <a:pPr algn="just"/>
            <a:endParaRPr lang="en-US" sz="2800" dirty="0">
              <a:latin typeface="+mj-lt"/>
            </a:endParaRPr>
          </a:p>
        </p:txBody>
      </p:sp>
    </p:spTree>
    <p:extLst>
      <p:ext uri="{BB962C8B-B14F-4D97-AF65-F5344CB8AC3E}">
        <p14:creationId xmlns:p14="http://schemas.microsoft.com/office/powerpoint/2010/main" val="8084281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68219"/>
          </a:xfrm>
        </p:spPr>
        <p:txBody>
          <a:bodyPr>
            <a:normAutofit/>
          </a:bodyPr>
          <a:lstStyle/>
          <a:p>
            <a:r>
              <a:rPr lang="en-IN" sz="4000" dirty="0"/>
              <a:t>Global Commons</a:t>
            </a:r>
            <a:endParaRPr lang="en-US" sz="4000" dirty="0"/>
          </a:p>
        </p:txBody>
      </p:sp>
      <p:sp>
        <p:nvSpPr>
          <p:cNvPr id="3" name="Content Placeholder 2"/>
          <p:cNvSpPr>
            <a:spLocks noGrp="1"/>
          </p:cNvSpPr>
          <p:nvPr>
            <p:ph idx="1"/>
          </p:nvPr>
        </p:nvSpPr>
        <p:spPr>
          <a:xfrm>
            <a:off x="1066800" y="1769806"/>
            <a:ext cx="10058400" cy="4336026"/>
          </a:xfrm>
        </p:spPr>
        <p:txBody>
          <a:bodyPr>
            <a:normAutofit fontScale="92500" lnSpcReduction="10000"/>
          </a:bodyPr>
          <a:lstStyle/>
          <a:p>
            <a:pPr algn="just">
              <a:spcBef>
                <a:spcPts val="0"/>
              </a:spcBef>
              <a:spcAft>
                <a:spcPts val="600"/>
              </a:spcAft>
            </a:pPr>
            <a:r>
              <a:rPr lang="en-US" sz="2400" b="0" i="0" dirty="0">
                <a:solidFill>
                  <a:srgbClr val="3A3A3A"/>
                </a:solidFill>
                <a:effectLst/>
                <a:latin typeface="+mj-lt"/>
              </a:rPr>
              <a:t>Global commons are defined as those parts of the planet that fall outside national jurisdictions and to which all nations have access. International law identifies four global commons, namely the High Seas, the Atmosphere, Antarctica and the Outer Space. Some of the issues </a:t>
            </a:r>
            <a:r>
              <a:rPr lang="en-US" sz="2400" b="0" i="0" dirty="0" err="1">
                <a:solidFill>
                  <a:srgbClr val="3A3A3A"/>
                </a:solidFill>
                <a:effectLst/>
                <a:latin typeface="+mj-lt"/>
              </a:rPr>
              <a:t>wrt</a:t>
            </a:r>
            <a:r>
              <a:rPr lang="en-US" sz="2400" b="0" i="0" dirty="0">
                <a:solidFill>
                  <a:srgbClr val="3A3A3A"/>
                </a:solidFill>
                <a:effectLst/>
                <a:latin typeface="+mj-lt"/>
              </a:rPr>
              <a:t> global commons are as follows:-</a:t>
            </a:r>
          </a:p>
          <a:p>
            <a:pPr algn="just">
              <a:spcBef>
                <a:spcPts val="0"/>
              </a:spcBef>
              <a:spcAft>
                <a:spcPts val="600"/>
              </a:spcAft>
              <a:buFont typeface="+mj-lt"/>
              <a:buAutoNum type="arabicPeriod"/>
            </a:pPr>
            <a:r>
              <a:rPr lang="en-US" sz="2400" b="0" i="0" dirty="0">
                <a:solidFill>
                  <a:srgbClr val="3A3A3A"/>
                </a:solidFill>
                <a:effectLst/>
                <a:latin typeface="+mj-lt"/>
              </a:rPr>
              <a:t>Zoonotic diseases like Covid-19 </a:t>
            </a:r>
          </a:p>
          <a:p>
            <a:pPr algn="just">
              <a:spcBef>
                <a:spcPts val="0"/>
              </a:spcBef>
              <a:spcAft>
                <a:spcPts val="600"/>
              </a:spcAft>
              <a:buFont typeface="+mj-lt"/>
              <a:buAutoNum type="arabicPeriod"/>
            </a:pPr>
            <a:r>
              <a:rPr lang="en-US" sz="2400" b="0" i="0" dirty="0">
                <a:solidFill>
                  <a:srgbClr val="3A3A3A"/>
                </a:solidFill>
                <a:effectLst/>
                <a:latin typeface="+mj-lt"/>
              </a:rPr>
              <a:t>Greenhouse gas emission</a:t>
            </a:r>
          </a:p>
          <a:p>
            <a:pPr algn="just">
              <a:spcBef>
                <a:spcPts val="0"/>
              </a:spcBef>
              <a:spcAft>
                <a:spcPts val="600"/>
              </a:spcAft>
              <a:buFont typeface="+mj-lt"/>
              <a:buAutoNum type="arabicPeriod"/>
            </a:pPr>
            <a:r>
              <a:rPr lang="en-US" sz="2400" b="0" i="0" dirty="0">
                <a:solidFill>
                  <a:srgbClr val="3A3A3A"/>
                </a:solidFill>
                <a:effectLst/>
                <a:latin typeface="+mj-lt"/>
              </a:rPr>
              <a:t>Governance and conservation of Arctic </a:t>
            </a:r>
          </a:p>
          <a:p>
            <a:pPr algn="just">
              <a:spcBef>
                <a:spcPts val="0"/>
              </a:spcBef>
              <a:spcAft>
                <a:spcPts val="600"/>
              </a:spcAft>
              <a:buFont typeface="+mj-lt"/>
              <a:buAutoNum type="arabicPeriod"/>
            </a:pPr>
            <a:r>
              <a:rPr lang="en-US" sz="2400" b="0" i="0" dirty="0">
                <a:solidFill>
                  <a:srgbClr val="3A3A3A"/>
                </a:solidFill>
                <a:effectLst/>
                <a:latin typeface="+mj-lt"/>
              </a:rPr>
              <a:t>Overfishing  </a:t>
            </a:r>
          </a:p>
          <a:p>
            <a:pPr algn="just">
              <a:spcBef>
                <a:spcPts val="0"/>
              </a:spcBef>
              <a:spcAft>
                <a:spcPts val="600"/>
              </a:spcAft>
              <a:buFont typeface="+mj-lt"/>
              <a:buAutoNum type="arabicPeriod"/>
            </a:pPr>
            <a:r>
              <a:rPr lang="en-US" sz="2400" b="0" i="0" dirty="0">
                <a:solidFill>
                  <a:srgbClr val="3A3A3A"/>
                </a:solidFill>
                <a:effectLst/>
                <a:latin typeface="+mj-lt"/>
              </a:rPr>
              <a:t>Accumulation of plastic waste</a:t>
            </a:r>
          </a:p>
          <a:p>
            <a:pPr algn="just">
              <a:spcBef>
                <a:spcPts val="0"/>
              </a:spcBef>
              <a:spcAft>
                <a:spcPts val="600"/>
              </a:spcAft>
              <a:buFont typeface="+mj-lt"/>
              <a:buAutoNum type="arabicPeriod"/>
            </a:pPr>
            <a:r>
              <a:rPr lang="en-US" sz="2400" b="0" i="0" dirty="0">
                <a:solidFill>
                  <a:srgbClr val="3A3A3A"/>
                </a:solidFill>
                <a:effectLst/>
                <a:latin typeface="+mj-lt"/>
              </a:rPr>
              <a:t>Accumulation of Space debris</a:t>
            </a:r>
          </a:p>
        </p:txBody>
      </p:sp>
    </p:spTree>
    <p:extLst>
      <p:ext uri="{BB962C8B-B14F-4D97-AF65-F5344CB8AC3E}">
        <p14:creationId xmlns:p14="http://schemas.microsoft.com/office/powerpoint/2010/main" val="1853669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Global Poverty</a:t>
            </a:r>
            <a:endParaRPr lang="en-US" sz="4000"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400" b="1" i="0" dirty="0">
                <a:solidFill>
                  <a:srgbClr val="FF0000"/>
                </a:solidFill>
                <a:effectLst/>
                <a:latin typeface="+mj-lt"/>
              </a:rPr>
              <a:t>Rise in insensitivity</a:t>
            </a:r>
            <a:r>
              <a:rPr lang="en-US" sz="2400" b="0" i="0" dirty="0">
                <a:solidFill>
                  <a:srgbClr val="3A3A3A"/>
                </a:solidFill>
                <a:effectLst/>
                <a:latin typeface="+mj-lt"/>
              </a:rPr>
              <a:t>: Global poverty </a:t>
            </a:r>
            <a:r>
              <a:rPr lang="en-US" sz="2400" b="0" i="0" dirty="0" smtClean="0">
                <a:solidFill>
                  <a:srgbClr val="3A3A3A"/>
                </a:solidFill>
                <a:effectLst/>
                <a:latin typeface="+mj-lt"/>
              </a:rPr>
              <a:t>largely </a:t>
            </a:r>
            <a:r>
              <a:rPr lang="en-US" sz="2400" b="0" i="0" dirty="0">
                <a:solidFill>
                  <a:srgbClr val="3A3A3A"/>
                </a:solidFill>
                <a:effectLst/>
                <a:latin typeface="+mj-lt"/>
              </a:rPr>
              <a:t>remains out of sight for those who are not living it. This enhances insensitivity amongst the well off nations.  </a:t>
            </a:r>
          </a:p>
          <a:p>
            <a:pPr algn="just">
              <a:buFont typeface="Arial" panose="020B0604020202020204" pitchFamily="34" charset="0"/>
              <a:buChar char="•"/>
            </a:pPr>
            <a:r>
              <a:rPr lang="en-US" sz="2400" b="1" i="0" dirty="0">
                <a:solidFill>
                  <a:srgbClr val="FF0000"/>
                </a:solidFill>
                <a:effectLst/>
                <a:latin typeface="+mj-lt"/>
              </a:rPr>
              <a:t>Whom to </a:t>
            </a:r>
            <a:r>
              <a:rPr lang="en-US" sz="2400" b="1" i="0" dirty="0" err="1">
                <a:solidFill>
                  <a:srgbClr val="FF0000"/>
                </a:solidFill>
                <a:effectLst/>
                <a:latin typeface="+mj-lt"/>
              </a:rPr>
              <a:t>prioritise</a:t>
            </a:r>
            <a:r>
              <a:rPr lang="en-US" sz="2400" b="1" i="0" dirty="0">
                <a:solidFill>
                  <a:srgbClr val="FF0000"/>
                </a:solidFill>
                <a:effectLst/>
                <a:latin typeface="+mj-lt"/>
              </a:rPr>
              <a:t>?</a:t>
            </a:r>
            <a:r>
              <a:rPr lang="en-US" sz="2400" b="0" i="0" dirty="0">
                <a:solidFill>
                  <a:srgbClr val="FF0000"/>
                </a:solidFill>
                <a:effectLst/>
                <a:latin typeface="+mj-lt"/>
              </a:rPr>
              <a:t>: </a:t>
            </a:r>
            <a:r>
              <a:rPr lang="en-US" sz="2400" b="0" i="0" dirty="0">
                <a:solidFill>
                  <a:srgbClr val="3A3A3A"/>
                </a:solidFill>
                <a:effectLst/>
                <a:latin typeface="+mj-lt"/>
              </a:rPr>
              <a:t>The states being a stakeholder in the global fight against poverty, face an inherent dilemma, that whether they should </a:t>
            </a:r>
            <a:r>
              <a:rPr lang="en-US" sz="2400" b="0" i="0" dirty="0" err="1">
                <a:solidFill>
                  <a:srgbClr val="3A3A3A"/>
                </a:solidFill>
                <a:effectLst/>
                <a:latin typeface="+mj-lt"/>
              </a:rPr>
              <a:t>prioritise</a:t>
            </a:r>
            <a:r>
              <a:rPr lang="en-US" sz="2400" b="0" i="0" dirty="0">
                <a:solidFill>
                  <a:srgbClr val="3A3A3A"/>
                </a:solidFill>
                <a:effectLst/>
                <a:latin typeface="+mj-lt"/>
              </a:rPr>
              <a:t> citizens or non-citizens for the allocation of the resources. </a:t>
            </a:r>
          </a:p>
          <a:p>
            <a:pPr algn="just"/>
            <a:endParaRPr lang="en-US" sz="2800" dirty="0">
              <a:latin typeface="+mj-lt"/>
            </a:endParaRPr>
          </a:p>
        </p:txBody>
      </p:sp>
    </p:spTree>
    <p:extLst>
      <p:ext uri="{BB962C8B-B14F-4D97-AF65-F5344CB8AC3E}">
        <p14:creationId xmlns:p14="http://schemas.microsoft.com/office/powerpoint/2010/main" val="3802024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Power Asymmetry at United Nations</a:t>
            </a:r>
          </a:p>
        </p:txBody>
      </p:sp>
      <p:sp>
        <p:nvSpPr>
          <p:cNvPr id="3" name="Content Placeholder 2"/>
          <p:cNvSpPr>
            <a:spLocks noGrp="1"/>
          </p:cNvSpPr>
          <p:nvPr>
            <p:ph idx="1"/>
          </p:nvPr>
        </p:nvSpPr>
        <p:spPr/>
        <p:txBody>
          <a:bodyPr>
            <a:normAutofit/>
          </a:bodyPr>
          <a:lstStyle/>
          <a:p>
            <a:pPr algn="just"/>
            <a:r>
              <a:rPr lang="en-US" sz="2400" b="0" i="0" dirty="0">
                <a:solidFill>
                  <a:srgbClr val="3A3A3A"/>
                </a:solidFill>
                <a:effectLst/>
                <a:latin typeface="+mj-lt"/>
              </a:rPr>
              <a:t>UN is not democratic with </a:t>
            </a:r>
            <a:r>
              <a:rPr lang="en-US" sz="2400" b="1" i="0" dirty="0">
                <a:solidFill>
                  <a:srgbClr val="FF0000"/>
                </a:solidFill>
                <a:effectLst/>
                <a:latin typeface="+mj-lt"/>
              </a:rPr>
              <a:t>Veto power given to 5 Permanent members</a:t>
            </a:r>
            <a:r>
              <a:rPr lang="en-US" sz="2400" b="0" i="0" dirty="0">
                <a:solidFill>
                  <a:srgbClr val="3A3A3A"/>
                </a:solidFill>
                <a:effectLst/>
                <a:latin typeface="+mj-lt"/>
              </a:rPr>
              <a:t>. The </a:t>
            </a:r>
            <a:r>
              <a:rPr lang="en-US" sz="2400" b="0" i="0" dirty="0" err="1">
                <a:solidFill>
                  <a:srgbClr val="3A3A3A"/>
                </a:solidFill>
                <a:effectLst/>
                <a:latin typeface="+mj-lt"/>
              </a:rPr>
              <a:t>organisation</a:t>
            </a:r>
            <a:r>
              <a:rPr lang="en-US" sz="2400" b="0" i="0" dirty="0">
                <a:solidFill>
                  <a:srgbClr val="3A3A3A"/>
                </a:solidFill>
                <a:effectLst/>
                <a:latin typeface="+mj-lt"/>
              </a:rPr>
              <a:t> which is formed to protect democracy and led by the US and UK which calls themselves the defenders of Democracy in the world are </a:t>
            </a:r>
            <a:r>
              <a:rPr lang="en-US" sz="2400" b="1" i="0" dirty="0">
                <a:solidFill>
                  <a:srgbClr val="FF0000"/>
                </a:solidFill>
                <a:effectLst/>
                <a:latin typeface="+mj-lt"/>
              </a:rPr>
              <a:t>heading institution in an undemocratic way. </a:t>
            </a:r>
            <a:endParaRPr lang="en-US" sz="2400" b="0" i="0" dirty="0">
              <a:solidFill>
                <a:srgbClr val="FF0000"/>
              </a:solidFill>
              <a:effectLst/>
              <a:latin typeface="+mj-lt"/>
            </a:endParaRPr>
          </a:p>
          <a:p>
            <a:pPr algn="just"/>
            <a:endParaRPr lang="en-US" sz="2800" dirty="0">
              <a:latin typeface="+mj-lt"/>
            </a:endParaRPr>
          </a:p>
        </p:txBody>
      </p:sp>
    </p:spTree>
    <p:extLst>
      <p:ext uri="{BB962C8B-B14F-4D97-AF65-F5344CB8AC3E}">
        <p14:creationId xmlns:p14="http://schemas.microsoft.com/office/powerpoint/2010/main" val="32186147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Genocide</a:t>
            </a:r>
            <a:endParaRPr lang="en-US" sz="4000" dirty="0"/>
          </a:p>
        </p:txBody>
      </p:sp>
      <p:sp>
        <p:nvSpPr>
          <p:cNvPr id="3" name="Content Placeholder 2"/>
          <p:cNvSpPr>
            <a:spLocks noGrp="1"/>
          </p:cNvSpPr>
          <p:nvPr>
            <p:ph idx="1"/>
          </p:nvPr>
        </p:nvSpPr>
        <p:spPr/>
        <p:txBody>
          <a:bodyPr>
            <a:normAutofit/>
          </a:bodyPr>
          <a:lstStyle/>
          <a:p>
            <a:pPr algn="just"/>
            <a:r>
              <a:rPr lang="en-US" sz="2400" b="0" i="0" dirty="0">
                <a:effectLst/>
                <a:latin typeface="+mj-lt"/>
              </a:rPr>
              <a:t>Genocide is a crime against humanity and the world has signed the </a:t>
            </a:r>
            <a:r>
              <a:rPr lang="en-US" sz="2400" b="0" i="0" dirty="0">
                <a:solidFill>
                  <a:srgbClr val="FF0000"/>
                </a:solidFill>
                <a:effectLst/>
                <a:latin typeface="+mj-lt"/>
              </a:rPr>
              <a:t>‘</a:t>
            </a:r>
            <a:r>
              <a:rPr lang="en-US" sz="2400" b="1" i="0" dirty="0">
                <a:solidFill>
                  <a:srgbClr val="FF0000"/>
                </a:solidFill>
                <a:effectLst/>
                <a:latin typeface="+mj-lt"/>
              </a:rPr>
              <a:t>UN Convention on Genocide</a:t>
            </a:r>
            <a:r>
              <a:rPr lang="en-US" sz="2400" b="0" i="0" dirty="0">
                <a:effectLst/>
                <a:latin typeface="+mj-lt"/>
              </a:rPr>
              <a:t>’ to end this. </a:t>
            </a:r>
          </a:p>
          <a:p>
            <a:pPr algn="just"/>
            <a:r>
              <a:rPr lang="en-US" sz="2400" b="0" i="0" dirty="0">
                <a:effectLst/>
                <a:latin typeface="+mj-lt"/>
              </a:rPr>
              <a:t>Even after that, Genocide does happen in the present world. Some of the notorious genocides include the Jewish Holocaust in Nazi Germany (1933 to 1945), Armenian Genocide by the Ottoman Empire (1915 to 1923) Rape of Nanking by the Japanese Empire (1937), Rwandan Genocide (1994), Tamil Genocide in Sri Lanka, Rohingya Genocide in Myanmar etc. Ethical aspects related to this include:-</a:t>
            </a:r>
            <a:endParaRPr lang="en-US" sz="2800" dirty="0">
              <a:latin typeface="+mj-lt"/>
            </a:endParaRPr>
          </a:p>
        </p:txBody>
      </p:sp>
    </p:spTree>
    <p:extLst>
      <p:ext uri="{BB962C8B-B14F-4D97-AF65-F5344CB8AC3E}">
        <p14:creationId xmlns:p14="http://schemas.microsoft.com/office/powerpoint/2010/main" val="23291966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C83D9E7-E4DC-DBDE-C431-F511471076D5}"/>
              </a:ext>
            </a:extLst>
          </p:cNvPr>
          <p:cNvSpPr>
            <a:spLocks noGrp="1"/>
          </p:cNvSpPr>
          <p:nvPr>
            <p:ph type="title"/>
          </p:nvPr>
        </p:nvSpPr>
        <p:spPr/>
        <p:txBody>
          <a:bodyPr/>
          <a:lstStyle/>
          <a:p>
            <a:pPr algn="r"/>
            <a:r>
              <a:rPr lang="en-IN" dirty="0" err="1" smtClean="0"/>
              <a:t>Contd</a:t>
            </a:r>
            <a:r>
              <a:rPr lang="en-IN" smtClean="0"/>
              <a:t>…</a:t>
            </a:r>
            <a:endParaRPr lang="en-IN"/>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US" sz="2400" b="1" i="0" dirty="0">
                <a:solidFill>
                  <a:srgbClr val="FF0000"/>
                </a:solidFill>
                <a:effectLst/>
                <a:latin typeface="+mj-lt"/>
              </a:rPr>
              <a:t>Right to Protect is vague</a:t>
            </a:r>
            <a:r>
              <a:rPr lang="en-US" sz="2400" b="0" i="0" dirty="0">
                <a:effectLst/>
                <a:latin typeface="+mj-lt"/>
              </a:rPr>
              <a:t>. As a result, either the international community acts very late or doesn’t at all against the genocides carried out by the states.</a:t>
            </a:r>
          </a:p>
          <a:p>
            <a:pPr algn="just">
              <a:buFont typeface="Arial" panose="020B0604020202020204" pitchFamily="34" charset="0"/>
              <a:buChar char="•"/>
            </a:pPr>
            <a:r>
              <a:rPr lang="en-US" sz="2400" b="1" dirty="0">
                <a:solidFill>
                  <a:srgbClr val="FF0000"/>
                </a:solidFill>
                <a:latin typeface="+mj-lt"/>
              </a:rPr>
              <a:t>The international community also faces a dilemma </a:t>
            </a:r>
            <a:r>
              <a:rPr lang="en-US" sz="2400" b="0" i="0" dirty="0">
                <a:effectLst/>
                <a:latin typeface="+mj-lt"/>
              </a:rPr>
              <a:t>that whether it should intervene on its own or arm the group so that persecuted section can protect itself</a:t>
            </a:r>
            <a:r>
              <a:rPr lang="en-US" sz="2400" b="0" i="0" dirty="0" smtClean="0">
                <a:effectLst/>
                <a:latin typeface="+mj-lt"/>
              </a:rPr>
              <a:t>.</a:t>
            </a:r>
          </a:p>
          <a:p>
            <a:pPr algn="just">
              <a:buFont typeface="Arial" panose="020B0604020202020204" pitchFamily="34" charset="0"/>
              <a:buChar char="•"/>
            </a:pPr>
            <a:r>
              <a:rPr lang="en-US" sz="2400" b="1" dirty="0">
                <a:solidFill>
                  <a:srgbClr val="FF0000"/>
                </a:solidFill>
                <a:latin typeface="+mj-lt"/>
              </a:rPr>
              <a:t>The narrow definition of Genocide</a:t>
            </a:r>
            <a:r>
              <a:rPr lang="en-US" sz="2400" dirty="0">
                <a:latin typeface="+mj-lt"/>
              </a:rPr>
              <a:t>: The definition excludes targeted political and social groups. It also excludes indirect acts against an environment that sustains people and their cultural distinctiveness.</a:t>
            </a:r>
            <a:endParaRPr lang="en-US" sz="2400" b="0" i="0" dirty="0">
              <a:effectLst/>
              <a:latin typeface="+mj-lt"/>
            </a:endParaRPr>
          </a:p>
          <a:p>
            <a:pPr algn="just"/>
            <a:endParaRPr lang="en-US" sz="2800" dirty="0">
              <a:latin typeface="+mj-lt"/>
            </a:endParaRPr>
          </a:p>
        </p:txBody>
      </p:sp>
    </p:spTree>
    <p:extLst>
      <p:ext uri="{BB962C8B-B14F-4D97-AF65-F5344CB8AC3E}">
        <p14:creationId xmlns:p14="http://schemas.microsoft.com/office/powerpoint/2010/main" val="683173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10C4B62E-0090-C6D1-3855-211EE01560A5}"/>
              </a:ext>
            </a:extLst>
          </p:cNvPr>
          <p:cNvSpPr>
            <a:spLocks noGrp="1"/>
          </p:cNvSpPr>
          <p:nvPr>
            <p:ph type="title"/>
          </p:nvPr>
        </p:nvSpPr>
        <p:spPr/>
        <p:txBody>
          <a:bodyPr/>
          <a:lstStyle/>
          <a:p>
            <a:r>
              <a:rPr lang="en-US" dirty="0"/>
              <a:t>Four Pillars of Corporate Governance</a:t>
            </a:r>
            <a:endParaRPr lang="en-IN" dirty="0"/>
          </a:p>
        </p:txBody>
      </p:sp>
      <p:grpSp>
        <p:nvGrpSpPr>
          <p:cNvPr id="3" name="object 3"/>
          <p:cNvGrpSpPr/>
          <p:nvPr/>
        </p:nvGrpSpPr>
        <p:grpSpPr>
          <a:xfrm>
            <a:off x="3799332" y="1447800"/>
            <a:ext cx="4572000" cy="4572000"/>
            <a:chOff x="2275332" y="1447800"/>
            <a:chExt cx="4572000" cy="4572000"/>
          </a:xfrm>
        </p:grpSpPr>
        <p:sp>
          <p:nvSpPr>
            <p:cNvPr id="4" name="object 4"/>
            <p:cNvSpPr/>
            <p:nvPr/>
          </p:nvSpPr>
          <p:spPr>
            <a:xfrm>
              <a:off x="2275332" y="1447800"/>
              <a:ext cx="4572000" cy="4572000"/>
            </a:xfrm>
            <a:custGeom>
              <a:avLst/>
              <a:gdLst/>
              <a:ahLst/>
              <a:cxnLst/>
              <a:rect l="l" t="t" r="r" b="b"/>
              <a:pathLst>
                <a:path w="4572000" h="4572000">
                  <a:moveTo>
                    <a:pt x="2286000" y="0"/>
                  </a:moveTo>
                  <a:lnTo>
                    <a:pt x="2103120" y="228600"/>
                  </a:lnTo>
                  <a:lnTo>
                    <a:pt x="2240280" y="228600"/>
                  </a:lnTo>
                  <a:lnTo>
                    <a:pt x="2240280" y="2240280"/>
                  </a:lnTo>
                  <a:lnTo>
                    <a:pt x="228600" y="2240280"/>
                  </a:lnTo>
                  <a:lnTo>
                    <a:pt x="228600" y="2103120"/>
                  </a:lnTo>
                  <a:lnTo>
                    <a:pt x="0" y="2286000"/>
                  </a:lnTo>
                  <a:lnTo>
                    <a:pt x="228600" y="2468880"/>
                  </a:lnTo>
                  <a:lnTo>
                    <a:pt x="228600" y="2331720"/>
                  </a:lnTo>
                  <a:lnTo>
                    <a:pt x="2240280" y="2331720"/>
                  </a:lnTo>
                  <a:lnTo>
                    <a:pt x="2240280" y="4343400"/>
                  </a:lnTo>
                  <a:lnTo>
                    <a:pt x="2103120" y="4343400"/>
                  </a:lnTo>
                  <a:lnTo>
                    <a:pt x="2286000" y="4572000"/>
                  </a:lnTo>
                  <a:lnTo>
                    <a:pt x="2468880" y="4343400"/>
                  </a:lnTo>
                  <a:lnTo>
                    <a:pt x="2331720" y="4343400"/>
                  </a:lnTo>
                  <a:lnTo>
                    <a:pt x="2331720" y="2331720"/>
                  </a:lnTo>
                  <a:lnTo>
                    <a:pt x="4343400" y="2331720"/>
                  </a:lnTo>
                  <a:lnTo>
                    <a:pt x="4343400" y="2468880"/>
                  </a:lnTo>
                  <a:lnTo>
                    <a:pt x="4572000" y="2286000"/>
                  </a:lnTo>
                  <a:lnTo>
                    <a:pt x="4343400" y="2103120"/>
                  </a:lnTo>
                  <a:lnTo>
                    <a:pt x="4343400" y="2240280"/>
                  </a:lnTo>
                  <a:lnTo>
                    <a:pt x="2331720" y="2240280"/>
                  </a:lnTo>
                  <a:lnTo>
                    <a:pt x="2331720" y="228600"/>
                  </a:lnTo>
                  <a:lnTo>
                    <a:pt x="2468880" y="228600"/>
                  </a:lnTo>
                  <a:lnTo>
                    <a:pt x="2286000" y="0"/>
                  </a:lnTo>
                  <a:close/>
                </a:path>
              </a:pathLst>
            </a:custGeom>
            <a:solidFill>
              <a:srgbClr val="FDDFCC"/>
            </a:solidFill>
          </p:spPr>
          <p:txBody>
            <a:bodyPr wrap="square" lIns="0" tIns="0" rIns="0" bIns="0" rtlCol="0"/>
            <a:lstStyle/>
            <a:p>
              <a:pPr defTabSz="457200"/>
              <a:endParaRPr>
                <a:solidFill>
                  <a:prstClr val="black"/>
                </a:solidFill>
              </a:endParaRPr>
            </a:p>
          </p:txBody>
        </p:sp>
        <p:sp>
          <p:nvSpPr>
            <p:cNvPr id="5" name="object 5"/>
            <p:cNvSpPr/>
            <p:nvPr/>
          </p:nvSpPr>
          <p:spPr>
            <a:xfrm>
              <a:off x="2572512" y="1744979"/>
              <a:ext cx="1828800" cy="1828800"/>
            </a:xfrm>
            <a:custGeom>
              <a:avLst/>
              <a:gdLst/>
              <a:ahLst/>
              <a:cxnLst/>
              <a:rect l="l" t="t" r="r" b="b"/>
              <a:pathLst>
                <a:path w="1828800" h="1828800">
                  <a:moveTo>
                    <a:pt x="1524000" y="0"/>
                  </a:moveTo>
                  <a:lnTo>
                    <a:pt x="304800" y="0"/>
                  </a:lnTo>
                  <a:lnTo>
                    <a:pt x="255374" y="3990"/>
                  </a:lnTo>
                  <a:lnTo>
                    <a:pt x="208483" y="15544"/>
                  </a:lnTo>
                  <a:lnTo>
                    <a:pt x="164753" y="34032"/>
                  </a:lnTo>
                  <a:lnTo>
                    <a:pt x="124815" y="58826"/>
                  </a:lnTo>
                  <a:lnTo>
                    <a:pt x="89296" y="89296"/>
                  </a:lnTo>
                  <a:lnTo>
                    <a:pt x="58826" y="124815"/>
                  </a:lnTo>
                  <a:lnTo>
                    <a:pt x="34032" y="164753"/>
                  </a:lnTo>
                  <a:lnTo>
                    <a:pt x="15544" y="208483"/>
                  </a:lnTo>
                  <a:lnTo>
                    <a:pt x="3990" y="255374"/>
                  </a:lnTo>
                  <a:lnTo>
                    <a:pt x="0" y="304800"/>
                  </a:lnTo>
                  <a:lnTo>
                    <a:pt x="0" y="1524000"/>
                  </a:lnTo>
                  <a:lnTo>
                    <a:pt x="3990" y="1573425"/>
                  </a:lnTo>
                  <a:lnTo>
                    <a:pt x="15544" y="1620316"/>
                  </a:lnTo>
                  <a:lnTo>
                    <a:pt x="34032" y="1664046"/>
                  </a:lnTo>
                  <a:lnTo>
                    <a:pt x="58826" y="1703984"/>
                  </a:lnTo>
                  <a:lnTo>
                    <a:pt x="89296" y="1739503"/>
                  </a:lnTo>
                  <a:lnTo>
                    <a:pt x="124815" y="1769973"/>
                  </a:lnTo>
                  <a:lnTo>
                    <a:pt x="164753" y="1794767"/>
                  </a:lnTo>
                  <a:lnTo>
                    <a:pt x="208483" y="1813255"/>
                  </a:lnTo>
                  <a:lnTo>
                    <a:pt x="255374" y="1824809"/>
                  </a:lnTo>
                  <a:lnTo>
                    <a:pt x="304800" y="1828800"/>
                  </a:lnTo>
                  <a:lnTo>
                    <a:pt x="1524000" y="1828800"/>
                  </a:lnTo>
                  <a:lnTo>
                    <a:pt x="1573425" y="1824809"/>
                  </a:lnTo>
                  <a:lnTo>
                    <a:pt x="1620316" y="1813255"/>
                  </a:lnTo>
                  <a:lnTo>
                    <a:pt x="1664046" y="1794767"/>
                  </a:lnTo>
                  <a:lnTo>
                    <a:pt x="1703984" y="1769973"/>
                  </a:lnTo>
                  <a:lnTo>
                    <a:pt x="1739503" y="1739503"/>
                  </a:lnTo>
                  <a:lnTo>
                    <a:pt x="1769973" y="1703984"/>
                  </a:lnTo>
                  <a:lnTo>
                    <a:pt x="1794767" y="1664046"/>
                  </a:lnTo>
                  <a:lnTo>
                    <a:pt x="1813255" y="1620316"/>
                  </a:lnTo>
                  <a:lnTo>
                    <a:pt x="1824809" y="1573425"/>
                  </a:lnTo>
                  <a:lnTo>
                    <a:pt x="1828800" y="1524000"/>
                  </a:lnTo>
                  <a:lnTo>
                    <a:pt x="1828800" y="304800"/>
                  </a:lnTo>
                  <a:lnTo>
                    <a:pt x="1824809" y="255374"/>
                  </a:lnTo>
                  <a:lnTo>
                    <a:pt x="1813255" y="208483"/>
                  </a:lnTo>
                  <a:lnTo>
                    <a:pt x="1794767" y="164753"/>
                  </a:lnTo>
                  <a:lnTo>
                    <a:pt x="1769973" y="124815"/>
                  </a:lnTo>
                  <a:lnTo>
                    <a:pt x="1739503" y="89296"/>
                  </a:lnTo>
                  <a:lnTo>
                    <a:pt x="1703984" y="58826"/>
                  </a:lnTo>
                  <a:lnTo>
                    <a:pt x="1664046" y="34032"/>
                  </a:lnTo>
                  <a:lnTo>
                    <a:pt x="1620316" y="15544"/>
                  </a:lnTo>
                  <a:lnTo>
                    <a:pt x="1573425" y="3990"/>
                  </a:lnTo>
                  <a:lnTo>
                    <a:pt x="1524000" y="0"/>
                  </a:lnTo>
                  <a:close/>
                </a:path>
              </a:pathLst>
            </a:custGeom>
            <a:solidFill>
              <a:srgbClr val="FC9F22"/>
            </a:solidFill>
          </p:spPr>
          <p:txBody>
            <a:bodyPr wrap="square" lIns="0" tIns="0" rIns="0" bIns="0" rtlCol="0"/>
            <a:lstStyle/>
            <a:p>
              <a:pPr defTabSz="457200"/>
              <a:endParaRPr>
                <a:solidFill>
                  <a:prstClr val="black"/>
                </a:solidFill>
              </a:endParaRPr>
            </a:p>
          </p:txBody>
        </p:sp>
        <p:sp>
          <p:nvSpPr>
            <p:cNvPr id="6" name="object 6"/>
            <p:cNvSpPr/>
            <p:nvPr/>
          </p:nvSpPr>
          <p:spPr>
            <a:xfrm>
              <a:off x="2572512" y="1744979"/>
              <a:ext cx="1828800" cy="1828800"/>
            </a:xfrm>
            <a:custGeom>
              <a:avLst/>
              <a:gdLst/>
              <a:ahLst/>
              <a:cxnLst/>
              <a:rect l="l" t="t" r="r" b="b"/>
              <a:pathLst>
                <a:path w="1828800" h="1828800">
                  <a:moveTo>
                    <a:pt x="0" y="304800"/>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1524000" y="0"/>
                  </a:lnTo>
                  <a:lnTo>
                    <a:pt x="1573425" y="3990"/>
                  </a:lnTo>
                  <a:lnTo>
                    <a:pt x="1620316" y="15544"/>
                  </a:lnTo>
                  <a:lnTo>
                    <a:pt x="1664046" y="34032"/>
                  </a:lnTo>
                  <a:lnTo>
                    <a:pt x="1703984" y="58826"/>
                  </a:lnTo>
                  <a:lnTo>
                    <a:pt x="1739503" y="89296"/>
                  </a:lnTo>
                  <a:lnTo>
                    <a:pt x="1769973" y="124815"/>
                  </a:lnTo>
                  <a:lnTo>
                    <a:pt x="1794767" y="164753"/>
                  </a:lnTo>
                  <a:lnTo>
                    <a:pt x="1813255" y="208483"/>
                  </a:lnTo>
                  <a:lnTo>
                    <a:pt x="1824809" y="255374"/>
                  </a:lnTo>
                  <a:lnTo>
                    <a:pt x="1828800" y="304800"/>
                  </a:lnTo>
                  <a:lnTo>
                    <a:pt x="1828800" y="1524000"/>
                  </a:lnTo>
                  <a:lnTo>
                    <a:pt x="1824809" y="1573425"/>
                  </a:lnTo>
                  <a:lnTo>
                    <a:pt x="1813255" y="1620316"/>
                  </a:lnTo>
                  <a:lnTo>
                    <a:pt x="1794767" y="1664046"/>
                  </a:lnTo>
                  <a:lnTo>
                    <a:pt x="1769973" y="1703984"/>
                  </a:lnTo>
                  <a:lnTo>
                    <a:pt x="1739503" y="1739503"/>
                  </a:lnTo>
                  <a:lnTo>
                    <a:pt x="1703984" y="1769973"/>
                  </a:lnTo>
                  <a:lnTo>
                    <a:pt x="1664046" y="1794767"/>
                  </a:lnTo>
                  <a:lnTo>
                    <a:pt x="1620316" y="1813255"/>
                  </a:lnTo>
                  <a:lnTo>
                    <a:pt x="1573425" y="1824809"/>
                  </a:lnTo>
                  <a:lnTo>
                    <a:pt x="1524000" y="1828800"/>
                  </a:lnTo>
                  <a:lnTo>
                    <a:pt x="304800" y="1828800"/>
                  </a:lnTo>
                  <a:lnTo>
                    <a:pt x="255374" y="1824809"/>
                  </a:lnTo>
                  <a:lnTo>
                    <a:pt x="208483" y="1813255"/>
                  </a:lnTo>
                  <a:lnTo>
                    <a:pt x="164753" y="1794767"/>
                  </a:lnTo>
                  <a:lnTo>
                    <a:pt x="124815" y="1769973"/>
                  </a:lnTo>
                  <a:lnTo>
                    <a:pt x="89296" y="1739503"/>
                  </a:lnTo>
                  <a:lnTo>
                    <a:pt x="58826" y="1703984"/>
                  </a:lnTo>
                  <a:lnTo>
                    <a:pt x="34032" y="1664046"/>
                  </a:lnTo>
                  <a:lnTo>
                    <a:pt x="15544" y="1620316"/>
                  </a:lnTo>
                  <a:lnTo>
                    <a:pt x="3990" y="1573425"/>
                  </a:lnTo>
                  <a:lnTo>
                    <a:pt x="0" y="1524000"/>
                  </a:lnTo>
                  <a:lnTo>
                    <a:pt x="0" y="304800"/>
                  </a:lnTo>
                  <a:close/>
                </a:path>
              </a:pathLst>
            </a:custGeom>
            <a:ln w="15240">
              <a:solidFill>
                <a:srgbClr val="FFFFFF"/>
              </a:solidFill>
            </a:ln>
          </p:spPr>
          <p:txBody>
            <a:bodyPr wrap="square" lIns="0" tIns="0" rIns="0" bIns="0" rtlCol="0"/>
            <a:lstStyle/>
            <a:p>
              <a:pPr defTabSz="457200"/>
              <a:endParaRPr>
                <a:solidFill>
                  <a:prstClr val="black"/>
                </a:solidFill>
              </a:endParaRPr>
            </a:p>
          </p:txBody>
        </p:sp>
      </p:grpSp>
      <p:sp>
        <p:nvSpPr>
          <p:cNvPr id="7" name="object 7"/>
          <p:cNvSpPr txBox="1"/>
          <p:nvPr/>
        </p:nvSpPr>
        <p:spPr>
          <a:xfrm>
            <a:off x="4255389" y="2479370"/>
            <a:ext cx="1512570" cy="314960"/>
          </a:xfrm>
          <a:prstGeom prst="rect">
            <a:avLst/>
          </a:prstGeom>
        </p:spPr>
        <p:txBody>
          <a:bodyPr vert="horz" wrap="square" lIns="0" tIns="12065" rIns="0" bIns="0" rtlCol="0">
            <a:spAutoFit/>
          </a:bodyPr>
          <a:lstStyle/>
          <a:p>
            <a:pPr marL="12700" defTabSz="457200">
              <a:spcBef>
                <a:spcPts val="95"/>
              </a:spcBef>
            </a:pPr>
            <a:r>
              <a:rPr sz="1900" spc="-5" dirty="0">
                <a:solidFill>
                  <a:prstClr val="black"/>
                </a:solidFill>
                <a:latin typeface="Arial"/>
                <a:cs typeface="Arial"/>
              </a:rPr>
              <a:t>Accountability</a:t>
            </a:r>
            <a:endParaRPr sz="1900" dirty="0">
              <a:solidFill>
                <a:prstClr val="black"/>
              </a:solidFill>
              <a:latin typeface="Arial"/>
              <a:cs typeface="Arial"/>
            </a:endParaRPr>
          </a:p>
        </p:txBody>
      </p:sp>
      <p:grpSp>
        <p:nvGrpSpPr>
          <p:cNvPr id="8" name="object 8"/>
          <p:cNvGrpSpPr/>
          <p:nvPr/>
        </p:nvGrpSpPr>
        <p:grpSpPr>
          <a:xfrm>
            <a:off x="6237733" y="1737361"/>
            <a:ext cx="1844039" cy="1844039"/>
            <a:chOff x="4713732" y="1737360"/>
            <a:chExt cx="1844039" cy="1844039"/>
          </a:xfrm>
        </p:grpSpPr>
        <p:sp>
          <p:nvSpPr>
            <p:cNvPr id="9" name="object 9"/>
            <p:cNvSpPr/>
            <p:nvPr/>
          </p:nvSpPr>
          <p:spPr>
            <a:xfrm>
              <a:off x="4721352" y="1744980"/>
              <a:ext cx="1828800" cy="1828800"/>
            </a:xfrm>
            <a:custGeom>
              <a:avLst/>
              <a:gdLst/>
              <a:ahLst/>
              <a:cxnLst/>
              <a:rect l="l" t="t" r="r" b="b"/>
              <a:pathLst>
                <a:path w="1828800" h="1828800">
                  <a:moveTo>
                    <a:pt x="1524000" y="0"/>
                  </a:moveTo>
                  <a:lnTo>
                    <a:pt x="304800" y="0"/>
                  </a:lnTo>
                  <a:lnTo>
                    <a:pt x="255374" y="3990"/>
                  </a:lnTo>
                  <a:lnTo>
                    <a:pt x="208483" y="15544"/>
                  </a:lnTo>
                  <a:lnTo>
                    <a:pt x="164753" y="34032"/>
                  </a:lnTo>
                  <a:lnTo>
                    <a:pt x="124815" y="58826"/>
                  </a:lnTo>
                  <a:lnTo>
                    <a:pt x="89296" y="89296"/>
                  </a:lnTo>
                  <a:lnTo>
                    <a:pt x="58826" y="124815"/>
                  </a:lnTo>
                  <a:lnTo>
                    <a:pt x="34032" y="164753"/>
                  </a:lnTo>
                  <a:lnTo>
                    <a:pt x="15544" y="208483"/>
                  </a:lnTo>
                  <a:lnTo>
                    <a:pt x="3990" y="255374"/>
                  </a:lnTo>
                  <a:lnTo>
                    <a:pt x="0" y="304800"/>
                  </a:lnTo>
                  <a:lnTo>
                    <a:pt x="0" y="1524000"/>
                  </a:lnTo>
                  <a:lnTo>
                    <a:pt x="3990" y="1573425"/>
                  </a:lnTo>
                  <a:lnTo>
                    <a:pt x="15544" y="1620316"/>
                  </a:lnTo>
                  <a:lnTo>
                    <a:pt x="34032" y="1664046"/>
                  </a:lnTo>
                  <a:lnTo>
                    <a:pt x="58826" y="1703984"/>
                  </a:lnTo>
                  <a:lnTo>
                    <a:pt x="89296" y="1739503"/>
                  </a:lnTo>
                  <a:lnTo>
                    <a:pt x="124815" y="1769973"/>
                  </a:lnTo>
                  <a:lnTo>
                    <a:pt x="164753" y="1794767"/>
                  </a:lnTo>
                  <a:lnTo>
                    <a:pt x="208483" y="1813255"/>
                  </a:lnTo>
                  <a:lnTo>
                    <a:pt x="255374" y="1824809"/>
                  </a:lnTo>
                  <a:lnTo>
                    <a:pt x="304800" y="1828800"/>
                  </a:lnTo>
                  <a:lnTo>
                    <a:pt x="1524000" y="1828800"/>
                  </a:lnTo>
                  <a:lnTo>
                    <a:pt x="1573425" y="1824809"/>
                  </a:lnTo>
                  <a:lnTo>
                    <a:pt x="1620316" y="1813255"/>
                  </a:lnTo>
                  <a:lnTo>
                    <a:pt x="1664046" y="1794767"/>
                  </a:lnTo>
                  <a:lnTo>
                    <a:pt x="1703984" y="1769973"/>
                  </a:lnTo>
                  <a:lnTo>
                    <a:pt x="1739503" y="1739503"/>
                  </a:lnTo>
                  <a:lnTo>
                    <a:pt x="1769973" y="1703984"/>
                  </a:lnTo>
                  <a:lnTo>
                    <a:pt x="1794767" y="1664046"/>
                  </a:lnTo>
                  <a:lnTo>
                    <a:pt x="1813255" y="1620316"/>
                  </a:lnTo>
                  <a:lnTo>
                    <a:pt x="1824809" y="1573425"/>
                  </a:lnTo>
                  <a:lnTo>
                    <a:pt x="1828800" y="1524000"/>
                  </a:lnTo>
                  <a:lnTo>
                    <a:pt x="1828800" y="304800"/>
                  </a:lnTo>
                  <a:lnTo>
                    <a:pt x="1824809" y="255374"/>
                  </a:lnTo>
                  <a:lnTo>
                    <a:pt x="1813255" y="208483"/>
                  </a:lnTo>
                  <a:lnTo>
                    <a:pt x="1794767" y="164753"/>
                  </a:lnTo>
                  <a:lnTo>
                    <a:pt x="1769973" y="124815"/>
                  </a:lnTo>
                  <a:lnTo>
                    <a:pt x="1739503" y="89296"/>
                  </a:lnTo>
                  <a:lnTo>
                    <a:pt x="1703984" y="58826"/>
                  </a:lnTo>
                  <a:lnTo>
                    <a:pt x="1664046" y="34032"/>
                  </a:lnTo>
                  <a:lnTo>
                    <a:pt x="1620316" y="15544"/>
                  </a:lnTo>
                  <a:lnTo>
                    <a:pt x="1573425" y="3990"/>
                  </a:lnTo>
                  <a:lnTo>
                    <a:pt x="1524000" y="0"/>
                  </a:lnTo>
                  <a:close/>
                </a:path>
              </a:pathLst>
            </a:custGeom>
            <a:solidFill>
              <a:srgbClr val="FC9F22"/>
            </a:solidFill>
          </p:spPr>
          <p:txBody>
            <a:bodyPr wrap="square" lIns="0" tIns="0" rIns="0" bIns="0" rtlCol="0"/>
            <a:lstStyle/>
            <a:p>
              <a:pPr defTabSz="457200"/>
              <a:endParaRPr>
                <a:solidFill>
                  <a:prstClr val="black"/>
                </a:solidFill>
              </a:endParaRPr>
            </a:p>
          </p:txBody>
        </p:sp>
        <p:sp>
          <p:nvSpPr>
            <p:cNvPr id="10" name="object 10"/>
            <p:cNvSpPr/>
            <p:nvPr/>
          </p:nvSpPr>
          <p:spPr>
            <a:xfrm>
              <a:off x="4721352" y="1744980"/>
              <a:ext cx="1828800" cy="1828800"/>
            </a:xfrm>
            <a:custGeom>
              <a:avLst/>
              <a:gdLst/>
              <a:ahLst/>
              <a:cxnLst/>
              <a:rect l="l" t="t" r="r" b="b"/>
              <a:pathLst>
                <a:path w="1828800" h="1828800">
                  <a:moveTo>
                    <a:pt x="0" y="304800"/>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1524000" y="0"/>
                  </a:lnTo>
                  <a:lnTo>
                    <a:pt x="1573425" y="3990"/>
                  </a:lnTo>
                  <a:lnTo>
                    <a:pt x="1620316" y="15544"/>
                  </a:lnTo>
                  <a:lnTo>
                    <a:pt x="1664046" y="34032"/>
                  </a:lnTo>
                  <a:lnTo>
                    <a:pt x="1703984" y="58826"/>
                  </a:lnTo>
                  <a:lnTo>
                    <a:pt x="1739503" y="89296"/>
                  </a:lnTo>
                  <a:lnTo>
                    <a:pt x="1769973" y="124815"/>
                  </a:lnTo>
                  <a:lnTo>
                    <a:pt x="1794767" y="164753"/>
                  </a:lnTo>
                  <a:lnTo>
                    <a:pt x="1813255" y="208483"/>
                  </a:lnTo>
                  <a:lnTo>
                    <a:pt x="1824809" y="255374"/>
                  </a:lnTo>
                  <a:lnTo>
                    <a:pt x="1828800" y="304800"/>
                  </a:lnTo>
                  <a:lnTo>
                    <a:pt x="1828800" y="1524000"/>
                  </a:lnTo>
                  <a:lnTo>
                    <a:pt x="1824809" y="1573425"/>
                  </a:lnTo>
                  <a:lnTo>
                    <a:pt x="1813255" y="1620316"/>
                  </a:lnTo>
                  <a:lnTo>
                    <a:pt x="1794767" y="1664046"/>
                  </a:lnTo>
                  <a:lnTo>
                    <a:pt x="1769973" y="1703984"/>
                  </a:lnTo>
                  <a:lnTo>
                    <a:pt x="1739503" y="1739503"/>
                  </a:lnTo>
                  <a:lnTo>
                    <a:pt x="1703984" y="1769973"/>
                  </a:lnTo>
                  <a:lnTo>
                    <a:pt x="1664046" y="1794767"/>
                  </a:lnTo>
                  <a:lnTo>
                    <a:pt x="1620316" y="1813255"/>
                  </a:lnTo>
                  <a:lnTo>
                    <a:pt x="1573425" y="1824809"/>
                  </a:lnTo>
                  <a:lnTo>
                    <a:pt x="1524000" y="1828800"/>
                  </a:lnTo>
                  <a:lnTo>
                    <a:pt x="304800" y="1828800"/>
                  </a:lnTo>
                  <a:lnTo>
                    <a:pt x="255374" y="1824809"/>
                  </a:lnTo>
                  <a:lnTo>
                    <a:pt x="208483" y="1813255"/>
                  </a:lnTo>
                  <a:lnTo>
                    <a:pt x="164753" y="1794767"/>
                  </a:lnTo>
                  <a:lnTo>
                    <a:pt x="124815" y="1769973"/>
                  </a:lnTo>
                  <a:lnTo>
                    <a:pt x="89296" y="1739503"/>
                  </a:lnTo>
                  <a:lnTo>
                    <a:pt x="58826" y="1703984"/>
                  </a:lnTo>
                  <a:lnTo>
                    <a:pt x="34032" y="1664046"/>
                  </a:lnTo>
                  <a:lnTo>
                    <a:pt x="15544" y="1620316"/>
                  </a:lnTo>
                  <a:lnTo>
                    <a:pt x="3990" y="1573425"/>
                  </a:lnTo>
                  <a:lnTo>
                    <a:pt x="0" y="1524000"/>
                  </a:lnTo>
                  <a:lnTo>
                    <a:pt x="0" y="304800"/>
                  </a:lnTo>
                  <a:close/>
                </a:path>
              </a:pathLst>
            </a:custGeom>
            <a:ln w="15240">
              <a:solidFill>
                <a:srgbClr val="FFFFFF"/>
              </a:solidFill>
            </a:ln>
          </p:spPr>
          <p:txBody>
            <a:bodyPr wrap="square" lIns="0" tIns="0" rIns="0" bIns="0" rtlCol="0"/>
            <a:lstStyle/>
            <a:p>
              <a:pPr defTabSz="457200"/>
              <a:endParaRPr>
                <a:solidFill>
                  <a:prstClr val="black"/>
                </a:solidFill>
              </a:endParaRPr>
            </a:p>
          </p:txBody>
        </p:sp>
      </p:grpSp>
      <p:sp>
        <p:nvSpPr>
          <p:cNvPr id="11" name="object 11"/>
          <p:cNvSpPr txBox="1"/>
          <p:nvPr/>
        </p:nvSpPr>
        <p:spPr>
          <a:xfrm>
            <a:off x="6415279" y="2479370"/>
            <a:ext cx="1491615" cy="314960"/>
          </a:xfrm>
          <a:prstGeom prst="rect">
            <a:avLst/>
          </a:prstGeom>
        </p:spPr>
        <p:txBody>
          <a:bodyPr vert="horz" wrap="square" lIns="0" tIns="12065" rIns="0" bIns="0" rtlCol="0">
            <a:spAutoFit/>
          </a:bodyPr>
          <a:lstStyle/>
          <a:p>
            <a:pPr marL="12700" defTabSz="457200">
              <a:spcBef>
                <a:spcPts val="95"/>
              </a:spcBef>
            </a:pPr>
            <a:r>
              <a:rPr sz="1900" spc="-10" dirty="0">
                <a:solidFill>
                  <a:prstClr val="black"/>
                </a:solidFill>
                <a:latin typeface="Arial"/>
                <a:cs typeface="Arial"/>
              </a:rPr>
              <a:t>Transparency</a:t>
            </a:r>
            <a:endParaRPr sz="1900" dirty="0">
              <a:solidFill>
                <a:prstClr val="black"/>
              </a:solidFill>
              <a:latin typeface="Arial"/>
              <a:cs typeface="Arial"/>
            </a:endParaRPr>
          </a:p>
        </p:txBody>
      </p:sp>
      <p:grpSp>
        <p:nvGrpSpPr>
          <p:cNvPr id="12" name="object 12"/>
          <p:cNvGrpSpPr/>
          <p:nvPr/>
        </p:nvGrpSpPr>
        <p:grpSpPr>
          <a:xfrm>
            <a:off x="4088893" y="3886201"/>
            <a:ext cx="1844039" cy="1844039"/>
            <a:chOff x="2564892" y="3886200"/>
            <a:chExt cx="1844039" cy="1844039"/>
          </a:xfrm>
        </p:grpSpPr>
        <p:sp>
          <p:nvSpPr>
            <p:cNvPr id="13" name="object 13"/>
            <p:cNvSpPr/>
            <p:nvPr/>
          </p:nvSpPr>
          <p:spPr>
            <a:xfrm>
              <a:off x="2572512" y="3893820"/>
              <a:ext cx="1828800" cy="1828800"/>
            </a:xfrm>
            <a:custGeom>
              <a:avLst/>
              <a:gdLst/>
              <a:ahLst/>
              <a:cxnLst/>
              <a:rect l="l" t="t" r="r" b="b"/>
              <a:pathLst>
                <a:path w="1828800" h="1828800">
                  <a:moveTo>
                    <a:pt x="1524000" y="0"/>
                  </a:moveTo>
                  <a:lnTo>
                    <a:pt x="304800" y="0"/>
                  </a:lnTo>
                  <a:lnTo>
                    <a:pt x="255374" y="3990"/>
                  </a:lnTo>
                  <a:lnTo>
                    <a:pt x="208483" y="15544"/>
                  </a:lnTo>
                  <a:lnTo>
                    <a:pt x="164753" y="34032"/>
                  </a:lnTo>
                  <a:lnTo>
                    <a:pt x="124815" y="58826"/>
                  </a:lnTo>
                  <a:lnTo>
                    <a:pt x="89296" y="89296"/>
                  </a:lnTo>
                  <a:lnTo>
                    <a:pt x="58826" y="124815"/>
                  </a:lnTo>
                  <a:lnTo>
                    <a:pt x="34032" y="164753"/>
                  </a:lnTo>
                  <a:lnTo>
                    <a:pt x="15544" y="208483"/>
                  </a:lnTo>
                  <a:lnTo>
                    <a:pt x="3990" y="255374"/>
                  </a:lnTo>
                  <a:lnTo>
                    <a:pt x="0" y="304799"/>
                  </a:lnTo>
                  <a:lnTo>
                    <a:pt x="0" y="1523999"/>
                  </a:lnTo>
                  <a:lnTo>
                    <a:pt x="3990" y="1573425"/>
                  </a:lnTo>
                  <a:lnTo>
                    <a:pt x="15544" y="1620316"/>
                  </a:lnTo>
                  <a:lnTo>
                    <a:pt x="34032" y="1664046"/>
                  </a:lnTo>
                  <a:lnTo>
                    <a:pt x="58826" y="1703984"/>
                  </a:lnTo>
                  <a:lnTo>
                    <a:pt x="89296" y="1739503"/>
                  </a:lnTo>
                  <a:lnTo>
                    <a:pt x="124815" y="1769973"/>
                  </a:lnTo>
                  <a:lnTo>
                    <a:pt x="164753" y="1794767"/>
                  </a:lnTo>
                  <a:lnTo>
                    <a:pt x="208483" y="1813255"/>
                  </a:lnTo>
                  <a:lnTo>
                    <a:pt x="255374" y="1824809"/>
                  </a:lnTo>
                  <a:lnTo>
                    <a:pt x="304800" y="1828799"/>
                  </a:lnTo>
                  <a:lnTo>
                    <a:pt x="1524000" y="1828799"/>
                  </a:lnTo>
                  <a:lnTo>
                    <a:pt x="1573425" y="1824809"/>
                  </a:lnTo>
                  <a:lnTo>
                    <a:pt x="1620316" y="1813255"/>
                  </a:lnTo>
                  <a:lnTo>
                    <a:pt x="1664046" y="1794767"/>
                  </a:lnTo>
                  <a:lnTo>
                    <a:pt x="1703984" y="1769973"/>
                  </a:lnTo>
                  <a:lnTo>
                    <a:pt x="1739503" y="1739503"/>
                  </a:lnTo>
                  <a:lnTo>
                    <a:pt x="1769973" y="1703984"/>
                  </a:lnTo>
                  <a:lnTo>
                    <a:pt x="1794767" y="1664046"/>
                  </a:lnTo>
                  <a:lnTo>
                    <a:pt x="1813255" y="1620316"/>
                  </a:lnTo>
                  <a:lnTo>
                    <a:pt x="1824809" y="1573425"/>
                  </a:lnTo>
                  <a:lnTo>
                    <a:pt x="1828800" y="1523999"/>
                  </a:lnTo>
                  <a:lnTo>
                    <a:pt x="1828800" y="304799"/>
                  </a:lnTo>
                  <a:lnTo>
                    <a:pt x="1824809" y="255374"/>
                  </a:lnTo>
                  <a:lnTo>
                    <a:pt x="1813255" y="208483"/>
                  </a:lnTo>
                  <a:lnTo>
                    <a:pt x="1794767" y="164753"/>
                  </a:lnTo>
                  <a:lnTo>
                    <a:pt x="1769973" y="124815"/>
                  </a:lnTo>
                  <a:lnTo>
                    <a:pt x="1739503" y="89296"/>
                  </a:lnTo>
                  <a:lnTo>
                    <a:pt x="1703984" y="58826"/>
                  </a:lnTo>
                  <a:lnTo>
                    <a:pt x="1664046" y="34032"/>
                  </a:lnTo>
                  <a:lnTo>
                    <a:pt x="1620316" y="15544"/>
                  </a:lnTo>
                  <a:lnTo>
                    <a:pt x="1573425" y="3990"/>
                  </a:lnTo>
                  <a:lnTo>
                    <a:pt x="1524000" y="0"/>
                  </a:lnTo>
                  <a:close/>
                </a:path>
              </a:pathLst>
            </a:custGeom>
            <a:solidFill>
              <a:srgbClr val="FC9F22"/>
            </a:solidFill>
          </p:spPr>
          <p:txBody>
            <a:bodyPr wrap="square" lIns="0" tIns="0" rIns="0" bIns="0" rtlCol="0"/>
            <a:lstStyle/>
            <a:p>
              <a:pPr defTabSz="457200"/>
              <a:endParaRPr>
                <a:solidFill>
                  <a:prstClr val="black"/>
                </a:solidFill>
              </a:endParaRPr>
            </a:p>
          </p:txBody>
        </p:sp>
        <p:sp>
          <p:nvSpPr>
            <p:cNvPr id="14" name="object 14"/>
            <p:cNvSpPr/>
            <p:nvPr/>
          </p:nvSpPr>
          <p:spPr>
            <a:xfrm>
              <a:off x="2572512" y="3893820"/>
              <a:ext cx="1828800" cy="1828800"/>
            </a:xfrm>
            <a:custGeom>
              <a:avLst/>
              <a:gdLst/>
              <a:ahLst/>
              <a:cxnLst/>
              <a:rect l="l" t="t" r="r" b="b"/>
              <a:pathLst>
                <a:path w="1828800" h="1828800">
                  <a:moveTo>
                    <a:pt x="0" y="304799"/>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1524000" y="0"/>
                  </a:lnTo>
                  <a:lnTo>
                    <a:pt x="1573425" y="3990"/>
                  </a:lnTo>
                  <a:lnTo>
                    <a:pt x="1620316" y="15544"/>
                  </a:lnTo>
                  <a:lnTo>
                    <a:pt x="1664046" y="34032"/>
                  </a:lnTo>
                  <a:lnTo>
                    <a:pt x="1703984" y="58826"/>
                  </a:lnTo>
                  <a:lnTo>
                    <a:pt x="1739503" y="89296"/>
                  </a:lnTo>
                  <a:lnTo>
                    <a:pt x="1769973" y="124815"/>
                  </a:lnTo>
                  <a:lnTo>
                    <a:pt x="1794767" y="164753"/>
                  </a:lnTo>
                  <a:lnTo>
                    <a:pt x="1813255" y="208483"/>
                  </a:lnTo>
                  <a:lnTo>
                    <a:pt x="1824809" y="255374"/>
                  </a:lnTo>
                  <a:lnTo>
                    <a:pt x="1828800" y="304799"/>
                  </a:lnTo>
                  <a:lnTo>
                    <a:pt x="1828800" y="1523999"/>
                  </a:lnTo>
                  <a:lnTo>
                    <a:pt x="1824809" y="1573425"/>
                  </a:lnTo>
                  <a:lnTo>
                    <a:pt x="1813255" y="1620316"/>
                  </a:lnTo>
                  <a:lnTo>
                    <a:pt x="1794767" y="1664046"/>
                  </a:lnTo>
                  <a:lnTo>
                    <a:pt x="1769973" y="1703984"/>
                  </a:lnTo>
                  <a:lnTo>
                    <a:pt x="1739503" y="1739503"/>
                  </a:lnTo>
                  <a:lnTo>
                    <a:pt x="1703984" y="1769973"/>
                  </a:lnTo>
                  <a:lnTo>
                    <a:pt x="1664046" y="1794767"/>
                  </a:lnTo>
                  <a:lnTo>
                    <a:pt x="1620316" y="1813255"/>
                  </a:lnTo>
                  <a:lnTo>
                    <a:pt x="1573425" y="1824809"/>
                  </a:lnTo>
                  <a:lnTo>
                    <a:pt x="1524000" y="1828799"/>
                  </a:lnTo>
                  <a:lnTo>
                    <a:pt x="304800" y="1828799"/>
                  </a:lnTo>
                  <a:lnTo>
                    <a:pt x="255374" y="1824809"/>
                  </a:lnTo>
                  <a:lnTo>
                    <a:pt x="208483" y="1813255"/>
                  </a:lnTo>
                  <a:lnTo>
                    <a:pt x="164753" y="1794767"/>
                  </a:lnTo>
                  <a:lnTo>
                    <a:pt x="124815" y="1769973"/>
                  </a:lnTo>
                  <a:lnTo>
                    <a:pt x="89296" y="1739503"/>
                  </a:lnTo>
                  <a:lnTo>
                    <a:pt x="58826" y="1703984"/>
                  </a:lnTo>
                  <a:lnTo>
                    <a:pt x="34032" y="1664046"/>
                  </a:lnTo>
                  <a:lnTo>
                    <a:pt x="15544" y="1620316"/>
                  </a:lnTo>
                  <a:lnTo>
                    <a:pt x="3990" y="1573425"/>
                  </a:lnTo>
                  <a:lnTo>
                    <a:pt x="0" y="1523999"/>
                  </a:lnTo>
                  <a:lnTo>
                    <a:pt x="0" y="304799"/>
                  </a:lnTo>
                  <a:close/>
                </a:path>
              </a:pathLst>
            </a:custGeom>
            <a:ln w="15240">
              <a:solidFill>
                <a:srgbClr val="FFFFFF"/>
              </a:solidFill>
            </a:ln>
          </p:spPr>
          <p:txBody>
            <a:bodyPr wrap="square" lIns="0" tIns="0" rIns="0" bIns="0" rtlCol="0"/>
            <a:lstStyle/>
            <a:p>
              <a:pPr defTabSz="457200"/>
              <a:endParaRPr>
                <a:solidFill>
                  <a:prstClr val="black"/>
                </a:solidFill>
              </a:endParaRPr>
            </a:p>
          </p:txBody>
        </p:sp>
      </p:grpSp>
      <p:sp>
        <p:nvSpPr>
          <p:cNvPr id="15" name="object 15"/>
          <p:cNvSpPr txBox="1"/>
          <p:nvPr/>
        </p:nvSpPr>
        <p:spPr>
          <a:xfrm>
            <a:off x="4255389" y="4455667"/>
            <a:ext cx="1511300" cy="314960"/>
          </a:xfrm>
          <a:prstGeom prst="rect">
            <a:avLst/>
          </a:prstGeom>
        </p:spPr>
        <p:txBody>
          <a:bodyPr vert="horz" wrap="square" lIns="0" tIns="12065" rIns="0" bIns="0" rtlCol="0">
            <a:spAutoFit/>
          </a:bodyPr>
          <a:lstStyle/>
          <a:p>
            <a:pPr marL="12700" defTabSz="457200">
              <a:spcBef>
                <a:spcPts val="95"/>
              </a:spcBef>
            </a:pPr>
            <a:r>
              <a:rPr sz="1900" spc="-5" dirty="0">
                <a:solidFill>
                  <a:prstClr val="black"/>
                </a:solidFill>
                <a:latin typeface="Arial"/>
                <a:cs typeface="Arial"/>
              </a:rPr>
              <a:t>Responsibility</a:t>
            </a:r>
            <a:endParaRPr sz="1900" dirty="0">
              <a:solidFill>
                <a:prstClr val="black"/>
              </a:solidFill>
              <a:latin typeface="Arial"/>
              <a:cs typeface="Arial"/>
            </a:endParaRPr>
          </a:p>
        </p:txBody>
      </p:sp>
      <p:grpSp>
        <p:nvGrpSpPr>
          <p:cNvPr id="16" name="object 16"/>
          <p:cNvGrpSpPr/>
          <p:nvPr/>
        </p:nvGrpSpPr>
        <p:grpSpPr>
          <a:xfrm>
            <a:off x="6237733" y="3886201"/>
            <a:ext cx="1844039" cy="1844039"/>
            <a:chOff x="4713732" y="3886200"/>
            <a:chExt cx="1844039" cy="1844039"/>
          </a:xfrm>
        </p:grpSpPr>
        <p:sp>
          <p:nvSpPr>
            <p:cNvPr id="17" name="object 17"/>
            <p:cNvSpPr/>
            <p:nvPr/>
          </p:nvSpPr>
          <p:spPr>
            <a:xfrm>
              <a:off x="4721352" y="3893820"/>
              <a:ext cx="1828800" cy="1828800"/>
            </a:xfrm>
            <a:custGeom>
              <a:avLst/>
              <a:gdLst/>
              <a:ahLst/>
              <a:cxnLst/>
              <a:rect l="l" t="t" r="r" b="b"/>
              <a:pathLst>
                <a:path w="1828800" h="1828800">
                  <a:moveTo>
                    <a:pt x="1524000" y="0"/>
                  </a:moveTo>
                  <a:lnTo>
                    <a:pt x="304800" y="0"/>
                  </a:lnTo>
                  <a:lnTo>
                    <a:pt x="255374" y="3990"/>
                  </a:lnTo>
                  <a:lnTo>
                    <a:pt x="208483" y="15544"/>
                  </a:lnTo>
                  <a:lnTo>
                    <a:pt x="164753" y="34032"/>
                  </a:lnTo>
                  <a:lnTo>
                    <a:pt x="124815" y="58826"/>
                  </a:lnTo>
                  <a:lnTo>
                    <a:pt x="89296" y="89296"/>
                  </a:lnTo>
                  <a:lnTo>
                    <a:pt x="58826" y="124815"/>
                  </a:lnTo>
                  <a:lnTo>
                    <a:pt x="34032" y="164753"/>
                  </a:lnTo>
                  <a:lnTo>
                    <a:pt x="15544" y="208483"/>
                  </a:lnTo>
                  <a:lnTo>
                    <a:pt x="3990" y="255374"/>
                  </a:lnTo>
                  <a:lnTo>
                    <a:pt x="0" y="304799"/>
                  </a:lnTo>
                  <a:lnTo>
                    <a:pt x="0" y="1523999"/>
                  </a:lnTo>
                  <a:lnTo>
                    <a:pt x="3990" y="1573425"/>
                  </a:lnTo>
                  <a:lnTo>
                    <a:pt x="15544" y="1620316"/>
                  </a:lnTo>
                  <a:lnTo>
                    <a:pt x="34032" y="1664046"/>
                  </a:lnTo>
                  <a:lnTo>
                    <a:pt x="58826" y="1703984"/>
                  </a:lnTo>
                  <a:lnTo>
                    <a:pt x="89296" y="1739503"/>
                  </a:lnTo>
                  <a:lnTo>
                    <a:pt x="124815" y="1769973"/>
                  </a:lnTo>
                  <a:lnTo>
                    <a:pt x="164753" y="1794767"/>
                  </a:lnTo>
                  <a:lnTo>
                    <a:pt x="208483" y="1813255"/>
                  </a:lnTo>
                  <a:lnTo>
                    <a:pt x="255374" y="1824809"/>
                  </a:lnTo>
                  <a:lnTo>
                    <a:pt x="304800" y="1828799"/>
                  </a:lnTo>
                  <a:lnTo>
                    <a:pt x="1524000" y="1828799"/>
                  </a:lnTo>
                  <a:lnTo>
                    <a:pt x="1573425" y="1824809"/>
                  </a:lnTo>
                  <a:lnTo>
                    <a:pt x="1620316" y="1813255"/>
                  </a:lnTo>
                  <a:lnTo>
                    <a:pt x="1664046" y="1794767"/>
                  </a:lnTo>
                  <a:lnTo>
                    <a:pt x="1703984" y="1769973"/>
                  </a:lnTo>
                  <a:lnTo>
                    <a:pt x="1739503" y="1739503"/>
                  </a:lnTo>
                  <a:lnTo>
                    <a:pt x="1769973" y="1703984"/>
                  </a:lnTo>
                  <a:lnTo>
                    <a:pt x="1794767" y="1664046"/>
                  </a:lnTo>
                  <a:lnTo>
                    <a:pt x="1813255" y="1620316"/>
                  </a:lnTo>
                  <a:lnTo>
                    <a:pt x="1824809" y="1573425"/>
                  </a:lnTo>
                  <a:lnTo>
                    <a:pt x="1828800" y="1523999"/>
                  </a:lnTo>
                  <a:lnTo>
                    <a:pt x="1828800" y="304799"/>
                  </a:lnTo>
                  <a:lnTo>
                    <a:pt x="1824809" y="255374"/>
                  </a:lnTo>
                  <a:lnTo>
                    <a:pt x="1813255" y="208483"/>
                  </a:lnTo>
                  <a:lnTo>
                    <a:pt x="1794767" y="164753"/>
                  </a:lnTo>
                  <a:lnTo>
                    <a:pt x="1769973" y="124815"/>
                  </a:lnTo>
                  <a:lnTo>
                    <a:pt x="1739503" y="89296"/>
                  </a:lnTo>
                  <a:lnTo>
                    <a:pt x="1703984" y="58826"/>
                  </a:lnTo>
                  <a:lnTo>
                    <a:pt x="1664046" y="34032"/>
                  </a:lnTo>
                  <a:lnTo>
                    <a:pt x="1620316" y="15544"/>
                  </a:lnTo>
                  <a:lnTo>
                    <a:pt x="1573425" y="3990"/>
                  </a:lnTo>
                  <a:lnTo>
                    <a:pt x="1524000" y="0"/>
                  </a:lnTo>
                  <a:close/>
                </a:path>
              </a:pathLst>
            </a:custGeom>
            <a:solidFill>
              <a:srgbClr val="FC9F22"/>
            </a:solidFill>
          </p:spPr>
          <p:txBody>
            <a:bodyPr wrap="square" lIns="0" tIns="0" rIns="0" bIns="0" rtlCol="0"/>
            <a:lstStyle/>
            <a:p>
              <a:pPr defTabSz="457200"/>
              <a:endParaRPr>
                <a:solidFill>
                  <a:prstClr val="black"/>
                </a:solidFill>
              </a:endParaRPr>
            </a:p>
          </p:txBody>
        </p:sp>
        <p:sp>
          <p:nvSpPr>
            <p:cNvPr id="18" name="object 18"/>
            <p:cNvSpPr/>
            <p:nvPr/>
          </p:nvSpPr>
          <p:spPr>
            <a:xfrm>
              <a:off x="4721352" y="3893820"/>
              <a:ext cx="1828800" cy="1828800"/>
            </a:xfrm>
            <a:custGeom>
              <a:avLst/>
              <a:gdLst/>
              <a:ahLst/>
              <a:cxnLst/>
              <a:rect l="l" t="t" r="r" b="b"/>
              <a:pathLst>
                <a:path w="1828800" h="1828800">
                  <a:moveTo>
                    <a:pt x="0" y="304799"/>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1524000" y="0"/>
                  </a:lnTo>
                  <a:lnTo>
                    <a:pt x="1573425" y="3990"/>
                  </a:lnTo>
                  <a:lnTo>
                    <a:pt x="1620316" y="15544"/>
                  </a:lnTo>
                  <a:lnTo>
                    <a:pt x="1664046" y="34032"/>
                  </a:lnTo>
                  <a:lnTo>
                    <a:pt x="1703984" y="58826"/>
                  </a:lnTo>
                  <a:lnTo>
                    <a:pt x="1739503" y="89296"/>
                  </a:lnTo>
                  <a:lnTo>
                    <a:pt x="1769973" y="124815"/>
                  </a:lnTo>
                  <a:lnTo>
                    <a:pt x="1794767" y="164753"/>
                  </a:lnTo>
                  <a:lnTo>
                    <a:pt x="1813255" y="208483"/>
                  </a:lnTo>
                  <a:lnTo>
                    <a:pt x="1824809" y="255374"/>
                  </a:lnTo>
                  <a:lnTo>
                    <a:pt x="1828800" y="304799"/>
                  </a:lnTo>
                  <a:lnTo>
                    <a:pt x="1828800" y="1523999"/>
                  </a:lnTo>
                  <a:lnTo>
                    <a:pt x="1824809" y="1573425"/>
                  </a:lnTo>
                  <a:lnTo>
                    <a:pt x="1813255" y="1620316"/>
                  </a:lnTo>
                  <a:lnTo>
                    <a:pt x="1794767" y="1664046"/>
                  </a:lnTo>
                  <a:lnTo>
                    <a:pt x="1769973" y="1703984"/>
                  </a:lnTo>
                  <a:lnTo>
                    <a:pt x="1739503" y="1739503"/>
                  </a:lnTo>
                  <a:lnTo>
                    <a:pt x="1703984" y="1769973"/>
                  </a:lnTo>
                  <a:lnTo>
                    <a:pt x="1664046" y="1794767"/>
                  </a:lnTo>
                  <a:lnTo>
                    <a:pt x="1620316" y="1813255"/>
                  </a:lnTo>
                  <a:lnTo>
                    <a:pt x="1573425" y="1824809"/>
                  </a:lnTo>
                  <a:lnTo>
                    <a:pt x="1524000" y="1828799"/>
                  </a:lnTo>
                  <a:lnTo>
                    <a:pt x="304800" y="1828799"/>
                  </a:lnTo>
                  <a:lnTo>
                    <a:pt x="255374" y="1824809"/>
                  </a:lnTo>
                  <a:lnTo>
                    <a:pt x="208483" y="1813255"/>
                  </a:lnTo>
                  <a:lnTo>
                    <a:pt x="164753" y="1794767"/>
                  </a:lnTo>
                  <a:lnTo>
                    <a:pt x="124815" y="1769973"/>
                  </a:lnTo>
                  <a:lnTo>
                    <a:pt x="89296" y="1739503"/>
                  </a:lnTo>
                  <a:lnTo>
                    <a:pt x="58826" y="1703984"/>
                  </a:lnTo>
                  <a:lnTo>
                    <a:pt x="34032" y="1664046"/>
                  </a:lnTo>
                  <a:lnTo>
                    <a:pt x="15544" y="1620316"/>
                  </a:lnTo>
                  <a:lnTo>
                    <a:pt x="3990" y="1573425"/>
                  </a:lnTo>
                  <a:lnTo>
                    <a:pt x="0" y="1523999"/>
                  </a:lnTo>
                  <a:lnTo>
                    <a:pt x="0" y="304799"/>
                  </a:lnTo>
                  <a:close/>
                </a:path>
              </a:pathLst>
            </a:custGeom>
            <a:ln w="15240">
              <a:solidFill>
                <a:srgbClr val="FFFFFF"/>
              </a:solidFill>
            </a:ln>
          </p:spPr>
          <p:txBody>
            <a:bodyPr wrap="square" lIns="0" tIns="0" rIns="0" bIns="0" rtlCol="0"/>
            <a:lstStyle/>
            <a:p>
              <a:pPr defTabSz="457200"/>
              <a:endParaRPr>
                <a:solidFill>
                  <a:prstClr val="black"/>
                </a:solidFill>
              </a:endParaRPr>
            </a:p>
          </p:txBody>
        </p:sp>
      </p:grpSp>
      <p:sp>
        <p:nvSpPr>
          <p:cNvPr id="19" name="object 19"/>
          <p:cNvSpPr txBox="1"/>
          <p:nvPr/>
        </p:nvSpPr>
        <p:spPr>
          <a:xfrm>
            <a:off x="6685279" y="4629150"/>
            <a:ext cx="950594" cy="314960"/>
          </a:xfrm>
          <a:prstGeom prst="rect">
            <a:avLst/>
          </a:prstGeom>
        </p:spPr>
        <p:txBody>
          <a:bodyPr vert="horz" wrap="square" lIns="0" tIns="12065" rIns="0" bIns="0" rtlCol="0">
            <a:spAutoFit/>
          </a:bodyPr>
          <a:lstStyle/>
          <a:p>
            <a:pPr marL="12700" defTabSz="457200">
              <a:spcBef>
                <a:spcPts val="95"/>
              </a:spcBef>
            </a:pPr>
            <a:r>
              <a:rPr sz="1900" spc="-5" dirty="0">
                <a:solidFill>
                  <a:prstClr val="black"/>
                </a:solidFill>
                <a:latin typeface="Arial"/>
                <a:cs typeface="Arial"/>
              </a:rPr>
              <a:t>Fairness</a:t>
            </a:r>
            <a:endParaRPr sz="1900" dirty="0">
              <a:solidFill>
                <a:prstClr val="black"/>
              </a:solidFill>
              <a:latin typeface="Arial"/>
              <a:cs typeface="Arial"/>
            </a:endParaRPr>
          </a:p>
        </p:txBody>
      </p:sp>
    </p:spTree>
    <p:extLst>
      <p:ext uri="{BB962C8B-B14F-4D97-AF65-F5344CB8AC3E}">
        <p14:creationId xmlns:p14="http://schemas.microsoft.com/office/powerpoint/2010/main" val="5410487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Terrorism</a:t>
            </a:r>
            <a:endParaRPr lang="en-US" sz="4000" dirty="0"/>
          </a:p>
        </p:txBody>
      </p:sp>
      <p:sp>
        <p:nvSpPr>
          <p:cNvPr id="3" name="Content Placeholder 2"/>
          <p:cNvSpPr>
            <a:spLocks noGrp="1"/>
          </p:cNvSpPr>
          <p:nvPr>
            <p:ph idx="1"/>
          </p:nvPr>
        </p:nvSpPr>
        <p:spPr/>
        <p:txBody>
          <a:bodyPr>
            <a:noAutofit/>
          </a:bodyPr>
          <a:lstStyle/>
          <a:p>
            <a:pPr algn="just">
              <a:spcBef>
                <a:spcPts val="0"/>
              </a:spcBef>
            </a:pPr>
            <a:r>
              <a:rPr lang="en-US" sz="2400" b="0" i="0" dirty="0">
                <a:effectLst/>
                <a:latin typeface="+mj-lt"/>
              </a:rPr>
              <a:t>Most of the countries of the world are affected by terrorism. But there are some ethical issues in this, such as</a:t>
            </a:r>
          </a:p>
          <a:p>
            <a:pPr algn="just">
              <a:spcBef>
                <a:spcPts val="0"/>
              </a:spcBef>
              <a:buFont typeface="Arial" panose="020B0604020202020204" pitchFamily="34" charset="0"/>
              <a:buChar char="•"/>
            </a:pPr>
            <a:r>
              <a:rPr lang="en-US" sz="2400" b="1" i="0" dirty="0">
                <a:solidFill>
                  <a:srgbClr val="FF0000"/>
                </a:solidFill>
                <a:effectLst/>
                <a:latin typeface="+mj-lt"/>
              </a:rPr>
              <a:t>Good Terrorist vs Bad terrorist</a:t>
            </a:r>
            <a:r>
              <a:rPr lang="en-US" sz="2400" b="0" i="0" dirty="0">
                <a:effectLst/>
                <a:latin typeface="+mj-lt"/>
              </a:rPr>
              <a:t>: States differentiate between Good Terrorists and Bad Terrorists based on their interests. This reveals selective and self-serving nature. For example, Pakistan differentiates between ‘Good Taliban’ and ‘Bad Taliban’. </a:t>
            </a:r>
          </a:p>
          <a:p>
            <a:pPr marL="0" indent="0" algn="just">
              <a:spcBef>
                <a:spcPts val="0"/>
              </a:spcBef>
              <a:buNone/>
            </a:pPr>
            <a:r>
              <a:rPr lang="en-US" sz="2400" dirty="0">
                <a:latin typeface="+mj-lt"/>
              </a:rPr>
              <a:t/>
            </a:r>
            <a:br>
              <a:rPr lang="en-US" sz="2400" dirty="0">
                <a:latin typeface="+mj-lt"/>
              </a:rPr>
            </a:br>
            <a:endParaRPr lang="en-US" sz="2400" dirty="0">
              <a:latin typeface="+mj-lt"/>
            </a:endParaRPr>
          </a:p>
        </p:txBody>
      </p:sp>
    </p:spTree>
    <p:extLst>
      <p:ext uri="{BB962C8B-B14F-4D97-AF65-F5344CB8AC3E}">
        <p14:creationId xmlns:p14="http://schemas.microsoft.com/office/powerpoint/2010/main" val="39816967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E479F3D-D57D-46B5-E0BD-AAA3E85968B7}"/>
              </a:ext>
            </a:extLst>
          </p:cNvPr>
          <p:cNvSpPr>
            <a:spLocks noGrp="1"/>
          </p:cNvSpPr>
          <p:nvPr>
            <p:ph idx="1"/>
          </p:nvPr>
        </p:nvSpPr>
        <p:spPr/>
        <p:txBody>
          <a:bodyPr>
            <a:normAutofit/>
          </a:bodyPr>
          <a:lstStyle/>
          <a:p>
            <a:pPr algn="just"/>
            <a:r>
              <a:rPr lang="en-US" sz="2400" b="1" i="0" dirty="0">
                <a:solidFill>
                  <a:srgbClr val="FF0000"/>
                </a:solidFill>
                <a:effectLst/>
                <a:latin typeface="+mj-lt"/>
              </a:rPr>
              <a:t>Conduct of states during the anti-terrorist operations</a:t>
            </a:r>
            <a:r>
              <a:rPr lang="en-US" sz="2400" b="0" i="0" dirty="0">
                <a:effectLst/>
                <a:latin typeface="+mj-lt"/>
              </a:rPr>
              <a:t>: States such as the USA and Australia, which present themselves as the ‘the </a:t>
            </a:r>
            <a:r>
              <a:rPr lang="en-US" sz="2400" b="0" i="0" dirty="0" err="1">
                <a:effectLst/>
                <a:latin typeface="+mj-lt"/>
              </a:rPr>
              <a:t>saviours</a:t>
            </a:r>
            <a:r>
              <a:rPr lang="en-US" sz="2400" b="0" i="0" dirty="0">
                <a:effectLst/>
                <a:latin typeface="+mj-lt"/>
              </a:rPr>
              <a:t> of the human rights are often alleged to violate human rights and mass killings. For examples, (in 2021) Australian soldiers were found guilty of killing innocent Afghans during their operations to eliminate the Taliban in Afghanistan. Apart from that, during Vietnam War, US soldiers were alleged to have committed war crimes </a:t>
            </a:r>
            <a:r>
              <a:rPr lang="en-US" sz="2400" b="0" i="0" dirty="0" err="1">
                <a:effectLst/>
                <a:latin typeface="+mj-lt"/>
              </a:rPr>
              <a:t>epitomised</a:t>
            </a:r>
            <a:r>
              <a:rPr lang="en-US" sz="2400" b="0" i="0" dirty="0">
                <a:effectLst/>
                <a:latin typeface="+mj-lt"/>
              </a:rPr>
              <a:t> by the My Lai Massacre (1968).</a:t>
            </a:r>
          </a:p>
          <a:p>
            <a:pPr algn="just"/>
            <a:endParaRPr lang="en-IN" sz="2400" dirty="0"/>
          </a:p>
        </p:txBody>
      </p:sp>
    </p:spTree>
    <p:extLst>
      <p:ext uri="{BB962C8B-B14F-4D97-AF65-F5344CB8AC3E}">
        <p14:creationId xmlns:p14="http://schemas.microsoft.com/office/powerpoint/2010/main" val="3568460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1026" name="Picture 2">
            <a:extLst>
              <a:ext uri="{FF2B5EF4-FFF2-40B4-BE49-F238E27FC236}">
                <a16:creationId xmlns="" xmlns:a16="http://schemas.microsoft.com/office/drawing/2014/main" id="{2AE0BF07-5594-4A9A-B026-491590E90F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62"/>
          <a:stretch/>
        </p:blipFill>
        <p:spPr bwMode="auto">
          <a:xfrm>
            <a:off x="1097280" y="434083"/>
            <a:ext cx="10058399" cy="5988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512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4460B2-CAF1-4C27-A589-B5E8B0968109}"/>
              </a:ext>
            </a:extLst>
          </p:cNvPr>
          <p:cNvSpPr>
            <a:spLocks noGrp="1"/>
          </p:cNvSpPr>
          <p:nvPr>
            <p:ph type="title"/>
          </p:nvPr>
        </p:nvSpPr>
        <p:spPr/>
        <p:txBody>
          <a:bodyPr/>
          <a:lstStyle/>
          <a:p>
            <a:r>
              <a:rPr lang="en-US" dirty="0"/>
              <a:t>Need for a corporate governance</a:t>
            </a:r>
            <a:endParaRPr lang="en-IN" dirty="0"/>
          </a:p>
        </p:txBody>
      </p:sp>
      <p:sp>
        <p:nvSpPr>
          <p:cNvPr id="3" name="Content Placeholder 2">
            <a:extLst>
              <a:ext uri="{FF2B5EF4-FFF2-40B4-BE49-F238E27FC236}">
                <a16:creationId xmlns="" xmlns:a16="http://schemas.microsoft.com/office/drawing/2014/main" id="{99C7545C-CF5B-4DB9-AD13-C300C57D8F57}"/>
              </a:ext>
            </a:extLst>
          </p:cNvPr>
          <p:cNvSpPr>
            <a:spLocks noGrp="1"/>
          </p:cNvSpPr>
          <p:nvPr>
            <p:ph idx="1"/>
          </p:nvPr>
        </p:nvSpPr>
        <p:spPr>
          <a:xfrm>
            <a:off x="1066800" y="1887794"/>
            <a:ext cx="10058400" cy="4064950"/>
          </a:xfrm>
        </p:spPr>
        <p:txBody>
          <a:bodyPr>
            <a:noAutofit/>
          </a:bodyPr>
          <a:lstStyle/>
          <a:p>
            <a:pPr algn="just">
              <a:spcBef>
                <a:spcPts val="600"/>
              </a:spcBef>
            </a:pPr>
            <a:r>
              <a:rPr lang="en-US" sz="2400" dirty="0">
                <a:solidFill>
                  <a:schemeClr val="tx1"/>
                </a:solidFill>
              </a:rPr>
              <a:t>Changing Ownership Structure</a:t>
            </a:r>
          </a:p>
          <a:p>
            <a:pPr algn="just">
              <a:spcBef>
                <a:spcPts val="600"/>
              </a:spcBef>
            </a:pPr>
            <a:r>
              <a:rPr lang="en-US" sz="2400" dirty="0">
                <a:solidFill>
                  <a:schemeClr val="tx1"/>
                </a:solidFill>
              </a:rPr>
              <a:t>Wide spread of investor</a:t>
            </a:r>
          </a:p>
          <a:p>
            <a:pPr algn="just">
              <a:spcBef>
                <a:spcPts val="600"/>
              </a:spcBef>
            </a:pPr>
            <a:r>
              <a:rPr lang="en-US" sz="2400" dirty="0">
                <a:solidFill>
                  <a:schemeClr val="tx1"/>
                </a:solidFill>
              </a:rPr>
              <a:t>Corporate Scams or Scandals</a:t>
            </a:r>
          </a:p>
          <a:p>
            <a:pPr algn="just">
              <a:spcBef>
                <a:spcPts val="600"/>
              </a:spcBef>
            </a:pPr>
            <a:r>
              <a:rPr lang="en-US" sz="2400" dirty="0">
                <a:solidFill>
                  <a:schemeClr val="tx1"/>
                </a:solidFill>
              </a:rPr>
              <a:t>Greater Expectations of Society of the Corporate Sector:</a:t>
            </a:r>
          </a:p>
          <a:p>
            <a:pPr algn="just">
              <a:spcBef>
                <a:spcPts val="600"/>
              </a:spcBef>
            </a:pPr>
            <a:r>
              <a:rPr lang="en-US" sz="2400" dirty="0">
                <a:solidFill>
                  <a:schemeClr val="tx1"/>
                </a:solidFill>
              </a:rPr>
              <a:t>Hostile Take-Overs</a:t>
            </a:r>
          </a:p>
          <a:p>
            <a:pPr algn="just">
              <a:spcBef>
                <a:spcPts val="600"/>
              </a:spcBef>
            </a:pPr>
            <a:r>
              <a:rPr lang="en-US" sz="2400" dirty="0">
                <a:solidFill>
                  <a:schemeClr val="tx1"/>
                </a:solidFill>
              </a:rPr>
              <a:t>Huge Increase in Top Management Compensation</a:t>
            </a:r>
          </a:p>
          <a:p>
            <a:pPr algn="just">
              <a:spcBef>
                <a:spcPts val="600"/>
              </a:spcBef>
            </a:pPr>
            <a:r>
              <a:rPr lang="en-US" sz="2400" dirty="0" err="1">
                <a:solidFill>
                  <a:schemeClr val="tx1"/>
                </a:solidFill>
              </a:rPr>
              <a:t>Globalisation</a:t>
            </a:r>
            <a:endParaRPr lang="en-US" sz="2400" dirty="0">
              <a:solidFill>
                <a:schemeClr val="tx1"/>
              </a:solidFill>
            </a:endParaRPr>
          </a:p>
          <a:p>
            <a:pPr algn="just">
              <a:spcBef>
                <a:spcPts val="600"/>
              </a:spcBef>
            </a:pPr>
            <a:r>
              <a:rPr lang="en-US" sz="2400" dirty="0">
                <a:solidFill>
                  <a:schemeClr val="tx1"/>
                </a:solidFill>
              </a:rPr>
              <a:t>Deregulation and capital market integration</a:t>
            </a:r>
          </a:p>
        </p:txBody>
      </p:sp>
    </p:spTree>
    <p:extLst>
      <p:ext uri="{BB962C8B-B14F-4D97-AF65-F5344CB8AC3E}">
        <p14:creationId xmlns:p14="http://schemas.microsoft.com/office/powerpoint/2010/main" val="632197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D67B21F-4CA3-44F5-AE82-0FBDEC0D865F}"/>
              </a:ext>
            </a:extLst>
          </p:cNvPr>
          <p:cNvSpPr>
            <a:spLocks noGrp="1"/>
          </p:cNvSpPr>
          <p:nvPr>
            <p:ph type="title"/>
          </p:nvPr>
        </p:nvSpPr>
        <p:spPr/>
        <p:txBody>
          <a:bodyPr>
            <a:normAutofit fontScale="90000"/>
          </a:bodyPr>
          <a:lstStyle/>
          <a:p>
            <a:r>
              <a:rPr lang="en-US" dirty="0"/>
              <a:t>Examples of failure of corporate governance in India </a:t>
            </a:r>
            <a:r>
              <a:rPr lang="en-US" sz="4000" b="1" dirty="0">
                <a:solidFill>
                  <a:schemeClr val="tx1"/>
                </a:solidFill>
              </a:rPr>
              <a:t/>
            </a:r>
            <a:br>
              <a:rPr lang="en-US" sz="4000" b="1" dirty="0">
                <a:solidFill>
                  <a:schemeClr val="tx1"/>
                </a:solidFill>
              </a:rPr>
            </a:br>
            <a:endParaRPr lang="en-IN" dirty="0"/>
          </a:p>
        </p:txBody>
      </p:sp>
      <p:sp>
        <p:nvSpPr>
          <p:cNvPr id="3" name="Content Placeholder 2">
            <a:extLst>
              <a:ext uri="{FF2B5EF4-FFF2-40B4-BE49-F238E27FC236}">
                <a16:creationId xmlns="" xmlns:a16="http://schemas.microsoft.com/office/drawing/2014/main" id="{20711F49-46C2-478A-B866-8EA90010A45A}"/>
              </a:ext>
            </a:extLst>
          </p:cNvPr>
          <p:cNvSpPr>
            <a:spLocks noGrp="1"/>
          </p:cNvSpPr>
          <p:nvPr>
            <p:ph idx="1"/>
          </p:nvPr>
        </p:nvSpPr>
        <p:spPr/>
        <p:txBody>
          <a:bodyPr>
            <a:normAutofit/>
          </a:bodyPr>
          <a:lstStyle/>
          <a:p>
            <a:r>
              <a:rPr lang="en-US" sz="2400" dirty="0">
                <a:solidFill>
                  <a:schemeClr val="tx1"/>
                </a:solidFill>
              </a:rPr>
              <a:t>Harshad Mehta case: role of regulator </a:t>
            </a:r>
          </a:p>
          <a:p>
            <a:r>
              <a:rPr lang="en-US" sz="2400" dirty="0">
                <a:solidFill>
                  <a:schemeClr val="tx1"/>
                </a:solidFill>
              </a:rPr>
              <a:t>Satyam Scam: failure of auditing </a:t>
            </a:r>
          </a:p>
          <a:p>
            <a:r>
              <a:rPr lang="en-US" sz="2400" dirty="0">
                <a:solidFill>
                  <a:schemeClr val="tx1"/>
                </a:solidFill>
              </a:rPr>
              <a:t>ICICI bank: Conflict of Interest </a:t>
            </a:r>
          </a:p>
          <a:p>
            <a:r>
              <a:rPr lang="en-US" sz="2400" dirty="0">
                <a:solidFill>
                  <a:schemeClr val="tx1"/>
                </a:solidFill>
              </a:rPr>
              <a:t>PNB fraud: Internal Mechanism </a:t>
            </a:r>
          </a:p>
          <a:p>
            <a:r>
              <a:rPr lang="en-US" sz="2400" dirty="0">
                <a:solidFill>
                  <a:schemeClr val="tx1"/>
                </a:solidFill>
              </a:rPr>
              <a:t>Tata Case: Role of promoter </a:t>
            </a:r>
          </a:p>
          <a:p>
            <a:r>
              <a:rPr lang="en-US" sz="2400" dirty="0">
                <a:solidFill>
                  <a:schemeClr val="tx1"/>
                </a:solidFill>
              </a:rPr>
              <a:t>Infosys Case: Role of Independent Director </a:t>
            </a:r>
            <a:endParaRPr lang="en-IN" sz="2400" dirty="0">
              <a:solidFill>
                <a:schemeClr val="tx1"/>
              </a:solidFill>
            </a:endParaRPr>
          </a:p>
        </p:txBody>
      </p:sp>
    </p:spTree>
    <p:extLst>
      <p:ext uri="{BB962C8B-B14F-4D97-AF65-F5344CB8AC3E}">
        <p14:creationId xmlns:p14="http://schemas.microsoft.com/office/powerpoint/2010/main" val="3929233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C777896-6335-4A26-B954-96CDDBFE4A76}"/>
              </a:ext>
            </a:extLst>
          </p:cNvPr>
          <p:cNvSpPr>
            <a:spLocks noGrp="1"/>
          </p:cNvSpPr>
          <p:nvPr>
            <p:ph type="title"/>
          </p:nvPr>
        </p:nvSpPr>
        <p:spPr>
          <a:xfrm>
            <a:off x="1066800" y="598350"/>
            <a:ext cx="10058400" cy="434038"/>
          </a:xfrm>
        </p:spPr>
        <p:txBody>
          <a:bodyPr>
            <a:noAutofit/>
          </a:bodyPr>
          <a:lstStyle/>
          <a:p>
            <a:r>
              <a:rPr lang="en-US" sz="3200" b="1" dirty="0"/>
              <a:t>Emergence of Corporate Governance in India</a:t>
            </a:r>
            <a:endParaRPr lang="en-IN" sz="3200" dirty="0"/>
          </a:p>
        </p:txBody>
      </p:sp>
      <p:sp>
        <p:nvSpPr>
          <p:cNvPr id="3" name="Content Placeholder 2">
            <a:extLst>
              <a:ext uri="{FF2B5EF4-FFF2-40B4-BE49-F238E27FC236}">
                <a16:creationId xmlns="" xmlns:a16="http://schemas.microsoft.com/office/drawing/2014/main" id="{1BCF83E1-B9C8-4D5C-BB08-BBACA0F61EBA}"/>
              </a:ext>
            </a:extLst>
          </p:cNvPr>
          <p:cNvSpPr>
            <a:spLocks noGrp="1"/>
          </p:cNvSpPr>
          <p:nvPr>
            <p:ph idx="1"/>
          </p:nvPr>
        </p:nvSpPr>
        <p:spPr>
          <a:xfrm>
            <a:off x="1066800" y="1120877"/>
            <a:ext cx="10058400" cy="4831867"/>
          </a:xfrm>
        </p:spPr>
        <p:txBody>
          <a:bodyPr>
            <a:normAutofit fontScale="92500"/>
          </a:bodyPr>
          <a:lstStyle/>
          <a:p>
            <a:pPr algn="just"/>
            <a:r>
              <a:rPr lang="en-US" sz="2400" b="1" dirty="0"/>
              <a:t>After Independence</a:t>
            </a:r>
            <a:r>
              <a:rPr lang="en-US" sz="2400" dirty="0"/>
              <a:t>, governance practices were based on Gandhian principles of Trusteeship and the some of the direction received from the Indian principles of constitutions. Many corporates like JRD TATA have also imbibed these principles and established such a big empire of TATA group. </a:t>
            </a:r>
            <a:endParaRPr lang="en-US" sz="2400" dirty="0" smtClean="0"/>
          </a:p>
          <a:p>
            <a:pPr algn="just"/>
            <a:r>
              <a:rPr lang="en-US" sz="2400" b="1" dirty="0"/>
              <a:t>Liberalization</a:t>
            </a:r>
            <a:r>
              <a:rPr lang="en-US" sz="2400" dirty="0"/>
              <a:t> </a:t>
            </a:r>
            <a:r>
              <a:rPr lang="en-US" sz="2400" dirty="0" smtClean="0"/>
              <a:t>led </a:t>
            </a:r>
            <a:r>
              <a:rPr lang="en-US" sz="2400" dirty="0"/>
              <a:t>to wide ranging changes in both law and regulations. After the liberalization the establishment of the Securities and Exchange Board of India (1992) was very important development in the field of corporate governance and protection of the minority investors’ rights. </a:t>
            </a:r>
            <a:endParaRPr lang="en-US" sz="2400" dirty="0" smtClean="0"/>
          </a:p>
          <a:p>
            <a:pPr algn="just"/>
            <a:r>
              <a:rPr lang="en-US" sz="2400" b="1" dirty="0"/>
              <a:t>Satyam scam </a:t>
            </a:r>
            <a:r>
              <a:rPr lang="en-US" sz="2400" dirty="0" smtClean="0"/>
              <a:t>was </a:t>
            </a:r>
            <a:r>
              <a:rPr lang="en-US" sz="2400" dirty="0"/>
              <a:t>watershed moment for Indian Corporate governance. Post </a:t>
            </a:r>
            <a:r>
              <a:rPr lang="en-US" sz="2400" dirty="0" err="1"/>
              <a:t>satyam</a:t>
            </a:r>
            <a:r>
              <a:rPr lang="en-US" sz="2400" dirty="0"/>
              <a:t> there </a:t>
            </a:r>
            <a:r>
              <a:rPr lang="en-US" sz="2400" dirty="0" smtClean="0"/>
              <a:t>were </a:t>
            </a:r>
            <a:r>
              <a:rPr lang="en-US" sz="2400" dirty="0"/>
              <a:t>a series of regulations brought up in terms of Auditors, Directors, Independent Directors, promoters as well as regulators to avoid any further debacle like Satyam. </a:t>
            </a:r>
          </a:p>
        </p:txBody>
      </p:sp>
    </p:spTree>
    <p:extLst>
      <p:ext uri="{BB962C8B-B14F-4D97-AF65-F5344CB8AC3E}">
        <p14:creationId xmlns:p14="http://schemas.microsoft.com/office/powerpoint/2010/main" val="7590361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VTI" id="{A72E8C35-66DD-49F8-AF66-813F19B983AE}" vid="{93CCBC76-B7A1-4C3D-93EA-5CE34C4670F9}"/>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VTI">
  <a:themeElements>
    <a:clrScheme name="Custom 1">
      <a:dk1>
        <a:srgbClr val="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1_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VTI" id="{A72E8C35-66DD-49F8-AF66-813F19B983AE}" vid="{93CCBC76-B7A1-4C3D-93EA-5CE34C4670F9}"/>
    </a:ext>
  </a:extLst>
</a:theme>
</file>

<file path=ppt/theme/theme5.xml><?xml version="1.0" encoding="utf-8"?>
<a:theme xmlns:a="http://schemas.openxmlformats.org/drawingml/2006/main" name="2_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VTI" id="{A72E8C35-66DD-49F8-AF66-813F19B983AE}" vid="{93CCBC76-B7A1-4C3D-93EA-5CE34C4670F9}"/>
    </a:ext>
  </a:extLst>
</a:theme>
</file>

<file path=ppt/theme/theme6.xml><?xml version="1.0" encoding="utf-8"?>
<a:theme xmlns:a="http://schemas.openxmlformats.org/drawingml/2006/main" name="1_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 id="{1306E473-ED32-493B-A2D0-240A757EDD34}" vid="{913DB040-6816-4415-960D-8178C785755E}"/>
    </a:ext>
  </a:extLst>
</a:theme>
</file>

<file path=ppt/theme/theme7.xml><?xml version="1.0" encoding="utf-8"?>
<a:theme xmlns:a="http://schemas.openxmlformats.org/drawingml/2006/main" name="3_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VTI" id="{A72E8C35-66DD-49F8-AF66-813F19B983AE}" vid="{93CCBC76-B7A1-4C3D-93EA-5CE34C4670F9}"/>
    </a:ext>
  </a:extLst>
</a:theme>
</file>

<file path=ppt/theme/theme8.xml><?xml version="1.0" encoding="utf-8"?>
<a:theme xmlns:a="http://schemas.openxmlformats.org/drawingml/2006/main" name="4_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VTI" id="{A72E8C35-66DD-49F8-AF66-813F19B983AE}" vid="{93CCBC76-B7A1-4C3D-93EA-5CE34C4670F9}"/>
    </a:ext>
  </a:extLst>
</a:theme>
</file>

<file path=ppt/theme/theme9.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4 Ethical Dilemmas in Public Service contd.</Template>
  <TotalTime>940</TotalTime>
  <Words>2523</Words>
  <Application>Microsoft Office PowerPoint</Application>
  <PresentationFormat>Custom</PresentationFormat>
  <Paragraphs>214</Paragraphs>
  <Slides>51</Slides>
  <Notes>0</Notes>
  <HiddenSlides>0</HiddenSlides>
  <MMClips>0</MMClips>
  <ScaleCrop>false</ScaleCrop>
  <HeadingPairs>
    <vt:vector size="4" baseType="variant">
      <vt:variant>
        <vt:lpstr>Theme</vt:lpstr>
      </vt:variant>
      <vt:variant>
        <vt:i4>9</vt:i4>
      </vt:variant>
      <vt:variant>
        <vt:lpstr>Slide Titles</vt:lpstr>
      </vt:variant>
      <vt:variant>
        <vt:i4>51</vt:i4>
      </vt:variant>
    </vt:vector>
  </HeadingPairs>
  <TitlesOfParts>
    <vt:vector size="60" baseType="lpstr">
      <vt:lpstr>SavonVTI</vt:lpstr>
      <vt:lpstr>DividendVTI</vt:lpstr>
      <vt:lpstr>Gallery</vt:lpstr>
      <vt:lpstr>1_SavonVTI</vt:lpstr>
      <vt:lpstr>2_SavonVTI</vt:lpstr>
      <vt:lpstr>1_Savon</vt:lpstr>
      <vt:lpstr>3_SavonVTI</vt:lpstr>
      <vt:lpstr>4_SavonVTI</vt:lpstr>
      <vt:lpstr>Savon</vt:lpstr>
      <vt:lpstr>Objectives of the class</vt:lpstr>
      <vt:lpstr>CORPORATE GOVERNANCE, CSR  AND  ETHICS IN INTERNATIONAL RELATIONS</vt:lpstr>
      <vt:lpstr>Corporate Governance</vt:lpstr>
      <vt:lpstr>What is Corporate Governance?</vt:lpstr>
      <vt:lpstr>Four Pillars of Corporate Governance</vt:lpstr>
      <vt:lpstr>PowerPoint Presentation</vt:lpstr>
      <vt:lpstr>Need for a corporate governance</vt:lpstr>
      <vt:lpstr>Examples of failure of corporate governance in India  </vt:lpstr>
      <vt:lpstr>Emergence of Corporate Governance in India</vt:lpstr>
      <vt:lpstr>Why Corporate governance matters?</vt:lpstr>
      <vt:lpstr>Institutions, Legislations, and Regulations for Corporate Governance in India</vt:lpstr>
      <vt:lpstr>PowerPoint Presentation</vt:lpstr>
      <vt:lpstr>PowerPoint Presentation</vt:lpstr>
      <vt:lpstr>PowerPoint Presentation</vt:lpstr>
      <vt:lpstr>Indian Companies Act 2013</vt:lpstr>
      <vt:lpstr>Issues with Corporate Governance in India</vt:lpstr>
      <vt:lpstr>Corporate Social Responsibility</vt:lpstr>
      <vt:lpstr>Corporate Social Responsibility (CSR)</vt:lpstr>
      <vt:lpstr>What is the meaning of CSR?</vt:lpstr>
      <vt:lpstr>PowerPoint Presentation</vt:lpstr>
      <vt:lpstr>The Triple-Bottomline Impact</vt:lpstr>
      <vt:lpstr>An Enterprise’s Triple Effect on Society</vt:lpstr>
      <vt:lpstr>Evolution of CSR</vt:lpstr>
      <vt:lpstr>What is the CSR framework in India?</vt:lpstr>
      <vt:lpstr>Initiatives included under CSR (Schedule VII, Companies Act, 2013</vt:lpstr>
      <vt:lpstr>What are the benefits of CSR?</vt:lpstr>
      <vt:lpstr>PowerPoint Presentation</vt:lpstr>
      <vt:lpstr>Challenges and concerns associated with CSR in India</vt:lpstr>
      <vt:lpstr>PowerPoint Presentation</vt:lpstr>
      <vt:lpstr>PowerPoint Presentation</vt:lpstr>
      <vt:lpstr>Conclusion</vt:lpstr>
      <vt:lpstr>Ethics in International Relations</vt:lpstr>
      <vt:lpstr> Ethics in International Relations (IR)</vt:lpstr>
      <vt:lpstr>Three Perspectives of Ethics in International Relations</vt:lpstr>
      <vt:lpstr>Realistic Perspective</vt:lpstr>
      <vt:lpstr>Liberal Perspective</vt:lpstr>
      <vt:lpstr>Ideal/Cosmopolitan Perspective</vt:lpstr>
      <vt:lpstr>Principles which should guide International Relations</vt:lpstr>
      <vt:lpstr>Ethical Guidance Principles in India’s Foreign Policy</vt:lpstr>
      <vt:lpstr>Ethical issues in International Relations</vt:lpstr>
      <vt:lpstr>Human Rights Violations</vt:lpstr>
      <vt:lpstr>Climate Change</vt:lpstr>
      <vt:lpstr>Disarmament</vt:lpstr>
      <vt:lpstr>IPRs</vt:lpstr>
      <vt:lpstr>Global Commons</vt:lpstr>
      <vt:lpstr>Global Poverty</vt:lpstr>
      <vt:lpstr>Power Asymmetry at United Nations</vt:lpstr>
      <vt:lpstr>Genocide</vt:lpstr>
      <vt:lpstr>Contd…</vt:lpstr>
      <vt:lpstr>Terrorism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dc:creator>
  <cp:lastModifiedBy>hp</cp:lastModifiedBy>
  <cp:revision>686</cp:revision>
  <dcterms:created xsi:type="dcterms:W3CDTF">2022-07-09T14:28:41Z</dcterms:created>
  <dcterms:modified xsi:type="dcterms:W3CDTF">2024-04-03T12:50:55Z</dcterms:modified>
</cp:coreProperties>
</file>