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1" r:id="rId16"/>
    <p:sldId id="269" r:id="rId17"/>
    <p:sldId id="274" r:id="rId18"/>
    <p:sldId id="275"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4472C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4" autoAdjust="0"/>
    <p:restoredTop sz="94660"/>
  </p:normalViewPr>
  <p:slideViewPr>
    <p:cSldViewPr snapToGrid="0">
      <p:cViewPr>
        <p:scale>
          <a:sx n="100" d="100"/>
          <a:sy n="100" d="100"/>
        </p:scale>
        <p:origin x="876"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fr-FR" dirty="0" smtClean="0"/>
              <a:t>POPULATION STATS</a:t>
            </a:r>
            <a:endParaRPr lang="fr-FR" dirty="0"/>
          </a:p>
        </c:rich>
      </c:tx>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fr-FR"/>
        </a:p>
      </c:txPr>
    </c:title>
    <c:autoTitleDeleted val="0"/>
    <c:plotArea>
      <c:layout>
        <c:manualLayout>
          <c:layoutTarget val="inner"/>
          <c:xMode val="edge"/>
          <c:yMode val="edge"/>
          <c:x val="3.8576585679221585E-2"/>
          <c:y val="9.7556280908201218E-2"/>
          <c:w val="0.96142341432077838"/>
          <c:h val="0.75781848192553625"/>
        </c:manualLayout>
      </c:layout>
      <c:lineChart>
        <c:grouping val="standard"/>
        <c:varyColors val="0"/>
        <c:ser>
          <c:idx val="0"/>
          <c:order val="0"/>
          <c:tx>
            <c:strRef>
              <c:f>Sheet1!$B$1</c:f>
              <c:strCache>
                <c:ptCount val="1"/>
                <c:pt idx="0">
                  <c:v>India</c:v>
                </c:pt>
              </c:strCache>
            </c:strRef>
          </c:tx>
          <c:spPr>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cat>
            <c:numRef>
              <c:f>Sheet1!$A$2:$A$5</c:f>
              <c:numCache>
                <c:formatCode>General</c:formatCode>
                <c:ptCount val="4"/>
                <c:pt idx="0">
                  <c:v>2010</c:v>
                </c:pt>
                <c:pt idx="1">
                  <c:v>2015</c:v>
                </c:pt>
                <c:pt idx="2">
                  <c:v>2020</c:v>
                </c:pt>
                <c:pt idx="3">
                  <c:v>2050</c:v>
                </c:pt>
              </c:numCache>
            </c:numRef>
          </c:cat>
          <c:val>
            <c:numRef>
              <c:f>Sheet1!$B$2:$B$5</c:f>
              <c:numCache>
                <c:formatCode>General</c:formatCode>
                <c:ptCount val="4"/>
                <c:pt idx="0">
                  <c:v>1234</c:v>
                </c:pt>
                <c:pt idx="1">
                  <c:v>1310</c:v>
                </c:pt>
                <c:pt idx="2">
                  <c:v>1380</c:v>
                </c:pt>
                <c:pt idx="3">
                  <c:v>1764</c:v>
                </c:pt>
              </c:numCache>
            </c:numRef>
          </c:val>
          <c:smooth val="0"/>
          <c:extLst>
            <c:ext xmlns:c16="http://schemas.microsoft.com/office/drawing/2014/chart" uri="{C3380CC4-5D6E-409C-BE32-E72D297353CC}">
              <c16:uniqueId val="{00000000-CF76-49EE-9F99-2F789E83FF52}"/>
            </c:ext>
          </c:extLst>
        </c:ser>
        <c:ser>
          <c:idx val="1"/>
          <c:order val="1"/>
          <c:tx>
            <c:strRef>
              <c:f>Sheet1!$C$1</c:f>
              <c:strCache>
                <c:ptCount val="1"/>
                <c:pt idx="0">
                  <c:v>USA</c:v>
                </c:pt>
              </c:strCache>
            </c:strRef>
          </c:tx>
          <c:spPr>
            <a:ln w="38100" cap="flat" cmpd="dbl" algn="ctr">
              <a:solidFill>
                <a:schemeClr val="accent2"/>
              </a:solidFill>
              <a:miter lim="800000"/>
            </a:ln>
            <a:effectLst/>
          </c:spPr>
          <c:marker>
            <c:symbol val="circle"/>
            <c:size val="6"/>
            <c:spPr>
              <a:solidFill>
                <a:schemeClr val="accent2"/>
              </a:solidFill>
              <a:ln w="9525" cap="flat" cmpd="sng" algn="ctr">
                <a:solidFill>
                  <a:schemeClr val="lt1"/>
                </a:solidFill>
                <a:round/>
              </a:ln>
              <a:effectLst/>
            </c:spPr>
          </c:marker>
          <c:cat>
            <c:numRef>
              <c:f>Sheet1!$A$2:$A$5</c:f>
              <c:numCache>
                <c:formatCode>General</c:formatCode>
                <c:ptCount val="4"/>
                <c:pt idx="0">
                  <c:v>2010</c:v>
                </c:pt>
                <c:pt idx="1">
                  <c:v>2015</c:v>
                </c:pt>
                <c:pt idx="2">
                  <c:v>2020</c:v>
                </c:pt>
                <c:pt idx="3">
                  <c:v>2050</c:v>
                </c:pt>
              </c:numCache>
            </c:numRef>
          </c:cat>
          <c:val>
            <c:numRef>
              <c:f>Sheet1!$C$2:$C$5</c:f>
              <c:numCache>
                <c:formatCode>General</c:formatCode>
                <c:ptCount val="4"/>
                <c:pt idx="0">
                  <c:v>309.3</c:v>
                </c:pt>
                <c:pt idx="1">
                  <c:v>321</c:v>
                </c:pt>
                <c:pt idx="2">
                  <c:v>331</c:v>
                </c:pt>
                <c:pt idx="3">
                  <c:v>390</c:v>
                </c:pt>
              </c:numCache>
            </c:numRef>
          </c:val>
          <c:smooth val="0"/>
          <c:extLst>
            <c:ext xmlns:c16="http://schemas.microsoft.com/office/drawing/2014/chart" uri="{C3380CC4-5D6E-409C-BE32-E72D297353CC}">
              <c16:uniqueId val="{00000001-CF76-49EE-9F99-2F789E83FF52}"/>
            </c:ext>
          </c:extLst>
        </c:ser>
        <c:ser>
          <c:idx val="2"/>
          <c:order val="2"/>
          <c:tx>
            <c:strRef>
              <c:f>Sheet1!$D$1</c:f>
              <c:strCache>
                <c:ptCount val="1"/>
                <c:pt idx="0">
                  <c:v>Ethiopia</c:v>
                </c:pt>
              </c:strCache>
            </c:strRef>
          </c:tx>
          <c:spPr>
            <a:ln w="38100" cap="flat" cmpd="dbl" algn="ctr">
              <a:solidFill>
                <a:schemeClr val="accent3"/>
              </a:solidFill>
              <a:miter lim="800000"/>
            </a:ln>
            <a:effectLst/>
          </c:spPr>
          <c:marker>
            <c:symbol val="circle"/>
            <c:size val="6"/>
            <c:spPr>
              <a:solidFill>
                <a:schemeClr val="accent3"/>
              </a:solidFill>
              <a:ln w="9525" cap="flat" cmpd="sng" algn="ctr">
                <a:solidFill>
                  <a:schemeClr val="lt1"/>
                </a:solidFill>
                <a:round/>
              </a:ln>
              <a:effectLst/>
            </c:spPr>
          </c:marker>
          <c:cat>
            <c:numRef>
              <c:f>Sheet1!$A$2:$A$5</c:f>
              <c:numCache>
                <c:formatCode>General</c:formatCode>
                <c:ptCount val="4"/>
                <c:pt idx="0">
                  <c:v>2010</c:v>
                </c:pt>
                <c:pt idx="1">
                  <c:v>2015</c:v>
                </c:pt>
                <c:pt idx="2">
                  <c:v>2020</c:v>
                </c:pt>
                <c:pt idx="3">
                  <c:v>2050</c:v>
                </c:pt>
              </c:numCache>
            </c:numRef>
          </c:cat>
          <c:val>
            <c:numRef>
              <c:f>Sheet1!$D$2:$D$5</c:f>
              <c:numCache>
                <c:formatCode>General</c:formatCode>
                <c:ptCount val="4"/>
                <c:pt idx="0">
                  <c:v>87.64</c:v>
                </c:pt>
                <c:pt idx="1">
                  <c:v>101</c:v>
                </c:pt>
                <c:pt idx="2">
                  <c:v>114</c:v>
                </c:pt>
                <c:pt idx="3">
                  <c:v>170</c:v>
                </c:pt>
              </c:numCache>
            </c:numRef>
          </c:val>
          <c:smooth val="0"/>
          <c:extLst>
            <c:ext xmlns:c16="http://schemas.microsoft.com/office/drawing/2014/chart" uri="{C3380CC4-5D6E-409C-BE32-E72D297353CC}">
              <c16:uniqueId val="{00000002-CF76-49EE-9F99-2F789E83FF52}"/>
            </c:ext>
          </c:extLst>
        </c:ser>
        <c:dLbls>
          <c:showLegendKey val="0"/>
          <c:showVal val="0"/>
          <c:showCatName val="0"/>
          <c:showSerName val="0"/>
          <c:showPercent val="0"/>
          <c:showBubbleSize val="0"/>
        </c:dLbls>
        <c:marker val="1"/>
        <c:smooth val="0"/>
        <c:axId val="420813424"/>
        <c:axId val="420815064"/>
      </c:lineChart>
      <c:catAx>
        <c:axId val="420813424"/>
        <c:scaling>
          <c:orientation val="minMax"/>
        </c:scaling>
        <c:delete val="0"/>
        <c:axPos val="b"/>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20815064"/>
        <c:crosses val="autoZero"/>
        <c:auto val="1"/>
        <c:lblAlgn val="ctr"/>
        <c:lblOffset val="100"/>
        <c:noMultiLvlLbl val="0"/>
      </c:catAx>
      <c:valAx>
        <c:axId val="420815064"/>
        <c:scaling>
          <c:orientation val="minMax"/>
          <c:max val="1950"/>
          <c:min val="50"/>
        </c:scaling>
        <c:delete val="0"/>
        <c:axPos val="l"/>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2081342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fr-FR" dirty="0" smtClean="0"/>
              <a:t>POPULATION STATS</a:t>
            </a:r>
            <a:endParaRPr lang="fr-FR" dirty="0"/>
          </a:p>
        </c:rich>
      </c:tx>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fr-FR"/>
        </a:p>
      </c:txPr>
    </c:title>
    <c:autoTitleDeleted val="0"/>
    <c:plotArea>
      <c:layout>
        <c:manualLayout>
          <c:layoutTarget val="inner"/>
          <c:xMode val="edge"/>
          <c:yMode val="edge"/>
          <c:x val="3.8576585679221585E-2"/>
          <c:y val="9.7556280908201218E-2"/>
          <c:w val="0.96142341432077838"/>
          <c:h val="0.75781848192553625"/>
        </c:manualLayout>
      </c:layout>
      <c:lineChart>
        <c:grouping val="standard"/>
        <c:varyColors val="0"/>
        <c:ser>
          <c:idx val="0"/>
          <c:order val="0"/>
          <c:tx>
            <c:strRef>
              <c:f>Sheet1!$B$1</c:f>
              <c:strCache>
                <c:ptCount val="1"/>
                <c:pt idx="0">
                  <c:v>Germany</c:v>
                </c:pt>
              </c:strCache>
            </c:strRef>
          </c:tx>
          <c:spPr>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cat>
            <c:numRef>
              <c:f>Sheet1!$A$2:$A$5</c:f>
              <c:numCache>
                <c:formatCode>General</c:formatCode>
                <c:ptCount val="4"/>
                <c:pt idx="0">
                  <c:v>2010</c:v>
                </c:pt>
                <c:pt idx="1">
                  <c:v>2015</c:v>
                </c:pt>
                <c:pt idx="2">
                  <c:v>2020</c:v>
                </c:pt>
                <c:pt idx="3">
                  <c:v>2050</c:v>
                </c:pt>
              </c:numCache>
            </c:numRef>
          </c:cat>
          <c:val>
            <c:numRef>
              <c:f>Sheet1!$B$2:$B$5</c:f>
              <c:numCache>
                <c:formatCode>General</c:formatCode>
                <c:ptCount val="4"/>
                <c:pt idx="0">
                  <c:v>82</c:v>
                </c:pt>
                <c:pt idx="1">
                  <c:v>81</c:v>
                </c:pt>
                <c:pt idx="2">
                  <c:v>83</c:v>
                </c:pt>
                <c:pt idx="3">
                  <c:v>107</c:v>
                </c:pt>
              </c:numCache>
            </c:numRef>
          </c:val>
          <c:smooth val="0"/>
          <c:extLst>
            <c:ext xmlns:c16="http://schemas.microsoft.com/office/drawing/2014/chart" uri="{C3380CC4-5D6E-409C-BE32-E72D297353CC}">
              <c16:uniqueId val="{00000000-CF76-49EE-9F99-2F789E83FF52}"/>
            </c:ext>
          </c:extLst>
        </c:ser>
        <c:ser>
          <c:idx val="1"/>
          <c:order val="1"/>
          <c:tx>
            <c:strRef>
              <c:f>Sheet1!$C$1</c:f>
              <c:strCache>
                <c:ptCount val="1"/>
                <c:pt idx="0">
                  <c:v>France</c:v>
                </c:pt>
              </c:strCache>
            </c:strRef>
          </c:tx>
          <c:spPr>
            <a:ln w="38100" cap="flat" cmpd="dbl" algn="ctr">
              <a:solidFill>
                <a:schemeClr val="accent2"/>
              </a:solidFill>
              <a:miter lim="800000"/>
            </a:ln>
            <a:effectLst/>
          </c:spPr>
          <c:marker>
            <c:symbol val="circle"/>
            <c:size val="6"/>
            <c:spPr>
              <a:solidFill>
                <a:schemeClr val="accent2"/>
              </a:solidFill>
              <a:ln w="9525" cap="flat" cmpd="sng" algn="ctr">
                <a:solidFill>
                  <a:schemeClr val="lt1"/>
                </a:solidFill>
                <a:round/>
              </a:ln>
              <a:effectLst/>
            </c:spPr>
          </c:marker>
          <c:cat>
            <c:numRef>
              <c:f>Sheet1!$A$2:$A$5</c:f>
              <c:numCache>
                <c:formatCode>General</c:formatCode>
                <c:ptCount val="4"/>
                <c:pt idx="0">
                  <c:v>2010</c:v>
                </c:pt>
                <c:pt idx="1">
                  <c:v>2015</c:v>
                </c:pt>
                <c:pt idx="2">
                  <c:v>2020</c:v>
                </c:pt>
                <c:pt idx="3">
                  <c:v>2050</c:v>
                </c:pt>
              </c:numCache>
            </c:numRef>
          </c:cat>
          <c:val>
            <c:numRef>
              <c:f>Sheet1!$C$2:$C$5</c:f>
              <c:numCache>
                <c:formatCode>General</c:formatCode>
                <c:ptCount val="4"/>
                <c:pt idx="0">
                  <c:v>65.03</c:v>
                </c:pt>
                <c:pt idx="1">
                  <c:v>66</c:v>
                </c:pt>
                <c:pt idx="2">
                  <c:v>65</c:v>
                </c:pt>
                <c:pt idx="3">
                  <c:v>87</c:v>
                </c:pt>
              </c:numCache>
            </c:numRef>
          </c:val>
          <c:smooth val="0"/>
          <c:extLst>
            <c:ext xmlns:c16="http://schemas.microsoft.com/office/drawing/2014/chart" uri="{C3380CC4-5D6E-409C-BE32-E72D297353CC}">
              <c16:uniqueId val="{00000001-CF76-49EE-9F99-2F789E83FF52}"/>
            </c:ext>
          </c:extLst>
        </c:ser>
        <c:ser>
          <c:idx val="2"/>
          <c:order val="2"/>
          <c:tx>
            <c:strRef>
              <c:f>Sheet1!$D$1</c:f>
              <c:strCache>
                <c:ptCount val="1"/>
                <c:pt idx="0">
                  <c:v>South Africa</c:v>
                </c:pt>
              </c:strCache>
            </c:strRef>
          </c:tx>
          <c:spPr>
            <a:ln w="38100" cap="flat" cmpd="dbl" algn="ctr">
              <a:solidFill>
                <a:schemeClr val="accent3"/>
              </a:solidFill>
              <a:miter lim="800000"/>
            </a:ln>
            <a:effectLst/>
          </c:spPr>
          <c:marker>
            <c:symbol val="circle"/>
            <c:size val="6"/>
            <c:spPr>
              <a:solidFill>
                <a:schemeClr val="accent3"/>
              </a:solidFill>
              <a:ln w="9525" cap="flat" cmpd="sng" algn="ctr">
                <a:solidFill>
                  <a:schemeClr val="lt1"/>
                </a:solidFill>
                <a:round/>
              </a:ln>
              <a:effectLst/>
            </c:spPr>
          </c:marker>
          <c:cat>
            <c:numRef>
              <c:f>Sheet1!$A$2:$A$5</c:f>
              <c:numCache>
                <c:formatCode>General</c:formatCode>
                <c:ptCount val="4"/>
                <c:pt idx="0">
                  <c:v>2010</c:v>
                </c:pt>
                <c:pt idx="1">
                  <c:v>2015</c:v>
                </c:pt>
                <c:pt idx="2">
                  <c:v>2020</c:v>
                </c:pt>
                <c:pt idx="3">
                  <c:v>2050</c:v>
                </c:pt>
              </c:numCache>
            </c:numRef>
          </c:cat>
          <c:val>
            <c:numRef>
              <c:f>Sheet1!$D$2:$D$5</c:f>
              <c:numCache>
                <c:formatCode>General</c:formatCode>
                <c:ptCount val="4"/>
                <c:pt idx="0">
                  <c:v>51.22</c:v>
                </c:pt>
                <c:pt idx="1">
                  <c:v>55</c:v>
                </c:pt>
                <c:pt idx="2">
                  <c:v>59</c:v>
                </c:pt>
                <c:pt idx="3">
                  <c:v>89</c:v>
                </c:pt>
              </c:numCache>
            </c:numRef>
          </c:val>
          <c:smooth val="0"/>
          <c:extLst>
            <c:ext xmlns:c16="http://schemas.microsoft.com/office/drawing/2014/chart" uri="{C3380CC4-5D6E-409C-BE32-E72D297353CC}">
              <c16:uniqueId val="{00000002-CF76-49EE-9F99-2F789E83FF52}"/>
            </c:ext>
          </c:extLst>
        </c:ser>
        <c:dLbls>
          <c:showLegendKey val="0"/>
          <c:showVal val="0"/>
          <c:showCatName val="0"/>
          <c:showSerName val="0"/>
          <c:showPercent val="0"/>
          <c:showBubbleSize val="0"/>
        </c:dLbls>
        <c:marker val="1"/>
        <c:smooth val="0"/>
        <c:axId val="420813424"/>
        <c:axId val="420815064"/>
      </c:lineChart>
      <c:catAx>
        <c:axId val="420813424"/>
        <c:scaling>
          <c:orientation val="minMax"/>
        </c:scaling>
        <c:delete val="0"/>
        <c:axPos val="b"/>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20815064"/>
        <c:crosses val="autoZero"/>
        <c:auto val="1"/>
        <c:lblAlgn val="ctr"/>
        <c:lblOffset val="100"/>
        <c:noMultiLvlLbl val="0"/>
      </c:catAx>
      <c:valAx>
        <c:axId val="420815064"/>
        <c:scaling>
          <c:orientation val="minMax"/>
          <c:max val="120"/>
          <c:min val="50"/>
        </c:scaling>
        <c:delete val="0"/>
        <c:axPos val="l"/>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2081342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fr-FR" dirty="0" smtClean="0"/>
              <a:t>POPULATION STATS</a:t>
            </a:r>
            <a:endParaRPr lang="fr-FR" dirty="0"/>
          </a:p>
        </c:rich>
      </c:tx>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fr-FR"/>
        </a:p>
      </c:txPr>
    </c:title>
    <c:autoTitleDeleted val="0"/>
    <c:plotArea>
      <c:layout>
        <c:manualLayout>
          <c:layoutTarget val="inner"/>
          <c:xMode val="edge"/>
          <c:yMode val="edge"/>
          <c:x val="3.8576585679221585E-2"/>
          <c:y val="9.7556280908201218E-2"/>
          <c:w val="0.96142341432077838"/>
          <c:h val="0.75781848192553625"/>
        </c:manualLayout>
      </c:layout>
      <c:lineChart>
        <c:grouping val="standard"/>
        <c:varyColors val="0"/>
        <c:ser>
          <c:idx val="0"/>
          <c:order val="0"/>
          <c:tx>
            <c:strRef>
              <c:f>Sheet1!$B$1</c:f>
              <c:strCache>
                <c:ptCount val="1"/>
                <c:pt idx="0">
                  <c:v>Saudi Arabia</c:v>
                </c:pt>
              </c:strCache>
            </c:strRef>
          </c:tx>
          <c:spPr>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cat>
            <c:numRef>
              <c:f>Sheet1!$A$2:$A$5</c:f>
              <c:numCache>
                <c:formatCode>General</c:formatCode>
                <c:ptCount val="4"/>
                <c:pt idx="0">
                  <c:v>2010</c:v>
                </c:pt>
                <c:pt idx="1">
                  <c:v>2015</c:v>
                </c:pt>
                <c:pt idx="2">
                  <c:v>2020</c:v>
                </c:pt>
                <c:pt idx="3">
                  <c:v>2050</c:v>
                </c:pt>
              </c:numCache>
            </c:numRef>
          </c:cat>
          <c:val>
            <c:numRef>
              <c:f>Sheet1!$B$2:$B$5</c:f>
              <c:numCache>
                <c:formatCode>General</c:formatCode>
                <c:ptCount val="4"/>
                <c:pt idx="0">
                  <c:v>27.42</c:v>
                </c:pt>
                <c:pt idx="1">
                  <c:v>32</c:v>
                </c:pt>
                <c:pt idx="2">
                  <c:v>35</c:v>
                </c:pt>
                <c:pt idx="3">
                  <c:v>62</c:v>
                </c:pt>
              </c:numCache>
            </c:numRef>
          </c:val>
          <c:smooth val="0"/>
          <c:extLst>
            <c:ext xmlns:c16="http://schemas.microsoft.com/office/drawing/2014/chart" uri="{C3380CC4-5D6E-409C-BE32-E72D297353CC}">
              <c16:uniqueId val="{00000000-CF76-49EE-9F99-2F789E83FF52}"/>
            </c:ext>
          </c:extLst>
        </c:ser>
        <c:ser>
          <c:idx val="1"/>
          <c:order val="1"/>
          <c:tx>
            <c:strRef>
              <c:f>Sheet1!$C$1</c:f>
              <c:strCache>
                <c:ptCount val="1"/>
                <c:pt idx="0">
                  <c:v>Ghana</c:v>
                </c:pt>
              </c:strCache>
            </c:strRef>
          </c:tx>
          <c:spPr>
            <a:ln w="38100" cap="flat" cmpd="dbl" algn="ctr">
              <a:solidFill>
                <a:schemeClr val="accent2"/>
              </a:solidFill>
              <a:miter lim="800000"/>
            </a:ln>
            <a:effectLst/>
          </c:spPr>
          <c:marker>
            <c:symbol val="circle"/>
            <c:size val="6"/>
            <c:spPr>
              <a:solidFill>
                <a:schemeClr val="accent2"/>
              </a:solidFill>
              <a:ln w="9525" cap="flat" cmpd="sng" algn="ctr">
                <a:solidFill>
                  <a:schemeClr val="lt1"/>
                </a:solidFill>
                <a:round/>
              </a:ln>
              <a:effectLst/>
            </c:spPr>
          </c:marker>
          <c:cat>
            <c:numRef>
              <c:f>Sheet1!$A$2:$A$5</c:f>
              <c:numCache>
                <c:formatCode>General</c:formatCode>
                <c:ptCount val="4"/>
                <c:pt idx="0">
                  <c:v>2010</c:v>
                </c:pt>
                <c:pt idx="1">
                  <c:v>2015</c:v>
                </c:pt>
                <c:pt idx="2">
                  <c:v>2020</c:v>
                </c:pt>
                <c:pt idx="3">
                  <c:v>2050</c:v>
                </c:pt>
              </c:numCache>
            </c:numRef>
          </c:cat>
          <c:val>
            <c:numRef>
              <c:f>Sheet1!$C$2:$C$5</c:f>
              <c:numCache>
                <c:formatCode>General</c:formatCode>
                <c:ptCount val="4"/>
                <c:pt idx="0">
                  <c:v>24.78</c:v>
                </c:pt>
                <c:pt idx="1">
                  <c:v>28</c:v>
                </c:pt>
                <c:pt idx="2">
                  <c:v>31</c:v>
                </c:pt>
                <c:pt idx="3">
                  <c:v>78</c:v>
                </c:pt>
              </c:numCache>
            </c:numRef>
          </c:val>
          <c:smooth val="0"/>
          <c:extLst>
            <c:ext xmlns:c16="http://schemas.microsoft.com/office/drawing/2014/chart" uri="{C3380CC4-5D6E-409C-BE32-E72D297353CC}">
              <c16:uniqueId val="{00000001-CF76-49EE-9F99-2F789E83FF52}"/>
            </c:ext>
          </c:extLst>
        </c:ser>
        <c:ser>
          <c:idx val="2"/>
          <c:order val="2"/>
          <c:tx>
            <c:strRef>
              <c:f>Sheet1!$D$1</c:f>
              <c:strCache>
                <c:ptCount val="1"/>
                <c:pt idx="0">
                  <c:v>Bolivia</c:v>
                </c:pt>
              </c:strCache>
            </c:strRef>
          </c:tx>
          <c:spPr>
            <a:ln w="38100" cap="flat" cmpd="dbl" algn="ctr">
              <a:solidFill>
                <a:schemeClr val="accent3"/>
              </a:solidFill>
              <a:miter lim="800000"/>
            </a:ln>
            <a:effectLst/>
          </c:spPr>
          <c:marker>
            <c:symbol val="circle"/>
            <c:size val="6"/>
            <c:spPr>
              <a:solidFill>
                <a:schemeClr val="accent3"/>
              </a:solidFill>
              <a:ln w="9525" cap="flat" cmpd="sng" algn="ctr">
                <a:solidFill>
                  <a:schemeClr val="lt1"/>
                </a:solidFill>
                <a:round/>
              </a:ln>
              <a:effectLst/>
            </c:spPr>
          </c:marker>
          <c:cat>
            <c:numRef>
              <c:f>Sheet1!$A$2:$A$5</c:f>
              <c:numCache>
                <c:formatCode>General</c:formatCode>
                <c:ptCount val="4"/>
                <c:pt idx="0">
                  <c:v>2010</c:v>
                </c:pt>
                <c:pt idx="1">
                  <c:v>2015</c:v>
                </c:pt>
                <c:pt idx="2">
                  <c:v>2020</c:v>
                </c:pt>
                <c:pt idx="3">
                  <c:v>2050</c:v>
                </c:pt>
              </c:numCache>
            </c:numRef>
          </c:cat>
          <c:val>
            <c:numRef>
              <c:f>Sheet1!$D$2:$D$5</c:f>
              <c:numCache>
                <c:formatCode>General</c:formatCode>
                <c:ptCount val="4"/>
                <c:pt idx="0">
                  <c:v>10.050000000000001</c:v>
                </c:pt>
                <c:pt idx="1">
                  <c:v>11</c:v>
                </c:pt>
                <c:pt idx="2">
                  <c:v>11</c:v>
                </c:pt>
                <c:pt idx="3">
                  <c:v>14</c:v>
                </c:pt>
              </c:numCache>
            </c:numRef>
          </c:val>
          <c:smooth val="0"/>
          <c:extLst>
            <c:ext xmlns:c16="http://schemas.microsoft.com/office/drawing/2014/chart" uri="{C3380CC4-5D6E-409C-BE32-E72D297353CC}">
              <c16:uniqueId val="{00000002-CF76-49EE-9F99-2F789E83FF52}"/>
            </c:ext>
          </c:extLst>
        </c:ser>
        <c:dLbls>
          <c:showLegendKey val="0"/>
          <c:showVal val="0"/>
          <c:showCatName val="0"/>
          <c:showSerName val="0"/>
          <c:showPercent val="0"/>
          <c:showBubbleSize val="0"/>
        </c:dLbls>
        <c:marker val="1"/>
        <c:smooth val="0"/>
        <c:axId val="420813424"/>
        <c:axId val="420815064"/>
      </c:lineChart>
      <c:catAx>
        <c:axId val="420813424"/>
        <c:scaling>
          <c:orientation val="minMax"/>
        </c:scaling>
        <c:delete val="0"/>
        <c:axPos val="b"/>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20815064"/>
        <c:crosses val="autoZero"/>
        <c:auto val="1"/>
        <c:lblAlgn val="ctr"/>
        <c:lblOffset val="100"/>
        <c:noMultiLvlLbl val="0"/>
      </c:catAx>
      <c:valAx>
        <c:axId val="420815064"/>
        <c:scaling>
          <c:orientation val="minMax"/>
          <c:max val="80"/>
          <c:min val="10"/>
        </c:scaling>
        <c:delete val="0"/>
        <c:axPos val="l"/>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2081342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1197"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1197"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1197"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EAD9617E-B841-412C-8781-4416DA71E4C6}" type="datetimeFigureOut">
              <a:rPr lang="fr-FR" smtClean="0"/>
              <a:t>24/06/2021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A8FC61-8457-4E91-999F-52F7874A5ECD}" type="slidenum">
              <a:rPr lang="fr-FR" smtClean="0"/>
              <a:t>‹#›</a:t>
            </a:fld>
            <a:endParaRPr lang="fr-FR"/>
          </a:p>
        </p:txBody>
      </p:sp>
    </p:spTree>
    <p:extLst>
      <p:ext uri="{BB962C8B-B14F-4D97-AF65-F5344CB8AC3E}">
        <p14:creationId xmlns:p14="http://schemas.microsoft.com/office/powerpoint/2010/main" val="234269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AD9617E-B841-412C-8781-4416DA71E4C6}" type="datetimeFigureOut">
              <a:rPr lang="fr-FR" smtClean="0"/>
              <a:t>24/06/2021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A8FC61-8457-4E91-999F-52F7874A5ECD}" type="slidenum">
              <a:rPr lang="fr-FR" smtClean="0"/>
              <a:t>‹#›</a:t>
            </a:fld>
            <a:endParaRPr lang="fr-FR"/>
          </a:p>
        </p:txBody>
      </p:sp>
    </p:spTree>
    <p:extLst>
      <p:ext uri="{BB962C8B-B14F-4D97-AF65-F5344CB8AC3E}">
        <p14:creationId xmlns:p14="http://schemas.microsoft.com/office/powerpoint/2010/main" val="50750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AD9617E-B841-412C-8781-4416DA71E4C6}" type="datetimeFigureOut">
              <a:rPr lang="fr-FR" smtClean="0"/>
              <a:t>24/06/2021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A8FC61-8457-4E91-999F-52F7874A5ECD}" type="slidenum">
              <a:rPr lang="fr-FR" smtClean="0"/>
              <a:t>‹#›</a:t>
            </a:fld>
            <a:endParaRPr lang="fr-FR"/>
          </a:p>
        </p:txBody>
      </p:sp>
    </p:spTree>
    <p:extLst>
      <p:ext uri="{BB962C8B-B14F-4D97-AF65-F5344CB8AC3E}">
        <p14:creationId xmlns:p14="http://schemas.microsoft.com/office/powerpoint/2010/main" val="100352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AD9617E-B841-412C-8781-4416DA71E4C6}" type="datetimeFigureOut">
              <a:rPr lang="fr-FR" smtClean="0"/>
              <a:t>24/06/2021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A8FC61-8457-4E91-999F-52F7874A5ECD}" type="slidenum">
              <a:rPr lang="fr-FR" smtClean="0"/>
              <a:t>‹#›</a:t>
            </a:fld>
            <a:endParaRPr lang="fr-FR"/>
          </a:p>
        </p:txBody>
      </p:sp>
    </p:spTree>
    <p:extLst>
      <p:ext uri="{BB962C8B-B14F-4D97-AF65-F5344CB8AC3E}">
        <p14:creationId xmlns:p14="http://schemas.microsoft.com/office/powerpoint/2010/main" val="389011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D9617E-B841-412C-8781-4416DA71E4C6}" type="datetimeFigureOut">
              <a:rPr lang="fr-FR" smtClean="0"/>
              <a:t>24/06/2021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A8FC61-8457-4E91-999F-52F7874A5ECD}" type="slidenum">
              <a:rPr lang="fr-FR" smtClean="0"/>
              <a:t>‹#›</a:t>
            </a:fld>
            <a:endParaRPr lang="fr-FR"/>
          </a:p>
        </p:txBody>
      </p:sp>
    </p:spTree>
    <p:extLst>
      <p:ext uri="{BB962C8B-B14F-4D97-AF65-F5344CB8AC3E}">
        <p14:creationId xmlns:p14="http://schemas.microsoft.com/office/powerpoint/2010/main" val="2606955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EAD9617E-B841-412C-8781-4416DA71E4C6}" type="datetimeFigureOut">
              <a:rPr lang="fr-FR" smtClean="0"/>
              <a:t>24/06/2021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A8FC61-8457-4E91-999F-52F7874A5ECD}" type="slidenum">
              <a:rPr lang="fr-FR" smtClean="0"/>
              <a:t>‹#›</a:t>
            </a:fld>
            <a:endParaRPr lang="fr-FR"/>
          </a:p>
        </p:txBody>
      </p:sp>
    </p:spTree>
    <p:extLst>
      <p:ext uri="{BB962C8B-B14F-4D97-AF65-F5344CB8AC3E}">
        <p14:creationId xmlns:p14="http://schemas.microsoft.com/office/powerpoint/2010/main" val="50856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EAD9617E-B841-412C-8781-4416DA71E4C6}" type="datetimeFigureOut">
              <a:rPr lang="fr-FR" smtClean="0"/>
              <a:t>24/06/2021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8A8FC61-8457-4E91-999F-52F7874A5ECD}" type="slidenum">
              <a:rPr lang="fr-FR" smtClean="0"/>
              <a:t>‹#›</a:t>
            </a:fld>
            <a:endParaRPr lang="fr-FR"/>
          </a:p>
        </p:txBody>
      </p:sp>
    </p:spTree>
    <p:extLst>
      <p:ext uri="{BB962C8B-B14F-4D97-AF65-F5344CB8AC3E}">
        <p14:creationId xmlns:p14="http://schemas.microsoft.com/office/powerpoint/2010/main" val="504279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EAD9617E-B841-412C-8781-4416DA71E4C6}" type="datetimeFigureOut">
              <a:rPr lang="fr-FR" smtClean="0"/>
              <a:t>24/06/2021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8A8FC61-8457-4E91-999F-52F7874A5ECD}" type="slidenum">
              <a:rPr lang="fr-FR" smtClean="0"/>
              <a:t>‹#›</a:t>
            </a:fld>
            <a:endParaRPr lang="fr-FR"/>
          </a:p>
        </p:txBody>
      </p:sp>
    </p:spTree>
    <p:extLst>
      <p:ext uri="{BB962C8B-B14F-4D97-AF65-F5344CB8AC3E}">
        <p14:creationId xmlns:p14="http://schemas.microsoft.com/office/powerpoint/2010/main" val="1181594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9617E-B841-412C-8781-4416DA71E4C6}" type="datetimeFigureOut">
              <a:rPr lang="fr-FR" smtClean="0"/>
              <a:t>24/06/2021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8A8FC61-8457-4E91-999F-52F7874A5ECD}" type="slidenum">
              <a:rPr lang="fr-FR" smtClean="0"/>
              <a:t>‹#›</a:t>
            </a:fld>
            <a:endParaRPr lang="fr-FR"/>
          </a:p>
        </p:txBody>
      </p:sp>
    </p:spTree>
    <p:extLst>
      <p:ext uri="{BB962C8B-B14F-4D97-AF65-F5344CB8AC3E}">
        <p14:creationId xmlns:p14="http://schemas.microsoft.com/office/powerpoint/2010/main" val="342555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D9617E-B841-412C-8781-4416DA71E4C6}" type="datetimeFigureOut">
              <a:rPr lang="fr-FR" smtClean="0"/>
              <a:t>24/06/2021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A8FC61-8457-4E91-999F-52F7874A5ECD}" type="slidenum">
              <a:rPr lang="fr-FR" smtClean="0"/>
              <a:t>‹#›</a:t>
            </a:fld>
            <a:endParaRPr lang="fr-FR"/>
          </a:p>
        </p:txBody>
      </p:sp>
    </p:spTree>
    <p:extLst>
      <p:ext uri="{BB962C8B-B14F-4D97-AF65-F5344CB8AC3E}">
        <p14:creationId xmlns:p14="http://schemas.microsoft.com/office/powerpoint/2010/main" val="3788125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D9617E-B841-412C-8781-4416DA71E4C6}" type="datetimeFigureOut">
              <a:rPr lang="fr-FR" smtClean="0"/>
              <a:t>24/06/2021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A8FC61-8457-4E91-999F-52F7874A5ECD}" type="slidenum">
              <a:rPr lang="fr-FR" smtClean="0"/>
              <a:t>‹#›</a:t>
            </a:fld>
            <a:endParaRPr lang="fr-FR"/>
          </a:p>
        </p:txBody>
      </p:sp>
    </p:spTree>
    <p:extLst>
      <p:ext uri="{BB962C8B-B14F-4D97-AF65-F5344CB8AC3E}">
        <p14:creationId xmlns:p14="http://schemas.microsoft.com/office/powerpoint/2010/main" val="139336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9617E-B841-412C-8781-4416DA71E4C6}" type="datetimeFigureOut">
              <a:rPr lang="fr-FR" smtClean="0"/>
              <a:t>24/06/2021</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8FC61-8457-4E91-999F-52F7874A5ECD}" type="slidenum">
              <a:rPr lang="fr-FR" smtClean="0"/>
              <a:t>‹#›</a:t>
            </a:fld>
            <a:endParaRPr lang="fr-FR"/>
          </a:p>
        </p:txBody>
      </p:sp>
    </p:spTree>
    <p:extLst>
      <p:ext uri="{BB962C8B-B14F-4D97-AF65-F5344CB8AC3E}">
        <p14:creationId xmlns:p14="http://schemas.microsoft.com/office/powerpoint/2010/main" val="4067081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6" name="Straight Connector 5"/>
          <p:cNvCxnSpPr/>
          <p:nvPr/>
        </p:nvCxnSpPr>
        <p:spPr>
          <a:xfrm>
            <a:off x="199505" y="714895"/>
            <a:ext cx="1176251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4" idx="0"/>
            <a:endCxn id="4" idx="2"/>
          </p:cNvCxnSpPr>
          <p:nvPr/>
        </p:nvCxnSpPr>
        <p:spPr>
          <a:xfrm>
            <a:off x="6080760" y="182880"/>
            <a:ext cx="0" cy="5400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74320" y="257695"/>
            <a:ext cx="11513127" cy="369332"/>
          </a:xfrm>
          <a:prstGeom prst="rect">
            <a:avLst/>
          </a:prstGeom>
          <a:noFill/>
        </p:spPr>
        <p:txBody>
          <a:bodyPr wrap="square" rtlCol="0">
            <a:spAutoFit/>
          </a:bodyPr>
          <a:lstStyle/>
          <a:p>
            <a:r>
              <a:rPr lang="en-CA" dirty="0" smtClean="0">
                <a:latin typeface="Bahnschrift SemiBold Condensed" panose="020B0502040204020203" pitchFamily="34" charset="0"/>
              </a:rPr>
              <a:t>POPULATION STATS ( 2010 – 2021 ) in millions		  	         SOURCE: Google Stats</a:t>
            </a:r>
            <a:endParaRPr lang="fr-FR" dirty="0">
              <a:latin typeface="Bahnschrift SemiBold Condensed" panose="020B0502040204020203" pitchFamily="34" charset="0"/>
            </a:endParaRPr>
          </a:p>
        </p:txBody>
      </p:sp>
      <p:sp>
        <p:nvSpPr>
          <p:cNvPr id="10" name="Rounded Rectangle 9"/>
          <p:cNvSpPr/>
          <p:nvPr/>
        </p:nvSpPr>
        <p:spPr>
          <a:xfrm>
            <a:off x="781396" y="1645995"/>
            <a:ext cx="88848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1" name="Rounded Rectangle 10"/>
          <p:cNvSpPr/>
          <p:nvPr/>
        </p:nvSpPr>
        <p:spPr>
          <a:xfrm>
            <a:off x="781396" y="2171084"/>
            <a:ext cx="22248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Rounded Rectangle 11"/>
          <p:cNvSpPr/>
          <p:nvPr/>
        </p:nvSpPr>
        <p:spPr>
          <a:xfrm>
            <a:off x="781396" y="2696173"/>
            <a:ext cx="6192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Rounded Rectangle 12"/>
          <p:cNvSpPr/>
          <p:nvPr/>
        </p:nvSpPr>
        <p:spPr>
          <a:xfrm>
            <a:off x="781396" y="3215620"/>
            <a:ext cx="5904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 name="Rounded Rectangle 15"/>
          <p:cNvSpPr/>
          <p:nvPr/>
        </p:nvSpPr>
        <p:spPr>
          <a:xfrm>
            <a:off x="781396" y="3740709"/>
            <a:ext cx="4680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7" name="Rounded Rectangle 16"/>
          <p:cNvSpPr/>
          <p:nvPr/>
        </p:nvSpPr>
        <p:spPr>
          <a:xfrm>
            <a:off x="781396" y="4265798"/>
            <a:ext cx="3672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Rounded Rectangle 17"/>
          <p:cNvSpPr/>
          <p:nvPr/>
        </p:nvSpPr>
        <p:spPr>
          <a:xfrm>
            <a:off x="781396" y="4789503"/>
            <a:ext cx="1944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Rounded Rectangle 18"/>
          <p:cNvSpPr/>
          <p:nvPr/>
        </p:nvSpPr>
        <p:spPr>
          <a:xfrm>
            <a:off x="781396" y="5310440"/>
            <a:ext cx="1800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0" name="Rounded Rectangle 19"/>
          <p:cNvSpPr/>
          <p:nvPr/>
        </p:nvSpPr>
        <p:spPr>
          <a:xfrm>
            <a:off x="781396" y="5835529"/>
            <a:ext cx="720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1" name="TextBox 20"/>
          <p:cNvSpPr txBox="1"/>
          <p:nvPr/>
        </p:nvSpPr>
        <p:spPr>
          <a:xfrm>
            <a:off x="781396" y="1605565"/>
            <a:ext cx="573579"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India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4" name="TextBox 23"/>
          <p:cNvSpPr txBox="1"/>
          <p:nvPr/>
        </p:nvSpPr>
        <p:spPr>
          <a:xfrm>
            <a:off x="781396" y="2138967"/>
            <a:ext cx="573580"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USA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5" name="TextBox 24"/>
          <p:cNvSpPr txBox="1"/>
          <p:nvPr/>
        </p:nvSpPr>
        <p:spPr>
          <a:xfrm>
            <a:off x="781395" y="2656063"/>
            <a:ext cx="889463"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Ethiopia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6" name="TextBox 25"/>
          <p:cNvSpPr txBox="1"/>
          <p:nvPr/>
        </p:nvSpPr>
        <p:spPr>
          <a:xfrm>
            <a:off x="781393" y="3177620"/>
            <a:ext cx="98090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Germany</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7" name="TextBox 26"/>
          <p:cNvSpPr txBox="1"/>
          <p:nvPr/>
        </p:nvSpPr>
        <p:spPr>
          <a:xfrm>
            <a:off x="665018" y="914400"/>
            <a:ext cx="2818015" cy="523220"/>
          </a:xfrm>
          <a:prstGeom prst="rect">
            <a:avLst/>
          </a:prstGeom>
          <a:noFill/>
        </p:spPr>
        <p:txBody>
          <a:bodyPr wrap="square" rtlCol="0">
            <a:spAutoFit/>
          </a:bodyPr>
          <a:lstStyle/>
          <a:p>
            <a:r>
              <a:rPr lang="en-CA" sz="2800" b="1" dirty="0" smtClean="0">
                <a:effectLst>
                  <a:outerShdw blurRad="38100" dist="38100" dir="2700000" algn="tl">
                    <a:srgbClr val="000000">
                      <a:alpha val="43137"/>
                    </a:srgbClr>
                  </a:outerShdw>
                </a:effectLst>
                <a:latin typeface="Bahnschrift SemiCondensed" panose="020B0502040204020203" pitchFamily="34" charset="0"/>
              </a:rPr>
              <a:t>2010</a:t>
            </a:r>
            <a:r>
              <a:rPr lang="en-CA" dirty="0" smtClean="0"/>
              <a:t> </a:t>
            </a:r>
            <a:endParaRPr lang="fr-FR" dirty="0"/>
          </a:p>
        </p:txBody>
      </p:sp>
      <p:sp>
        <p:nvSpPr>
          <p:cNvPr id="28" name="TextBox 27"/>
          <p:cNvSpPr txBox="1"/>
          <p:nvPr/>
        </p:nvSpPr>
        <p:spPr>
          <a:xfrm>
            <a:off x="781393" y="3703474"/>
            <a:ext cx="76477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France</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9" name="TextBox 28"/>
          <p:cNvSpPr txBox="1"/>
          <p:nvPr/>
        </p:nvSpPr>
        <p:spPr>
          <a:xfrm>
            <a:off x="781393" y="4233681"/>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South Africa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0" name="TextBox 29"/>
          <p:cNvSpPr txBox="1"/>
          <p:nvPr/>
        </p:nvSpPr>
        <p:spPr>
          <a:xfrm>
            <a:off x="781393" y="4750885"/>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Saudi Arabia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1" name="TextBox 30"/>
          <p:cNvSpPr txBox="1"/>
          <p:nvPr/>
        </p:nvSpPr>
        <p:spPr>
          <a:xfrm>
            <a:off x="781393" y="5275529"/>
            <a:ext cx="764773"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Ghana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2" name="TextBox 31"/>
          <p:cNvSpPr txBox="1"/>
          <p:nvPr/>
        </p:nvSpPr>
        <p:spPr>
          <a:xfrm>
            <a:off x="781393" y="5798188"/>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Bolivia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3" name="TextBox 32"/>
          <p:cNvSpPr txBox="1"/>
          <p:nvPr/>
        </p:nvSpPr>
        <p:spPr>
          <a:xfrm>
            <a:off x="9666196" y="1605565"/>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1234</a:t>
            </a:r>
            <a:endParaRPr lang="fr-FR" sz="1600" b="1" dirty="0">
              <a:solidFill>
                <a:srgbClr val="4472C4"/>
              </a:solidFill>
              <a:latin typeface="Bahnschrift SemiCondensed" panose="020B0502040204020203" pitchFamily="34" charset="0"/>
            </a:endParaRPr>
          </a:p>
        </p:txBody>
      </p:sp>
      <p:sp>
        <p:nvSpPr>
          <p:cNvPr id="34" name="TextBox 33"/>
          <p:cNvSpPr txBox="1"/>
          <p:nvPr/>
        </p:nvSpPr>
        <p:spPr>
          <a:xfrm>
            <a:off x="1381280" y="3711022"/>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65</a:t>
            </a:r>
            <a:endParaRPr lang="fr-FR" sz="1600" b="1" dirty="0">
              <a:solidFill>
                <a:srgbClr val="70AD47"/>
              </a:solidFill>
              <a:latin typeface="Bahnschrift SemiCondensed" panose="020B0502040204020203" pitchFamily="34" charset="0"/>
            </a:endParaRPr>
          </a:p>
        </p:txBody>
      </p:sp>
      <p:sp>
        <p:nvSpPr>
          <p:cNvPr id="35" name="TextBox 34"/>
          <p:cNvSpPr txBox="1"/>
          <p:nvPr/>
        </p:nvSpPr>
        <p:spPr>
          <a:xfrm>
            <a:off x="1561286" y="3198823"/>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82</a:t>
            </a:r>
            <a:endParaRPr lang="fr-FR" sz="1600" b="1" dirty="0">
              <a:solidFill>
                <a:srgbClr val="70AD47"/>
              </a:solidFill>
              <a:latin typeface="Bahnschrift SemiCondensed" panose="020B0502040204020203" pitchFamily="34" charset="0"/>
            </a:endParaRPr>
          </a:p>
        </p:txBody>
      </p:sp>
      <p:sp>
        <p:nvSpPr>
          <p:cNvPr id="36" name="TextBox 35"/>
          <p:cNvSpPr txBox="1"/>
          <p:nvPr/>
        </p:nvSpPr>
        <p:spPr>
          <a:xfrm>
            <a:off x="1508637" y="267038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88</a:t>
            </a:r>
            <a:endParaRPr lang="fr-FR" sz="1600" b="1" dirty="0">
              <a:solidFill>
                <a:srgbClr val="ED7D31"/>
              </a:solidFill>
              <a:latin typeface="Bahnschrift SemiCondensed" panose="020B0502040204020203" pitchFamily="34" charset="0"/>
            </a:endParaRPr>
          </a:p>
        </p:txBody>
      </p:sp>
      <p:sp>
        <p:nvSpPr>
          <p:cNvPr id="37" name="TextBox 36"/>
          <p:cNvSpPr txBox="1"/>
          <p:nvPr/>
        </p:nvSpPr>
        <p:spPr>
          <a:xfrm>
            <a:off x="3046254" y="2138967"/>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309</a:t>
            </a:r>
            <a:endParaRPr lang="fr-FR" sz="1600" b="1" dirty="0">
              <a:solidFill>
                <a:srgbClr val="70AD47"/>
              </a:solidFill>
              <a:latin typeface="Bahnschrift SemiCondensed" panose="020B0502040204020203" pitchFamily="34" charset="0"/>
            </a:endParaRPr>
          </a:p>
        </p:txBody>
      </p:sp>
      <p:sp>
        <p:nvSpPr>
          <p:cNvPr id="38" name="TextBox 37"/>
          <p:cNvSpPr txBox="1"/>
          <p:nvPr/>
        </p:nvSpPr>
        <p:spPr>
          <a:xfrm>
            <a:off x="1853497" y="4249172"/>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51</a:t>
            </a:r>
            <a:endParaRPr lang="fr-FR" sz="1600" b="1" dirty="0">
              <a:solidFill>
                <a:srgbClr val="4472C4"/>
              </a:solidFill>
              <a:latin typeface="Bahnschrift SemiCondensed" panose="020B0502040204020203" pitchFamily="34" charset="0"/>
            </a:endParaRPr>
          </a:p>
        </p:txBody>
      </p:sp>
      <p:sp>
        <p:nvSpPr>
          <p:cNvPr id="39" name="TextBox 38"/>
          <p:cNvSpPr txBox="1"/>
          <p:nvPr/>
        </p:nvSpPr>
        <p:spPr>
          <a:xfrm>
            <a:off x="1861811" y="4762072"/>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27</a:t>
            </a:r>
            <a:endParaRPr lang="fr-FR" sz="1600" b="1" dirty="0">
              <a:solidFill>
                <a:srgbClr val="4472C4"/>
              </a:solidFill>
              <a:latin typeface="Bahnschrift SemiCondensed" panose="020B0502040204020203" pitchFamily="34" charset="0"/>
            </a:endParaRPr>
          </a:p>
        </p:txBody>
      </p:sp>
      <p:sp>
        <p:nvSpPr>
          <p:cNvPr id="40" name="TextBox 39"/>
          <p:cNvSpPr txBox="1"/>
          <p:nvPr/>
        </p:nvSpPr>
        <p:spPr>
          <a:xfrm>
            <a:off x="1371796" y="5292146"/>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25</a:t>
            </a:r>
            <a:endParaRPr lang="fr-FR" sz="1600" b="1" dirty="0">
              <a:solidFill>
                <a:srgbClr val="ED7D31"/>
              </a:solidFill>
              <a:latin typeface="Bahnschrift SemiCondensed" panose="020B0502040204020203" pitchFamily="34" charset="0"/>
            </a:endParaRPr>
          </a:p>
        </p:txBody>
      </p:sp>
      <p:sp>
        <p:nvSpPr>
          <p:cNvPr id="41" name="TextBox 40"/>
          <p:cNvSpPr txBox="1"/>
          <p:nvPr/>
        </p:nvSpPr>
        <p:spPr>
          <a:xfrm>
            <a:off x="1415813" y="581480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10</a:t>
            </a:r>
            <a:endParaRPr lang="fr-FR" sz="1600" b="1" dirty="0">
              <a:solidFill>
                <a:srgbClr val="ED7D31"/>
              </a:solidFill>
              <a:latin typeface="Bahnschrift SemiCondensed" panose="020B0502040204020203" pitchFamily="34" charset="0"/>
            </a:endParaRPr>
          </a:p>
        </p:txBody>
      </p:sp>
    </p:spTree>
    <p:extLst>
      <p:ext uri="{BB962C8B-B14F-4D97-AF65-F5344CB8AC3E}">
        <p14:creationId xmlns:p14="http://schemas.microsoft.com/office/powerpoint/2010/main" val="1928393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6" name="Straight Connector 5"/>
          <p:cNvCxnSpPr/>
          <p:nvPr/>
        </p:nvCxnSpPr>
        <p:spPr>
          <a:xfrm>
            <a:off x="199505" y="714895"/>
            <a:ext cx="1176251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4" idx="0"/>
            <a:endCxn id="4" idx="2"/>
          </p:cNvCxnSpPr>
          <p:nvPr/>
        </p:nvCxnSpPr>
        <p:spPr>
          <a:xfrm>
            <a:off x="6080760" y="182880"/>
            <a:ext cx="0" cy="5400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74320" y="257695"/>
            <a:ext cx="11513127" cy="369332"/>
          </a:xfrm>
          <a:prstGeom prst="rect">
            <a:avLst/>
          </a:prstGeom>
          <a:noFill/>
        </p:spPr>
        <p:txBody>
          <a:bodyPr wrap="square" rtlCol="0">
            <a:spAutoFit/>
          </a:bodyPr>
          <a:lstStyle/>
          <a:p>
            <a:r>
              <a:rPr lang="en-CA" dirty="0" smtClean="0">
                <a:latin typeface="Bahnschrift SemiBold Condensed" panose="020B0502040204020203" pitchFamily="34" charset="0"/>
              </a:rPr>
              <a:t>POPULATION STATS ( 2010 – 2021 ) in millions		  	         SOURCE: Google Stats</a:t>
            </a:r>
            <a:endParaRPr lang="fr-FR" dirty="0">
              <a:latin typeface="Bahnschrift SemiBold Condensed" panose="020B0502040204020203" pitchFamily="34" charset="0"/>
            </a:endParaRPr>
          </a:p>
        </p:txBody>
      </p:sp>
      <p:sp>
        <p:nvSpPr>
          <p:cNvPr id="10" name="Rounded Rectangle 9"/>
          <p:cNvSpPr/>
          <p:nvPr/>
        </p:nvSpPr>
        <p:spPr>
          <a:xfrm>
            <a:off x="781396" y="1645995"/>
            <a:ext cx="97920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1" name="Rounded Rectangle 10"/>
          <p:cNvSpPr/>
          <p:nvPr/>
        </p:nvSpPr>
        <p:spPr>
          <a:xfrm>
            <a:off x="781396" y="2171084"/>
            <a:ext cx="23616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Rounded Rectangle 11"/>
          <p:cNvSpPr/>
          <p:nvPr/>
        </p:nvSpPr>
        <p:spPr>
          <a:xfrm>
            <a:off x="781396" y="2696173"/>
            <a:ext cx="8064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Rounded Rectangle 12"/>
          <p:cNvSpPr/>
          <p:nvPr/>
        </p:nvSpPr>
        <p:spPr>
          <a:xfrm>
            <a:off x="781396" y="3215620"/>
            <a:ext cx="5976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 name="Rounded Rectangle 15"/>
          <p:cNvSpPr/>
          <p:nvPr/>
        </p:nvSpPr>
        <p:spPr>
          <a:xfrm>
            <a:off x="781396" y="3740709"/>
            <a:ext cx="4824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7" name="Rounded Rectangle 16"/>
          <p:cNvSpPr/>
          <p:nvPr/>
        </p:nvSpPr>
        <p:spPr>
          <a:xfrm>
            <a:off x="781396" y="4265798"/>
            <a:ext cx="4176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Rounded Rectangle 17"/>
          <p:cNvSpPr/>
          <p:nvPr/>
        </p:nvSpPr>
        <p:spPr>
          <a:xfrm>
            <a:off x="781396" y="4789503"/>
            <a:ext cx="2448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Rounded Rectangle 18"/>
          <p:cNvSpPr/>
          <p:nvPr/>
        </p:nvSpPr>
        <p:spPr>
          <a:xfrm>
            <a:off x="781396" y="5310440"/>
            <a:ext cx="2160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0" name="Rounded Rectangle 19"/>
          <p:cNvSpPr/>
          <p:nvPr/>
        </p:nvSpPr>
        <p:spPr>
          <a:xfrm>
            <a:off x="781396" y="5835529"/>
            <a:ext cx="792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1" name="TextBox 20"/>
          <p:cNvSpPr txBox="1"/>
          <p:nvPr/>
        </p:nvSpPr>
        <p:spPr>
          <a:xfrm>
            <a:off x="781396" y="1605565"/>
            <a:ext cx="573579"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India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4" name="TextBox 23"/>
          <p:cNvSpPr txBox="1"/>
          <p:nvPr/>
        </p:nvSpPr>
        <p:spPr>
          <a:xfrm>
            <a:off x="781396" y="2138967"/>
            <a:ext cx="573580"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USA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5" name="TextBox 24"/>
          <p:cNvSpPr txBox="1"/>
          <p:nvPr/>
        </p:nvSpPr>
        <p:spPr>
          <a:xfrm>
            <a:off x="781393" y="2656063"/>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Ethiopia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6" name="TextBox 25"/>
          <p:cNvSpPr txBox="1"/>
          <p:nvPr/>
        </p:nvSpPr>
        <p:spPr>
          <a:xfrm>
            <a:off x="781393" y="3177620"/>
            <a:ext cx="98090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Germany</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7" name="TextBox 26"/>
          <p:cNvSpPr txBox="1"/>
          <p:nvPr/>
        </p:nvSpPr>
        <p:spPr>
          <a:xfrm>
            <a:off x="665018" y="914400"/>
            <a:ext cx="2818015" cy="523220"/>
          </a:xfrm>
          <a:prstGeom prst="rect">
            <a:avLst/>
          </a:prstGeom>
          <a:noFill/>
        </p:spPr>
        <p:txBody>
          <a:bodyPr wrap="square" rtlCol="0">
            <a:spAutoFit/>
          </a:bodyPr>
          <a:lstStyle/>
          <a:p>
            <a:r>
              <a:rPr lang="en-CA" sz="2800" b="1" dirty="0" smtClean="0">
                <a:effectLst>
                  <a:outerShdw blurRad="38100" dist="38100" dir="2700000" algn="tl">
                    <a:srgbClr val="000000">
                      <a:alpha val="43137"/>
                    </a:srgbClr>
                  </a:outerShdw>
                </a:effectLst>
                <a:latin typeface="Bahnschrift SemiCondensed" panose="020B0502040204020203" pitchFamily="34" charset="0"/>
              </a:rPr>
              <a:t>2019</a:t>
            </a:r>
            <a:r>
              <a:rPr lang="en-CA" dirty="0" smtClean="0"/>
              <a:t> </a:t>
            </a:r>
            <a:endParaRPr lang="fr-FR" dirty="0"/>
          </a:p>
        </p:txBody>
      </p:sp>
      <p:sp>
        <p:nvSpPr>
          <p:cNvPr id="28" name="TextBox 27"/>
          <p:cNvSpPr txBox="1"/>
          <p:nvPr/>
        </p:nvSpPr>
        <p:spPr>
          <a:xfrm>
            <a:off x="781393" y="3703474"/>
            <a:ext cx="76477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France</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9" name="TextBox 28"/>
          <p:cNvSpPr txBox="1"/>
          <p:nvPr/>
        </p:nvSpPr>
        <p:spPr>
          <a:xfrm>
            <a:off x="781393" y="4233681"/>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South Africa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0" name="TextBox 29"/>
          <p:cNvSpPr txBox="1"/>
          <p:nvPr/>
        </p:nvSpPr>
        <p:spPr>
          <a:xfrm>
            <a:off x="781393" y="4750885"/>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Saudi Arabia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1" name="TextBox 30"/>
          <p:cNvSpPr txBox="1"/>
          <p:nvPr/>
        </p:nvSpPr>
        <p:spPr>
          <a:xfrm>
            <a:off x="781393" y="5275529"/>
            <a:ext cx="764773"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Ghana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2" name="TextBox 31"/>
          <p:cNvSpPr txBox="1"/>
          <p:nvPr/>
        </p:nvSpPr>
        <p:spPr>
          <a:xfrm>
            <a:off x="781393" y="5798188"/>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Bolivia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3" name="TextBox 32"/>
          <p:cNvSpPr txBox="1"/>
          <p:nvPr/>
        </p:nvSpPr>
        <p:spPr>
          <a:xfrm>
            <a:off x="10562389" y="1605565"/>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1366</a:t>
            </a:r>
            <a:endParaRPr lang="fr-FR" sz="1600" b="1" dirty="0">
              <a:solidFill>
                <a:srgbClr val="4472C4"/>
              </a:solidFill>
              <a:latin typeface="Bahnschrift SemiCondensed" panose="020B0502040204020203" pitchFamily="34" charset="0"/>
            </a:endParaRPr>
          </a:p>
        </p:txBody>
      </p:sp>
      <p:sp>
        <p:nvSpPr>
          <p:cNvPr id="34" name="TextBox 33"/>
          <p:cNvSpPr txBox="1"/>
          <p:nvPr/>
        </p:nvSpPr>
        <p:spPr>
          <a:xfrm>
            <a:off x="1418351" y="3711022"/>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67</a:t>
            </a:r>
            <a:endParaRPr lang="fr-FR" sz="1600" b="1" dirty="0">
              <a:solidFill>
                <a:srgbClr val="70AD47"/>
              </a:solidFill>
              <a:latin typeface="Bahnschrift SemiCondensed" panose="020B0502040204020203" pitchFamily="34" charset="0"/>
            </a:endParaRPr>
          </a:p>
        </p:txBody>
      </p:sp>
      <p:sp>
        <p:nvSpPr>
          <p:cNvPr id="35" name="TextBox 34"/>
          <p:cNvSpPr txBox="1"/>
          <p:nvPr/>
        </p:nvSpPr>
        <p:spPr>
          <a:xfrm>
            <a:off x="1602523" y="3198823"/>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83</a:t>
            </a:r>
            <a:endParaRPr lang="fr-FR" sz="1600" b="1" dirty="0">
              <a:solidFill>
                <a:srgbClr val="70AD47"/>
              </a:solidFill>
              <a:latin typeface="Bahnschrift SemiCondensed" panose="020B0502040204020203" pitchFamily="34" charset="0"/>
            </a:endParaRPr>
          </a:p>
        </p:txBody>
      </p:sp>
      <p:sp>
        <p:nvSpPr>
          <p:cNvPr id="36" name="TextBox 35"/>
          <p:cNvSpPr txBox="1"/>
          <p:nvPr/>
        </p:nvSpPr>
        <p:spPr>
          <a:xfrm>
            <a:off x="1714540" y="267038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112</a:t>
            </a:r>
            <a:endParaRPr lang="fr-FR" sz="1600" b="1" dirty="0">
              <a:solidFill>
                <a:srgbClr val="ED7D31"/>
              </a:solidFill>
              <a:latin typeface="Bahnschrift SemiCondensed" panose="020B0502040204020203" pitchFamily="34" charset="0"/>
            </a:endParaRPr>
          </a:p>
        </p:txBody>
      </p:sp>
      <p:sp>
        <p:nvSpPr>
          <p:cNvPr id="37" name="TextBox 36"/>
          <p:cNvSpPr txBox="1"/>
          <p:nvPr/>
        </p:nvSpPr>
        <p:spPr>
          <a:xfrm>
            <a:off x="3234750" y="2138967"/>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328</a:t>
            </a:r>
            <a:endParaRPr lang="fr-FR" sz="1600" b="1" dirty="0">
              <a:solidFill>
                <a:srgbClr val="70AD47"/>
              </a:solidFill>
              <a:latin typeface="Bahnschrift SemiCondensed" panose="020B0502040204020203" pitchFamily="34" charset="0"/>
            </a:endParaRPr>
          </a:p>
        </p:txBody>
      </p:sp>
      <p:sp>
        <p:nvSpPr>
          <p:cNvPr id="38" name="TextBox 37"/>
          <p:cNvSpPr txBox="1"/>
          <p:nvPr/>
        </p:nvSpPr>
        <p:spPr>
          <a:xfrm>
            <a:off x="1974990" y="4248843"/>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58</a:t>
            </a:r>
            <a:endParaRPr lang="fr-FR" sz="1600" b="1" dirty="0">
              <a:solidFill>
                <a:srgbClr val="4472C4"/>
              </a:solidFill>
              <a:latin typeface="Bahnschrift SemiCondensed" panose="020B0502040204020203" pitchFamily="34" charset="0"/>
            </a:endParaRPr>
          </a:p>
        </p:txBody>
      </p:sp>
      <p:sp>
        <p:nvSpPr>
          <p:cNvPr id="39" name="TextBox 38"/>
          <p:cNvSpPr txBox="1"/>
          <p:nvPr/>
        </p:nvSpPr>
        <p:spPr>
          <a:xfrm>
            <a:off x="1983298" y="4762072"/>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34</a:t>
            </a:r>
            <a:endParaRPr lang="fr-FR" sz="1600" b="1" dirty="0">
              <a:solidFill>
                <a:srgbClr val="4472C4"/>
              </a:solidFill>
              <a:latin typeface="Bahnschrift SemiCondensed" panose="020B0502040204020203" pitchFamily="34" charset="0"/>
            </a:endParaRPr>
          </a:p>
        </p:txBody>
      </p:sp>
      <p:sp>
        <p:nvSpPr>
          <p:cNvPr id="40" name="TextBox 39"/>
          <p:cNvSpPr txBox="1"/>
          <p:nvPr/>
        </p:nvSpPr>
        <p:spPr>
          <a:xfrm>
            <a:off x="1433581" y="5292146"/>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30</a:t>
            </a:r>
            <a:endParaRPr lang="fr-FR" sz="1600" b="1" dirty="0">
              <a:solidFill>
                <a:srgbClr val="ED7D31"/>
              </a:solidFill>
              <a:latin typeface="Bahnschrift SemiCondensed" panose="020B0502040204020203" pitchFamily="34" charset="0"/>
            </a:endParaRPr>
          </a:p>
        </p:txBody>
      </p:sp>
      <p:sp>
        <p:nvSpPr>
          <p:cNvPr id="41" name="TextBox 40"/>
          <p:cNvSpPr txBox="1"/>
          <p:nvPr/>
        </p:nvSpPr>
        <p:spPr>
          <a:xfrm>
            <a:off x="1440527" y="581480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11</a:t>
            </a:r>
            <a:endParaRPr lang="fr-FR" sz="1600" b="1" dirty="0">
              <a:solidFill>
                <a:srgbClr val="ED7D31"/>
              </a:solidFill>
              <a:latin typeface="Bahnschrift SemiCondensed" panose="020B0502040204020203" pitchFamily="34" charset="0"/>
            </a:endParaRPr>
          </a:p>
        </p:txBody>
      </p:sp>
    </p:spTree>
    <p:extLst>
      <p:ext uri="{BB962C8B-B14F-4D97-AF65-F5344CB8AC3E}">
        <p14:creationId xmlns:p14="http://schemas.microsoft.com/office/powerpoint/2010/main" val="2075873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6" name="Straight Connector 5"/>
          <p:cNvCxnSpPr/>
          <p:nvPr/>
        </p:nvCxnSpPr>
        <p:spPr>
          <a:xfrm>
            <a:off x="199505" y="714895"/>
            <a:ext cx="1176251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4" idx="0"/>
            <a:endCxn id="4" idx="2"/>
          </p:cNvCxnSpPr>
          <p:nvPr/>
        </p:nvCxnSpPr>
        <p:spPr>
          <a:xfrm>
            <a:off x="6080760" y="182880"/>
            <a:ext cx="0" cy="5400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74320" y="257695"/>
            <a:ext cx="11513127" cy="369332"/>
          </a:xfrm>
          <a:prstGeom prst="rect">
            <a:avLst/>
          </a:prstGeom>
          <a:noFill/>
        </p:spPr>
        <p:txBody>
          <a:bodyPr wrap="square" rtlCol="0">
            <a:spAutoFit/>
          </a:bodyPr>
          <a:lstStyle/>
          <a:p>
            <a:r>
              <a:rPr lang="en-CA" dirty="0" smtClean="0">
                <a:latin typeface="Bahnschrift SemiBold Condensed" panose="020B0502040204020203" pitchFamily="34" charset="0"/>
              </a:rPr>
              <a:t>POPULATION STATS ( 2010 – 2021 ) in millions		  	         SOURCE: Google Stats</a:t>
            </a:r>
            <a:endParaRPr lang="fr-FR" dirty="0">
              <a:latin typeface="Bahnschrift SemiBold Condensed" panose="020B0502040204020203" pitchFamily="34" charset="0"/>
            </a:endParaRPr>
          </a:p>
        </p:txBody>
      </p:sp>
      <p:sp>
        <p:nvSpPr>
          <p:cNvPr id="10" name="Rounded Rectangle 9"/>
          <p:cNvSpPr/>
          <p:nvPr/>
        </p:nvSpPr>
        <p:spPr>
          <a:xfrm>
            <a:off x="781396" y="1645995"/>
            <a:ext cx="99360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1" name="Rounded Rectangle 10"/>
          <p:cNvSpPr/>
          <p:nvPr/>
        </p:nvSpPr>
        <p:spPr>
          <a:xfrm>
            <a:off x="781396" y="2171084"/>
            <a:ext cx="23832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Rounded Rectangle 11"/>
          <p:cNvSpPr/>
          <p:nvPr/>
        </p:nvSpPr>
        <p:spPr>
          <a:xfrm>
            <a:off x="781396" y="2696173"/>
            <a:ext cx="8208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Rounded Rectangle 12"/>
          <p:cNvSpPr/>
          <p:nvPr/>
        </p:nvSpPr>
        <p:spPr>
          <a:xfrm>
            <a:off x="781396" y="3215620"/>
            <a:ext cx="5976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 name="Rounded Rectangle 15"/>
          <p:cNvSpPr/>
          <p:nvPr/>
        </p:nvSpPr>
        <p:spPr>
          <a:xfrm>
            <a:off x="781396" y="3740709"/>
            <a:ext cx="4680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7" name="Rounded Rectangle 16"/>
          <p:cNvSpPr/>
          <p:nvPr/>
        </p:nvSpPr>
        <p:spPr>
          <a:xfrm>
            <a:off x="781396" y="4265798"/>
            <a:ext cx="4248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Rounded Rectangle 17"/>
          <p:cNvSpPr/>
          <p:nvPr/>
        </p:nvSpPr>
        <p:spPr>
          <a:xfrm>
            <a:off x="781396" y="4789503"/>
            <a:ext cx="2520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Rounded Rectangle 18"/>
          <p:cNvSpPr/>
          <p:nvPr/>
        </p:nvSpPr>
        <p:spPr>
          <a:xfrm>
            <a:off x="781396" y="5310440"/>
            <a:ext cx="2232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0" name="Rounded Rectangle 19"/>
          <p:cNvSpPr/>
          <p:nvPr/>
        </p:nvSpPr>
        <p:spPr>
          <a:xfrm>
            <a:off x="781396" y="5835529"/>
            <a:ext cx="792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1" name="TextBox 20"/>
          <p:cNvSpPr txBox="1"/>
          <p:nvPr/>
        </p:nvSpPr>
        <p:spPr>
          <a:xfrm>
            <a:off x="781396" y="1605565"/>
            <a:ext cx="573579"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India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4" name="TextBox 23"/>
          <p:cNvSpPr txBox="1"/>
          <p:nvPr/>
        </p:nvSpPr>
        <p:spPr>
          <a:xfrm>
            <a:off x="781396" y="2138967"/>
            <a:ext cx="573580"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USA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5" name="TextBox 24"/>
          <p:cNvSpPr txBox="1"/>
          <p:nvPr/>
        </p:nvSpPr>
        <p:spPr>
          <a:xfrm>
            <a:off x="781393" y="2656063"/>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Ethiopia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6" name="TextBox 25"/>
          <p:cNvSpPr txBox="1"/>
          <p:nvPr/>
        </p:nvSpPr>
        <p:spPr>
          <a:xfrm>
            <a:off x="781393" y="3177620"/>
            <a:ext cx="98090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Germany</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7" name="TextBox 26"/>
          <p:cNvSpPr txBox="1"/>
          <p:nvPr/>
        </p:nvSpPr>
        <p:spPr>
          <a:xfrm>
            <a:off x="665018" y="914400"/>
            <a:ext cx="2818015" cy="523220"/>
          </a:xfrm>
          <a:prstGeom prst="rect">
            <a:avLst/>
          </a:prstGeom>
          <a:noFill/>
        </p:spPr>
        <p:txBody>
          <a:bodyPr wrap="square" rtlCol="0">
            <a:spAutoFit/>
          </a:bodyPr>
          <a:lstStyle/>
          <a:p>
            <a:r>
              <a:rPr lang="en-CA" sz="2800" b="1" dirty="0" smtClean="0">
                <a:effectLst>
                  <a:outerShdw blurRad="38100" dist="38100" dir="2700000" algn="tl">
                    <a:srgbClr val="000000">
                      <a:alpha val="43137"/>
                    </a:srgbClr>
                  </a:outerShdw>
                </a:effectLst>
                <a:latin typeface="Bahnschrift SemiCondensed" panose="020B0502040204020203" pitchFamily="34" charset="0"/>
              </a:rPr>
              <a:t>2020</a:t>
            </a:r>
            <a:r>
              <a:rPr lang="en-CA" dirty="0" smtClean="0"/>
              <a:t> </a:t>
            </a:r>
            <a:endParaRPr lang="fr-FR" dirty="0"/>
          </a:p>
        </p:txBody>
      </p:sp>
      <p:sp>
        <p:nvSpPr>
          <p:cNvPr id="28" name="TextBox 27"/>
          <p:cNvSpPr txBox="1"/>
          <p:nvPr/>
        </p:nvSpPr>
        <p:spPr>
          <a:xfrm>
            <a:off x="781393" y="3703474"/>
            <a:ext cx="76477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France</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9" name="TextBox 28"/>
          <p:cNvSpPr txBox="1"/>
          <p:nvPr/>
        </p:nvSpPr>
        <p:spPr>
          <a:xfrm>
            <a:off x="781393" y="4233681"/>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South Africa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0" name="TextBox 29"/>
          <p:cNvSpPr txBox="1"/>
          <p:nvPr/>
        </p:nvSpPr>
        <p:spPr>
          <a:xfrm>
            <a:off x="781393" y="4750885"/>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Saudi Arabia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1" name="TextBox 30"/>
          <p:cNvSpPr txBox="1"/>
          <p:nvPr/>
        </p:nvSpPr>
        <p:spPr>
          <a:xfrm>
            <a:off x="781393" y="5275529"/>
            <a:ext cx="764773"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Ghana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2" name="TextBox 31"/>
          <p:cNvSpPr txBox="1"/>
          <p:nvPr/>
        </p:nvSpPr>
        <p:spPr>
          <a:xfrm>
            <a:off x="781393" y="5798188"/>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Bolivia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3" name="TextBox 32"/>
          <p:cNvSpPr txBox="1"/>
          <p:nvPr/>
        </p:nvSpPr>
        <p:spPr>
          <a:xfrm>
            <a:off x="10698316" y="1605565"/>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1380</a:t>
            </a:r>
            <a:endParaRPr lang="fr-FR" sz="1600" b="1" dirty="0">
              <a:solidFill>
                <a:srgbClr val="4472C4"/>
              </a:solidFill>
              <a:latin typeface="Bahnschrift SemiCondensed" panose="020B0502040204020203" pitchFamily="34" charset="0"/>
            </a:endParaRPr>
          </a:p>
        </p:txBody>
      </p:sp>
      <p:sp>
        <p:nvSpPr>
          <p:cNvPr id="34" name="TextBox 33"/>
          <p:cNvSpPr txBox="1"/>
          <p:nvPr/>
        </p:nvSpPr>
        <p:spPr>
          <a:xfrm>
            <a:off x="1393637" y="3711022"/>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65</a:t>
            </a:r>
            <a:endParaRPr lang="fr-FR" sz="1600" b="1" dirty="0">
              <a:solidFill>
                <a:srgbClr val="70AD47"/>
              </a:solidFill>
              <a:latin typeface="Bahnschrift SemiCondensed" panose="020B0502040204020203" pitchFamily="34" charset="0"/>
            </a:endParaRPr>
          </a:p>
        </p:txBody>
      </p:sp>
      <p:sp>
        <p:nvSpPr>
          <p:cNvPr id="35" name="TextBox 34"/>
          <p:cNvSpPr txBox="1"/>
          <p:nvPr/>
        </p:nvSpPr>
        <p:spPr>
          <a:xfrm>
            <a:off x="1602523" y="3198823"/>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83</a:t>
            </a:r>
            <a:endParaRPr lang="fr-FR" sz="1600" b="1" dirty="0">
              <a:solidFill>
                <a:srgbClr val="70AD47"/>
              </a:solidFill>
              <a:latin typeface="Bahnschrift SemiCondensed" panose="020B0502040204020203" pitchFamily="34" charset="0"/>
            </a:endParaRPr>
          </a:p>
        </p:txBody>
      </p:sp>
      <p:sp>
        <p:nvSpPr>
          <p:cNvPr id="36" name="TextBox 35"/>
          <p:cNvSpPr txBox="1"/>
          <p:nvPr/>
        </p:nvSpPr>
        <p:spPr>
          <a:xfrm>
            <a:off x="1726897" y="267038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114</a:t>
            </a:r>
            <a:endParaRPr lang="fr-FR" sz="1600" b="1" dirty="0">
              <a:solidFill>
                <a:srgbClr val="ED7D31"/>
              </a:solidFill>
              <a:latin typeface="Bahnschrift SemiCondensed" panose="020B0502040204020203" pitchFamily="34" charset="0"/>
            </a:endParaRPr>
          </a:p>
        </p:txBody>
      </p:sp>
      <p:sp>
        <p:nvSpPr>
          <p:cNvPr id="37" name="TextBox 36"/>
          <p:cNvSpPr txBox="1"/>
          <p:nvPr/>
        </p:nvSpPr>
        <p:spPr>
          <a:xfrm>
            <a:off x="3259464" y="2138967"/>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331</a:t>
            </a:r>
            <a:endParaRPr lang="fr-FR" sz="1600" b="1" dirty="0">
              <a:solidFill>
                <a:srgbClr val="70AD47"/>
              </a:solidFill>
              <a:latin typeface="Bahnschrift SemiCondensed" panose="020B0502040204020203" pitchFamily="34" charset="0"/>
            </a:endParaRPr>
          </a:p>
        </p:txBody>
      </p:sp>
      <p:sp>
        <p:nvSpPr>
          <p:cNvPr id="38" name="TextBox 37"/>
          <p:cNvSpPr txBox="1"/>
          <p:nvPr/>
        </p:nvSpPr>
        <p:spPr>
          <a:xfrm>
            <a:off x="1987347" y="4248843"/>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59</a:t>
            </a:r>
            <a:endParaRPr lang="fr-FR" sz="1600" b="1" dirty="0">
              <a:solidFill>
                <a:srgbClr val="4472C4"/>
              </a:solidFill>
              <a:latin typeface="Bahnschrift SemiCondensed" panose="020B0502040204020203" pitchFamily="34" charset="0"/>
            </a:endParaRPr>
          </a:p>
        </p:txBody>
      </p:sp>
      <p:sp>
        <p:nvSpPr>
          <p:cNvPr id="39" name="TextBox 38"/>
          <p:cNvSpPr txBox="1"/>
          <p:nvPr/>
        </p:nvSpPr>
        <p:spPr>
          <a:xfrm>
            <a:off x="1995655" y="4762072"/>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35</a:t>
            </a:r>
            <a:endParaRPr lang="fr-FR" sz="1600" b="1" dirty="0">
              <a:solidFill>
                <a:srgbClr val="4472C4"/>
              </a:solidFill>
              <a:latin typeface="Bahnschrift SemiCondensed" panose="020B0502040204020203" pitchFamily="34" charset="0"/>
            </a:endParaRPr>
          </a:p>
        </p:txBody>
      </p:sp>
      <p:sp>
        <p:nvSpPr>
          <p:cNvPr id="40" name="TextBox 39"/>
          <p:cNvSpPr txBox="1"/>
          <p:nvPr/>
        </p:nvSpPr>
        <p:spPr>
          <a:xfrm>
            <a:off x="1445938" y="5292146"/>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31</a:t>
            </a:r>
            <a:endParaRPr lang="fr-FR" sz="1600" b="1" dirty="0">
              <a:solidFill>
                <a:srgbClr val="ED7D31"/>
              </a:solidFill>
              <a:latin typeface="Bahnschrift SemiCondensed" panose="020B0502040204020203" pitchFamily="34" charset="0"/>
            </a:endParaRPr>
          </a:p>
        </p:txBody>
      </p:sp>
      <p:sp>
        <p:nvSpPr>
          <p:cNvPr id="41" name="TextBox 40"/>
          <p:cNvSpPr txBox="1"/>
          <p:nvPr/>
        </p:nvSpPr>
        <p:spPr>
          <a:xfrm>
            <a:off x="1440527" y="581480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11</a:t>
            </a:r>
            <a:endParaRPr lang="fr-FR" sz="1600" b="1" dirty="0">
              <a:solidFill>
                <a:srgbClr val="ED7D31"/>
              </a:solidFill>
              <a:latin typeface="Bahnschrift SemiCondensed" panose="020B0502040204020203" pitchFamily="34" charset="0"/>
            </a:endParaRPr>
          </a:p>
        </p:txBody>
      </p:sp>
    </p:spTree>
    <p:extLst>
      <p:ext uri="{BB962C8B-B14F-4D97-AF65-F5344CB8AC3E}">
        <p14:creationId xmlns:p14="http://schemas.microsoft.com/office/powerpoint/2010/main" val="1578825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6" name="Straight Connector 5"/>
          <p:cNvCxnSpPr/>
          <p:nvPr/>
        </p:nvCxnSpPr>
        <p:spPr>
          <a:xfrm>
            <a:off x="199505" y="714895"/>
            <a:ext cx="1176251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4" idx="0"/>
            <a:endCxn id="4" idx="2"/>
          </p:cNvCxnSpPr>
          <p:nvPr/>
        </p:nvCxnSpPr>
        <p:spPr>
          <a:xfrm>
            <a:off x="6080760" y="182880"/>
            <a:ext cx="0" cy="5400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74320" y="257695"/>
            <a:ext cx="11513127" cy="369332"/>
          </a:xfrm>
          <a:prstGeom prst="rect">
            <a:avLst/>
          </a:prstGeom>
          <a:noFill/>
        </p:spPr>
        <p:txBody>
          <a:bodyPr wrap="square" rtlCol="0">
            <a:spAutoFit/>
          </a:bodyPr>
          <a:lstStyle/>
          <a:p>
            <a:r>
              <a:rPr lang="en-CA" dirty="0" smtClean="0">
                <a:latin typeface="Bahnschrift SemiBold Condensed" panose="020B0502040204020203" pitchFamily="34" charset="0"/>
              </a:rPr>
              <a:t>POPULATION STATS ( 2010 – 2021 ) in millions		  	         SOURCE: Google Stats</a:t>
            </a:r>
            <a:endParaRPr lang="fr-FR" dirty="0">
              <a:latin typeface="Bahnschrift SemiBold Condensed" panose="020B0502040204020203" pitchFamily="34" charset="0"/>
            </a:endParaRPr>
          </a:p>
        </p:txBody>
      </p:sp>
      <p:sp>
        <p:nvSpPr>
          <p:cNvPr id="10" name="Rounded Rectangle 9"/>
          <p:cNvSpPr/>
          <p:nvPr/>
        </p:nvSpPr>
        <p:spPr>
          <a:xfrm>
            <a:off x="781396" y="1645995"/>
            <a:ext cx="100296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1" name="Rounded Rectangle 10"/>
          <p:cNvSpPr/>
          <p:nvPr/>
        </p:nvSpPr>
        <p:spPr>
          <a:xfrm>
            <a:off x="781396" y="2171084"/>
            <a:ext cx="23832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Rounded Rectangle 11"/>
          <p:cNvSpPr/>
          <p:nvPr/>
        </p:nvSpPr>
        <p:spPr>
          <a:xfrm>
            <a:off x="781396" y="2696173"/>
            <a:ext cx="8352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Rounded Rectangle 12"/>
          <p:cNvSpPr/>
          <p:nvPr/>
        </p:nvSpPr>
        <p:spPr>
          <a:xfrm>
            <a:off x="781396" y="3215620"/>
            <a:ext cx="6048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 name="Rounded Rectangle 15"/>
          <p:cNvSpPr/>
          <p:nvPr/>
        </p:nvSpPr>
        <p:spPr>
          <a:xfrm>
            <a:off x="781396" y="3740709"/>
            <a:ext cx="4824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7" name="Rounded Rectangle 16"/>
          <p:cNvSpPr/>
          <p:nvPr/>
        </p:nvSpPr>
        <p:spPr>
          <a:xfrm>
            <a:off x="781396" y="4265798"/>
            <a:ext cx="4320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Rounded Rectangle 17"/>
          <p:cNvSpPr/>
          <p:nvPr/>
        </p:nvSpPr>
        <p:spPr>
          <a:xfrm>
            <a:off x="781396" y="4789503"/>
            <a:ext cx="2520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Rounded Rectangle 18"/>
          <p:cNvSpPr/>
          <p:nvPr/>
        </p:nvSpPr>
        <p:spPr>
          <a:xfrm>
            <a:off x="781396" y="5310440"/>
            <a:ext cx="2304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0" name="Rounded Rectangle 19"/>
          <p:cNvSpPr/>
          <p:nvPr/>
        </p:nvSpPr>
        <p:spPr>
          <a:xfrm>
            <a:off x="781396" y="5835529"/>
            <a:ext cx="864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1" name="TextBox 20"/>
          <p:cNvSpPr txBox="1"/>
          <p:nvPr/>
        </p:nvSpPr>
        <p:spPr>
          <a:xfrm>
            <a:off x="781396" y="1605565"/>
            <a:ext cx="573579"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India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4" name="TextBox 23"/>
          <p:cNvSpPr txBox="1"/>
          <p:nvPr/>
        </p:nvSpPr>
        <p:spPr>
          <a:xfrm>
            <a:off x="781396" y="2138967"/>
            <a:ext cx="573580"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USA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5" name="TextBox 24"/>
          <p:cNvSpPr txBox="1"/>
          <p:nvPr/>
        </p:nvSpPr>
        <p:spPr>
          <a:xfrm>
            <a:off x="781393" y="2656063"/>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Ethiopia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6" name="TextBox 25"/>
          <p:cNvSpPr txBox="1"/>
          <p:nvPr/>
        </p:nvSpPr>
        <p:spPr>
          <a:xfrm>
            <a:off x="781393" y="3177620"/>
            <a:ext cx="98090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Germany</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7" name="TextBox 26"/>
          <p:cNvSpPr txBox="1"/>
          <p:nvPr/>
        </p:nvSpPr>
        <p:spPr>
          <a:xfrm>
            <a:off x="665018" y="914400"/>
            <a:ext cx="2818015" cy="523220"/>
          </a:xfrm>
          <a:prstGeom prst="rect">
            <a:avLst/>
          </a:prstGeom>
          <a:noFill/>
        </p:spPr>
        <p:txBody>
          <a:bodyPr wrap="square" rtlCol="0">
            <a:spAutoFit/>
          </a:bodyPr>
          <a:lstStyle/>
          <a:p>
            <a:r>
              <a:rPr lang="en-CA" sz="2800" b="1" dirty="0" smtClean="0">
                <a:effectLst>
                  <a:outerShdw blurRad="38100" dist="38100" dir="2700000" algn="tl">
                    <a:srgbClr val="000000">
                      <a:alpha val="43137"/>
                    </a:srgbClr>
                  </a:outerShdw>
                </a:effectLst>
                <a:latin typeface="Bahnschrift SemiCondensed" panose="020B0502040204020203" pitchFamily="34" charset="0"/>
              </a:rPr>
              <a:t>As of June 2021</a:t>
            </a:r>
            <a:r>
              <a:rPr lang="en-CA" dirty="0" smtClean="0"/>
              <a:t> </a:t>
            </a:r>
            <a:endParaRPr lang="fr-FR" dirty="0"/>
          </a:p>
        </p:txBody>
      </p:sp>
      <p:sp>
        <p:nvSpPr>
          <p:cNvPr id="28" name="TextBox 27"/>
          <p:cNvSpPr txBox="1"/>
          <p:nvPr/>
        </p:nvSpPr>
        <p:spPr>
          <a:xfrm>
            <a:off x="781393" y="3703474"/>
            <a:ext cx="76477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France</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9" name="TextBox 28"/>
          <p:cNvSpPr txBox="1"/>
          <p:nvPr/>
        </p:nvSpPr>
        <p:spPr>
          <a:xfrm>
            <a:off x="781393" y="4233681"/>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South Africa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0" name="TextBox 29"/>
          <p:cNvSpPr txBox="1"/>
          <p:nvPr/>
        </p:nvSpPr>
        <p:spPr>
          <a:xfrm>
            <a:off x="781393" y="4750885"/>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Saudi Arabia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1" name="TextBox 30"/>
          <p:cNvSpPr txBox="1"/>
          <p:nvPr/>
        </p:nvSpPr>
        <p:spPr>
          <a:xfrm>
            <a:off x="781393" y="5275529"/>
            <a:ext cx="764773"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Ghana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2" name="TextBox 31"/>
          <p:cNvSpPr txBox="1"/>
          <p:nvPr/>
        </p:nvSpPr>
        <p:spPr>
          <a:xfrm>
            <a:off x="781393" y="5798188"/>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Bolivia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3" name="TextBox 32"/>
          <p:cNvSpPr txBox="1"/>
          <p:nvPr/>
        </p:nvSpPr>
        <p:spPr>
          <a:xfrm>
            <a:off x="10797172" y="1605565"/>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1393</a:t>
            </a:r>
            <a:endParaRPr lang="fr-FR" sz="1600" b="1" dirty="0">
              <a:solidFill>
                <a:srgbClr val="4472C4"/>
              </a:solidFill>
              <a:latin typeface="Bahnschrift SemiCondensed" panose="020B0502040204020203" pitchFamily="34" charset="0"/>
            </a:endParaRPr>
          </a:p>
        </p:txBody>
      </p:sp>
      <p:sp>
        <p:nvSpPr>
          <p:cNvPr id="34" name="TextBox 33"/>
          <p:cNvSpPr txBox="1"/>
          <p:nvPr/>
        </p:nvSpPr>
        <p:spPr>
          <a:xfrm>
            <a:off x="1418351" y="3711022"/>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67</a:t>
            </a:r>
            <a:endParaRPr lang="fr-FR" sz="1600" b="1" dirty="0">
              <a:solidFill>
                <a:srgbClr val="70AD47"/>
              </a:solidFill>
              <a:latin typeface="Bahnschrift SemiCondensed" panose="020B0502040204020203" pitchFamily="34" charset="0"/>
            </a:endParaRPr>
          </a:p>
        </p:txBody>
      </p:sp>
      <p:sp>
        <p:nvSpPr>
          <p:cNvPr id="35" name="TextBox 34"/>
          <p:cNvSpPr txBox="1"/>
          <p:nvPr/>
        </p:nvSpPr>
        <p:spPr>
          <a:xfrm>
            <a:off x="1614880" y="3198823"/>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84</a:t>
            </a:r>
            <a:endParaRPr lang="fr-FR" sz="1600" b="1" dirty="0">
              <a:solidFill>
                <a:srgbClr val="70AD47"/>
              </a:solidFill>
              <a:latin typeface="Bahnschrift SemiCondensed" panose="020B0502040204020203" pitchFamily="34" charset="0"/>
            </a:endParaRPr>
          </a:p>
        </p:txBody>
      </p:sp>
      <p:sp>
        <p:nvSpPr>
          <p:cNvPr id="36" name="TextBox 35"/>
          <p:cNvSpPr txBox="1"/>
          <p:nvPr/>
        </p:nvSpPr>
        <p:spPr>
          <a:xfrm>
            <a:off x="1739254" y="267038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116</a:t>
            </a:r>
            <a:endParaRPr lang="fr-FR" sz="1600" b="1" dirty="0">
              <a:solidFill>
                <a:srgbClr val="ED7D31"/>
              </a:solidFill>
              <a:latin typeface="Bahnschrift SemiCondensed" panose="020B0502040204020203" pitchFamily="34" charset="0"/>
            </a:endParaRPr>
          </a:p>
        </p:txBody>
      </p:sp>
      <p:sp>
        <p:nvSpPr>
          <p:cNvPr id="37" name="TextBox 36"/>
          <p:cNvSpPr txBox="1"/>
          <p:nvPr/>
        </p:nvSpPr>
        <p:spPr>
          <a:xfrm>
            <a:off x="3259464" y="2138967"/>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331</a:t>
            </a:r>
            <a:endParaRPr lang="fr-FR" sz="1600" b="1" dirty="0">
              <a:solidFill>
                <a:srgbClr val="70AD47"/>
              </a:solidFill>
              <a:latin typeface="Bahnschrift SemiCondensed" panose="020B0502040204020203" pitchFamily="34" charset="0"/>
            </a:endParaRPr>
          </a:p>
        </p:txBody>
      </p:sp>
      <p:sp>
        <p:nvSpPr>
          <p:cNvPr id="38" name="TextBox 37"/>
          <p:cNvSpPr txBox="1"/>
          <p:nvPr/>
        </p:nvSpPr>
        <p:spPr>
          <a:xfrm>
            <a:off x="2012061" y="4248843"/>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60</a:t>
            </a:r>
            <a:endParaRPr lang="fr-FR" sz="1600" b="1" dirty="0">
              <a:solidFill>
                <a:srgbClr val="4472C4"/>
              </a:solidFill>
              <a:latin typeface="Bahnschrift SemiCondensed" panose="020B0502040204020203" pitchFamily="34" charset="0"/>
            </a:endParaRPr>
          </a:p>
        </p:txBody>
      </p:sp>
      <p:sp>
        <p:nvSpPr>
          <p:cNvPr id="39" name="TextBox 38"/>
          <p:cNvSpPr txBox="1"/>
          <p:nvPr/>
        </p:nvSpPr>
        <p:spPr>
          <a:xfrm>
            <a:off x="1995655" y="4762072"/>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35</a:t>
            </a:r>
            <a:endParaRPr lang="fr-FR" sz="1600" b="1" dirty="0">
              <a:solidFill>
                <a:srgbClr val="4472C4"/>
              </a:solidFill>
              <a:latin typeface="Bahnschrift SemiCondensed" panose="020B0502040204020203" pitchFamily="34" charset="0"/>
            </a:endParaRPr>
          </a:p>
        </p:txBody>
      </p:sp>
      <p:sp>
        <p:nvSpPr>
          <p:cNvPr id="40" name="TextBox 39"/>
          <p:cNvSpPr txBox="1"/>
          <p:nvPr/>
        </p:nvSpPr>
        <p:spPr>
          <a:xfrm>
            <a:off x="1470652" y="5292146"/>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32</a:t>
            </a:r>
            <a:endParaRPr lang="fr-FR" sz="1600" b="1" dirty="0">
              <a:solidFill>
                <a:srgbClr val="ED7D31"/>
              </a:solidFill>
              <a:latin typeface="Bahnschrift SemiCondensed" panose="020B0502040204020203" pitchFamily="34" charset="0"/>
            </a:endParaRPr>
          </a:p>
        </p:txBody>
      </p:sp>
      <p:sp>
        <p:nvSpPr>
          <p:cNvPr id="41" name="TextBox 40"/>
          <p:cNvSpPr txBox="1"/>
          <p:nvPr/>
        </p:nvSpPr>
        <p:spPr>
          <a:xfrm>
            <a:off x="1465241" y="581480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12</a:t>
            </a:r>
            <a:endParaRPr lang="fr-FR" sz="1600" b="1" dirty="0">
              <a:solidFill>
                <a:srgbClr val="ED7D31"/>
              </a:solidFill>
              <a:latin typeface="Bahnschrift SemiCondensed" panose="020B0502040204020203" pitchFamily="34" charset="0"/>
            </a:endParaRPr>
          </a:p>
        </p:txBody>
      </p:sp>
    </p:spTree>
    <p:extLst>
      <p:ext uri="{BB962C8B-B14F-4D97-AF65-F5344CB8AC3E}">
        <p14:creationId xmlns:p14="http://schemas.microsoft.com/office/powerpoint/2010/main" val="48183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3" name="TextBox 2"/>
          <p:cNvSpPr txBox="1"/>
          <p:nvPr/>
        </p:nvSpPr>
        <p:spPr>
          <a:xfrm>
            <a:off x="304800" y="182880"/>
            <a:ext cx="11554691" cy="6740307"/>
          </a:xfrm>
          <a:prstGeom prst="rect">
            <a:avLst/>
          </a:prstGeom>
          <a:noFill/>
        </p:spPr>
        <p:txBody>
          <a:bodyPr wrap="square" rtlCol="0">
            <a:spAutoFit/>
          </a:bodyPr>
          <a:lstStyle/>
          <a:p>
            <a:r>
              <a:rPr lang="en-CA" dirty="0" smtClean="0"/>
              <a:t>Predictions for the future :</a:t>
            </a:r>
          </a:p>
          <a:p>
            <a:endParaRPr lang="en-CA" dirty="0"/>
          </a:p>
          <a:p>
            <a:r>
              <a:rPr lang="en-CA" dirty="0" smtClean="0"/>
              <a:t>	1. India: Ever since 2010, the numbers of people that arrive to the country are massive, such as 15 and 16 million people. But ever since 2015, the numbers were decreasing to 13 and 14 million. Also, with the new COVID-19 variant in India, the population will start going downhill by a little, but will sure go back up once the virus disappears.</a:t>
            </a:r>
          </a:p>
          <a:p>
            <a:endParaRPr lang="en-CA" dirty="0"/>
          </a:p>
          <a:p>
            <a:r>
              <a:rPr lang="en-CA" dirty="0" smtClean="0"/>
              <a:t>	2. USA: The United States of America always had a very constant number of immigrants despite all of the racial comments. But as of June 2021, the population increased of less than a million and that never happened since 2010. My predictions are very unclear but I do not think that the population will increase as much as it used to ( 2-3 million per year).</a:t>
            </a:r>
          </a:p>
          <a:p>
            <a:endParaRPr lang="en-CA" dirty="0"/>
          </a:p>
          <a:p>
            <a:r>
              <a:rPr lang="en-CA" dirty="0" smtClean="0"/>
              <a:t>	3. Ethiopia: This country had a very strong beginning, but it seemed that the population started to increase lesser than before, and that happened in 2019, when the country only had a increase of 2 million per year. My predictions are that the population will continue to increase, but slower.</a:t>
            </a:r>
          </a:p>
          <a:p>
            <a:endParaRPr lang="en-CA" dirty="0"/>
          </a:p>
          <a:p>
            <a:r>
              <a:rPr lang="en-CA" dirty="0" smtClean="0"/>
              <a:t>	4. France &amp; Germany: These two countries are a bit unstable. They both loss 2 million of habitants throughout the years, but fortunately got them back, but the population is increasing very slowly.</a:t>
            </a:r>
          </a:p>
          <a:p>
            <a:endParaRPr lang="en-CA" dirty="0"/>
          </a:p>
          <a:p>
            <a:r>
              <a:rPr lang="en-CA" dirty="0" smtClean="0"/>
              <a:t>	5. South Africa, Saudi Arabia &amp; Ghana: These three countries have a very stable increase at about 1 million per year, and I do not see that go any faster, except for Ghana, that may gain a bit more and surpass Saudi Arabia.</a:t>
            </a:r>
          </a:p>
          <a:p>
            <a:endParaRPr lang="en-CA" dirty="0"/>
          </a:p>
          <a:p>
            <a:r>
              <a:rPr lang="en-CA" dirty="0" smtClean="0"/>
              <a:t>	6. Bolivia: This country is, in my opinion, not going to surpass any of the other countries, since it’s very poor and it had a 1 million increaser per around 10 years.</a:t>
            </a:r>
          </a:p>
          <a:p>
            <a:r>
              <a:rPr lang="en-CA" dirty="0"/>
              <a:t>	 </a:t>
            </a:r>
            <a:r>
              <a:rPr lang="en-CA" dirty="0" smtClean="0"/>
              <a:t>  </a:t>
            </a:r>
            <a:endParaRPr lang="fr-FR" dirty="0"/>
          </a:p>
        </p:txBody>
      </p:sp>
    </p:spTree>
    <p:extLst>
      <p:ext uri="{BB962C8B-B14F-4D97-AF65-F5344CB8AC3E}">
        <p14:creationId xmlns:p14="http://schemas.microsoft.com/office/powerpoint/2010/main" val="1595090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6" name="Straight Connector 5"/>
          <p:cNvCxnSpPr/>
          <p:nvPr/>
        </p:nvCxnSpPr>
        <p:spPr>
          <a:xfrm>
            <a:off x="199505" y="714895"/>
            <a:ext cx="1176251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4" idx="0"/>
            <a:endCxn id="4" idx="2"/>
          </p:cNvCxnSpPr>
          <p:nvPr/>
        </p:nvCxnSpPr>
        <p:spPr>
          <a:xfrm>
            <a:off x="6080760" y="182880"/>
            <a:ext cx="0" cy="5400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74320" y="257695"/>
            <a:ext cx="11513127" cy="369332"/>
          </a:xfrm>
          <a:prstGeom prst="rect">
            <a:avLst/>
          </a:prstGeom>
          <a:noFill/>
        </p:spPr>
        <p:txBody>
          <a:bodyPr wrap="square" rtlCol="0">
            <a:spAutoFit/>
          </a:bodyPr>
          <a:lstStyle/>
          <a:p>
            <a:r>
              <a:rPr lang="en-CA" dirty="0" smtClean="0">
                <a:latin typeface="Bahnschrift SemiBold Condensed" panose="020B0502040204020203" pitchFamily="34" charset="0"/>
              </a:rPr>
              <a:t>POPULATION STATS ( 2010 – 2021 ) in millions		  	         SOURCE: Myself</a:t>
            </a:r>
            <a:endParaRPr lang="fr-FR" dirty="0">
              <a:latin typeface="Bahnschrift SemiBold Condensed" panose="020B0502040204020203" pitchFamily="34" charset="0"/>
            </a:endParaRPr>
          </a:p>
        </p:txBody>
      </p:sp>
      <p:sp>
        <p:nvSpPr>
          <p:cNvPr id="10" name="Rounded Rectangle 9"/>
          <p:cNvSpPr/>
          <p:nvPr/>
        </p:nvSpPr>
        <p:spPr>
          <a:xfrm>
            <a:off x="781396" y="1645995"/>
            <a:ext cx="101736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1" name="Rounded Rectangle 10"/>
          <p:cNvSpPr/>
          <p:nvPr/>
        </p:nvSpPr>
        <p:spPr>
          <a:xfrm>
            <a:off x="781396" y="2171084"/>
            <a:ext cx="24192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Rounded Rectangle 11"/>
          <p:cNvSpPr/>
          <p:nvPr/>
        </p:nvSpPr>
        <p:spPr>
          <a:xfrm>
            <a:off x="781396" y="2696173"/>
            <a:ext cx="8640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Rounded Rectangle 12"/>
          <p:cNvSpPr/>
          <p:nvPr/>
        </p:nvSpPr>
        <p:spPr>
          <a:xfrm>
            <a:off x="781396" y="3215620"/>
            <a:ext cx="6264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 name="Rounded Rectangle 15"/>
          <p:cNvSpPr/>
          <p:nvPr/>
        </p:nvSpPr>
        <p:spPr>
          <a:xfrm>
            <a:off x="781396" y="3740709"/>
            <a:ext cx="4896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7" name="Rounded Rectangle 16"/>
          <p:cNvSpPr/>
          <p:nvPr/>
        </p:nvSpPr>
        <p:spPr>
          <a:xfrm>
            <a:off x="781396" y="4265798"/>
            <a:ext cx="4464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Rounded Rectangle 17"/>
          <p:cNvSpPr/>
          <p:nvPr/>
        </p:nvSpPr>
        <p:spPr>
          <a:xfrm>
            <a:off x="781396" y="4789503"/>
            <a:ext cx="2664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solidFill>
                <a:srgbClr val="ED7D31"/>
              </a:solidFill>
            </a:endParaRPr>
          </a:p>
        </p:txBody>
      </p:sp>
      <p:sp>
        <p:nvSpPr>
          <p:cNvPr id="19" name="Rounded Rectangle 18"/>
          <p:cNvSpPr/>
          <p:nvPr/>
        </p:nvSpPr>
        <p:spPr>
          <a:xfrm>
            <a:off x="781396" y="5310440"/>
            <a:ext cx="2592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0" name="Rounded Rectangle 19"/>
          <p:cNvSpPr/>
          <p:nvPr/>
        </p:nvSpPr>
        <p:spPr>
          <a:xfrm>
            <a:off x="781396" y="5835529"/>
            <a:ext cx="864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1" name="TextBox 20"/>
          <p:cNvSpPr txBox="1"/>
          <p:nvPr/>
        </p:nvSpPr>
        <p:spPr>
          <a:xfrm>
            <a:off x="781396" y="1605565"/>
            <a:ext cx="573579"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India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4" name="TextBox 23"/>
          <p:cNvSpPr txBox="1"/>
          <p:nvPr/>
        </p:nvSpPr>
        <p:spPr>
          <a:xfrm>
            <a:off x="781396" y="2138967"/>
            <a:ext cx="573580"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USA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5" name="TextBox 24"/>
          <p:cNvSpPr txBox="1"/>
          <p:nvPr/>
        </p:nvSpPr>
        <p:spPr>
          <a:xfrm>
            <a:off x="781393" y="2656063"/>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Ethiopia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6" name="TextBox 25"/>
          <p:cNvSpPr txBox="1"/>
          <p:nvPr/>
        </p:nvSpPr>
        <p:spPr>
          <a:xfrm>
            <a:off x="781393" y="3177620"/>
            <a:ext cx="98090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Germany</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7" name="TextBox 26"/>
          <p:cNvSpPr txBox="1"/>
          <p:nvPr/>
        </p:nvSpPr>
        <p:spPr>
          <a:xfrm>
            <a:off x="665018" y="914400"/>
            <a:ext cx="3519055" cy="523220"/>
          </a:xfrm>
          <a:prstGeom prst="rect">
            <a:avLst/>
          </a:prstGeom>
          <a:noFill/>
        </p:spPr>
        <p:txBody>
          <a:bodyPr wrap="square" rtlCol="0">
            <a:spAutoFit/>
          </a:bodyPr>
          <a:lstStyle/>
          <a:p>
            <a:r>
              <a:rPr lang="en-CA" sz="2800" b="1" dirty="0" smtClean="0">
                <a:effectLst>
                  <a:outerShdw blurRad="38100" dist="38100" dir="2700000" algn="tl">
                    <a:srgbClr val="000000">
                      <a:alpha val="43137"/>
                    </a:srgbClr>
                  </a:outerShdw>
                </a:effectLst>
                <a:latin typeface="Bahnschrift SemiCondensed" panose="020B0502040204020203" pitchFamily="34" charset="0"/>
              </a:rPr>
              <a:t>Predictions for 2023</a:t>
            </a:r>
            <a:endParaRPr lang="fr-FR" dirty="0"/>
          </a:p>
        </p:txBody>
      </p:sp>
      <p:sp>
        <p:nvSpPr>
          <p:cNvPr id="28" name="TextBox 27"/>
          <p:cNvSpPr txBox="1"/>
          <p:nvPr/>
        </p:nvSpPr>
        <p:spPr>
          <a:xfrm>
            <a:off x="781393" y="3703474"/>
            <a:ext cx="76477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France</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9" name="TextBox 28"/>
          <p:cNvSpPr txBox="1"/>
          <p:nvPr/>
        </p:nvSpPr>
        <p:spPr>
          <a:xfrm>
            <a:off x="781393" y="4233681"/>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South Africa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0" name="TextBox 29"/>
          <p:cNvSpPr txBox="1"/>
          <p:nvPr/>
        </p:nvSpPr>
        <p:spPr>
          <a:xfrm>
            <a:off x="781393" y="4750885"/>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Ghana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1" name="TextBox 30"/>
          <p:cNvSpPr txBox="1"/>
          <p:nvPr/>
        </p:nvSpPr>
        <p:spPr>
          <a:xfrm>
            <a:off x="781393" y="5275529"/>
            <a:ext cx="120649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Saudi Arabia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2" name="TextBox 31"/>
          <p:cNvSpPr txBox="1"/>
          <p:nvPr/>
        </p:nvSpPr>
        <p:spPr>
          <a:xfrm>
            <a:off x="781393" y="5798188"/>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Bolivia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3" name="TextBox 32"/>
          <p:cNvSpPr txBox="1"/>
          <p:nvPr/>
        </p:nvSpPr>
        <p:spPr>
          <a:xfrm>
            <a:off x="10944948" y="1605565"/>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1413</a:t>
            </a:r>
            <a:endParaRPr lang="fr-FR" sz="1600" b="1" dirty="0">
              <a:solidFill>
                <a:srgbClr val="4472C4"/>
              </a:solidFill>
              <a:latin typeface="Bahnschrift SemiCondensed" panose="020B0502040204020203" pitchFamily="34" charset="0"/>
            </a:endParaRPr>
          </a:p>
        </p:txBody>
      </p:sp>
      <p:sp>
        <p:nvSpPr>
          <p:cNvPr id="34" name="TextBox 33"/>
          <p:cNvSpPr txBox="1"/>
          <p:nvPr/>
        </p:nvSpPr>
        <p:spPr>
          <a:xfrm>
            <a:off x="1436823" y="3711022"/>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68</a:t>
            </a:r>
            <a:endParaRPr lang="fr-FR" sz="1600" b="1" dirty="0">
              <a:solidFill>
                <a:srgbClr val="70AD47"/>
              </a:solidFill>
              <a:latin typeface="Bahnschrift SemiCondensed" panose="020B0502040204020203" pitchFamily="34" charset="0"/>
            </a:endParaRPr>
          </a:p>
        </p:txBody>
      </p:sp>
      <p:sp>
        <p:nvSpPr>
          <p:cNvPr id="35" name="TextBox 34"/>
          <p:cNvSpPr txBox="1"/>
          <p:nvPr/>
        </p:nvSpPr>
        <p:spPr>
          <a:xfrm>
            <a:off x="1661060" y="3198823"/>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87</a:t>
            </a:r>
            <a:endParaRPr lang="fr-FR" sz="1600" b="1" dirty="0">
              <a:solidFill>
                <a:srgbClr val="70AD47"/>
              </a:solidFill>
              <a:latin typeface="Bahnschrift SemiCondensed" panose="020B0502040204020203" pitchFamily="34" charset="0"/>
            </a:endParaRPr>
          </a:p>
        </p:txBody>
      </p:sp>
      <p:sp>
        <p:nvSpPr>
          <p:cNvPr id="36" name="TextBox 35"/>
          <p:cNvSpPr txBox="1"/>
          <p:nvPr/>
        </p:nvSpPr>
        <p:spPr>
          <a:xfrm>
            <a:off x="1776198" y="267038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120</a:t>
            </a:r>
            <a:endParaRPr lang="fr-FR" sz="1600" b="1" dirty="0">
              <a:solidFill>
                <a:srgbClr val="ED7D31"/>
              </a:solidFill>
              <a:latin typeface="Bahnschrift SemiCondensed" panose="020B0502040204020203" pitchFamily="34" charset="0"/>
            </a:endParaRPr>
          </a:p>
        </p:txBody>
      </p:sp>
      <p:sp>
        <p:nvSpPr>
          <p:cNvPr id="37" name="TextBox 36"/>
          <p:cNvSpPr txBox="1"/>
          <p:nvPr/>
        </p:nvSpPr>
        <p:spPr>
          <a:xfrm>
            <a:off x="3305644" y="2138967"/>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336</a:t>
            </a:r>
            <a:endParaRPr lang="fr-FR" sz="1600" b="1" dirty="0">
              <a:solidFill>
                <a:srgbClr val="70AD47"/>
              </a:solidFill>
              <a:latin typeface="Bahnschrift SemiCondensed" panose="020B0502040204020203" pitchFamily="34" charset="0"/>
            </a:endParaRPr>
          </a:p>
        </p:txBody>
      </p:sp>
      <p:sp>
        <p:nvSpPr>
          <p:cNvPr id="38" name="TextBox 37"/>
          <p:cNvSpPr txBox="1"/>
          <p:nvPr/>
        </p:nvSpPr>
        <p:spPr>
          <a:xfrm>
            <a:off x="2030533" y="4248843"/>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62</a:t>
            </a:r>
            <a:endParaRPr lang="fr-FR" sz="1600" b="1" dirty="0">
              <a:solidFill>
                <a:srgbClr val="4472C4"/>
              </a:solidFill>
              <a:latin typeface="Bahnschrift SemiCondensed" panose="020B0502040204020203" pitchFamily="34" charset="0"/>
            </a:endParaRPr>
          </a:p>
        </p:txBody>
      </p:sp>
      <p:sp>
        <p:nvSpPr>
          <p:cNvPr id="39" name="TextBox 38"/>
          <p:cNvSpPr txBox="1"/>
          <p:nvPr/>
        </p:nvSpPr>
        <p:spPr>
          <a:xfrm>
            <a:off x="1450710" y="4762072"/>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37</a:t>
            </a:r>
            <a:endParaRPr lang="fr-FR" sz="1600" b="1" dirty="0">
              <a:solidFill>
                <a:srgbClr val="ED7D31"/>
              </a:solidFill>
              <a:latin typeface="Bahnschrift SemiCondensed" panose="020B0502040204020203" pitchFamily="34" charset="0"/>
            </a:endParaRPr>
          </a:p>
        </p:txBody>
      </p:sp>
      <p:sp>
        <p:nvSpPr>
          <p:cNvPr id="40" name="TextBox 39"/>
          <p:cNvSpPr txBox="1"/>
          <p:nvPr/>
        </p:nvSpPr>
        <p:spPr>
          <a:xfrm>
            <a:off x="1987885" y="5292146"/>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36</a:t>
            </a:r>
            <a:endParaRPr lang="fr-FR" sz="1600" b="1" dirty="0">
              <a:solidFill>
                <a:srgbClr val="4472C4"/>
              </a:solidFill>
              <a:latin typeface="Bahnschrift SemiCondensed" panose="020B0502040204020203" pitchFamily="34" charset="0"/>
            </a:endParaRPr>
          </a:p>
        </p:txBody>
      </p:sp>
      <p:sp>
        <p:nvSpPr>
          <p:cNvPr id="41" name="TextBox 40"/>
          <p:cNvSpPr txBox="1"/>
          <p:nvPr/>
        </p:nvSpPr>
        <p:spPr>
          <a:xfrm>
            <a:off x="1465241" y="581480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12</a:t>
            </a:r>
            <a:endParaRPr lang="fr-FR" sz="1600" b="1" dirty="0">
              <a:solidFill>
                <a:srgbClr val="ED7D31"/>
              </a:solidFill>
              <a:latin typeface="Bahnschrift SemiCondensed" panose="020B0502040204020203" pitchFamily="34" charset="0"/>
            </a:endParaRPr>
          </a:p>
        </p:txBody>
      </p:sp>
    </p:spTree>
    <p:extLst>
      <p:ext uri="{BB962C8B-B14F-4D97-AF65-F5344CB8AC3E}">
        <p14:creationId xmlns:p14="http://schemas.microsoft.com/office/powerpoint/2010/main" val="651412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6" name="Straight Connector 5"/>
          <p:cNvCxnSpPr/>
          <p:nvPr/>
        </p:nvCxnSpPr>
        <p:spPr>
          <a:xfrm>
            <a:off x="199505" y="714895"/>
            <a:ext cx="1176251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4" idx="0"/>
            <a:endCxn id="4" idx="2"/>
          </p:cNvCxnSpPr>
          <p:nvPr/>
        </p:nvCxnSpPr>
        <p:spPr>
          <a:xfrm>
            <a:off x="6080760" y="182880"/>
            <a:ext cx="0" cy="5400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74320" y="257695"/>
            <a:ext cx="11513127" cy="369332"/>
          </a:xfrm>
          <a:prstGeom prst="rect">
            <a:avLst/>
          </a:prstGeom>
          <a:noFill/>
        </p:spPr>
        <p:txBody>
          <a:bodyPr wrap="square" rtlCol="0">
            <a:spAutoFit/>
          </a:bodyPr>
          <a:lstStyle/>
          <a:p>
            <a:r>
              <a:rPr lang="en-CA" dirty="0" smtClean="0">
                <a:latin typeface="Bahnschrift SemiBold Condensed" panose="020B0502040204020203" pitchFamily="34" charset="0"/>
              </a:rPr>
              <a:t>POPULATION STATS ( 2010 – 2021 ) in millions		  	         SOURCE: Myself</a:t>
            </a:r>
            <a:endParaRPr lang="fr-FR" dirty="0">
              <a:latin typeface="Bahnschrift SemiBold Condensed" panose="020B0502040204020203" pitchFamily="34" charset="0"/>
            </a:endParaRPr>
          </a:p>
        </p:txBody>
      </p:sp>
      <p:sp>
        <p:nvSpPr>
          <p:cNvPr id="10" name="Rounded Rectangle 9"/>
          <p:cNvSpPr/>
          <p:nvPr/>
        </p:nvSpPr>
        <p:spPr>
          <a:xfrm>
            <a:off x="781396" y="1645995"/>
            <a:ext cx="63504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1" name="Rounded Rectangle 10"/>
          <p:cNvSpPr/>
          <p:nvPr/>
        </p:nvSpPr>
        <p:spPr>
          <a:xfrm>
            <a:off x="781396" y="2171084"/>
            <a:ext cx="14040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Rounded Rectangle 11"/>
          <p:cNvSpPr/>
          <p:nvPr/>
        </p:nvSpPr>
        <p:spPr>
          <a:xfrm>
            <a:off x="781396" y="2696173"/>
            <a:ext cx="6120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Rounded Rectangle 12"/>
          <p:cNvSpPr/>
          <p:nvPr/>
        </p:nvSpPr>
        <p:spPr>
          <a:xfrm>
            <a:off x="781396" y="3215620"/>
            <a:ext cx="3852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 name="Rounded Rectangle 15"/>
          <p:cNvSpPr/>
          <p:nvPr/>
        </p:nvSpPr>
        <p:spPr>
          <a:xfrm>
            <a:off x="781396" y="3740709"/>
            <a:ext cx="3204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7" name="Rounded Rectangle 16"/>
          <p:cNvSpPr/>
          <p:nvPr/>
        </p:nvSpPr>
        <p:spPr>
          <a:xfrm>
            <a:off x="781396" y="4265798"/>
            <a:ext cx="3132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solidFill>
                <a:srgbClr val="70AD47"/>
              </a:solidFill>
            </a:endParaRPr>
          </a:p>
        </p:txBody>
      </p:sp>
      <p:sp>
        <p:nvSpPr>
          <p:cNvPr id="18" name="Rounded Rectangle 17"/>
          <p:cNvSpPr/>
          <p:nvPr/>
        </p:nvSpPr>
        <p:spPr>
          <a:xfrm>
            <a:off x="781396" y="4789503"/>
            <a:ext cx="2808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solidFill>
                <a:srgbClr val="ED7D31"/>
              </a:solidFill>
            </a:endParaRPr>
          </a:p>
        </p:txBody>
      </p:sp>
      <p:sp>
        <p:nvSpPr>
          <p:cNvPr id="19" name="Rounded Rectangle 18"/>
          <p:cNvSpPr/>
          <p:nvPr/>
        </p:nvSpPr>
        <p:spPr>
          <a:xfrm>
            <a:off x="781396" y="5310440"/>
            <a:ext cx="2232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0" name="Rounded Rectangle 19"/>
          <p:cNvSpPr/>
          <p:nvPr/>
        </p:nvSpPr>
        <p:spPr>
          <a:xfrm>
            <a:off x="781396" y="5835529"/>
            <a:ext cx="504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1" name="TextBox 20"/>
          <p:cNvSpPr txBox="1"/>
          <p:nvPr/>
        </p:nvSpPr>
        <p:spPr>
          <a:xfrm>
            <a:off x="781396" y="1605565"/>
            <a:ext cx="573579"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India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4" name="TextBox 23"/>
          <p:cNvSpPr txBox="1"/>
          <p:nvPr/>
        </p:nvSpPr>
        <p:spPr>
          <a:xfrm>
            <a:off x="781396" y="2138967"/>
            <a:ext cx="573580"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USA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5" name="TextBox 24"/>
          <p:cNvSpPr txBox="1"/>
          <p:nvPr/>
        </p:nvSpPr>
        <p:spPr>
          <a:xfrm>
            <a:off x="781393" y="2656063"/>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Ethiopia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6" name="TextBox 25"/>
          <p:cNvSpPr txBox="1"/>
          <p:nvPr/>
        </p:nvSpPr>
        <p:spPr>
          <a:xfrm>
            <a:off x="781393" y="3177620"/>
            <a:ext cx="98090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Germany</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7" name="TextBox 26"/>
          <p:cNvSpPr txBox="1"/>
          <p:nvPr/>
        </p:nvSpPr>
        <p:spPr>
          <a:xfrm>
            <a:off x="665018" y="914400"/>
            <a:ext cx="3519055" cy="523220"/>
          </a:xfrm>
          <a:prstGeom prst="rect">
            <a:avLst/>
          </a:prstGeom>
          <a:noFill/>
        </p:spPr>
        <p:txBody>
          <a:bodyPr wrap="square" rtlCol="0">
            <a:spAutoFit/>
          </a:bodyPr>
          <a:lstStyle/>
          <a:p>
            <a:r>
              <a:rPr lang="en-CA" sz="2800" b="1" dirty="0" smtClean="0">
                <a:effectLst>
                  <a:outerShdw blurRad="38100" dist="38100" dir="2700000" algn="tl">
                    <a:srgbClr val="000000">
                      <a:alpha val="43137"/>
                    </a:srgbClr>
                  </a:outerShdw>
                </a:effectLst>
                <a:latin typeface="Bahnschrift SemiCondensed" panose="020B0502040204020203" pitchFamily="34" charset="0"/>
              </a:rPr>
              <a:t>Predictions for 2050</a:t>
            </a:r>
            <a:endParaRPr lang="fr-FR" dirty="0"/>
          </a:p>
        </p:txBody>
      </p:sp>
      <p:sp>
        <p:nvSpPr>
          <p:cNvPr id="28" name="TextBox 27"/>
          <p:cNvSpPr txBox="1"/>
          <p:nvPr/>
        </p:nvSpPr>
        <p:spPr>
          <a:xfrm>
            <a:off x="781393" y="3703474"/>
            <a:ext cx="120649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South Africa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9" name="TextBox 28"/>
          <p:cNvSpPr txBox="1"/>
          <p:nvPr/>
        </p:nvSpPr>
        <p:spPr>
          <a:xfrm>
            <a:off x="781393" y="4233681"/>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France</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0" name="TextBox 29"/>
          <p:cNvSpPr txBox="1"/>
          <p:nvPr/>
        </p:nvSpPr>
        <p:spPr>
          <a:xfrm>
            <a:off x="781393" y="4750885"/>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Ghana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1" name="TextBox 30"/>
          <p:cNvSpPr txBox="1"/>
          <p:nvPr/>
        </p:nvSpPr>
        <p:spPr>
          <a:xfrm>
            <a:off x="781393" y="5275529"/>
            <a:ext cx="120649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Saudi Arabia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2" name="TextBox 31"/>
          <p:cNvSpPr txBox="1"/>
          <p:nvPr/>
        </p:nvSpPr>
        <p:spPr>
          <a:xfrm>
            <a:off x="781393" y="5798188"/>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Bolivia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3" name="TextBox 32"/>
          <p:cNvSpPr txBox="1"/>
          <p:nvPr/>
        </p:nvSpPr>
        <p:spPr>
          <a:xfrm>
            <a:off x="7158043" y="1605565"/>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1764</a:t>
            </a:r>
            <a:endParaRPr lang="fr-FR" sz="1600" b="1" dirty="0">
              <a:solidFill>
                <a:srgbClr val="4472C4"/>
              </a:solidFill>
              <a:latin typeface="Bahnschrift SemiCondensed" panose="020B0502040204020203" pitchFamily="34" charset="0"/>
            </a:endParaRPr>
          </a:p>
        </p:txBody>
      </p:sp>
      <p:sp>
        <p:nvSpPr>
          <p:cNvPr id="34" name="TextBox 33"/>
          <p:cNvSpPr txBox="1"/>
          <p:nvPr/>
        </p:nvSpPr>
        <p:spPr>
          <a:xfrm>
            <a:off x="1935583" y="3711022"/>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89</a:t>
            </a:r>
            <a:endParaRPr lang="fr-FR" sz="1600" b="1" dirty="0">
              <a:solidFill>
                <a:srgbClr val="4472C4"/>
              </a:solidFill>
              <a:latin typeface="Bahnschrift SemiCondensed" panose="020B0502040204020203" pitchFamily="34" charset="0"/>
            </a:endParaRPr>
          </a:p>
        </p:txBody>
      </p:sp>
      <p:sp>
        <p:nvSpPr>
          <p:cNvPr id="35" name="TextBox 34"/>
          <p:cNvSpPr txBox="1"/>
          <p:nvPr/>
        </p:nvSpPr>
        <p:spPr>
          <a:xfrm>
            <a:off x="1605643" y="3198823"/>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107</a:t>
            </a:r>
            <a:endParaRPr lang="fr-FR" sz="1600" b="1" dirty="0">
              <a:solidFill>
                <a:srgbClr val="70AD47"/>
              </a:solidFill>
              <a:latin typeface="Bahnschrift SemiCondensed" panose="020B0502040204020203" pitchFamily="34" charset="0"/>
            </a:endParaRPr>
          </a:p>
        </p:txBody>
      </p:sp>
      <p:sp>
        <p:nvSpPr>
          <p:cNvPr id="36" name="TextBox 35"/>
          <p:cNvSpPr txBox="1"/>
          <p:nvPr/>
        </p:nvSpPr>
        <p:spPr>
          <a:xfrm>
            <a:off x="1619181" y="267038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170</a:t>
            </a:r>
            <a:endParaRPr lang="fr-FR" sz="1600" b="1" dirty="0">
              <a:solidFill>
                <a:srgbClr val="ED7D31"/>
              </a:solidFill>
              <a:latin typeface="Bahnschrift SemiCondensed" panose="020B0502040204020203" pitchFamily="34" charset="0"/>
            </a:endParaRPr>
          </a:p>
        </p:txBody>
      </p:sp>
      <p:sp>
        <p:nvSpPr>
          <p:cNvPr id="37" name="TextBox 36"/>
          <p:cNvSpPr txBox="1"/>
          <p:nvPr/>
        </p:nvSpPr>
        <p:spPr>
          <a:xfrm>
            <a:off x="2178807" y="2138967"/>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390</a:t>
            </a:r>
            <a:endParaRPr lang="fr-FR" sz="1600" b="1" dirty="0">
              <a:solidFill>
                <a:srgbClr val="70AD47"/>
              </a:solidFill>
              <a:latin typeface="Bahnschrift SemiCondensed" panose="020B0502040204020203" pitchFamily="34" charset="0"/>
            </a:endParaRPr>
          </a:p>
        </p:txBody>
      </p:sp>
      <p:sp>
        <p:nvSpPr>
          <p:cNvPr id="38" name="TextBox 37"/>
          <p:cNvSpPr txBox="1"/>
          <p:nvPr/>
        </p:nvSpPr>
        <p:spPr>
          <a:xfrm>
            <a:off x="1420933" y="4248843"/>
            <a:ext cx="65724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87</a:t>
            </a:r>
            <a:endParaRPr lang="fr-FR" sz="1600" b="1" dirty="0">
              <a:solidFill>
                <a:srgbClr val="70AD47"/>
              </a:solidFill>
              <a:latin typeface="Bahnschrift SemiCondensed" panose="020B0502040204020203" pitchFamily="34" charset="0"/>
            </a:endParaRPr>
          </a:p>
        </p:txBody>
      </p:sp>
      <p:sp>
        <p:nvSpPr>
          <p:cNvPr id="39" name="TextBox 38"/>
          <p:cNvSpPr txBox="1"/>
          <p:nvPr/>
        </p:nvSpPr>
        <p:spPr>
          <a:xfrm>
            <a:off x="1450710" y="4762072"/>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78</a:t>
            </a:r>
            <a:endParaRPr lang="fr-FR" sz="1600" b="1" dirty="0">
              <a:solidFill>
                <a:srgbClr val="ED7D31"/>
              </a:solidFill>
              <a:latin typeface="Bahnschrift SemiCondensed" panose="020B0502040204020203" pitchFamily="34" charset="0"/>
            </a:endParaRPr>
          </a:p>
        </p:txBody>
      </p:sp>
      <p:sp>
        <p:nvSpPr>
          <p:cNvPr id="40" name="TextBox 39"/>
          <p:cNvSpPr txBox="1"/>
          <p:nvPr/>
        </p:nvSpPr>
        <p:spPr>
          <a:xfrm>
            <a:off x="1987885" y="5292146"/>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62</a:t>
            </a:r>
            <a:endParaRPr lang="fr-FR" sz="1600" b="1" dirty="0">
              <a:solidFill>
                <a:srgbClr val="4472C4"/>
              </a:solidFill>
              <a:latin typeface="Bahnschrift SemiCondensed" panose="020B0502040204020203" pitchFamily="34" charset="0"/>
            </a:endParaRPr>
          </a:p>
        </p:txBody>
      </p:sp>
      <p:sp>
        <p:nvSpPr>
          <p:cNvPr id="41" name="TextBox 40"/>
          <p:cNvSpPr txBox="1"/>
          <p:nvPr/>
        </p:nvSpPr>
        <p:spPr>
          <a:xfrm>
            <a:off x="1465241" y="581480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14</a:t>
            </a:r>
            <a:endParaRPr lang="fr-FR" sz="1600" b="1" dirty="0">
              <a:solidFill>
                <a:srgbClr val="ED7D31"/>
              </a:solidFill>
              <a:latin typeface="Bahnschrift SemiCondensed" panose="020B0502040204020203" pitchFamily="34" charset="0"/>
            </a:endParaRPr>
          </a:p>
        </p:txBody>
      </p:sp>
    </p:spTree>
    <p:extLst>
      <p:ext uri="{BB962C8B-B14F-4D97-AF65-F5344CB8AC3E}">
        <p14:creationId xmlns:p14="http://schemas.microsoft.com/office/powerpoint/2010/main" val="1474145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graphicFrame>
        <p:nvGraphicFramePr>
          <p:cNvPr id="42" name="Chart 41"/>
          <p:cNvGraphicFramePr/>
          <p:nvPr>
            <p:extLst>
              <p:ext uri="{D42A27DB-BD31-4B8C-83A1-F6EECF244321}">
                <p14:modId xmlns:p14="http://schemas.microsoft.com/office/powerpoint/2010/main" val="4235653339"/>
              </p:ext>
            </p:extLst>
          </p:nvPr>
        </p:nvGraphicFramePr>
        <p:xfrm>
          <a:off x="457201" y="511848"/>
          <a:ext cx="11413374"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3" name="TextBox 42"/>
          <p:cNvSpPr txBox="1"/>
          <p:nvPr/>
        </p:nvSpPr>
        <p:spPr>
          <a:xfrm>
            <a:off x="2044931" y="789709"/>
            <a:ext cx="2701636" cy="369332"/>
          </a:xfrm>
          <a:prstGeom prst="rect">
            <a:avLst/>
          </a:prstGeom>
          <a:noFill/>
        </p:spPr>
        <p:txBody>
          <a:bodyPr wrap="square" rtlCol="0">
            <a:spAutoFit/>
          </a:bodyPr>
          <a:lstStyle/>
          <a:p>
            <a:r>
              <a:rPr lang="en-CA" dirty="0" smtClean="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TOP 3</a:t>
            </a:r>
            <a:endParaRPr lang="fr-FR"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1526067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graphicFrame>
        <p:nvGraphicFramePr>
          <p:cNvPr id="42" name="Chart 41"/>
          <p:cNvGraphicFramePr/>
          <p:nvPr>
            <p:extLst>
              <p:ext uri="{D42A27DB-BD31-4B8C-83A1-F6EECF244321}">
                <p14:modId xmlns:p14="http://schemas.microsoft.com/office/powerpoint/2010/main" val="2823423328"/>
              </p:ext>
            </p:extLst>
          </p:nvPr>
        </p:nvGraphicFramePr>
        <p:xfrm>
          <a:off x="457201" y="511848"/>
          <a:ext cx="11413374"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0257907" y="5752976"/>
            <a:ext cx="1870364" cy="369332"/>
          </a:xfrm>
          <a:prstGeom prst="rect">
            <a:avLst/>
          </a:prstGeom>
          <a:noFill/>
        </p:spPr>
        <p:txBody>
          <a:bodyPr wrap="square" rtlCol="0">
            <a:spAutoFit/>
          </a:bodyPr>
          <a:lstStyle/>
          <a:p>
            <a:r>
              <a:rPr lang="en-CA" dirty="0" smtClean="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TOP 6</a:t>
            </a:r>
            <a:endParaRPr lang="fr-FR"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763915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graphicFrame>
        <p:nvGraphicFramePr>
          <p:cNvPr id="42" name="Chart 41"/>
          <p:cNvGraphicFramePr/>
          <p:nvPr>
            <p:extLst>
              <p:ext uri="{D42A27DB-BD31-4B8C-83A1-F6EECF244321}">
                <p14:modId xmlns:p14="http://schemas.microsoft.com/office/powerpoint/2010/main" val="587583222"/>
              </p:ext>
            </p:extLst>
          </p:nvPr>
        </p:nvGraphicFramePr>
        <p:xfrm>
          <a:off x="457201" y="511848"/>
          <a:ext cx="11413374"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457201" y="5745849"/>
            <a:ext cx="1920240" cy="369332"/>
          </a:xfrm>
          <a:prstGeom prst="rect">
            <a:avLst/>
          </a:prstGeom>
          <a:noFill/>
        </p:spPr>
        <p:txBody>
          <a:bodyPr wrap="square" rtlCol="0">
            <a:spAutoFit/>
          </a:bodyPr>
          <a:lstStyle/>
          <a:p>
            <a:r>
              <a:rPr lang="en-CA" dirty="0" smtClean="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rPr>
              <a:t>TOP 9</a:t>
            </a:r>
            <a:endParaRPr lang="fr-FR" dirty="0">
              <a:effectLst>
                <a:outerShdw blurRad="38100" dist="38100" dir="2700000" algn="tl">
                  <a:srgbClr val="000000">
                    <a:alpha val="43137"/>
                  </a:srgbClr>
                </a:outerShdw>
              </a:effectLst>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2127693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6" name="Straight Connector 5"/>
          <p:cNvCxnSpPr/>
          <p:nvPr/>
        </p:nvCxnSpPr>
        <p:spPr>
          <a:xfrm>
            <a:off x="199505" y="714895"/>
            <a:ext cx="1176251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4" idx="0"/>
            <a:endCxn id="4" idx="2"/>
          </p:cNvCxnSpPr>
          <p:nvPr/>
        </p:nvCxnSpPr>
        <p:spPr>
          <a:xfrm>
            <a:off x="6080760" y="182880"/>
            <a:ext cx="0" cy="5400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74320" y="257695"/>
            <a:ext cx="11513127" cy="369332"/>
          </a:xfrm>
          <a:prstGeom prst="rect">
            <a:avLst/>
          </a:prstGeom>
          <a:noFill/>
        </p:spPr>
        <p:txBody>
          <a:bodyPr wrap="square" rtlCol="0">
            <a:spAutoFit/>
          </a:bodyPr>
          <a:lstStyle/>
          <a:p>
            <a:r>
              <a:rPr lang="en-CA" dirty="0" smtClean="0">
                <a:latin typeface="Bahnschrift SemiBold Condensed" panose="020B0502040204020203" pitchFamily="34" charset="0"/>
              </a:rPr>
              <a:t>POPULATION STATS ( 2010 – 2021 ) in millions		  	         SOURCE: Google Stats</a:t>
            </a:r>
            <a:endParaRPr lang="fr-FR" dirty="0">
              <a:latin typeface="Bahnschrift SemiBold Condensed" panose="020B0502040204020203" pitchFamily="34" charset="0"/>
            </a:endParaRPr>
          </a:p>
        </p:txBody>
      </p:sp>
      <p:sp>
        <p:nvSpPr>
          <p:cNvPr id="10" name="Rounded Rectangle 9"/>
          <p:cNvSpPr/>
          <p:nvPr/>
        </p:nvSpPr>
        <p:spPr>
          <a:xfrm>
            <a:off x="781396" y="1645995"/>
            <a:ext cx="90000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1" name="Rounded Rectangle 10"/>
          <p:cNvSpPr/>
          <p:nvPr/>
        </p:nvSpPr>
        <p:spPr>
          <a:xfrm>
            <a:off x="781396" y="2171084"/>
            <a:ext cx="22428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Rounded Rectangle 11"/>
          <p:cNvSpPr/>
          <p:nvPr/>
        </p:nvSpPr>
        <p:spPr>
          <a:xfrm>
            <a:off x="781396" y="2696173"/>
            <a:ext cx="6480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Rounded Rectangle 12"/>
          <p:cNvSpPr/>
          <p:nvPr/>
        </p:nvSpPr>
        <p:spPr>
          <a:xfrm>
            <a:off x="781396" y="3215620"/>
            <a:ext cx="5760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 name="Rounded Rectangle 15"/>
          <p:cNvSpPr/>
          <p:nvPr/>
        </p:nvSpPr>
        <p:spPr>
          <a:xfrm>
            <a:off x="781396" y="3740709"/>
            <a:ext cx="4680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7" name="Rounded Rectangle 16"/>
          <p:cNvSpPr/>
          <p:nvPr/>
        </p:nvSpPr>
        <p:spPr>
          <a:xfrm>
            <a:off x="781396" y="4265798"/>
            <a:ext cx="3744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Rounded Rectangle 17"/>
          <p:cNvSpPr/>
          <p:nvPr/>
        </p:nvSpPr>
        <p:spPr>
          <a:xfrm>
            <a:off x="781396" y="4789503"/>
            <a:ext cx="2016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Rounded Rectangle 18"/>
          <p:cNvSpPr/>
          <p:nvPr/>
        </p:nvSpPr>
        <p:spPr>
          <a:xfrm>
            <a:off x="781396" y="5310440"/>
            <a:ext cx="1800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0" name="Rounded Rectangle 19"/>
          <p:cNvSpPr/>
          <p:nvPr/>
        </p:nvSpPr>
        <p:spPr>
          <a:xfrm>
            <a:off x="781396" y="5835529"/>
            <a:ext cx="720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1" name="TextBox 20"/>
          <p:cNvSpPr txBox="1"/>
          <p:nvPr/>
        </p:nvSpPr>
        <p:spPr>
          <a:xfrm>
            <a:off x="781396" y="1605565"/>
            <a:ext cx="573579"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India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4" name="TextBox 23"/>
          <p:cNvSpPr txBox="1"/>
          <p:nvPr/>
        </p:nvSpPr>
        <p:spPr>
          <a:xfrm>
            <a:off x="781396" y="2138967"/>
            <a:ext cx="573580"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USA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5" name="TextBox 24"/>
          <p:cNvSpPr txBox="1"/>
          <p:nvPr/>
        </p:nvSpPr>
        <p:spPr>
          <a:xfrm>
            <a:off x="781393" y="2656063"/>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Ethiopia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6" name="TextBox 25"/>
          <p:cNvSpPr txBox="1"/>
          <p:nvPr/>
        </p:nvSpPr>
        <p:spPr>
          <a:xfrm>
            <a:off x="781393" y="3177620"/>
            <a:ext cx="98090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Germany</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7" name="TextBox 26"/>
          <p:cNvSpPr txBox="1"/>
          <p:nvPr/>
        </p:nvSpPr>
        <p:spPr>
          <a:xfrm>
            <a:off x="665018" y="914400"/>
            <a:ext cx="2818015" cy="523220"/>
          </a:xfrm>
          <a:prstGeom prst="rect">
            <a:avLst/>
          </a:prstGeom>
          <a:noFill/>
        </p:spPr>
        <p:txBody>
          <a:bodyPr wrap="square" rtlCol="0">
            <a:spAutoFit/>
          </a:bodyPr>
          <a:lstStyle/>
          <a:p>
            <a:r>
              <a:rPr lang="en-CA" sz="2800" b="1" dirty="0" smtClean="0">
                <a:effectLst>
                  <a:outerShdw blurRad="38100" dist="38100" dir="2700000" algn="tl">
                    <a:srgbClr val="000000">
                      <a:alpha val="43137"/>
                    </a:srgbClr>
                  </a:outerShdw>
                </a:effectLst>
                <a:latin typeface="Bahnschrift SemiCondensed" panose="020B0502040204020203" pitchFamily="34" charset="0"/>
              </a:rPr>
              <a:t>2011</a:t>
            </a:r>
            <a:r>
              <a:rPr lang="en-CA" dirty="0" smtClean="0"/>
              <a:t> </a:t>
            </a:r>
            <a:endParaRPr lang="fr-FR" dirty="0"/>
          </a:p>
        </p:txBody>
      </p:sp>
      <p:sp>
        <p:nvSpPr>
          <p:cNvPr id="28" name="TextBox 27"/>
          <p:cNvSpPr txBox="1"/>
          <p:nvPr/>
        </p:nvSpPr>
        <p:spPr>
          <a:xfrm>
            <a:off x="781393" y="3703474"/>
            <a:ext cx="76477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France</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9" name="TextBox 28"/>
          <p:cNvSpPr txBox="1"/>
          <p:nvPr/>
        </p:nvSpPr>
        <p:spPr>
          <a:xfrm>
            <a:off x="781393" y="4233681"/>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South Africa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0" name="TextBox 29"/>
          <p:cNvSpPr txBox="1"/>
          <p:nvPr/>
        </p:nvSpPr>
        <p:spPr>
          <a:xfrm>
            <a:off x="781393" y="4750885"/>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Saudi Arabia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1" name="TextBox 30"/>
          <p:cNvSpPr txBox="1"/>
          <p:nvPr/>
        </p:nvSpPr>
        <p:spPr>
          <a:xfrm>
            <a:off x="781393" y="5275529"/>
            <a:ext cx="764773"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Ghana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2" name="TextBox 31"/>
          <p:cNvSpPr txBox="1"/>
          <p:nvPr/>
        </p:nvSpPr>
        <p:spPr>
          <a:xfrm>
            <a:off x="781393" y="5798188"/>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Bolivia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3" name="TextBox 32"/>
          <p:cNvSpPr txBox="1"/>
          <p:nvPr/>
        </p:nvSpPr>
        <p:spPr>
          <a:xfrm>
            <a:off x="9759184" y="1605565"/>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1250</a:t>
            </a:r>
            <a:endParaRPr lang="fr-FR" sz="1600" b="1" dirty="0">
              <a:solidFill>
                <a:srgbClr val="4472C4"/>
              </a:solidFill>
              <a:latin typeface="Bahnschrift SemiCondensed" panose="020B0502040204020203" pitchFamily="34" charset="0"/>
            </a:endParaRPr>
          </a:p>
        </p:txBody>
      </p:sp>
      <p:sp>
        <p:nvSpPr>
          <p:cNvPr id="34" name="TextBox 33"/>
          <p:cNvSpPr txBox="1"/>
          <p:nvPr/>
        </p:nvSpPr>
        <p:spPr>
          <a:xfrm>
            <a:off x="1381280" y="3711022"/>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65</a:t>
            </a:r>
            <a:endParaRPr lang="fr-FR" sz="1600" b="1" dirty="0">
              <a:solidFill>
                <a:srgbClr val="70AD47"/>
              </a:solidFill>
              <a:latin typeface="Bahnschrift SemiCondensed" panose="020B0502040204020203" pitchFamily="34" charset="0"/>
            </a:endParaRPr>
          </a:p>
        </p:txBody>
      </p:sp>
      <p:sp>
        <p:nvSpPr>
          <p:cNvPr id="35" name="TextBox 34"/>
          <p:cNvSpPr txBox="1"/>
          <p:nvPr/>
        </p:nvSpPr>
        <p:spPr>
          <a:xfrm>
            <a:off x="1540738" y="3198823"/>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80</a:t>
            </a:r>
            <a:endParaRPr lang="fr-FR" sz="1600" b="1" dirty="0">
              <a:solidFill>
                <a:srgbClr val="70AD47"/>
              </a:solidFill>
              <a:latin typeface="Bahnschrift SemiCondensed" panose="020B0502040204020203" pitchFamily="34" charset="0"/>
            </a:endParaRPr>
          </a:p>
        </p:txBody>
      </p:sp>
      <p:sp>
        <p:nvSpPr>
          <p:cNvPr id="36" name="TextBox 35"/>
          <p:cNvSpPr txBox="1"/>
          <p:nvPr/>
        </p:nvSpPr>
        <p:spPr>
          <a:xfrm>
            <a:off x="1529185" y="267038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90</a:t>
            </a:r>
            <a:endParaRPr lang="fr-FR" sz="1600" b="1" dirty="0">
              <a:solidFill>
                <a:srgbClr val="ED7D31"/>
              </a:solidFill>
              <a:latin typeface="Bahnschrift SemiCondensed" panose="020B0502040204020203" pitchFamily="34" charset="0"/>
            </a:endParaRPr>
          </a:p>
        </p:txBody>
      </p:sp>
      <p:sp>
        <p:nvSpPr>
          <p:cNvPr id="37" name="TextBox 36"/>
          <p:cNvSpPr txBox="1"/>
          <p:nvPr/>
        </p:nvSpPr>
        <p:spPr>
          <a:xfrm>
            <a:off x="3061752" y="2138967"/>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311</a:t>
            </a:r>
            <a:endParaRPr lang="fr-FR" sz="1600" b="1" dirty="0">
              <a:solidFill>
                <a:srgbClr val="70AD47"/>
              </a:solidFill>
              <a:latin typeface="Bahnschrift SemiCondensed" panose="020B0502040204020203" pitchFamily="34" charset="0"/>
            </a:endParaRPr>
          </a:p>
        </p:txBody>
      </p:sp>
      <p:sp>
        <p:nvSpPr>
          <p:cNvPr id="38" name="TextBox 37"/>
          <p:cNvSpPr txBox="1"/>
          <p:nvPr/>
        </p:nvSpPr>
        <p:spPr>
          <a:xfrm>
            <a:off x="1851420" y="4248843"/>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52</a:t>
            </a:r>
            <a:endParaRPr lang="fr-FR" sz="1600" b="1" dirty="0">
              <a:solidFill>
                <a:srgbClr val="4472C4"/>
              </a:solidFill>
              <a:latin typeface="Bahnschrift SemiCondensed" panose="020B0502040204020203" pitchFamily="34" charset="0"/>
            </a:endParaRPr>
          </a:p>
        </p:txBody>
      </p:sp>
      <p:sp>
        <p:nvSpPr>
          <p:cNvPr id="39" name="TextBox 38"/>
          <p:cNvSpPr txBox="1"/>
          <p:nvPr/>
        </p:nvSpPr>
        <p:spPr>
          <a:xfrm>
            <a:off x="1872085" y="4762072"/>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28</a:t>
            </a:r>
            <a:endParaRPr lang="fr-FR" sz="1600" b="1" dirty="0">
              <a:solidFill>
                <a:srgbClr val="4472C4"/>
              </a:solidFill>
              <a:latin typeface="Bahnschrift SemiCondensed" panose="020B0502040204020203" pitchFamily="34" charset="0"/>
            </a:endParaRPr>
          </a:p>
        </p:txBody>
      </p:sp>
      <p:sp>
        <p:nvSpPr>
          <p:cNvPr id="40" name="TextBox 39"/>
          <p:cNvSpPr txBox="1"/>
          <p:nvPr/>
        </p:nvSpPr>
        <p:spPr>
          <a:xfrm>
            <a:off x="1371796" y="5292146"/>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25</a:t>
            </a:r>
            <a:endParaRPr lang="fr-FR" sz="1600" b="1" dirty="0">
              <a:solidFill>
                <a:srgbClr val="ED7D31"/>
              </a:solidFill>
              <a:latin typeface="Bahnschrift SemiCondensed" panose="020B0502040204020203" pitchFamily="34" charset="0"/>
            </a:endParaRPr>
          </a:p>
        </p:txBody>
      </p:sp>
      <p:sp>
        <p:nvSpPr>
          <p:cNvPr id="41" name="TextBox 40"/>
          <p:cNvSpPr txBox="1"/>
          <p:nvPr/>
        </p:nvSpPr>
        <p:spPr>
          <a:xfrm>
            <a:off x="1415813" y="581480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10</a:t>
            </a:r>
            <a:endParaRPr lang="fr-FR" sz="1600" b="1" dirty="0">
              <a:solidFill>
                <a:srgbClr val="ED7D31"/>
              </a:solidFill>
              <a:latin typeface="Bahnschrift SemiCondensed" panose="020B0502040204020203" pitchFamily="34" charset="0"/>
            </a:endParaRPr>
          </a:p>
        </p:txBody>
      </p:sp>
    </p:spTree>
    <p:extLst>
      <p:ext uri="{BB962C8B-B14F-4D97-AF65-F5344CB8AC3E}">
        <p14:creationId xmlns:p14="http://schemas.microsoft.com/office/powerpoint/2010/main" val="3926862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6" name="Straight Connector 5"/>
          <p:cNvCxnSpPr/>
          <p:nvPr/>
        </p:nvCxnSpPr>
        <p:spPr>
          <a:xfrm>
            <a:off x="199505" y="714895"/>
            <a:ext cx="1176251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4" idx="0"/>
            <a:endCxn id="4" idx="2"/>
          </p:cNvCxnSpPr>
          <p:nvPr/>
        </p:nvCxnSpPr>
        <p:spPr>
          <a:xfrm>
            <a:off x="6080760" y="182880"/>
            <a:ext cx="0" cy="5400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74320" y="257695"/>
            <a:ext cx="11513127" cy="369332"/>
          </a:xfrm>
          <a:prstGeom prst="rect">
            <a:avLst/>
          </a:prstGeom>
          <a:noFill/>
        </p:spPr>
        <p:txBody>
          <a:bodyPr wrap="square" rtlCol="0">
            <a:spAutoFit/>
          </a:bodyPr>
          <a:lstStyle/>
          <a:p>
            <a:r>
              <a:rPr lang="en-CA" dirty="0" smtClean="0">
                <a:latin typeface="Bahnschrift SemiBold Condensed" panose="020B0502040204020203" pitchFamily="34" charset="0"/>
              </a:rPr>
              <a:t>POPULATION STATS ( 2010 – 2021 ) in millions		  	         SOURCE: Google Stats</a:t>
            </a:r>
            <a:endParaRPr lang="fr-FR" dirty="0">
              <a:latin typeface="Bahnschrift SemiBold Condensed" panose="020B0502040204020203" pitchFamily="34" charset="0"/>
            </a:endParaRPr>
          </a:p>
        </p:txBody>
      </p:sp>
      <p:sp>
        <p:nvSpPr>
          <p:cNvPr id="10" name="Rounded Rectangle 9"/>
          <p:cNvSpPr/>
          <p:nvPr/>
        </p:nvSpPr>
        <p:spPr>
          <a:xfrm>
            <a:off x="781396" y="1645995"/>
            <a:ext cx="90720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1" name="Rounded Rectangle 10"/>
          <p:cNvSpPr/>
          <p:nvPr/>
        </p:nvSpPr>
        <p:spPr>
          <a:xfrm>
            <a:off x="781396" y="2171084"/>
            <a:ext cx="22572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Rounded Rectangle 11"/>
          <p:cNvSpPr/>
          <p:nvPr/>
        </p:nvSpPr>
        <p:spPr>
          <a:xfrm>
            <a:off x="781396" y="2696173"/>
            <a:ext cx="6696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Rounded Rectangle 12"/>
          <p:cNvSpPr/>
          <p:nvPr/>
        </p:nvSpPr>
        <p:spPr>
          <a:xfrm>
            <a:off x="781396" y="3215620"/>
            <a:ext cx="5760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 name="Rounded Rectangle 15"/>
          <p:cNvSpPr/>
          <p:nvPr/>
        </p:nvSpPr>
        <p:spPr>
          <a:xfrm>
            <a:off x="781396" y="3740709"/>
            <a:ext cx="4680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7" name="Rounded Rectangle 16"/>
          <p:cNvSpPr/>
          <p:nvPr/>
        </p:nvSpPr>
        <p:spPr>
          <a:xfrm>
            <a:off x="781396" y="4265798"/>
            <a:ext cx="3816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Rounded Rectangle 17"/>
          <p:cNvSpPr/>
          <p:nvPr/>
        </p:nvSpPr>
        <p:spPr>
          <a:xfrm>
            <a:off x="781396" y="4789503"/>
            <a:ext cx="2088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Rounded Rectangle 18"/>
          <p:cNvSpPr/>
          <p:nvPr/>
        </p:nvSpPr>
        <p:spPr>
          <a:xfrm>
            <a:off x="781396" y="5310440"/>
            <a:ext cx="1872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0" name="Rounded Rectangle 19"/>
          <p:cNvSpPr/>
          <p:nvPr/>
        </p:nvSpPr>
        <p:spPr>
          <a:xfrm>
            <a:off x="781396" y="5835529"/>
            <a:ext cx="720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1" name="TextBox 20"/>
          <p:cNvSpPr txBox="1"/>
          <p:nvPr/>
        </p:nvSpPr>
        <p:spPr>
          <a:xfrm>
            <a:off x="781396" y="1605565"/>
            <a:ext cx="573579"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India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4" name="TextBox 23"/>
          <p:cNvSpPr txBox="1"/>
          <p:nvPr/>
        </p:nvSpPr>
        <p:spPr>
          <a:xfrm>
            <a:off x="781396" y="2138967"/>
            <a:ext cx="573580"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USA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5" name="TextBox 24"/>
          <p:cNvSpPr txBox="1"/>
          <p:nvPr/>
        </p:nvSpPr>
        <p:spPr>
          <a:xfrm>
            <a:off x="781393" y="2656063"/>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Ethiopia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6" name="TextBox 25"/>
          <p:cNvSpPr txBox="1"/>
          <p:nvPr/>
        </p:nvSpPr>
        <p:spPr>
          <a:xfrm>
            <a:off x="781393" y="3177620"/>
            <a:ext cx="98090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Germany</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7" name="TextBox 26"/>
          <p:cNvSpPr txBox="1"/>
          <p:nvPr/>
        </p:nvSpPr>
        <p:spPr>
          <a:xfrm>
            <a:off x="665018" y="914400"/>
            <a:ext cx="2818015" cy="523220"/>
          </a:xfrm>
          <a:prstGeom prst="rect">
            <a:avLst/>
          </a:prstGeom>
          <a:noFill/>
        </p:spPr>
        <p:txBody>
          <a:bodyPr wrap="square" rtlCol="0">
            <a:spAutoFit/>
          </a:bodyPr>
          <a:lstStyle/>
          <a:p>
            <a:r>
              <a:rPr lang="en-CA" sz="2800" b="1" dirty="0" smtClean="0">
                <a:effectLst>
                  <a:outerShdw blurRad="38100" dist="38100" dir="2700000" algn="tl">
                    <a:srgbClr val="000000">
                      <a:alpha val="43137"/>
                    </a:srgbClr>
                  </a:outerShdw>
                </a:effectLst>
                <a:latin typeface="Bahnschrift SemiCondensed" panose="020B0502040204020203" pitchFamily="34" charset="0"/>
              </a:rPr>
              <a:t>2012</a:t>
            </a:r>
            <a:r>
              <a:rPr lang="en-CA" dirty="0" smtClean="0"/>
              <a:t> </a:t>
            </a:r>
            <a:endParaRPr lang="fr-FR" dirty="0"/>
          </a:p>
        </p:txBody>
      </p:sp>
      <p:sp>
        <p:nvSpPr>
          <p:cNvPr id="28" name="TextBox 27"/>
          <p:cNvSpPr txBox="1"/>
          <p:nvPr/>
        </p:nvSpPr>
        <p:spPr>
          <a:xfrm>
            <a:off x="781394" y="3703474"/>
            <a:ext cx="764774"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France</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9" name="TextBox 28"/>
          <p:cNvSpPr txBox="1"/>
          <p:nvPr/>
        </p:nvSpPr>
        <p:spPr>
          <a:xfrm>
            <a:off x="781393" y="4233681"/>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South Africa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0" name="TextBox 29"/>
          <p:cNvSpPr txBox="1"/>
          <p:nvPr/>
        </p:nvSpPr>
        <p:spPr>
          <a:xfrm>
            <a:off x="781393" y="4750885"/>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Saudi Arabia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1" name="TextBox 30"/>
          <p:cNvSpPr txBox="1"/>
          <p:nvPr/>
        </p:nvSpPr>
        <p:spPr>
          <a:xfrm>
            <a:off x="781393" y="5275529"/>
            <a:ext cx="764773"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Ghana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2" name="TextBox 31"/>
          <p:cNvSpPr txBox="1"/>
          <p:nvPr/>
        </p:nvSpPr>
        <p:spPr>
          <a:xfrm>
            <a:off x="781393" y="5798188"/>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Bolivia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3" name="TextBox 32"/>
          <p:cNvSpPr txBox="1"/>
          <p:nvPr/>
        </p:nvSpPr>
        <p:spPr>
          <a:xfrm>
            <a:off x="9820969" y="1605565"/>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1266</a:t>
            </a:r>
            <a:endParaRPr lang="fr-FR" sz="1600" b="1" dirty="0">
              <a:solidFill>
                <a:srgbClr val="4472C4"/>
              </a:solidFill>
              <a:latin typeface="Bahnschrift SemiCondensed" panose="020B0502040204020203" pitchFamily="34" charset="0"/>
            </a:endParaRPr>
          </a:p>
        </p:txBody>
      </p:sp>
      <p:sp>
        <p:nvSpPr>
          <p:cNvPr id="34" name="TextBox 33"/>
          <p:cNvSpPr txBox="1"/>
          <p:nvPr/>
        </p:nvSpPr>
        <p:spPr>
          <a:xfrm>
            <a:off x="1381280" y="3711022"/>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65</a:t>
            </a:r>
            <a:endParaRPr lang="fr-FR" sz="1600" b="1" dirty="0">
              <a:solidFill>
                <a:srgbClr val="70AD47"/>
              </a:solidFill>
              <a:latin typeface="Bahnschrift SemiCondensed" panose="020B0502040204020203" pitchFamily="34" charset="0"/>
            </a:endParaRPr>
          </a:p>
        </p:txBody>
      </p:sp>
      <p:sp>
        <p:nvSpPr>
          <p:cNvPr id="35" name="TextBox 34"/>
          <p:cNvSpPr txBox="1"/>
          <p:nvPr/>
        </p:nvSpPr>
        <p:spPr>
          <a:xfrm>
            <a:off x="1540738" y="3198823"/>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80</a:t>
            </a:r>
            <a:endParaRPr lang="fr-FR" sz="1600" b="1" dirty="0">
              <a:solidFill>
                <a:srgbClr val="70AD47"/>
              </a:solidFill>
              <a:latin typeface="Bahnschrift SemiCondensed" panose="020B0502040204020203" pitchFamily="34" charset="0"/>
            </a:endParaRPr>
          </a:p>
        </p:txBody>
      </p:sp>
      <p:sp>
        <p:nvSpPr>
          <p:cNvPr id="36" name="TextBox 35"/>
          <p:cNvSpPr txBox="1"/>
          <p:nvPr/>
        </p:nvSpPr>
        <p:spPr>
          <a:xfrm>
            <a:off x="1541542" y="267038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93</a:t>
            </a:r>
            <a:endParaRPr lang="fr-FR" sz="1600" b="1" dirty="0">
              <a:solidFill>
                <a:srgbClr val="ED7D31"/>
              </a:solidFill>
              <a:latin typeface="Bahnschrift SemiCondensed" panose="020B0502040204020203" pitchFamily="34" charset="0"/>
            </a:endParaRPr>
          </a:p>
        </p:txBody>
      </p:sp>
      <p:sp>
        <p:nvSpPr>
          <p:cNvPr id="37" name="TextBox 36"/>
          <p:cNvSpPr txBox="1"/>
          <p:nvPr/>
        </p:nvSpPr>
        <p:spPr>
          <a:xfrm>
            <a:off x="3074109" y="2138967"/>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314</a:t>
            </a:r>
            <a:endParaRPr lang="fr-FR" sz="1600" b="1" dirty="0">
              <a:solidFill>
                <a:srgbClr val="70AD47"/>
              </a:solidFill>
              <a:latin typeface="Bahnschrift SemiCondensed" panose="020B0502040204020203" pitchFamily="34" charset="0"/>
            </a:endParaRPr>
          </a:p>
        </p:txBody>
      </p:sp>
      <p:sp>
        <p:nvSpPr>
          <p:cNvPr id="38" name="TextBox 37"/>
          <p:cNvSpPr txBox="1"/>
          <p:nvPr/>
        </p:nvSpPr>
        <p:spPr>
          <a:xfrm>
            <a:off x="1863777" y="4248843"/>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53</a:t>
            </a:r>
            <a:endParaRPr lang="fr-FR" sz="1600" b="1" dirty="0">
              <a:solidFill>
                <a:srgbClr val="4472C4"/>
              </a:solidFill>
              <a:latin typeface="Bahnschrift SemiCondensed" panose="020B0502040204020203" pitchFamily="34" charset="0"/>
            </a:endParaRPr>
          </a:p>
        </p:txBody>
      </p:sp>
      <p:sp>
        <p:nvSpPr>
          <p:cNvPr id="39" name="TextBox 38"/>
          <p:cNvSpPr txBox="1"/>
          <p:nvPr/>
        </p:nvSpPr>
        <p:spPr>
          <a:xfrm>
            <a:off x="1884442" y="4762072"/>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29</a:t>
            </a:r>
            <a:endParaRPr lang="fr-FR" sz="1600" b="1" dirty="0">
              <a:solidFill>
                <a:srgbClr val="4472C4"/>
              </a:solidFill>
              <a:latin typeface="Bahnschrift SemiCondensed" panose="020B0502040204020203" pitchFamily="34" charset="0"/>
            </a:endParaRPr>
          </a:p>
        </p:txBody>
      </p:sp>
      <p:sp>
        <p:nvSpPr>
          <p:cNvPr id="40" name="TextBox 39"/>
          <p:cNvSpPr txBox="1"/>
          <p:nvPr/>
        </p:nvSpPr>
        <p:spPr>
          <a:xfrm>
            <a:off x="1384153" y="5292146"/>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26</a:t>
            </a:r>
            <a:endParaRPr lang="fr-FR" sz="1600" b="1" dirty="0">
              <a:solidFill>
                <a:srgbClr val="ED7D31"/>
              </a:solidFill>
              <a:latin typeface="Bahnschrift SemiCondensed" panose="020B0502040204020203" pitchFamily="34" charset="0"/>
            </a:endParaRPr>
          </a:p>
        </p:txBody>
      </p:sp>
      <p:sp>
        <p:nvSpPr>
          <p:cNvPr id="41" name="TextBox 40"/>
          <p:cNvSpPr txBox="1"/>
          <p:nvPr/>
        </p:nvSpPr>
        <p:spPr>
          <a:xfrm>
            <a:off x="1415813" y="581480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10</a:t>
            </a:r>
            <a:endParaRPr lang="fr-FR" sz="1600" b="1" dirty="0">
              <a:solidFill>
                <a:srgbClr val="ED7D31"/>
              </a:solidFill>
              <a:latin typeface="Bahnschrift SemiCondensed" panose="020B0502040204020203" pitchFamily="34" charset="0"/>
            </a:endParaRPr>
          </a:p>
        </p:txBody>
      </p:sp>
    </p:spTree>
    <p:extLst>
      <p:ext uri="{BB962C8B-B14F-4D97-AF65-F5344CB8AC3E}">
        <p14:creationId xmlns:p14="http://schemas.microsoft.com/office/powerpoint/2010/main" val="1149381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6" name="Straight Connector 5"/>
          <p:cNvCxnSpPr/>
          <p:nvPr/>
        </p:nvCxnSpPr>
        <p:spPr>
          <a:xfrm>
            <a:off x="199505" y="714895"/>
            <a:ext cx="1176251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4" idx="0"/>
            <a:endCxn id="4" idx="2"/>
          </p:cNvCxnSpPr>
          <p:nvPr/>
        </p:nvCxnSpPr>
        <p:spPr>
          <a:xfrm>
            <a:off x="6080760" y="182880"/>
            <a:ext cx="0" cy="5400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74320" y="257695"/>
            <a:ext cx="11513127" cy="369332"/>
          </a:xfrm>
          <a:prstGeom prst="rect">
            <a:avLst/>
          </a:prstGeom>
          <a:noFill/>
        </p:spPr>
        <p:txBody>
          <a:bodyPr wrap="square" rtlCol="0">
            <a:spAutoFit/>
          </a:bodyPr>
          <a:lstStyle/>
          <a:p>
            <a:r>
              <a:rPr lang="en-CA" dirty="0" smtClean="0">
                <a:latin typeface="Bahnschrift SemiBold Condensed" panose="020B0502040204020203" pitchFamily="34" charset="0"/>
              </a:rPr>
              <a:t>POPULATION STATS ( 2010 – 2021 ) in millions		  	         SOURCE: Google Stats</a:t>
            </a:r>
            <a:endParaRPr lang="fr-FR" dirty="0">
              <a:latin typeface="Bahnschrift SemiBold Condensed" panose="020B0502040204020203" pitchFamily="34" charset="0"/>
            </a:endParaRPr>
          </a:p>
        </p:txBody>
      </p:sp>
      <p:sp>
        <p:nvSpPr>
          <p:cNvPr id="10" name="Rounded Rectangle 9"/>
          <p:cNvSpPr/>
          <p:nvPr/>
        </p:nvSpPr>
        <p:spPr>
          <a:xfrm>
            <a:off x="781396" y="1645995"/>
            <a:ext cx="92232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1" name="Rounded Rectangle 10"/>
          <p:cNvSpPr/>
          <p:nvPr/>
        </p:nvSpPr>
        <p:spPr>
          <a:xfrm>
            <a:off x="781396" y="2171084"/>
            <a:ext cx="22680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Rounded Rectangle 11"/>
          <p:cNvSpPr/>
          <p:nvPr/>
        </p:nvSpPr>
        <p:spPr>
          <a:xfrm>
            <a:off x="781396" y="2696173"/>
            <a:ext cx="6840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Rounded Rectangle 12"/>
          <p:cNvSpPr/>
          <p:nvPr/>
        </p:nvSpPr>
        <p:spPr>
          <a:xfrm>
            <a:off x="781396" y="3215620"/>
            <a:ext cx="5760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 name="Rounded Rectangle 15"/>
          <p:cNvSpPr/>
          <p:nvPr/>
        </p:nvSpPr>
        <p:spPr>
          <a:xfrm>
            <a:off x="781396" y="3740709"/>
            <a:ext cx="4752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7" name="Rounded Rectangle 16"/>
          <p:cNvSpPr/>
          <p:nvPr/>
        </p:nvSpPr>
        <p:spPr>
          <a:xfrm>
            <a:off x="781396" y="4265798"/>
            <a:ext cx="3816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Rounded Rectangle 17"/>
          <p:cNvSpPr/>
          <p:nvPr/>
        </p:nvSpPr>
        <p:spPr>
          <a:xfrm>
            <a:off x="781396" y="4789503"/>
            <a:ext cx="2160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Rounded Rectangle 18"/>
          <p:cNvSpPr/>
          <p:nvPr/>
        </p:nvSpPr>
        <p:spPr>
          <a:xfrm>
            <a:off x="781396" y="5310440"/>
            <a:ext cx="1872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0" name="Rounded Rectangle 19"/>
          <p:cNvSpPr/>
          <p:nvPr/>
        </p:nvSpPr>
        <p:spPr>
          <a:xfrm>
            <a:off x="781396" y="5835529"/>
            <a:ext cx="720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1" name="TextBox 20"/>
          <p:cNvSpPr txBox="1"/>
          <p:nvPr/>
        </p:nvSpPr>
        <p:spPr>
          <a:xfrm>
            <a:off x="781396" y="1605565"/>
            <a:ext cx="573579"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India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4" name="TextBox 23"/>
          <p:cNvSpPr txBox="1"/>
          <p:nvPr/>
        </p:nvSpPr>
        <p:spPr>
          <a:xfrm>
            <a:off x="781396" y="2138967"/>
            <a:ext cx="573580"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USA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5" name="TextBox 24"/>
          <p:cNvSpPr txBox="1"/>
          <p:nvPr/>
        </p:nvSpPr>
        <p:spPr>
          <a:xfrm>
            <a:off x="781393" y="2656063"/>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Ethiopia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6" name="TextBox 25"/>
          <p:cNvSpPr txBox="1"/>
          <p:nvPr/>
        </p:nvSpPr>
        <p:spPr>
          <a:xfrm>
            <a:off x="781393" y="3177620"/>
            <a:ext cx="98090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Germany</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7" name="TextBox 26"/>
          <p:cNvSpPr txBox="1"/>
          <p:nvPr/>
        </p:nvSpPr>
        <p:spPr>
          <a:xfrm>
            <a:off x="665018" y="914400"/>
            <a:ext cx="2818015" cy="523220"/>
          </a:xfrm>
          <a:prstGeom prst="rect">
            <a:avLst/>
          </a:prstGeom>
          <a:noFill/>
        </p:spPr>
        <p:txBody>
          <a:bodyPr wrap="square" rtlCol="0">
            <a:spAutoFit/>
          </a:bodyPr>
          <a:lstStyle/>
          <a:p>
            <a:r>
              <a:rPr lang="en-CA" sz="2800" b="1" dirty="0" smtClean="0">
                <a:effectLst>
                  <a:outerShdw blurRad="38100" dist="38100" dir="2700000" algn="tl">
                    <a:srgbClr val="000000">
                      <a:alpha val="43137"/>
                    </a:srgbClr>
                  </a:outerShdw>
                </a:effectLst>
                <a:latin typeface="Bahnschrift SemiCondensed" panose="020B0502040204020203" pitchFamily="34" charset="0"/>
              </a:rPr>
              <a:t>2013</a:t>
            </a:r>
            <a:r>
              <a:rPr lang="en-CA" dirty="0" smtClean="0"/>
              <a:t> </a:t>
            </a:r>
            <a:endParaRPr lang="fr-FR" dirty="0"/>
          </a:p>
        </p:txBody>
      </p:sp>
      <p:sp>
        <p:nvSpPr>
          <p:cNvPr id="28" name="TextBox 27"/>
          <p:cNvSpPr txBox="1"/>
          <p:nvPr/>
        </p:nvSpPr>
        <p:spPr>
          <a:xfrm>
            <a:off x="781393" y="3703474"/>
            <a:ext cx="76477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France</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9" name="TextBox 28"/>
          <p:cNvSpPr txBox="1"/>
          <p:nvPr/>
        </p:nvSpPr>
        <p:spPr>
          <a:xfrm>
            <a:off x="781393" y="4233681"/>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South Africa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0" name="TextBox 29"/>
          <p:cNvSpPr txBox="1"/>
          <p:nvPr/>
        </p:nvSpPr>
        <p:spPr>
          <a:xfrm>
            <a:off x="781393" y="4750885"/>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Saudi Arabia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1" name="TextBox 30"/>
          <p:cNvSpPr txBox="1"/>
          <p:nvPr/>
        </p:nvSpPr>
        <p:spPr>
          <a:xfrm>
            <a:off x="781393" y="5275529"/>
            <a:ext cx="764773"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Ghana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2" name="TextBox 31"/>
          <p:cNvSpPr txBox="1"/>
          <p:nvPr/>
        </p:nvSpPr>
        <p:spPr>
          <a:xfrm>
            <a:off x="781393" y="5798188"/>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Bolivia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3" name="TextBox 32"/>
          <p:cNvSpPr txBox="1"/>
          <p:nvPr/>
        </p:nvSpPr>
        <p:spPr>
          <a:xfrm>
            <a:off x="9993967" y="1605565"/>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1281</a:t>
            </a:r>
            <a:endParaRPr lang="fr-FR" sz="1600" b="1" dirty="0">
              <a:solidFill>
                <a:srgbClr val="4472C4"/>
              </a:solidFill>
              <a:latin typeface="Bahnschrift SemiCondensed" panose="020B0502040204020203" pitchFamily="34" charset="0"/>
            </a:endParaRPr>
          </a:p>
        </p:txBody>
      </p:sp>
      <p:sp>
        <p:nvSpPr>
          <p:cNvPr id="34" name="TextBox 33"/>
          <p:cNvSpPr txBox="1"/>
          <p:nvPr/>
        </p:nvSpPr>
        <p:spPr>
          <a:xfrm>
            <a:off x="1393637" y="3711022"/>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66</a:t>
            </a:r>
            <a:endParaRPr lang="fr-FR" sz="1600" b="1" dirty="0">
              <a:solidFill>
                <a:srgbClr val="70AD47"/>
              </a:solidFill>
              <a:latin typeface="Bahnschrift SemiCondensed" panose="020B0502040204020203" pitchFamily="34" charset="0"/>
            </a:endParaRPr>
          </a:p>
        </p:txBody>
      </p:sp>
      <p:sp>
        <p:nvSpPr>
          <p:cNvPr id="35" name="TextBox 34"/>
          <p:cNvSpPr txBox="1"/>
          <p:nvPr/>
        </p:nvSpPr>
        <p:spPr>
          <a:xfrm>
            <a:off x="1540738" y="3198823"/>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80</a:t>
            </a:r>
            <a:endParaRPr lang="fr-FR" sz="1600" b="1" dirty="0">
              <a:solidFill>
                <a:srgbClr val="70AD47"/>
              </a:solidFill>
              <a:latin typeface="Bahnschrift SemiCondensed" panose="020B0502040204020203" pitchFamily="34" charset="0"/>
            </a:endParaRPr>
          </a:p>
        </p:txBody>
      </p:sp>
      <p:sp>
        <p:nvSpPr>
          <p:cNvPr id="36" name="TextBox 35"/>
          <p:cNvSpPr txBox="1"/>
          <p:nvPr/>
        </p:nvSpPr>
        <p:spPr>
          <a:xfrm>
            <a:off x="1566256" y="267038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95</a:t>
            </a:r>
            <a:endParaRPr lang="fr-FR" sz="1600" b="1" dirty="0">
              <a:solidFill>
                <a:srgbClr val="ED7D31"/>
              </a:solidFill>
              <a:latin typeface="Bahnschrift SemiCondensed" panose="020B0502040204020203" pitchFamily="34" charset="0"/>
            </a:endParaRPr>
          </a:p>
        </p:txBody>
      </p:sp>
      <p:sp>
        <p:nvSpPr>
          <p:cNvPr id="37" name="TextBox 36"/>
          <p:cNvSpPr txBox="1"/>
          <p:nvPr/>
        </p:nvSpPr>
        <p:spPr>
          <a:xfrm>
            <a:off x="3098823" y="2138967"/>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316</a:t>
            </a:r>
            <a:endParaRPr lang="fr-FR" sz="1600" b="1" dirty="0">
              <a:solidFill>
                <a:srgbClr val="70AD47"/>
              </a:solidFill>
              <a:latin typeface="Bahnschrift SemiCondensed" panose="020B0502040204020203" pitchFamily="34" charset="0"/>
            </a:endParaRPr>
          </a:p>
        </p:txBody>
      </p:sp>
      <p:sp>
        <p:nvSpPr>
          <p:cNvPr id="38" name="TextBox 37"/>
          <p:cNvSpPr txBox="1"/>
          <p:nvPr/>
        </p:nvSpPr>
        <p:spPr>
          <a:xfrm>
            <a:off x="1863777" y="4248843"/>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53</a:t>
            </a:r>
            <a:endParaRPr lang="fr-FR" sz="1600" b="1" dirty="0">
              <a:solidFill>
                <a:srgbClr val="4472C4"/>
              </a:solidFill>
              <a:latin typeface="Bahnschrift SemiCondensed" panose="020B0502040204020203" pitchFamily="34" charset="0"/>
            </a:endParaRPr>
          </a:p>
        </p:txBody>
      </p:sp>
      <p:sp>
        <p:nvSpPr>
          <p:cNvPr id="39" name="TextBox 38"/>
          <p:cNvSpPr txBox="1"/>
          <p:nvPr/>
        </p:nvSpPr>
        <p:spPr>
          <a:xfrm>
            <a:off x="1909156" y="4762072"/>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30</a:t>
            </a:r>
            <a:endParaRPr lang="fr-FR" sz="1600" b="1" dirty="0">
              <a:solidFill>
                <a:srgbClr val="4472C4"/>
              </a:solidFill>
              <a:latin typeface="Bahnschrift SemiCondensed" panose="020B0502040204020203" pitchFamily="34" charset="0"/>
            </a:endParaRPr>
          </a:p>
        </p:txBody>
      </p:sp>
      <p:sp>
        <p:nvSpPr>
          <p:cNvPr id="40" name="TextBox 39"/>
          <p:cNvSpPr txBox="1"/>
          <p:nvPr/>
        </p:nvSpPr>
        <p:spPr>
          <a:xfrm>
            <a:off x="1384153" y="5292146"/>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26</a:t>
            </a:r>
            <a:endParaRPr lang="fr-FR" sz="1600" b="1" dirty="0">
              <a:solidFill>
                <a:srgbClr val="ED7D31"/>
              </a:solidFill>
              <a:latin typeface="Bahnschrift SemiCondensed" panose="020B0502040204020203" pitchFamily="34" charset="0"/>
            </a:endParaRPr>
          </a:p>
        </p:txBody>
      </p:sp>
      <p:sp>
        <p:nvSpPr>
          <p:cNvPr id="41" name="TextBox 40"/>
          <p:cNvSpPr txBox="1"/>
          <p:nvPr/>
        </p:nvSpPr>
        <p:spPr>
          <a:xfrm>
            <a:off x="1415813" y="581480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10</a:t>
            </a:r>
            <a:endParaRPr lang="fr-FR" sz="1600" b="1" dirty="0">
              <a:solidFill>
                <a:srgbClr val="ED7D31"/>
              </a:solidFill>
              <a:latin typeface="Bahnschrift SemiCondensed" panose="020B0502040204020203" pitchFamily="34" charset="0"/>
            </a:endParaRPr>
          </a:p>
        </p:txBody>
      </p:sp>
    </p:spTree>
    <p:extLst>
      <p:ext uri="{BB962C8B-B14F-4D97-AF65-F5344CB8AC3E}">
        <p14:creationId xmlns:p14="http://schemas.microsoft.com/office/powerpoint/2010/main" val="1411788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6" name="Straight Connector 5"/>
          <p:cNvCxnSpPr/>
          <p:nvPr/>
        </p:nvCxnSpPr>
        <p:spPr>
          <a:xfrm>
            <a:off x="199505" y="714895"/>
            <a:ext cx="1176251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4" idx="0"/>
            <a:endCxn id="4" idx="2"/>
          </p:cNvCxnSpPr>
          <p:nvPr/>
        </p:nvCxnSpPr>
        <p:spPr>
          <a:xfrm>
            <a:off x="6080760" y="182880"/>
            <a:ext cx="0" cy="5400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74320" y="257695"/>
            <a:ext cx="11513127" cy="369332"/>
          </a:xfrm>
          <a:prstGeom prst="rect">
            <a:avLst/>
          </a:prstGeom>
          <a:noFill/>
        </p:spPr>
        <p:txBody>
          <a:bodyPr wrap="square" rtlCol="0">
            <a:spAutoFit/>
          </a:bodyPr>
          <a:lstStyle/>
          <a:p>
            <a:r>
              <a:rPr lang="en-CA" dirty="0" smtClean="0">
                <a:latin typeface="Bahnschrift SemiBold Condensed" panose="020B0502040204020203" pitchFamily="34" charset="0"/>
              </a:rPr>
              <a:t>POPULATION STATS ( 2010 – 2021 ) in millions		  	         SOURCE: Google Stats</a:t>
            </a:r>
            <a:endParaRPr lang="fr-FR" dirty="0">
              <a:latin typeface="Bahnschrift SemiBold Condensed" panose="020B0502040204020203" pitchFamily="34" charset="0"/>
            </a:endParaRPr>
          </a:p>
        </p:txBody>
      </p:sp>
      <p:sp>
        <p:nvSpPr>
          <p:cNvPr id="10" name="Rounded Rectangle 9"/>
          <p:cNvSpPr/>
          <p:nvPr/>
        </p:nvSpPr>
        <p:spPr>
          <a:xfrm>
            <a:off x="781396" y="1645995"/>
            <a:ext cx="93312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1" name="Rounded Rectangle 10"/>
          <p:cNvSpPr/>
          <p:nvPr/>
        </p:nvSpPr>
        <p:spPr>
          <a:xfrm>
            <a:off x="781396" y="2171084"/>
            <a:ext cx="22896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Rounded Rectangle 11"/>
          <p:cNvSpPr/>
          <p:nvPr/>
        </p:nvSpPr>
        <p:spPr>
          <a:xfrm>
            <a:off x="781396" y="2696173"/>
            <a:ext cx="7056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Rounded Rectangle 12"/>
          <p:cNvSpPr/>
          <p:nvPr/>
        </p:nvSpPr>
        <p:spPr>
          <a:xfrm>
            <a:off x="781396" y="3215620"/>
            <a:ext cx="5832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 name="Rounded Rectangle 15"/>
          <p:cNvSpPr/>
          <p:nvPr/>
        </p:nvSpPr>
        <p:spPr>
          <a:xfrm>
            <a:off x="781396" y="3740709"/>
            <a:ext cx="4752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7" name="Rounded Rectangle 16"/>
          <p:cNvSpPr/>
          <p:nvPr/>
        </p:nvSpPr>
        <p:spPr>
          <a:xfrm>
            <a:off x="781396" y="4265798"/>
            <a:ext cx="3888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Rounded Rectangle 17"/>
          <p:cNvSpPr/>
          <p:nvPr/>
        </p:nvSpPr>
        <p:spPr>
          <a:xfrm>
            <a:off x="781396" y="4789503"/>
            <a:ext cx="2232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Rounded Rectangle 18"/>
          <p:cNvSpPr/>
          <p:nvPr/>
        </p:nvSpPr>
        <p:spPr>
          <a:xfrm>
            <a:off x="781396" y="5310440"/>
            <a:ext cx="1944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0" name="Rounded Rectangle 19"/>
          <p:cNvSpPr/>
          <p:nvPr/>
        </p:nvSpPr>
        <p:spPr>
          <a:xfrm>
            <a:off x="781396" y="5835529"/>
            <a:ext cx="792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1" name="TextBox 20"/>
          <p:cNvSpPr txBox="1"/>
          <p:nvPr/>
        </p:nvSpPr>
        <p:spPr>
          <a:xfrm>
            <a:off x="781396" y="1605565"/>
            <a:ext cx="573579"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India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4" name="TextBox 23"/>
          <p:cNvSpPr txBox="1"/>
          <p:nvPr/>
        </p:nvSpPr>
        <p:spPr>
          <a:xfrm>
            <a:off x="781396" y="2138967"/>
            <a:ext cx="573580"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USA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5" name="TextBox 24"/>
          <p:cNvSpPr txBox="1"/>
          <p:nvPr/>
        </p:nvSpPr>
        <p:spPr>
          <a:xfrm>
            <a:off x="781393" y="2656063"/>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Ethiopia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6" name="TextBox 25"/>
          <p:cNvSpPr txBox="1"/>
          <p:nvPr/>
        </p:nvSpPr>
        <p:spPr>
          <a:xfrm>
            <a:off x="781393" y="3177620"/>
            <a:ext cx="98090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Germany</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7" name="TextBox 26"/>
          <p:cNvSpPr txBox="1"/>
          <p:nvPr/>
        </p:nvSpPr>
        <p:spPr>
          <a:xfrm>
            <a:off x="665018" y="914400"/>
            <a:ext cx="2818015" cy="523220"/>
          </a:xfrm>
          <a:prstGeom prst="rect">
            <a:avLst/>
          </a:prstGeom>
          <a:noFill/>
        </p:spPr>
        <p:txBody>
          <a:bodyPr wrap="square" rtlCol="0">
            <a:spAutoFit/>
          </a:bodyPr>
          <a:lstStyle/>
          <a:p>
            <a:r>
              <a:rPr lang="en-CA" sz="2800" b="1" dirty="0" smtClean="0">
                <a:effectLst>
                  <a:outerShdw blurRad="38100" dist="38100" dir="2700000" algn="tl">
                    <a:srgbClr val="000000">
                      <a:alpha val="43137"/>
                    </a:srgbClr>
                  </a:outerShdw>
                </a:effectLst>
                <a:latin typeface="Bahnschrift SemiCondensed" panose="020B0502040204020203" pitchFamily="34" charset="0"/>
              </a:rPr>
              <a:t>2014</a:t>
            </a:r>
            <a:r>
              <a:rPr lang="en-CA" dirty="0" smtClean="0"/>
              <a:t> </a:t>
            </a:r>
            <a:endParaRPr lang="fr-FR" dirty="0"/>
          </a:p>
        </p:txBody>
      </p:sp>
      <p:sp>
        <p:nvSpPr>
          <p:cNvPr id="28" name="TextBox 27"/>
          <p:cNvSpPr txBox="1"/>
          <p:nvPr/>
        </p:nvSpPr>
        <p:spPr>
          <a:xfrm>
            <a:off x="781393" y="3703474"/>
            <a:ext cx="76477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France</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9" name="TextBox 28"/>
          <p:cNvSpPr txBox="1"/>
          <p:nvPr/>
        </p:nvSpPr>
        <p:spPr>
          <a:xfrm>
            <a:off x="781393" y="4233681"/>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South Africa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0" name="TextBox 29"/>
          <p:cNvSpPr txBox="1"/>
          <p:nvPr/>
        </p:nvSpPr>
        <p:spPr>
          <a:xfrm>
            <a:off x="781393" y="4750885"/>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Saudi Arabia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1" name="TextBox 30"/>
          <p:cNvSpPr txBox="1"/>
          <p:nvPr/>
        </p:nvSpPr>
        <p:spPr>
          <a:xfrm>
            <a:off x="781393" y="5275529"/>
            <a:ext cx="764773"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Ghana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2" name="TextBox 31"/>
          <p:cNvSpPr txBox="1"/>
          <p:nvPr/>
        </p:nvSpPr>
        <p:spPr>
          <a:xfrm>
            <a:off x="781393" y="5798188"/>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Bolivia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3" name="TextBox 32"/>
          <p:cNvSpPr txBox="1"/>
          <p:nvPr/>
        </p:nvSpPr>
        <p:spPr>
          <a:xfrm>
            <a:off x="10092823" y="1605565"/>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1296</a:t>
            </a:r>
            <a:endParaRPr lang="fr-FR" sz="1600" b="1" dirty="0">
              <a:solidFill>
                <a:srgbClr val="4472C4"/>
              </a:solidFill>
              <a:latin typeface="Bahnschrift SemiCondensed" panose="020B0502040204020203" pitchFamily="34" charset="0"/>
            </a:endParaRPr>
          </a:p>
        </p:txBody>
      </p:sp>
      <p:sp>
        <p:nvSpPr>
          <p:cNvPr id="34" name="TextBox 33"/>
          <p:cNvSpPr txBox="1"/>
          <p:nvPr/>
        </p:nvSpPr>
        <p:spPr>
          <a:xfrm>
            <a:off x="1393637" y="3711022"/>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66</a:t>
            </a:r>
            <a:endParaRPr lang="fr-FR" sz="1600" b="1" dirty="0">
              <a:solidFill>
                <a:srgbClr val="70AD47"/>
              </a:solidFill>
              <a:latin typeface="Bahnschrift SemiCondensed" panose="020B0502040204020203" pitchFamily="34" charset="0"/>
            </a:endParaRPr>
          </a:p>
        </p:txBody>
      </p:sp>
      <p:sp>
        <p:nvSpPr>
          <p:cNvPr id="35" name="TextBox 34"/>
          <p:cNvSpPr txBox="1"/>
          <p:nvPr/>
        </p:nvSpPr>
        <p:spPr>
          <a:xfrm>
            <a:off x="1565452" y="3198823"/>
            <a:ext cx="665019" cy="338554"/>
          </a:xfrm>
          <a:prstGeom prst="rect">
            <a:avLst/>
          </a:prstGeom>
          <a:noFill/>
        </p:spPr>
        <p:txBody>
          <a:bodyPr wrap="square" rtlCol="0">
            <a:spAutoFit/>
          </a:bodyPr>
          <a:lstStyle/>
          <a:p>
            <a:r>
              <a:rPr lang="en-CA" sz="1600" b="1" smtClean="0">
                <a:solidFill>
                  <a:srgbClr val="70AD47"/>
                </a:solidFill>
                <a:latin typeface="Bahnschrift SemiCondensed" panose="020B0502040204020203" pitchFamily="34" charset="0"/>
              </a:rPr>
              <a:t>81</a:t>
            </a:r>
            <a:endParaRPr lang="fr-FR" sz="1600" b="1" dirty="0">
              <a:solidFill>
                <a:srgbClr val="70AD47"/>
              </a:solidFill>
              <a:latin typeface="Bahnschrift SemiCondensed" panose="020B0502040204020203" pitchFamily="34" charset="0"/>
            </a:endParaRPr>
          </a:p>
        </p:txBody>
      </p:sp>
      <p:sp>
        <p:nvSpPr>
          <p:cNvPr id="36" name="TextBox 35"/>
          <p:cNvSpPr txBox="1"/>
          <p:nvPr/>
        </p:nvSpPr>
        <p:spPr>
          <a:xfrm>
            <a:off x="1590970" y="267038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98</a:t>
            </a:r>
            <a:endParaRPr lang="fr-FR" sz="1600" b="1" dirty="0">
              <a:solidFill>
                <a:srgbClr val="ED7D31"/>
              </a:solidFill>
              <a:latin typeface="Bahnschrift SemiCondensed" panose="020B0502040204020203" pitchFamily="34" charset="0"/>
            </a:endParaRPr>
          </a:p>
        </p:txBody>
      </p:sp>
      <p:sp>
        <p:nvSpPr>
          <p:cNvPr id="37" name="TextBox 36"/>
          <p:cNvSpPr txBox="1"/>
          <p:nvPr/>
        </p:nvSpPr>
        <p:spPr>
          <a:xfrm>
            <a:off x="3123537" y="2138967"/>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318</a:t>
            </a:r>
            <a:endParaRPr lang="fr-FR" sz="1600" b="1" dirty="0">
              <a:solidFill>
                <a:srgbClr val="70AD47"/>
              </a:solidFill>
              <a:latin typeface="Bahnschrift SemiCondensed" panose="020B0502040204020203" pitchFamily="34" charset="0"/>
            </a:endParaRPr>
          </a:p>
        </p:txBody>
      </p:sp>
      <p:sp>
        <p:nvSpPr>
          <p:cNvPr id="38" name="TextBox 37"/>
          <p:cNvSpPr txBox="1"/>
          <p:nvPr/>
        </p:nvSpPr>
        <p:spPr>
          <a:xfrm>
            <a:off x="1888491" y="4248843"/>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54</a:t>
            </a:r>
            <a:endParaRPr lang="fr-FR" sz="1600" b="1" dirty="0">
              <a:solidFill>
                <a:srgbClr val="4472C4"/>
              </a:solidFill>
              <a:latin typeface="Bahnschrift SemiCondensed" panose="020B0502040204020203" pitchFamily="34" charset="0"/>
            </a:endParaRPr>
          </a:p>
        </p:txBody>
      </p:sp>
      <p:sp>
        <p:nvSpPr>
          <p:cNvPr id="39" name="TextBox 38"/>
          <p:cNvSpPr txBox="1"/>
          <p:nvPr/>
        </p:nvSpPr>
        <p:spPr>
          <a:xfrm>
            <a:off x="1933870" y="4762072"/>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31</a:t>
            </a:r>
            <a:endParaRPr lang="fr-FR" sz="1600" b="1" dirty="0">
              <a:solidFill>
                <a:srgbClr val="4472C4"/>
              </a:solidFill>
              <a:latin typeface="Bahnschrift SemiCondensed" panose="020B0502040204020203" pitchFamily="34" charset="0"/>
            </a:endParaRPr>
          </a:p>
        </p:txBody>
      </p:sp>
      <p:sp>
        <p:nvSpPr>
          <p:cNvPr id="40" name="TextBox 39"/>
          <p:cNvSpPr txBox="1"/>
          <p:nvPr/>
        </p:nvSpPr>
        <p:spPr>
          <a:xfrm>
            <a:off x="1396510" y="5292146"/>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27</a:t>
            </a:r>
            <a:endParaRPr lang="fr-FR" sz="1600" b="1" dirty="0">
              <a:solidFill>
                <a:srgbClr val="ED7D31"/>
              </a:solidFill>
              <a:latin typeface="Bahnschrift SemiCondensed" panose="020B0502040204020203" pitchFamily="34" charset="0"/>
            </a:endParaRPr>
          </a:p>
        </p:txBody>
      </p:sp>
      <p:sp>
        <p:nvSpPr>
          <p:cNvPr id="41" name="TextBox 40"/>
          <p:cNvSpPr txBox="1"/>
          <p:nvPr/>
        </p:nvSpPr>
        <p:spPr>
          <a:xfrm>
            <a:off x="1440527" y="581480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11</a:t>
            </a:r>
            <a:endParaRPr lang="fr-FR" sz="1600" b="1" dirty="0">
              <a:solidFill>
                <a:srgbClr val="ED7D31"/>
              </a:solidFill>
              <a:latin typeface="Bahnschrift SemiCondensed" panose="020B0502040204020203" pitchFamily="34" charset="0"/>
            </a:endParaRPr>
          </a:p>
        </p:txBody>
      </p:sp>
    </p:spTree>
    <p:extLst>
      <p:ext uri="{BB962C8B-B14F-4D97-AF65-F5344CB8AC3E}">
        <p14:creationId xmlns:p14="http://schemas.microsoft.com/office/powerpoint/2010/main" val="4222120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6" name="Straight Connector 5"/>
          <p:cNvCxnSpPr/>
          <p:nvPr/>
        </p:nvCxnSpPr>
        <p:spPr>
          <a:xfrm>
            <a:off x="199505" y="714895"/>
            <a:ext cx="1176251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4" idx="0"/>
            <a:endCxn id="4" idx="2"/>
          </p:cNvCxnSpPr>
          <p:nvPr/>
        </p:nvCxnSpPr>
        <p:spPr>
          <a:xfrm>
            <a:off x="6080760" y="182880"/>
            <a:ext cx="0" cy="5400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74320" y="257695"/>
            <a:ext cx="11513127" cy="369332"/>
          </a:xfrm>
          <a:prstGeom prst="rect">
            <a:avLst/>
          </a:prstGeom>
          <a:noFill/>
        </p:spPr>
        <p:txBody>
          <a:bodyPr wrap="square" rtlCol="0">
            <a:spAutoFit/>
          </a:bodyPr>
          <a:lstStyle/>
          <a:p>
            <a:r>
              <a:rPr lang="en-CA" dirty="0" smtClean="0">
                <a:latin typeface="Bahnschrift SemiBold Condensed" panose="020B0502040204020203" pitchFamily="34" charset="0"/>
              </a:rPr>
              <a:t>POPULATION STATS ( 2010 – 2021 ) in millions		  	         SOURCE: Google Stats</a:t>
            </a:r>
            <a:endParaRPr lang="fr-FR" dirty="0">
              <a:latin typeface="Bahnschrift SemiBold Condensed" panose="020B0502040204020203" pitchFamily="34" charset="0"/>
            </a:endParaRPr>
          </a:p>
        </p:txBody>
      </p:sp>
      <p:sp>
        <p:nvSpPr>
          <p:cNvPr id="10" name="Rounded Rectangle 9"/>
          <p:cNvSpPr/>
          <p:nvPr/>
        </p:nvSpPr>
        <p:spPr>
          <a:xfrm>
            <a:off x="781396" y="1645995"/>
            <a:ext cx="94320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1" name="Rounded Rectangle 10"/>
          <p:cNvSpPr/>
          <p:nvPr/>
        </p:nvSpPr>
        <p:spPr>
          <a:xfrm>
            <a:off x="781396" y="2171084"/>
            <a:ext cx="23112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Rounded Rectangle 11"/>
          <p:cNvSpPr/>
          <p:nvPr/>
        </p:nvSpPr>
        <p:spPr>
          <a:xfrm>
            <a:off x="781396" y="2696173"/>
            <a:ext cx="7272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Rounded Rectangle 12"/>
          <p:cNvSpPr/>
          <p:nvPr/>
        </p:nvSpPr>
        <p:spPr>
          <a:xfrm>
            <a:off x="781396" y="3215620"/>
            <a:ext cx="5832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 name="Rounded Rectangle 15"/>
          <p:cNvSpPr/>
          <p:nvPr/>
        </p:nvSpPr>
        <p:spPr>
          <a:xfrm>
            <a:off x="781396" y="3740709"/>
            <a:ext cx="4752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7" name="Rounded Rectangle 16"/>
          <p:cNvSpPr/>
          <p:nvPr/>
        </p:nvSpPr>
        <p:spPr>
          <a:xfrm>
            <a:off x="781396" y="4265798"/>
            <a:ext cx="3960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Rounded Rectangle 17"/>
          <p:cNvSpPr/>
          <p:nvPr/>
        </p:nvSpPr>
        <p:spPr>
          <a:xfrm>
            <a:off x="781396" y="4789503"/>
            <a:ext cx="2304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Rounded Rectangle 18"/>
          <p:cNvSpPr/>
          <p:nvPr/>
        </p:nvSpPr>
        <p:spPr>
          <a:xfrm>
            <a:off x="781396" y="5310440"/>
            <a:ext cx="2016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0" name="Rounded Rectangle 19"/>
          <p:cNvSpPr/>
          <p:nvPr/>
        </p:nvSpPr>
        <p:spPr>
          <a:xfrm>
            <a:off x="781396" y="5835529"/>
            <a:ext cx="792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1" name="TextBox 20"/>
          <p:cNvSpPr txBox="1"/>
          <p:nvPr/>
        </p:nvSpPr>
        <p:spPr>
          <a:xfrm>
            <a:off x="781396" y="1605565"/>
            <a:ext cx="573579"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India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4" name="TextBox 23"/>
          <p:cNvSpPr txBox="1"/>
          <p:nvPr/>
        </p:nvSpPr>
        <p:spPr>
          <a:xfrm>
            <a:off x="781396" y="2138967"/>
            <a:ext cx="573580"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USA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5" name="TextBox 24"/>
          <p:cNvSpPr txBox="1"/>
          <p:nvPr/>
        </p:nvSpPr>
        <p:spPr>
          <a:xfrm>
            <a:off x="781393" y="2656063"/>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Ethiopia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6" name="TextBox 25"/>
          <p:cNvSpPr txBox="1"/>
          <p:nvPr/>
        </p:nvSpPr>
        <p:spPr>
          <a:xfrm>
            <a:off x="781393" y="3177620"/>
            <a:ext cx="98090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Germany</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7" name="TextBox 26"/>
          <p:cNvSpPr txBox="1"/>
          <p:nvPr/>
        </p:nvSpPr>
        <p:spPr>
          <a:xfrm>
            <a:off x="665018" y="914400"/>
            <a:ext cx="2818015" cy="523220"/>
          </a:xfrm>
          <a:prstGeom prst="rect">
            <a:avLst/>
          </a:prstGeom>
          <a:noFill/>
        </p:spPr>
        <p:txBody>
          <a:bodyPr wrap="square" rtlCol="0">
            <a:spAutoFit/>
          </a:bodyPr>
          <a:lstStyle/>
          <a:p>
            <a:r>
              <a:rPr lang="en-CA" sz="2800" b="1" dirty="0" smtClean="0">
                <a:effectLst>
                  <a:outerShdw blurRad="38100" dist="38100" dir="2700000" algn="tl">
                    <a:srgbClr val="000000">
                      <a:alpha val="43137"/>
                    </a:srgbClr>
                  </a:outerShdw>
                </a:effectLst>
                <a:latin typeface="Bahnschrift SemiCondensed" panose="020B0502040204020203" pitchFamily="34" charset="0"/>
              </a:rPr>
              <a:t>2015</a:t>
            </a:r>
            <a:r>
              <a:rPr lang="en-CA" dirty="0" smtClean="0"/>
              <a:t> </a:t>
            </a:r>
            <a:endParaRPr lang="fr-FR" dirty="0"/>
          </a:p>
        </p:txBody>
      </p:sp>
      <p:sp>
        <p:nvSpPr>
          <p:cNvPr id="28" name="TextBox 27"/>
          <p:cNvSpPr txBox="1"/>
          <p:nvPr/>
        </p:nvSpPr>
        <p:spPr>
          <a:xfrm>
            <a:off x="781393" y="3703474"/>
            <a:ext cx="76477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France</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9" name="TextBox 28"/>
          <p:cNvSpPr txBox="1"/>
          <p:nvPr/>
        </p:nvSpPr>
        <p:spPr>
          <a:xfrm>
            <a:off x="781393" y="4233681"/>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South Africa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0" name="TextBox 29"/>
          <p:cNvSpPr txBox="1"/>
          <p:nvPr/>
        </p:nvSpPr>
        <p:spPr>
          <a:xfrm>
            <a:off x="781393" y="4750885"/>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Saudi Arabia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1" name="TextBox 30"/>
          <p:cNvSpPr txBox="1"/>
          <p:nvPr/>
        </p:nvSpPr>
        <p:spPr>
          <a:xfrm>
            <a:off x="781393" y="5275529"/>
            <a:ext cx="764773"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Ghana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2" name="TextBox 31"/>
          <p:cNvSpPr txBox="1"/>
          <p:nvPr/>
        </p:nvSpPr>
        <p:spPr>
          <a:xfrm>
            <a:off x="781393" y="5798188"/>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Bolivia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3" name="TextBox 32"/>
          <p:cNvSpPr txBox="1"/>
          <p:nvPr/>
        </p:nvSpPr>
        <p:spPr>
          <a:xfrm>
            <a:off x="10204036" y="1605565"/>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1310</a:t>
            </a:r>
            <a:endParaRPr lang="fr-FR" sz="1600" b="1" dirty="0">
              <a:solidFill>
                <a:srgbClr val="4472C4"/>
              </a:solidFill>
              <a:latin typeface="Bahnschrift SemiCondensed" panose="020B0502040204020203" pitchFamily="34" charset="0"/>
            </a:endParaRPr>
          </a:p>
        </p:txBody>
      </p:sp>
      <p:sp>
        <p:nvSpPr>
          <p:cNvPr id="34" name="TextBox 33"/>
          <p:cNvSpPr txBox="1"/>
          <p:nvPr/>
        </p:nvSpPr>
        <p:spPr>
          <a:xfrm>
            <a:off x="1393637" y="3711022"/>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66</a:t>
            </a:r>
            <a:endParaRPr lang="fr-FR" sz="1600" b="1" dirty="0">
              <a:solidFill>
                <a:srgbClr val="70AD47"/>
              </a:solidFill>
              <a:latin typeface="Bahnschrift SemiCondensed" panose="020B0502040204020203" pitchFamily="34" charset="0"/>
            </a:endParaRPr>
          </a:p>
        </p:txBody>
      </p:sp>
      <p:sp>
        <p:nvSpPr>
          <p:cNvPr id="35" name="TextBox 34"/>
          <p:cNvSpPr txBox="1"/>
          <p:nvPr/>
        </p:nvSpPr>
        <p:spPr>
          <a:xfrm>
            <a:off x="1565452" y="3198823"/>
            <a:ext cx="665019" cy="338554"/>
          </a:xfrm>
          <a:prstGeom prst="rect">
            <a:avLst/>
          </a:prstGeom>
          <a:noFill/>
        </p:spPr>
        <p:txBody>
          <a:bodyPr wrap="square" rtlCol="0">
            <a:spAutoFit/>
          </a:bodyPr>
          <a:lstStyle/>
          <a:p>
            <a:r>
              <a:rPr lang="en-CA" sz="1600" b="1" smtClean="0">
                <a:solidFill>
                  <a:srgbClr val="70AD47"/>
                </a:solidFill>
                <a:latin typeface="Bahnschrift SemiCondensed" panose="020B0502040204020203" pitchFamily="34" charset="0"/>
              </a:rPr>
              <a:t>81</a:t>
            </a:r>
            <a:endParaRPr lang="fr-FR" sz="1600" b="1" dirty="0">
              <a:solidFill>
                <a:srgbClr val="70AD47"/>
              </a:solidFill>
              <a:latin typeface="Bahnschrift SemiCondensed" panose="020B0502040204020203" pitchFamily="34" charset="0"/>
            </a:endParaRPr>
          </a:p>
        </p:txBody>
      </p:sp>
      <p:sp>
        <p:nvSpPr>
          <p:cNvPr id="36" name="TextBox 35"/>
          <p:cNvSpPr txBox="1"/>
          <p:nvPr/>
        </p:nvSpPr>
        <p:spPr>
          <a:xfrm>
            <a:off x="1615684" y="267038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101</a:t>
            </a:r>
            <a:endParaRPr lang="fr-FR" sz="1600" b="1" dirty="0">
              <a:solidFill>
                <a:srgbClr val="ED7D31"/>
              </a:solidFill>
              <a:latin typeface="Bahnschrift SemiCondensed" panose="020B0502040204020203" pitchFamily="34" charset="0"/>
            </a:endParaRPr>
          </a:p>
        </p:txBody>
      </p:sp>
      <p:sp>
        <p:nvSpPr>
          <p:cNvPr id="37" name="TextBox 36"/>
          <p:cNvSpPr txBox="1"/>
          <p:nvPr/>
        </p:nvSpPr>
        <p:spPr>
          <a:xfrm>
            <a:off x="3148251" y="2138967"/>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321</a:t>
            </a:r>
            <a:endParaRPr lang="fr-FR" sz="1600" b="1" dirty="0">
              <a:solidFill>
                <a:srgbClr val="70AD47"/>
              </a:solidFill>
              <a:latin typeface="Bahnschrift SemiCondensed" panose="020B0502040204020203" pitchFamily="34" charset="0"/>
            </a:endParaRPr>
          </a:p>
        </p:txBody>
      </p:sp>
      <p:sp>
        <p:nvSpPr>
          <p:cNvPr id="38" name="TextBox 37"/>
          <p:cNvSpPr txBox="1"/>
          <p:nvPr/>
        </p:nvSpPr>
        <p:spPr>
          <a:xfrm>
            <a:off x="1900848" y="4248843"/>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55</a:t>
            </a:r>
            <a:endParaRPr lang="fr-FR" sz="1600" b="1" dirty="0">
              <a:solidFill>
                <a:srgbClr val="4472C4"/>
              </a:solidFill>
              <a:latin typeface="Bahnschrift SemiCondensed" panose="020B0502040204020203" pitchFamily="34" charset="0"/>
            </a:endParaRPr>
          </a:p>
        </p:txBody>
      </p:sp>
      <p:sp>
        <p:nvSpPr>
          <p:cNvPr id="39" name="TextBox 38"/>
          <p:cNvSpPr txBox="1"/>
          <p:nvPr/>
        </p:nvSpPr>
        <p:spPr>
          <a:xfrm>
            <a:off x="1946227" y="4762072"/>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32</a:t>
            </a:r>
            <a:endParaRPr lang="fr-FR" sz="1600" b="1" dirty="0">
              <a:solidFill>
                <a:srgbClr val="4472C4"/>
              </a:solidFill>
              <a:latin typeface="Bahnschrift SemiCondensed" panose="020B0502040204020203" pitchFamily="34" charset="0"/>
            </a:endParaRPr>
          </a:p>
        </p:txBody>
      </p:sp>
      <p:sp>
        <p:nvSpPr>
          <p:cNvPr id="40" name="TextBox 39"/>
          <p:cNvSpPr txBox="1"/>
          <p:nvPr/>
        </p:nvSpPr>
        <p:spPr>
          <a:xfrm>
            <a:off x="1408867" y="5292146"/>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28</a:t>
            </a:r>
            <a:endParaRPr lang="fr-FR" sz="1600" b="1" dirty="0">
              <a:solidFill>
                <a:srgbClr val="ED7D31"/>
              </a:solidFill>
              <a:latin typeface="Bahnschrift SemiCondensed" panose="020B0502040204020203" pitchFamily="34" charset="0"/>
            </a:endParaRPr>
          </a:p>
        </p:txBody>
      </p:sp>
      <p:sp>
        <p:nvSpPr>
          <p:cNvPr id="41" name="TextBox 40"/>
          <p:cNvSpPr txBox="1"/>
          <p:nvPr/>
        </p:nvSpPr>
        <p:spPr>
          <a:xfrm>
            <a:off x="1440527" y="581480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11</a:t>
            </a:r>
            <a:endParaRPr lang="fr-FR" sz="1600" b="1" dirty="0">
              <a:solidFill>
                <a:srgbClr val="ED7D31"/>
              </a:solidFill>
              <a:latin typeface="Bahnschrift SemiCondensed" panose="020B0502040204020203" pitchFamily="34" charset="0"/>
            </a:endParaRPr>
          </a:p>
        </p:txBody>
      </p:sp>
    </p:spTree>
    <p:extLst>
      <p:ext uri="{BB962C8B-B14F-4D97-AF65-F5344CB8AC3E}">
        <p14:creationId xmlns:p14="http://schemas.microsoft.com/office/powerpoint/2010/main" val="3000928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6" name="Straight Connector 5"/>
          <p:cNvCxnSpPr/>
          <p:nvPr/>
        </p:nvCxnSpPr>
        <p:spPr>
          <a:xfrm>
            <a:off x="199505" y="714895"/>
            <a:ext cx="1176251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4" idx="0"/>
            <a:endCxn id="4" idx="2"/>
          </p:cNvCxnSpPr>
          <p:nvPr/>
        </p:nvCxnSpPr>
        <p:spPr>
          <a:xfrm>
            <a:off x="6080760" y="182880"/>
            <a:ext cx="0" cy="5400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74320" y="257695"/>
            <a:ext cx="11513127" cy="369332"/>
          </a:xfrm>
          <a:prstGeom prst="rect">
            <a:avLst/>
          </a:prstGeom>
          <a:noFill/>
        </p:spPr>
        <p:txBody>
          <a:bodyPr wrap="square" rtlCol="0">
            <a:spAutoFit/>
          </a:bodyPr>
          <a:lstStyle/>
          <a:p>
            <a:r>
              <a:rPr lang="en-CA" dirty="0" smtClean="0">
                <a:latin typeface="Bahnschrift SemiBold Condensed" panose="020B0502040204020203" pitchFamily="34" charset="0"/>
              </a:rPr>
              <a:t>POPULATION STATS ( 2010 – 2021 ) in millions		  	         SOURCE: Google Stats</a:t>
            </a:r>
            <a:endParaRPr lang="fr-FR" dirty="0">
              <a:latin typeface="Bahnschrift SemiBold Condensed" panose="020B0502040204020203" pitchFamily="34" charset="0"/>
            </a:endParaRPr>
          </a:p>
        </p:txBody>
      </p:sp>
      <p:sp>
        <p:nvSpPr>
          <p:cNvPr id="10" name="Rounded Rectangle 9"/>
          <p:cNvSpPr/>
          <p:nvPr/>
        </p:nvSpPr>
        <p:spPr>
          <a:xfrm>
            <a:off x="781396" y="1645995"/>
            <a:ext cx="95400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1" name="Rounded Rectangle 10"/>
          <p:cNvSpPr/>
          <p:nvPr/>
        </p:nvSpPr>
        <p:spPr>
          <a:xfrm>
            <a:off x="781396" y="2171084"/>
            <a:ext cx="23256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Rounded Rectangle 11"/>
          <p:cNvSpPr/>
          <p:nvPr/>
        </p:nvSpPr>
        <p:spPr>
          <a:xfrm>
            <a:off x="781396" y="2696173"/>
            <a:ext cx="7416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Rounded Rectangle 12"/>
          <p:cNvSpPr/>
          <p:nvPr/>
        </p:nvSpPr>
        <p:spPr>
          <a:xfrm>
            <a:off x="781396" y="3215620"/>
            <a:ext cx="5904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 name="Rounded Rectangle 15"/>
          <p:cNvSpPr/>
          <p:nvPr/>
        </p:nvSpPr>
        <p:spPr>
          <a:xfrm>
            <a:off x="781396" y="3740709"/>
            <a:ext cx="4824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7" name="Rounded Rectangle 16"/>
          <p:cNvSpPr/>
          <p:nvPr/>
        </p:nvSpPr>
        <p:spPr>
          <a:xfrm>
            <a:off x="781396" y="4265798"/>
            <a:ext cx="4032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Rounded Rectangle 17"/>
          <p:cNvSpPr/>
          <p:nvPr/>
        </p:nvSpPr>
        <p:spPr>
          <a:xfrm>
            <a:off x="781396" y="4789503"/>
            <a:ext cx="2304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Rounded Rectangle 18"/>
          <p:cNvSpPr/>
          <p:nvPr/>
        </p:nvSpPr>
        <p:spPr>
          <a:xfrm>
            <a:off x="781396" y="5310440"/>
            <a:ext cx="2016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0" name="Rounded Rectangle 19"/>
          <p:cNvSpPr/>
          <p:nvPr/>
        </p:nvSpPr>
        <p:spPr>
          <a:xfrm>
            <a:off x="781396" y="5835529"/>
            <a:ext cx="792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1" name="TextBox 20"/>
          <p:cNvSpPr txBox="1"/>
          <p:nvPr/>
        </p:nvSpPr>
        <p:spPr>
          <a:xfrm>
            <a:off x="781396" y="1605565"/>
            <a:ext cx="573579"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India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4" name="TextBox 23"/>
          <p:cNvSpPr txBox="1"/>
          <p:nvPr/>
        </p:nvSpPr>
        <p:spPr>
          <a:xfrm>
            <a:off x="781396" y="2138967"/>
            <a:ext cx="573580"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USA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5" name="TextBox 24"/>
          <p:cNvSpPr txBox="1"/>
          <p:nvPr/>
        </p:nvSpPr>
        <p:spPr>
          <a:xfrm>
            <a:off x="781393" y="2656063"/>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Ethiopia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6" name="TextBox 25"/>
          <p:cNvSpPr txBox="1"/>
          <p:nvPr/>
        </p:nvSpPr>
        <p:spPr>
          <a:xfrm>
            <a:off x="781393" y="3177620"/>
            <a:ext cx="98090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Germany</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7" name="TextBox 26"/>
          <p:cNvSpPr txBox="1"/>
          <p:nvPr/>
        </p:nvSpPr>
        <p:spPr>
          <a:xfrm>
            <a:off x="665018" y="914400"/>
            <a:ext cx="2818015" cy="523220"/>
          </a:xfrm>
          <a:prstGeom prst="rect">
            <a:avLst/>
          </a:prstGeom>
          <a:noFill/>
        </p:spPr>
        <p:txBody>
          <a:bodyPr wrap="square" rtlCol="0">
            <a:spAutoFit/>
          </a:bodyPr>
          <a:lstStyle/>
          <a:p>
            <a:r>
              <a:rPr lang="en-CA" sz="2800" b="1" dirty="0" smtClean="0">
                <a:effectLst>
                  <a:outerShdw blurRad="38100" dist="38100" dir="2700000" algn="tl">
                    <a:srgbClr val="000000">
                      <a:alpha val="43137"/>
                    </a:srgbClr>
                  </a:outerShdw>
                </a:effectLst>
                <a:latin typeface="Bahnschrift SemiCondensed" panose="020B0502040204020203" pitchFamily="34" charset="0"/>
              </a:rPr>
              <a:t>2016</a:t>
            </a:r>
            <a:r>
              <a:rPr lang="en-CA" dirty="0" smtClean="0"/>
              <a:t> </a:t>
            </a:r>
            <a:endParaRPr lang="fr-FR" dirty="0"/>
          </a:p>
        </p:txBody>
      </p:sp>
      <p:sp>
        <p:nvSpPr>
          <p:cNvPr id="28" name="TextBox 27"/>
          <p:cNvSpPr txBox="1"/>
          <p:nvPr/>
        </p:nvSpPr>
        <p:spPr>
          <a:xfrm>
            <a:off x="781393" y="3703474"/>
            <a:ext cx="76477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France</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9" name="TextBox 28"/>
          <p:cNvSpPr txBox="1"/>
          <p:nvPr/>
        </p:nvSpPr>
        <p:spPr>
          <a:xfrm>
            <a:off x="781393" y="4233681"/>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South Africa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0" name="TextBox 29"/>
          <p:cNvSpPr txBox="1"/>
          <p:nvPr/>
        </p:nvSpPr>
        <p:spPr>
          <a:xfrm>
            <a:off x="781393" y="4750885"/>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Saudi Arabia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1" name="TextBox 30"/>
          <p:cNvSpPr txBox="1"/>
          <p:nvPr/>
        </p:nvSpPr>
        <p:spPr>
          <a:xfrm>
            <a:off x="781393" y="5275529"/>
            <a:ext cx="764773"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Ghana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2" name="TextBox 31"/>
          <p:cNvSpPr txBox="1"/>
          <p:nvPr/>
        </p:nvSpPr>
        <p:spPr>
          <a:xfrm>
            <a:off x="781393" y="5798188"/>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Bolivia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3" name="TextBox 32"/>
          <p:cNvSpPr txBox="1"/>
          <p:nvPr/>
        </p:nvSpPr>
        <p:spPr>
          <a:xfrm>
            <a:off x="10278178" y="1605565"/>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1325</a:t>
            </a:r>
            <a:endParaRPr lang="fr-FR" sz="1600" b="1" dirty="0">
              <a:solidFill>
                <a:srgbClr val="4472C4"/>
              </a:solidFill>
              <a:latin typeface="Bahnschrift SemiCondensed" panose="020B0502040204020203" pitchFamily="34" charset="0"/>
            </a:endParaRPr>
          </a:p>
        </p:txBody>
      </p:sp>
      <p:sp>
        <p:nvSpPr>
          <p:cNvPr id="34" name="TextBox 33"/>
          <p:cNvSpPr txBox="1"/>
          <p:nvPr/>
        </p:nvSpPr>
        <p:spPr>
          <a:xfrm>
            <a:off x="1418351" y="3711022"/>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67</a:t>
            </a:r>
            <a:endParaRPr lang="fr-FR" sz="1600" b="1" dirty="0">
              <a:solidFill>
                <a:srgbClr val="70AD47"/>
              </a:solidFill>
              <a:latin typeface="Bahnschrift SemiCondensed" panose="020B0502040204020203" pitchFamily="34" charset="0"/>
            </a:endParaRPr>
          </a:p>
        </p:txBody>
      </p:sp>
      <p:sp>
        <p:nvSpPr>
          <p:cNvPr id="35" name="TextBox 34"/>
          <p:cNvSpPr txBox="1"/>
          <p:nvPr/>
        </p:nvSpPr>
        <p:spPr>
          <a:xfrm>
            <a:off x="1577809" y="3198823"/>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82</a:t>
            </a:r>
            <a:endParaRPr lang="fr-FR" sz="1600" b="1" dirty="0">
              <a:solidFill>
                <a:srgbClr val="70AD47"/>
              </a:solidFill>
              <a:latin typeface="Bahnschrift SemiCondensed" panose="020B0502040204020203" pitchFamily="34" charset="0"/>
            </a:endParaRPr>
          </a:p>
        </p:txBody>
      </p:sp>
      <p:sp>
        <p:nvSpPr>
          <p:cNvPr id="36" name="TextBox 35"/>
          <p:cNvSpPr txBox="1"/>
          <p:nvPr/>
        </p:nvSpPr>
        <p:spPr>
          <a:xfrm>
            <a:off x="1640398" y="267038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103</a:t>
            </a:r>
            <a:endParaRPr lang="fr-FR" sz="1600" b="1" dirty="0">
              <a:solidFill>
                <a:srgbClr val="ED7D31"/>
              </a:solidFill>
              <a:latin typeface="Bahnschrift SemiCondensed" panose="020B0502040204020203" pitchFamily="34" charset="0"/>
            </a:endParaRPr>
          </a:p>
        </p:txBody>
      </p:sp>
      <p:sp>
        <p:nvSpPr>
          <p:cNvPr id="37" name="TextBox 36"/>
          <p:cNvSpPr txBox="1"/>
          <p:nvPr/>
        </p:nvSpPr>
        <p:spPr>
          <a:xfrm>
            <a:off x="3172965" y="2138967"/>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323</a:t>
            </a:r>
            <a:endParaRPr lang="fr-FR" sz="1600" b="1" dirty="0">
              <a:solidFill>
                <a:srgbClr val="70AD47"/>
              </a:solidFill>
              <a:latin typeface="Bahnschrift SemiCondensed" panose="020B0502040204020203" pitchFamily="34" charset="0"/>
            </a:endParaRPr>
          </a:p>
        </p:txBody>
      </p:sp>
      <p:sp>
        <p:nvSpPr>
          <p:cNvPr id="38" name="TextBox 37"/>
          <p:cNvSpPr txBox="1"/>
          <p:nvPr/>
        </p:nvSpPr>
        <p:spPr>
          <a:xfrm>
            <a:off x="1925562" y="4248843"/>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56</a:t>
            </a:r>
            <a:endParaRPr lang="fr-FR" sz="1600" b="1" dirty="0">
              <a:solidFill>
                <a:srgbClr val="4472C4"/>
              </a:solidFill>
              <a:latin typeface="Bahnschrift SemiCondensed" panose="020B0502040204020203" pitchFamily="34" charset="0"/>
            </a:endParaRPr>
          </a:p>
        </p:txBody>
      </p:sp>
      <p:sp>
        <p:nvSpPr>
          <p:cNvPr id="39" name="TextBox 38"/>
          <p:cNvSpPr txBox="1"/>
          <p:nvPr/>
        </p:nvSpPr>
        <p:spPr>
          <a:xfrm>
            <a:off x="1946227" y="4762072"/>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32</a:t>
            </a:r>
            <a:endParaRPr lang="fr-FR" sz="1600" b="1" dirty="0">
              <a:solidFill>
                <a:srgbClr val="4472C4"/>
              </a:solidFill>
              <a:latin typeface="Bahnschrift SemiCondensed" panose="020B0502040204020203" pitchFamily="34" charset="0"/>
            </a:endParaRPr>
          </a:p>
        </p:txBody>
      </p:sp>
      <p:sp>
        <p:nvSpPr>
          <p:cNvPr id="40" name="TextBox 39"/>
          <p:cNvSpPr txBox="1"/>
          <p:nvPr/>
        </p:nvSpPr>
        <p:spPr>
          <a:xfrm>
            <a:off x="1408867" y="5292146"/>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28</a:t>
            </a:r>
            <a:endParaRPr lang="fr-FR" sz="1600" b="1" dirty="0">
              <a:solidFill>
                <a:srgbClr val="ED7D31"/>
              </a:solidFill>
              <a:latin typeface="Bahnschrift SemiCondensed" panose="020B0502040204020203" pitchFamily="34" charset="0"/>
            </a:endParaRPr>
          </a:p>
        </p:txBody>
      </p:sp>
      <p:sp>
        <p:nvSpPr>
          <p:cNvPr id="41" name="TextBox 40"/>
          <p:cNvSpPr txBox="1"/>
          <p:nvPr/>
        </p:nvSpPr>
        <p:spPr>
          <a:xfrm>
            <a:off x="1440527" y="581480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11</a:t>
            </a:r>
            <a:endParaRPr lang="fr-FR" sz="1600" b="1" dirty="0">
              <a:solidFill>
                <a:srgbClr val="ED7D31"/>
              </a:solidFill>
              <a:latin typeface="Bahnschrift SemiCondensed" panose="020B0502040204020203" pitchFamily="34" charset="0"/>
            </a:endParaRPr>
          </a:p>
        </p:txBody>
      </p:sp>
    </p:spTree>
    <p:extLst>
      <p:ext uri="{BB962C8B-B14F-4D97-AF65-F5344CB8AC3E}">
        <p14:creationId xmlns:p14="http://schemas.microsoft.com/office/powerpoint/2010/main" val="2824059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6" name="Straight Connector 5"/>
          <p:cNvCxnSpPr/>
          <p:nvPr/>
        </p:nvCxnSpPr>
        <p:spPr>
          <a:xfrm>
            <a:off x="199505" y="714895"/>
            <a:ext cx="1176251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4" idx="0"/>
            <a:endCxn id="4" idx="2"/>
          </p:cNvCxnSpPr>
          <p:nvPr/>
        </p:nvCxnSpPr>
        <p:spPr>
          <a:xfrm>
            <a:off x="6080760" y="182880"/>
            <a:ext cx="0" cy="5400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74320" y="257695"/>
            <a:ext cx="11513127" cy="369332"/>
          </a:xfrm>
          <a:prstGeom prst="rect">
            <a:avLst/>
          </a:prstGeom>
          <a:noFill/>
        </p:spPr>
        <p:txBody>
          <a:bodyPr wrap="square" rtlCol="0">
            <a:spAutoFit/>
          </a:bodyPr>
          <a:lstStyle/>
          <a:p>
            <a:r>
              <a:rPr lang="en-CA" dirty="0" smtClean="0">
                <a:latin typeface="Bahnschrift SemiBold Condensed" panose="020B0502040204020203" pitchFamily="34" charset="0"/>
              </a:rPr>
              <a:t>POPULATION STATS ( 2010 – 2021 ) in millions		  	         SOURCE: Google Stats</a:t>
            </a:r>
            <a:endParaRPr lang="fr-FR" dirty="0">
              <a:latin typeface="Bahnschrift SemiBold Condensed" panose="020B0502040204020203" pitchFamily="34" charset="0"/>
            </a:endParaRPr>
          </a:p>
        </p:txBody>
      </p:sp>
      <p:sp>
        <p:nvSpPr>
          <p:cNvPr id="10" name="Rounded Rectangle 9"/>
          <p:cNvSpPr/>
          <p:nvPr/>
        </p:nvSpPr>
        <p:spPr>
          <a:xfrm>
            <a:off x="781396" y="1645995"/>
            <a:ext cx="96120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1" name="Rounded Rectangle 10"/>
          <p:cNvSpPr/>
          <p:nvPr/>
        </p:nvSpPr>
        <p:spPr>
          <a:xfrm>
            <a:off x="781396" y="2171084"/>
            <a:ext cx="23400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Rounded Rectangle 11"/>
          <p:cNvSpPr/>
          <p:nvPr/>
        </p:nvSpPr>
        <p:spPr>
          <a:xfrm>
            <a:off x="781396" y="2696173"/>
            <a:ext cx="7632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Rounded Rectangle 12"/>
          <p:cNvSpPr/>
          <p:nvPr/>
        </p:nvSpPr>
        <p:spPr>
          <a:xfrm>
            <a:off x="781396" y="3215620"/>
            <a:ext cx="5904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 name="Rounded Rectangle 15"/>
          <p:cNvSpPr/>
          <p:nvPr/>
        </p:nvSpPr>
        <p:spPr>
          <a:xfrm>
            <a:off x="781396" y="3740709"/>
            <a:ext cx="4824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7" name="Rounded Rectangle 16"/>
          <p:cNvSpPr/>
          <p:nvPr/>
        </p:nvSpPr>
        <p:spPr>
          <a:xfrm>
            <a:off x="781396" y="4265798"/>
            <a:ext cx="4104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Rounded Rectangle 17"/>
          <p:cNvSpPr/>
          <p:nvPr/>
        </p:nvSpPr>
        <p:spPr>
          <a:xfrm>
            <a:off x="781396" y="4789503"/>
            <a:ext cx="2376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Rounded Rectangle 18"/>
          <p:cNvSpPr/>
          <p:nvPr/>
        </p:nvSpPr>
        <p:spPr>
          <a:xfrm>
            <a:off x="781396" y="5310440"/>
            <a:ext cx="2088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0" name="Rounded Rectangle 19"/>
          <p:cNvSpPr/>
          <p:nvPr/>
        </p:nvSpPr>
        <p:spPr>
          <a:xfrm>
            <a:off x="781396" y="5835529"/>
            <a:ext cx="792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1" name="TextBox 20"/>
          <p:cNvSpPr txBox="1"/>
          <p:nvPr/>
        </p:nvSpPr>
        <p:spPr>
          <a:xfrm>
            <a:off x="781396" y="1605565"/>
            <a:ext cx="573579"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India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4" name="TextBox 23"/>
          <p:cNvSpPr txBox="1"/>
          <p:nvPr/>
        </p:nvSpPr>
        <p:spPr>
          <a:xfrm>
            <a:off x="781396" y="2138967"/>
            <a:ext cx="573580"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USA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5" name="TextBox 24"/>
          <p:cNvSpPr txBox="1"/>
          <p:nvPr/>
        </p:nvSpPr>
        <p:spPr>
          <a:xfrm>
            <a:off x="781393" y="2656063"/>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Ethiopia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6" name="TextBox 25"/>
          <p:cNvSpPr txBox="1"/>
          <p:nvPr/>
        </p:nvSpPr>
        <p:spPr>
          <a:xfrm>
            <a:off x="781393" y="3177620"/>
            <a:ext cx="98090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Germany</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7" name="TextBox 26"/>
          <p:cNvSpPr txBox="1"/>
          <p:nvPr/>
        </p:nvSpPr>
        <p:spPr>
          <a:xfrm>
            <a:off x="665018" y="914400"/>
            <a:ext cx="2818015" cy="523220"/>
          </a:xfrm>
          <a:prstGeom prst="rect">
            <a:avLst/>
          </a:prstGeom>
          <a:noFill/>
        </p:spPr>
        <p:txBody>
          <a:bodyPr wrap="square" rtlCol="0">
            <a:spAutoFit/>
          </a:bodyPr>
          <a:lstStyle/>
          <a:p>
            <a:r>
              <a:rPr lang="en-CA" sz="2800" b="1" dirty="0" smtClean="0">
                <a:effectLst>
                  <a:outerShdw blurRad="38100" dist="38100" dir="2700000" algn="tl">
                    <a:srgbClr val="000000">
                      <a:alpha val="43137"/>
                    </a:srgbClr>
                  </a:outerShdw>
                </a:effectLst>
                <a:latin typeface="Bahnschrift SemiCondensed" panose="020B0502040204020203" pitchFamily="34" charset="0"/>
              </a:rPr>
              <a:t>2017</a:t>
            </a:r>
            <a:r>
              <a:rPr lang="en-CA" dirty="0" smtClean="0"/>
              <a:t> </a:t>
            </a:r>
            <a:endParaRPr lang="fr-FR" dirty="0"/>
          </a:p>
        </p:txBody>
      </p:sp>
      <p:sp>
        <p:nvSpPr>
          <p:cNvPr id="28" name="TextBox 27"/>
          <p:cNvSpPr txBox="1"/>
          <p:nvPr/>
        </p:nvSpPr>
        <p:spPr>
          <a:xfrm>
            <a:off x="781393" y="3703474"/>
            <a:ext cx="76477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France</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9" name="TextBox 28"/>
          <p:cNvSpPr txBox="1"/>
          <p:nvPr/>
        </p:nvSpPr>
        <p:spPr>
          <a:xfrm>
            <a:off x="781393" y="4233681"/>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South Africa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0" name="TextBox 29"/>
          <p:cNvSpPr txBox="1"/>
          <p:nvPr/>
        </p:nvSpPr>
        <p:spPr>
          <a:xfrm>
            <a:off x="781393" y="4750885"/>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Saudi Arabia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1" name="TextBox 30"/>
          <p:cNvSpPr txBox="1"/>
          <p:nvPr/>
        </p:nvSpPr>
        <p:spPr>
          <a:xfrm>
            <a:off x="781393" y="5275529"/>
            <a:ext cx="764773"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Ghana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2" name="TextBox 31"/>
          <p:cNvSpPr txBox="1"/>
          <p:nvPr/>
        </p:nvSpPr>
        <p:spPr>
          <a:xfrm>
            <a:off x="781393" y="5798188"/>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Bolivia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3" name="TextBox 32"/>
          <p:cNvSpPr txBox="1"/>
          <p:nvPr/>
        </p:nvSpPr>
        <p:spPr>
          <a:xfrm>
            <a:off x="10352320" y="1605565"/>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1339</a:t>
            </a:r>
            <a:endParaRPr lang="fr-FR" sz="1600" b="1" dirty="0">
              <a:solidFill>
                <a:srgbClr val="4472C4"/>
              </a:solidFill>
              <a:latin typeface="Bahnschrift SemiCondensed" panose="020B0502040204020203" pitchFamily="34" charset="0"/>
            </a:endParaRPr>
          </a:p>
        </p:txBody>
      </p:sp>
      <p:sp>
        <p:nvSpPr>
          <p:cNvPr id="34" name="TextBox 33"/>
          <p:cNvSpPr txBox="1"/>
          <p:nvPr/>
        </p:nvSpPr>
        <p:spPr>
          <a:xfrm>
            <a:off x="1418351" y="3711022"/>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67</a:t>
            </a:r>
            <a:endParaRPr lang="fr-FR" sz="1600" b="1" dirty="0">
              <a:solidFill>
                <a:srgbClr val="70AD47"/>
              </a:solidFill>
              <a:latin typeface="Bahnschrift SemiCondensed" panose="020B0502040204020203" pitchFamily="34" charset="0"/>
            </a:endParaRPr>
          </a:p>
        </p:txBody>
      </p:sp>
      <p:sp>
        <p:nvSpPr>
          <p:cNvPr id="35" name="TextBox 34"/>
          <p:cNvSpPr txBox="1"/>
          <p:nvPr/>
        </p:nvSpPr>
        <p:spPr>
          <a:xfrm>
            <a:off x="1577809" y="3198823"/>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82</a:t>
            </a:r>
            <a:endParaRPr lang="fr-FR" sz="1600" b="1" dirty="0">
              <a:solidFill>
                <a:srgbClr val="70AD47"/>
              </a:solidFill>
              <a:latin typeface="Bahnschrift SemiCondensed" panose="020B0502040204020203" pitchFamily="34" charset="0"/>
            </a:endParaRPr>
          </a:p>
        </p:txBody>
      </p:sp>
      <p:sp>
        <p:nvSpPr>
          <p:cNvPr id="36" name="TextBox 35"/>
          <p:cNvSpPr txBox="1"/>
          <p:nvPr/>
        </p:nvSpPr>
        <p:spPr>
          <a:xfrm>
            <a:off x="1652755" y="267038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106</a:t>
            </a:r>
            <a:endParaRPr lang="fr-FR" sz="1600" b="1" dirty="0">
              <a:solidFill>
                <a:srgbClr val="ED7D31"/>
              </a:solidFill>
              <a:latin typeface="Bahnschrift SemiCondensed" panose="020B0502040204020203" pitchFamily="34" charset="0"/>
            </a:endParaRPr>
          </a:p>
        </p:txBody>
      </p:sp>
      <p:sp>
        <p:nvSpPr>
          <p:cNvPr id="37" name="TextBox 36"/>
          <p:cNvSpPr txBox="1"/>
          <p:nvPr/>
        </p:nvSpPr>
        <p:spPr>
          <a:xfrm>
            <a:off x="3197679" y="2138967"/>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325</a:t>
            </a:r>
            <a:endParaRPr lang="fr-FR" sz="1600" b="1" dirty="0">
              <a:solidFill>
                <a:srgbClr val="70AD47"/>
              </a:solidFill>
              <a:latin typeface="Bahnschrift SemiCondensed" panose="020B0502040204020203" pitchFamily="34" charset="0"/>
            </a:endParaRPr>
          </a:p>
        </p:txBody>
      </p:sp>
      <p:sp>
        <p:nvSpPr>
          <p:cNvPr id="38" name="TextBox 37"/>
          <p:cNvSpPr txBox="1"/>
          <p:nvPr/>
        </p:nvSpPr>
        <p:spPr>
          <a:xfrm>
            <a:off x="1937919" y="4248843"/>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57</a:t>
            </a:r>
            <a:endParaRPr lang="fr-FR" sz="1600" b="1" dirty="0">
              <a:solidFill>
                <a:srgbClr val="4472C4"/>
              </a:solidFill>
              <a:latin typeface="Bahnschrift SemiCondensed" panose="020B0502040204020203" pitchFamily="34" charset="0"/>
            </a:endParaRPr>
          </a:p>
        </p:txBody>
      </p:sp>
      <p:sp>
        <p:nvSpPr>
          <p:cNvPr id="39" name="TextBox 38"/>
          <p:cNvSpPr txBox="1"/>
          <p:nvPr/>
        </p:nvSpPr>
        <p:spPr>
          <a:xfrm>
            <a:off x="1970941" y="4762072"/>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33</a:t>
            </a:r>
            <a:endParaRPr lang="fr-FR" sz="1600" b="1" dirty="0">
              <a:solidFill>
                <a:srgbClr val="4472C4"/>
              </a:solidFill>
              <a:latin typeface="Bahnschrift SemiCondensed" panose="020B0502040204020203" pitchFamily="34" charset="0"/>
            </a:endParaRPr>
          </a:p>
        </p:txBody>
      </p:sp>
      <p:sp>
        <p:nvSpPr>
          <p:cNvPr id="40" name="TextBox 39"/>
          <p:cNvSpPr txBox="1"/>
          <p:nvPr/>
        </p:nvSpPr>
        <p:spPr>
          <a:xfrm>
            <a:off x="1421224" y="5292146"/>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29</a:t>
            </a:r>
            <a:endParaRPr lang="fr-FR" sz="1600" b="1" dirty="0">
              <a:solidFill>
                <a:srgbClr val="ED7D31"/>
              </a:solidFill>
              <a:latin typeface="Bahnschrift SemiCondensed" panose="020B0502040204020203" pitchFamily="34" charset="0"/>
            </a:endParaRPr>
          </a:p>
        </p:txBody>
      </p:sp>
      <p:sp>
        <p:nvSpPr>
          <p:cNvPr id="41" name="TextBox 40"/>
          <p:cNvSpPr txBox="1"/>
          <p:nvPr/>
        </p:nvSpPr>
        <p:spPr>
          <a:xfrm>
            <a:off x="1440527" y="581480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11</a:t>
            </a:r>
            <a:endParaRPr lang="fr-FR" sz="1600" b="1" dirty="0">
              <a:solidFill>
                <a:srgbClr val="ED7D31"/>
              </a:solidFill>
              <a:latin typeface="Bahnschrift SemiCondensed" panose="020B0502040204020203" pitchFamily="34" charset="0"/>
            </a:endParaRPr>
          </a:p>
        </p:txBody>
      </p:sp>
    </p:spTree>
    <p:extLst>
      <p:ext uri="{BB962C8B-B14F-4D97-AF65-F5344CB8AC3E}">
        <p14:creationId xmlns:p14="http://schemas.microsoft.com/office/powerpoint/2010/main" val="3263264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99505" y="182880"/>
            <a:ext cx="11762510" cy="65005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6" name="Straight Connector 5"/>
          <p:cNvCxnSpPr/>
          <p:nvPr/>
        </p:nvCxnSpPr>
        <p:spPr>
          <a:xfrm>
            <a:off x="199505" y="714895"/>
            <a:ext cx="1176251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4" idx="0"/>
            <a:endCxn id="4" idx="2"/>
          </p:cNvCxnSpPr>
          <p:nvPr/>
        </p:nvCxnSpPr>
        <p:spPr>
          <a:xfrm>
            <a:off x="6080760" y="182880"/>
            <a:ext cx="0" cy="5400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74320" y="257695"/>
            <a:ext cx="11513127" cy="369332"/>
          </a:xfrm>
          <a:prstGeom prst="rect">
            <a:avLst/>
          </a:prstGeom>
          <a:noFill/>
        </p:spPr>
        <p:txBody>
          <a:bodyPr wrap="square" rtlCol="0">
            <a:spAutoFit/>
          </a:bodyPr>
          <a:lstStyle/>
          <a:p>
            <a:r>
              <a:rPr lang="en-CA" dirty="0" smtClean="0">
                <a:latin typeface="Bahnschrift SemiBold Condensed" panose="020B0502040204020203" pitchFamily="34" charset="0"/>
              </a:rPr>
              <a:t>POPULATION STATS ( 2010 – 2021 ) in millions		  	         SOURCE: Google Stats</a:t>
            </a:r>
            <a:endParaRPr lang="fr-FR" dirty="0">
              <a:latin typeface="Bahnschrift SemiBold Condensed" panose="020B0502040204020203" pitchFamily="34" charset="0"/>
            </a:endParaRPr>
          </a:p>
        </p:txBody>
      </p:sp>
      <p:sp>
        <p:nvSpPr>
          <p:cNvPr id="10" name="Rounded Rectangle 9"/>
          <p:cNvSpPr/>
          <p:nvPr/>
        </p:nvSpPr>
        <p:spPr>
          <a:xfrm>
            <a:off x="781396" y="1645995"/>
            <a:ext cx="97200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1" name="Rounded Rectangle 10"/>
          <p:cNvSpPr/>
          <p:nvPr/>
        </p:nvSpPr>
        <p:spPr>
          <a:xfrm>
            <a:off x="781396" y="2171084"/>
            <a:ext cx="23544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Rounded Rectangle 11"/>
          <p:cNvSpPr/>
          <p:nvPr/>
        </p:nvSpPr>
        <p:spPr>
          <a:xfrm>
            <a:off x="781396" y="2696173"/>
            <a:ext cx="7848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Rounded Rectangle 12"/>
          <p:cNvSpPr/>
          <p:nvPr/>
        </p:nvSpPr>
        <p:spPr>
          <a:xfrm>
            <a:off x="781396" y="3215620"/>
            <a:ext cx="5976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 name="Rounded Rectangle 15"/>
          <p:cNvSpPr/>
          <p:nvPr/>
        </p:nvSpPr>
        <p:spPr>
          <a:xfrm>
            <a:off x="781396" y="3740709"/>
            <a:ext cx="482400" cy="2743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7" name="Rounded Rectangle 16"/>
          <p:cNvSpPr/>
          <p:nvPr/>
        </p:nvSpPr>
        <p:spPr>
          <a:xfrm>
            <a:off x="781396" y="4265798"/>
            <a:ext cx="4176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8" name="Rounded Rectangle 17"/>
          <p:cNvSpPr/>
          <p:nvPr/>
        </p:nvSpPr>
        <p:spPr>
          <a:xfrm>
            <a:off x="781396" y="4789503"/>
            <a:ext cx="244800" cy="2743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9" name="Rounded Rectangle 18"/>
          <p:cNvSpPr/>
          <p:nvPr/>
        </p:nvSpPr>
        <p:spPr>
          <a:xfrm>
            <a:off x="781396" y="5310440"/>
            <a:ext cx="2160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0" name="Rounded Rectangle 19"/>
          <p:cNvSpPr/>
          <p:nvPr/>
        </p:nvSpPr>
        <p:spPr>
          <a:xfrm>
            <a:off x="781396" y="5835529"/>
            <a:ext cx="79200" cy="2743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1" name="TextBox 20"/>
          <p:cNvSpPr txBox="1"/>
          <p:nvPr/>
        </p:nvSpPr>
        <p:spPr>
          <a:xfrm>
            <a:off x="781396" y="1605565"/>
            <a:ext cx="573579"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India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4" name="TextBox 23"/>
          <p:cNvSpPr txBox="1"/>
          <p:nvPr/>
        </p:nvSpPr>
        <p:spPr>
          <a:xfrm>
            <a:off x="781396" y="2138967"/>
            <a:ext cx="573580"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USA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5" name="TextBox 24"/>
          <p:cNvSpPr txBox="1"/>
          <p:nvPr/>
        </p:nvSpPr>
        <p:spPr>
          <a:xfrm>
            <a:off x="781393" y="2656063"/>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Ethiopia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6" name="TextBox 25"/>
          <p:cNvSpPr txBox="1"/>
          <p:nvPr/>
        </p:nvSpPr>
        <p:spPr>
          <a:xfrm>
            <a:off x="781393" y="3177620"/>
            <a:ext cx="98090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Germany</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7" name="TextBox 26"/>
          <p:cNvSpPr txBox="1"/>
          <p:nvPr/>
        </p:nvSpPr>
        <p:spPr>
          <a:xfrm>
            <a:off x="665018" y="914400"/>
            <a:ext cx="2818015" cy="523220"/>
          </a:xfrm>
          <a:prstGeom prst="rect">
            <a:avLst/>
          </a:prstGeom>
          <a:noFill/>
        </p:spPr>
        <p:txBody>
          <a:bodyPr wrap="square" rtlCol="0">
            <a:spAutoFit/>
          </a:bodyPr>
          <a:lstStyle/>
          <a:p>
            <a:r>
              <a:rPr lang="en-CA" sz="2800" b="1" dirty="0" smtClean="0">
                <a:effectLst>
                  <a:outerShdw blurRad="38100" dist="38100" dir="2700000" algn="tl">
                    <a:srgbClr val="000000">
                      <a:alpha val="43137"/>
                    </a:srgbClr>
                  </a:outerShdw>
                </a:effectLst>
                <a:latin typeface="Bahnschrift SemiCondensed" panose="020B0502040204020203" pitchFamily="34" charset="0"/>
              </a:rPr>
              <a:t>2018</a:t>
            </a:r>
            <a:r>
              <a:rPr lang="en-CA" dirty="0" smtClean="0"/>
              <a:t> </a:t>
            </a:r>
            <a:endParaRPr lang="fr-FR" dirty="0"/>
          </a:p>
        </p:txBody>
      </p:sp>
      <p:sp>
        <p:nvSpPr>
          <p:cNvPr id="28" name="TextBox 27"/>
          <p:cNvSpPr txBox="1"/>
          <p:nvPr/>
        </p:nvSpPr>
        <p:spPr>
          <a:xfrm>
            <a:off x="781393" y="3703474"/>
            <a:ext cx="76477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France</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29" name="TextBox 28"/>
          <p:cNvSpPr txBox="1"/>
          <p:nvPr/>
        </p:nvSpPr>
        <p:spPr>
          <a:xfrm>
            <a:off x="781393" y="4233681"/>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South Africa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0" name="TextBox 29"/>
          <p:cNvSpPr txBox="1"/>
          <p:nvPr/>
        </p:nvSpPr>
        <p:spPr>
          <a:xfrm>
            <a:off x="781393" y="4750885"/>
            <a:ext cx="1338351"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Saudi Arabia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1" name="TextBox 30"/>
          <p:cNvSpPr txBox="1"/>
          <p:nvPr/>
        </p:nvSpPr>
        <p:spPr>
          <a:xfrm>
            <a:off x="781393" y="5275529"/>
            <a:ext cx="764773"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Ghana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2" name="TextBox 31"/>
          <p:cNvSpPr txBox="1"/>
          <p:nvPr/>
        </p:nvSpPr>
        <p:spPr>
          <a:xfrm>
            <a:off x="781393" y="5798188"/>
            <a:ext cx="889465" cy="338554"/>
          </a:xfrm>
          <a:prstGeom prst="rect">
            <a:avLst/>
          </a:prstGeom>
          <a:noFill/>
        </p:spPr>
        <p:txBody>
          <a:bodyPr wrap="square" rtlCol="0">
            <a:spAutoFit/>
          </a:bodyPr>
          <a:lstStyle/>
          <a:p>
            <a:r>
              <a:rPr lang="en-CA" sz="1600" b="1" dirty="0" smtClean="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rPr>
              <a:t>Bolivia</a:t>
            </a:r>
            <a:endParaRPr lang="fr-FR" sz="1600" b="1" dirty="0">
              <a:solidFill>
                <a:schemeClr val="accent2">
                  <a:lumMod val="40000"/>
                  <a:lumOff val="6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3" name="TextBox 32"/>
          <p:cNvSpPr txBox="1"/>
          <p:nvPr/>
        </p:nvSpPr>
        <p:spPr>
          <a:xfrm>
            <a:off x="10512961" y="1605565"/>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1353</a:t>
            </a:r>
            <a:endParaRPr lang="fr-FR" sz="1600" b="1" dirty="0">
              <a:solidFill>
                <a:srgbClr val="4472C4"/>
              </a:solidFill>
              <a:latin typeface="Bahnschrift SemiCondensed" panose="020B0502040204020203" pitchFamily="34" charset="0"/>
            </a:endParaRPr>
          </a:p>
        </p:txBody>
      </p:sp>
      <p:sp>
        <p:nvSpPr>
          <p:cNvPr id="34" name="TextBox 33"/>
          <p:cNvSpPr txBox="1"/>
          <p:nvPr/>
        </p:nvSpPr>
        <p:spPr>
          <a:xfrm>
            <a:off x="1418351" y="3711022"/>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67</a:t>
            </a:r>
            <a:endParaRPr lang="fr-FR" sz="1600" b="1" dirty="0">
              <a:solidFill>
                <a:srgbClr val="70AD47"/>
              </a:solidFill>
              <a:latin typeface="Bahnschrift SemiCondensed" panose="020B0502040204020203" pitchFamily="34" charset="0"/>
            </a:endParaRPr>
          </a:p>
        </p:txBody>
      </p:sp>
      <p:sp>
        <p:nvSpPr>
          <p:cNvPr id="35" name="TextBox 34"/>
          <p:cNvSpPr txBox="1"/>
          <p:nvPr/>
        </p:nvSpPr>
        <p:spPr>
          <a:xfrm>
            <a:off x="1602523" y="3198823"/>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83</a:t>
            </a:r>
            <a:endParaRPr lang="fr-FR" sz="1600" b="1" dirty="0">
              <a:solidFill>
                <a:srgbClr val="70AD47"/>
              </a:solidFill>
              <a:latin typeface="Bahnschrift SemiCondensed" panose="020B0502040204020203" pitchFamily="34" charset="0"/>
            </a:endParaRPr>
          </a:p>
        </p:txBody>
      </p:sp>
      <p:sp>
        <p:nvSpPr>
          <p:cNvPr id="36" name="TextBox 35"/>
          <p:cNvSpPr txBox="1"/>
          <p:nvPr/>
        </p:nvSpPr>
        <p:spPr>
          <a:xfrm>
            <a:off x="1677469" y="267038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109</a:t>
            </a:r>
            <a:endParaRPr lang="fr-FR" sz="1600" b="1" dirty="0">
              <a:solidFill>
                <a:srgbClr val="ED7D31"/>
              </a:solidFill>
              <a:latin typeface="Bahnschrift SemiCondensed" panose="020B0502040204020203" pitchFamily="34" charset="0"/>
            </a:endParaRPr>
          </a:p>
        </p:txBody>
      </p:sp>
      <p:sp>
        <p:nvSpPr>
          <p:cNvPr id="37" name="TextBox 36"/>
          <p:cNvSpPr txBox="1"/>
          <p:nvPr/>
        </p:nvSpPr>
        <p:spPr>
          <a:xfrm>
            <a:off x="3222393" y="2138967"/>
            <a:ext cx="665019" cy="338554"/>
          </a:xfrm>
          <a:prstGeom prst="rect">
            <a:avLst/>
          </a:prstGeom>
          <a:noFill/>
        </p:spPr>
        <p:txBody>
          <a:bodyPr wrap="square" rtlCol="0">
            <a:spAutoFit/>
          </a:bodyPr>
          <a:lstStyle/>
          <a:p>
            <a:r>
              <a:rPr lang="en-CA" sz="1600" b="1" dirty="0" smtClean="0">
                <a:solidFill>
                  <a:srgbClr val="70AD47"/>
                </a:solidFill>
                <a:latin typeface="Bahnschrift SemiCondensed" panose="020B0502040204020203" pitchFamily="34" charset="0"/>
              </a:rPr>
              <a:t>327</a:t>
            </a:r>
            <a:endParaRPr lang="fr-FR" sz="1600" b="1" dirty="0">
              <a:solidFill>
                <a:srgbClr val="70AD47"/>
              </a:solidFill>
              <a:latin typeface="Bahnschrift SemiCondensed" panose="020B0502040204020203" pitchFamily="34" charset="0"/>
            </a:endParaRPr>
          </a:p>
        </p:txBody>
      </p:sp>
      <p:sp>
        <p:nvSpPr>
          <p:cNvPr id="38" name="TextBox 37"/>
          <p:cNvSpPr txBox="1"/>
          <p:nvPr/>
        </p:nvSpPr>
        <p:spPr>
          <a:xfrm>
            <a:off x="1974990" y="4248843"/>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58</a:t>
            </a:r>
            <a:endParaRPr lang="fr-FR" sz="1600" b="1" dirty="0">
              <a:solidFill>
                <a:srgbClr val="4472C4"/>
              </a:solidFill>
              <a:latin typeface="Bahnschrift SemiCondensed" panose="020B0502040204020203" pitchFamily="34" charset="0"/>
            </a:endParaRPr>
          </a:p>
        </p:txBody>
      </p:sp>
      <p:sp>
        <p:nvSpPr>
          <p:cNvPr id="39" name="TextBox 38"/>
          <p:cNvSpPr txBox="1"/>
          <p:nvPr/>
        </p:nvSpPr>
        <p:spPr>
          <a:xfrm>
            <a:off x="1983298" y="4762072"/>
            <a:ext cx="665019" cy="338554"/>
          </a:xfrm>
          <a:prstGeom prst="rect">
            <a:avLst/>
          </a:prstGeom>
          <a:noFill/>
        </p:spPr>
        <p:txBody>
          <a:bodyPr wrap="square" rtlCol="0">
            <a:spAutoFit/>
          </a:bodyPr>
          <a:lstStyle/>
          <a:p>
            <a:r>
              <a:rPr lang="en-CA" sz="1600" b="1" dirty="0" smtClean="0">
                <a:solidFill>
                  <a:srgbClr val="4472C4"/>
                </a:solidFill>
                <a:latin typeface="Bahnschrift SemiCondensed" panose="020B0502040204020203" pitchFamily="34" charset="0"/>
              </a:rPr>
              <a:t>34</a:t>
            </a:r>
            <a:endParaRPr lang="fr-FR" sz="1600" b="1" dirty="0">
              <a:solidFill>
                <a:srgbClr val="4472C4"/>
              </a:solidFill>
              <a:latin typeface="Bahnschrift SemiCondensed" panose="020B0502040204020203" pitchFamily="34" charset="0"/>
            </a:endParaRPr>
          </a:p>
        </p:txBody>
      </p:sp>
      <p:sp>
        <p:nvSpPr>
          <p:cNvPr id="40" name="TextBox 39"/>
          <p:cNvSpPr txBox="1"/>
          <p:nvPr/>
        </p:nvSpPr>
        <p:spPr>
          <a:xfrm>
            <a:off x="1433581" y="5292146"/>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30</a:t>
            </a:r>
            <a:endParaRPr lang="fr-FR" sz="1600" b="1" dirty="0">
              <a:solidFill>
                <a:srgbClr val="ED7D31"/>
              </a:solidFill>
              <a:latin typeface="Bahnschrift SemiCondensed" panose="020B0502040204020203" pitchFamily="34" charset="0"/>
            </a:endParaRPr>
          </a:p>
        </p:txBody>
      </p:sp>
      <p:sp>
        <p:nvSpPr>
          <p:cNvPr id="41" name="TextBox 40"/>
          <p:cNvSpPr txBox="1"/>
          <p:nvPr/>
        </p:nvSpPr>
        <p:spPr>
          <a:xfrm>
            <a:off x="1440527" y="5814805"/>
            <a:ext cx="665019" cy="338554"/>
          </a:xfrm>
          <a:prstGeom prst="rect">
            <a:avLst/>
          </a:prstGeom>
          <a:noFill/>
        </p:spPr>
        <p:txBody>
          <a:bodyPr wrap="square" rtlCol="0">
            <a:spAutoFit/>
          </a:bodyPr>
          <a:lstStyle/>
          <a:p>
            <a:r>
              <a:rPr lang="en-CA" sz="1600" b="1" dirty="0" smtClean="0">
                <a:solidFill>
                  <a:srgbClr val="ED7D31"/>
                </a:solidFill>
                <a:latin typeface="Bahnschrift SemiCondensed" panose="020B0502040204020203" pitchFamily="34" charset="0"/>
              </a:rPr>
              <a:t>11</a:t>
            </a:r>
            <a:endParaRPr lang="fr-FR" sz="1600" b="1" dirty="0">
              <a:solidFill>
                <a:srgbClr val="ED7D31"/>
              </a:solidFill>
              <a:latin typeface="Bahnschrift SemiCondensed" panose="020B0502040204020203" pitchFamily="34" charset="0"/>
            </a:endParaRPr>
          </a:p>
        </p:txBody>
      </p:sp>
    </p:spTree>
    <p:extLst>
      <p:ext uri="{BB962C8B-B14F-4D97-AF65-F5344CB8AC3E}">
        <p14:creationId xmlns:p14="http://schemas.microsoft.com/office/powerpoint/2010/main" val="3788112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444</Words>
  <Application>Microsoft Office PowerPoint</Application>
  <PresentationFormat>Widescreen</PresentationFormat>
  <Paragraphs>300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Adobe Fan Heiti Std B</vt:lpstr>
      <vt:lpstr>Arial</vt:lpstr>
      <vt:lpstr>Bahnschrift SemiBold Condensed</vt:lpstr>
      <vt:lpstr>Bahnschrift SemiCondensed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Yang Goon</dc:creator>
  <cp:lastModifiedBy>Tristan Yang Goon</cp:lastModifiedBy>
  <cp:revision>21</cp:revision>
  <dcterms:created xsi:type="dcterms:W3CDTF">2021-06-24T14:08:56Z</dcterms:created>
  <dcterms:modified xsi:type="dcterms:W3CDTF">2021-06-24T22:21:28Z</dcterms:modified>
</cp:coreProperties>
</file>