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614B2-B501-44E4-8BF0-B338CA71519F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587EA-E009-4613-B228-7C952A008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03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776-40AE-458A-AF3C-85BADC93F826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3F7E-3C8D-42D5-BACB-AB2615A4E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7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776-40AE-458A-AF3C-85BADC93F826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3F7E-3C8D-42D5-BACB-AB2615A4E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776-40AE-458A-AF3C-85BADC93F826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3F7E-3C8D-42D5-BACB-AB2615A4E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3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776-40AE-458A-AF3C-85BADC93F826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3F7E-3C8D-42D5-BACB-AB2615A4E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8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776-40AE-458A-AF3C-85BADC93F826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3F7E-3C8D-42D5-BACB-AB2615A4E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776-40AE-458A-AF3C-85BADC93F826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3F7E-3C8D-42D5-BACB-AB2615A4E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89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776-40AE-458A-AF3C-85BADC93F826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3F7E-3C8D-42D5-BACB-AB2615A4E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0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776-40AE-458A-AF3C-85BADC93F826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3F7E-3C8D-42D5-BACB-AB2615A4E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0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776-40AE-458A-AF3C-85BADC93F826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3F7E-3C8D-42D5-BACB-AB2615A4E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7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776-40AE-458A-AF3C-85BADC93F826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3F7E-3C8D-42D5-BACB-AB2615A4E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9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776-40AE-458A-AF3C-85BADC93F826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3F7E-3C8D-42D5-BACB-AB2615A4E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D4776-40AE-458A-AF3C-85BADC93F826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3F7E-3C8D-42D5-BACB-AB2615A4E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53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아키텍처 설계서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v1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475FDF6-2B36-A549-A67D-E8D32B167649}"/>
              </a:ext>
            </a:extLst>
          </p:cNvPr>
          <p:cNvSpPr/>
          <p:nvPr/>
        </p:nvSpPr>
        <p:spPr>
          <a:xfrm>
            <a:off x="3336241" y="456639"/>
            <a:ext cx="2810385" cy="369332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LS</a:t>
            </a:r>
            <a:r>
              <a:rPr lang="ko-KR" altLang="en-US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산전 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PLC </a:t>
            </a:r>
            <a:r>
              <a:rPr lang="ko-KR" altLang="en-US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래더 작성 방식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28" y="456639"/>
            <a:ext cx="4310758" cy="10464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475FDF6-2B36-A549-A67D-E8D32B167649}"/>
              </a:ext>
            </a:extLst>
          </p:cNvPr>
          <p:cNvSpPr/>
          <p:nvPr/>
        </p:nvSpPr>
        <p:spPr>
          <a:xfrm>
            <a:off x="3336241" y="1623008"/>
            <a:ext cx="2076209" cy="646331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미쓰비시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멜섹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PLC</a:t>
            </a:r>
            <a:endParaRPr lang="ko-KR" altLang="en-US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PLC </a:t>
            </a:r>
            <a:r>
              <a:rPr lang="ko-KR" altLang="en-US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래더 작성 방식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475FDF6-2B36-A549-A67D-E8D32B167649}"/>
              </a:ext>
            </a:extLst>
          </p:cNvPr>
          <p:cNvSpPr/>
          <p:nvPr/>
        </p:nvSpPr>
        <p:spPr>
          <a:xfrm>
            <a:off x="3336240" y="3066376"/>
            <a:ext cx="2076209" cy="646331"/>
          </a:xfrm>
          <a:prstGeom prst="rect">
            <a:avLst/>
          </a:prstGeom>
          <a:solidFill>
            <a:srgbClr val="FF6600"/>
          </a:solidFill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지멘스 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PLC</a:t>
            </a:r>
            <a:endParaRPr lang="ko-KR" altLang="en-US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PLC </a:t>
            </a:r>
            <a:r>
              <a:rPr lang="ko-KR" altLang="en-US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래더 작성 방식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29" y="1623008"/>
            <a:ext cx="4232380" cy="12973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328" y="3066376"/>
            <a:ext cx="4171420" cy="1291658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5400000">
            <a:off x="4187359" y="4217789"/>
            <a:ext cx="1071155" cy="6971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139" y="5298652"/>
            <a:ext cx="2447109" cy="1308919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6246936" y="5572726"/>
            <a:ext cx="1071155" cy="6971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34" y="4885850"/>
            <a:ext cx="2231080" cy="16733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74390" y="4291773"/>
            <a:ext cx="190468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통합된 </a:t>
            </a:r>
            <a:r>
              <a:rPr lang="en-US" altLang="ko-KR" b="1" dirty="0" smtClean="0">
                <a:solidFill>
                  <a:srgbClr val="C00000"/>
                </a:solidFill>
              </a:rPr>
              <a:t>PLC </a:t>
            </a:r>
            <a:r>
              <a:rPr lang="ko-KR" altLang="en-US" b="1" smtClean="0">
                <a:solidFill>
                  <a:srgbClr val="C00000"/>
                </a:solidFill>
              </a:rPr>
              <a:t>래더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작성기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14639" y="4732627"/>
            <a:ext cx="2277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Arduino based PLC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475FDF6-2B36-A549-A67D-E8D32B167649}"/>
              </a:ext>
            </a:extLst>
          </p:cNvPr>
          <p:cNvSpPr/>
          <p:nvPr/>
        </p:nvSpPr>
        <p:spPr>
          <a:xfrm>
            <a:off x="1933289" y="2008826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LS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산전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PLC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변환 예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39" y="3500021"/>
            <a:ext cx="7858804" cy="19077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88973" y="2405408"/>
            <a:ext cx="2298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m0 = </a:t>
            </a:r>
            <a:r>
              <a:rPr lang="en-US" altLang="ko-KR" dirty="0" err="1"/>
              <a:t>DigitalRead</a:t>
            </a:r>
            <a:r>
              <a:rPr lang="en-US" altLang="ko-KR" dirty="0"/>
              <a:t>(2)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DigitalWrite</a:t>
            </a:r>
            <a:r>
              <a:rPr lang="en-US" altLang="ko-KR" dirty="0"/>
              <a:t>(13, m0)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5123936" y="2714864"/>
            <a:ext cx="584887" cy="4072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38441" y="2405407"/>
            <a:ext cx="3197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M0000 = </a:t>
            </a:r>
            <a:r>
              <a:rPr lang="en-US" altLang="ko-KR" dirty="0" err="1"/>
              <a:t>DigitalRead</a:t>
            </a:r>
            <a:r>
              <a:rPr lang="en-US" altLang="ko-KR" dirty="0"/>
              <a:t>(P0000)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DigitalWrite</a:t>
            </a:r>
            <a:r>
              <a:rPr lang="en-US" altLang="ko-KR" dirty="0"/>
              <a:t>(P0040, M0000)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4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475FDF6-2B36-A549-A67D-E8D32B167649}"/>
              </a:ext>
            </a:extLst>
          </p:cNvPr>
          <p:cNvSpPr/>
          <p:nvPr/>
        </p:nvSpPr>
        <p:spPr>
          <a:xfrm>
            <a:off x="2006368" y="1954066"/>
            <a:ext cx="306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미쓰비시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멜섹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PLC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변환 예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8973" y="2281838"/>
            <a:ext cx="2298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m0 = </a:t>
            </a:r>
            <a:r>
              <a:rPr lang="en-US" altLang="ko-KR" dirty="0" err="1"/>
              <a:t>DigitalRead</a:t>
            </a:r>
            <a:r>
              <a:rPr lang="en-US" altLang="ko-KR" dirty="0"/>
              <a:t>(2)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DigitalWrite</a:t>
            </a:r>
            <a:r>
              <a:rPr lang="en-US" altLang="ko-KR" dirty="0"/>
              <a:t>(13, m0)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5123936" y="2591294"/>
            <a:ext cx="584887" cy="4072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38440" y="2281837"/>
            <a:ext cx="2445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M0 = </a:t>
            </a:r>
            <a:r>
              <a:rPr lang="en-US" altLang="ko-KR" dirty="0" err="1"/>
              <a:t>DigitalRead</a:t>
            </a:r>
            <a:r>
              <a:rPr lang="en-US" altLang="ko-KR" dirty="0"/>
              <a:t>(X0)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DigitalWrite</a:t>
            </a:r>
            <a:r>
              <a:rPr lang="en-US" altLang="ko-KR" dirty="0"/>
              <a:t>(Y20, M0)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75118" y="3344592"/>
            <a:ext cx="7488194" cy="231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471351" y="3783340"/>
            <a:ext cx="329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00865" y="3659773"/>
            <a:ext cx="0" cy="247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920313" y="3663311"/>
            <a:ext cx="0" cy="247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920314" y="3795116"/>
            <a:ext cx="50152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35605" y="3659773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[SET	M0	]</a:t>
            </a:r>
            <a:endParaRPr lang="ko-KR" altLang="en-US" sz="1400" b="1"/>
          </a:p>
        </p:txBody>
      </p:sp>
      <p:sp>
        <p:nvSpPr>
          <p:cNvPr id="22" name="TextBox 21"/>
          <p:cNvSpPr txBox="1"/>
          <p:nvPr/>
        </p:nvSpPr>
        <p:spPr>
          <a:xfrm>
            <a:off x="2652584" y="3396726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X0</a:t>
            </a:r>
            <a:endParaRPr lang="ko-KR" altLang="en-US" sz="1400" b="1"/>
          </a:p>
        </p:txBody>
      </p:sp>
      <p:cxnSp>
        <p:nvCxnSpPr>
          <p:cNvPr id="23" name="직선 연결선 22"/>
          <p:cNvCxnSpPr/>
          <p:nvPr/>
        </p:nvCxnSpPr>
        <p:spPr>
          <a:xfrm>
            <a:off x="2471351" y="4456168"/>
            <a:ext cx="329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800865" y="4332601"/>
            <a:ext cx="0" cy="247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920313" y="4336139"/>
            <a:ext cx="0" cy="247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52584" y="40695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M0</a:t>
            </a:r>
            <a:endParaRPr lang="ko-KR" altLang="en-US" sz="1400" b="1"/>
          </a:p>
        </p:txBody>
      </p:sp>
      <p:cxnSp>
        <p:nvCxnSpPr>
          <p:cNvPr id="27" name="직선 연결선 26"/>
          <p:cNvCxnSpPr/>
          <p:nvPr/>
        </p:nvCxnSpPr>
        <p:spPr>
          <a:xfrm>
            <a:off x="2920313" y="4456168"/>
            <a:ext cx="58281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30676" y="4312425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(Y20	)</a:t>
            </a:r>
            <a:endParaRPr lang="ko-KR" altLang="en-US" sz="1400" b="1"/>
          </a:p>
        </p:txBody>
      </p:sp>
      <p:sp>
        <p:nvSpPr>
          <p:cNvPr id="30" name="TextBox 29"/>
          <p:cNvSpPr txBox="1"/>
          <p:nvPr/>
        </p:nvSpPr>
        <p:spPr>
          <a:xfrm>
            <a:off x="8860537" y="4915736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[END	]</a:t>
            </a:r>
            <a:endParaRPr lang="ko-KR" altLang="en-US" sz="1400" b="1"/>
          </a:p>
        </p:txBody>
      </p:sp>
      <p:cxnSp>
        <p:nvCxnSpPr>
          <p:cNvPr id="31" name="직선 연결선 30"/>
          <p:cNvCxnSpPr>
            <a:endCxn id="30" idx="1"/>
          </p:cNvCxnSpPr>
          <p:nvPr/>
        </p:nvCxnSpPr>
        <p:spPr>
          <a:xfrm>
            <a:off x="2471351" y="5069624"/>
            <a:ext cx="63891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475FDF6-2B36-A549-A67D-E8D32B167649}"/>
              </a:ext>
            </a:extLst>
          </p:cNvPr>
          <p:cNvSpPr/>
          <p:nvPr/>
        </p:nvSpPr>
        <p:spPr>
          <a:xfrm>
            <a:off x="1952460" y="1995625"/>
            <a:ext cx="235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3)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지멘스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PLC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변환 예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56C88C5-E51B-B04A-85D1-A0E17A70A92E}"/>
              </a:ext>
            </a:extLst>
          </p:cNvPr>
          <p:cNvSpPr/>
          <p:nvPr/>
        </p:nvSpPr>
        <p:spPr>
          <a:xfrm>
            <a:off x="6706386" y="6544561"/>
            <a:ext cx="38813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아두이노와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PLC</a:t>
            </a:r>
            <a:r>
              <a:rPr lang="ko-KR" alt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</a:t>
            </a:r>
            <a:r>
              <a:rPr lang="en-US" altLang="ko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IoT</a:t>
            </a: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실습</a:t>
            </a:r>
            <a:endParaRPr lang="ko-KR" altLang="en-US" sz="800" b="1" dirty="0">
              <a:solidFill>
                <a:srgbClr val="292D7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8973" y="2281838"/>
            <a:ext cx="2298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m0 = </a:t>
            </a:r>
            <a:r>
              <a:rPr lang="en-US" altLang="ko-KR" dirty="0" err="1"/>
              <a:t>DigitalRead</a:t>
            </a:r>
            <a:r>
              <a:rPr lang="en-US" altLang="ko-KR" dirty="0"/>
              <a:t>(2)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DigitalWrite</a:t>
            </a:r>
            <a:r>
              <a:rPr lang="en-US" altLang="ko-KR" dirty="0"/>
              <a:t>(13, m0)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5123936" y="2591294"/>
            <a:ext cx="584887" cy="4072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38441" y="2281837"/>
            <a:ext cx="2699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M0.0 = </a:t>
            </a:r>
            <a:r>
              <a:rPr lang="en-US" altLang="ko-KR" dirty="0" err="1"/>
              <a:t>DigitalRead</a:t>
            </a:r>
            <a:r>
              <a:rPr lang="en-US" altLang="ko-KR" dirty="0"/>
              <a:t>(I0.0)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DigitalWrite</a:t>
            </a:r>
            <a:r>
              <a:rPr lang="en-US" altLang="ko-KR" dirty="0"/>
              <a:t>(Q0.0, M0.0)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75118" y="3276405"/>
            <a:ext cx="7488194" cy="1748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471351" y="3715153"/>
            <a:ext cx="329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00865" y="3591586"/>
            <a:ext cx="0" cy="247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920313" y="3595124"/>
            <a:ext cx="0" cy="247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920314" y="3726929"/>
            <a:ext cx="62401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95858" y="3573041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   )</a:t>
            </a:r>
            <a:endParaRPr lang="ko-KR" altLang="en-US" sz="1400" b="1"/>
          </a:p>
        </p:txBody>
      </p:sp>
      <p:sp>
        <p:nvSpPr>
          <p:cNvPr id="22" name="TextBox 21"/>
          <p:cNvSpPr txBox="1"/>
          <p:nvPr/>
        </p:nvSpPr>
        <p:spPr>
          <a:xfrm>
            <a:off x="2537253" y="332853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%I0.0</a:t>
            </a:r>
            <a:endParaRPr lang="ko-KR" altLang="en-US" sz="1400" b="1"/>
          </a:p>
        </p:txBody>
      </p:sp>
      <p:cxnSp>
        <p:nvCxnSpPr>
          <p:cNvPr id="23" name="직선 연결선 22"/>
          <p:cNvCxnSpPr/>
          <p:nvPr/>
        </p:nvCxnSpPr>
        <p:spPr>
          <a:xfrm>
            <a:off x="2471351" y="4387981"/>
            <a:ext cx="329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800865" y="4264414"/>
            <a:ext cx="0" cy="247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920313" y="4267952"/>
            <a:ext cx="0" cy="247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37253" y="4001367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%M0.0</a:t>
            </a:r>
            <a:endParaRPr lang="ko-KR" altLang="en-US" sz="1400" b="1"/>
          </a:p>
        </p:txBody>
      </p:sp>
      <p:cxnSp>
        <p:nvCxnSpPr>
          <p:cNvPr id="27" name="직선 연결선 26"/>
          <p:cNvCxnSpPr/>
          <p:nvPr/>
        </p:nvCxnSpPr>
        <p:spPr>
          <a:xfrm>
            <a:off x="2920314" y="4387981"/>
            <a:ext cx="62401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478798" y="3730466"/>
            <a:ext cx="484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095858" y="4207148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   )</a:t>
            </a:r>
            <a:endParaRPr lang="ko-KR" altLang="en-US" sz="1400" b="1"/>
          </a:p>
        </p:txBody>
      </p:sp>
      <p:cxnSp>
        <p:nvCxnSpPr>
          <p:cNvPr id="33" name="직선 연결선 32"/>
          <p:cNvCxnSpPr/>
          <p:nvPr/>
        </p:nvCxnSpPr>
        <p:spPr>
          <a:xfrm>
            <a:off x="9478798" y="4387980"/>
            <a:ext cx="484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22608" y="3328539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%M0.0</a:t>
            </a:r>
            <a:endParaRPr lang="ko-KR" altLang="en-US" sz="1400" b="1"/>
          </a:p>
        </p:txBody>
      </p:sp>
      <p:sp>
        <p:nvSpPr>
          <p:cNvPr id="36" name="TextBox 35"/>
          <p:cNvSpPr txBox="1"/>
          <p:nvPr/>
        </p:nvSpPr>
        <p:spPr>
          <a:xfrm>
            <a:off x="8922607" y="3992223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%Q0.0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11632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4" y="870857"/>
            <a:ext cx="9963351" cy="532923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57053" y="157080"/>
            <a:ext cx="400593" cy="40413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C00000"/>
                </a:solidFill>
              </a:rPr>
              <a:t>1</a:t>
            </a:r>
            <a:endParaRPr lang="ko-KR" altLang="en-US" sz="2000" b="1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9762" y="90819"/>
            <a:ext cx="165141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입출력 명령어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ko-KR" altLang="en-US" b="1" smtClean="0">
                <a:solidFill>
                  <a:srgbClr val="C00000"/>
                </a:solidFill>
              </a:rPr>
              <a:t>목록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645469" y="6489804"/>
            <a:ext cx="400593" cy="40413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  <a:endParaRPr lang="ko-KR" altLang="en-US" sz="2000" b="1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6180" y="6368705"/>
            <a:ext cx="242566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마우스 드래그 기반의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명령어 추가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775921" y="197806"/>
            <a:ext cx="400593" cy="40413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C00000"/>
                </a:solidFill>
              </a:rPr>
              <a:t>3</a:t>
            </a:r>
            <a:endParaRPr lang="ko-KR" altLang="en-US" sz="2000" b="1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20869" y="204233"/>
            <a:ext cx="328166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그래픽 기반의 스텝 표시 기능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722671" y="601938"/>
            <a:ext cx="2534656" cy="2210931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924594" y="702351"/>
            <a:ext cx="197091" cy="2463691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136229" y="3605349"/>
            <a:ext cx="512662" cy="2763356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9110841" y="1231278"/>
            <a:ext cx="400593" cy="40413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C00000"/>
                </a:solidFill>
              </a:rPr>
              <a:t>4</a:t>
            </a:r>
            <a:endParaRPr lang="ko-KR" altLang="en-US" sz="2000" b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45474" y="1170301"/>
            <a:ext cx="1963999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C00000"/>
                </a:solidFill>
              </a:rPr>
              <a:t>아두이노</a:t>
            </a:r>
            <a:r>
              <a:rPr lang="ko-KR" altLang="en-US" b="1" dirty="0" smtClean="0">
                <a:solidFill>
                  <a:srgbClr val="C00000"/>
                </a:solidFill>
              </a:rPr>
              <a:t> 핀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매핑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정보 입력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502537" y="1816632"/>
            <a:ext cx="349387" cy="508557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292779" y="-826946"/>
            <a:ext cx="400593" cy="40413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C00000"/>
                </a:solidFill>
              </a:rPr>
              <a:t>5</a:t>
            </a:r>
            <a:endParaRPr lang="ko-KR" altLang="en-US" sz="2000" b="1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27412" y="-887923"/>
            <a:ext cx="165141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C00000"/>
                </a:solidFill>
              </a:rPr>
              <a:t>아두이노</a:t>
            </a:r>
            <a:r>
              <a:rPr lang="ko-KR" altLang="en-US" b="1" dirty="0" smtClean="0">
                <a:solidFill>
                  <a:srgbClr val="C00000"/>
                </a:solidFill>
              </a:rPr>
              <a:t> 보드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선택 기능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809412" y="-241592"/>
            <a:ext cx="224451" cy="1293671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635931" y="-826946"/>
            <a:ext cx="400593" cy="40413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C00000"/>
                </a:solidFill>
              </a:rPr>
              <a:t>6</a:t>
            </a:r>
            <a:endParaRPr lang="ko-KR" altLang="en-US" sz="2000" b="1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70564" y="-792146"/>
            <a:ext cx="27606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PLC </a:t>
            </a:r>
            <a:r>
              <a:rPr lang="ko-KR" altLang="en-US" b="1" smtClean="0">
                <a:solidFill>
                  <a:srgbClr val="C00000"/>
                </a:solidFill>
              </a:rPr>
              <a:t>표기 방식 선택 기능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961813" y="-332203"/>
            <a:ext cx="2161113" cy="153668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6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34" y="1619772"/>
            <a:ext cx="4237386" cy="91784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833959" y="1840432"/>
            <a:ext cx="1071155" cy="6971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365305" y="1215025"/>
            <a:ext cx="2252604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en-US" altLang="ko-KR" sz="1400" dirty="0" err="1"/>
              <a:t>LadderXSize</a:t>
            </a:r>
            <a:r>
              <a:rPr lang="en-US" altLang="ko-KR" sz="1400" dirty="0"/>
              <a:t>] 11</a:t>
            </a:r>
          </a:p>
          <a:p>
            <a:r>
              <a:rPr lang="en-US" altLang="ko-KR" sz="1400" dirty="0"/>
              <a:t>[</a:t>
            </a:r>
            <a:r>
              <a:rPr lang="en-US" altLang="ko-KR" sz="1400" dirty="0" err="1"/>
              <a:t>LadderYSize</a:t>
            </a:r>
            <a:r>
              <a:rPr lang="en-US" altLang="ko-KR" sz="1400" dirty="0"/>
              <a:t>] 30</a:t>
            </a:r>
          </a:p>
          <a:p>
            <a:r>
              <a:rPr lang="en-US" altLang="ko-KR" sz="1400" dirty="0"/>
              <a:t>[</a:t>
            </a:r>
            <a:r>
              <a:rPr lang="en-US" altLang="ko-KR" sz="1400" dirty="0" err="1"/>
              <a:t>ArduinoMainScript</a:t>
            </a:r>
            <a:r>
              <a:rPr lang="en-US" altLang="ko-KR" sz="1400" dirty="0"/>
              <a:t> Start]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en-US" altLang="ko-KR" sz="1400" dirty="0" err="1"/>
              <a:t>ArduinoMainScript</a:t>
            </a:r>
            <a:r>
              <a:rPr lang="en-US" altLang="ko-KR" sz="1400" dirty="0"/>
              <a:t> End]</a:t>
            </a:r>
          </a:p>
          <a:p>
            <a:r>
              <a:rPr lang="en-US" altLang="ko-KR" sz="1400" dirty="0"/>
              <a:t>[</a:t>
            </a:r>
            <a:r>
              <a:rPr lang="en-US" altLang="ko-KR" sz="1400" dirty="0" err="1"/>
              <a:t>LadderCell</a:t>
            </a:r>
            <a:r>
              <a:rPr lang="en-US" altLang="ko-KR" sz="1400" dirty="0"/>
              <a:t> Start]</a:t>
            </a:r>
          </a:p>
          <a:p>
            <a:r>
              <a:rPr lang="en-US" altLang="ko-KR" sz="1400" dirty="0"/>
              <a:t>Cell_ID:0_0</a:t>
            </a:r>
          </a:p>
          <a:p>
            <a:r>
              <a:rPr lang="en-US" altLang="ko-KR" sz="1400" dirty="0"/>
              <a:t>CELL_X:0</a:t>
            </a:r>
          </a:p>
          <a:p>
            <a:r>
              <a:rPr lang="en-US" altLang="ko-KR" sz="1400" dirty="0"/>
              <a:t>CELL_Y:0</a:t>
            </a:r>
          </a:p>
          <a:p>
            <a:r>
              <a:rPr lang="en-US" altLang="ko-KR" sz="1400" dirty="0" err="1"/>
              <a:t>ArduinoMappingMode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ArduinoPin:2</a:t>
            </a:r>
          </a:p>
          <a:p>
            <a:r>
              <a:rPr lang="en-US" altLang="ko-KR" sz="1400" dirty="0"/>
              <a:t>CmdName:P00000</a:t>
            </a:r>
          </a:p>
          <a:p>
            <a:r>
              <a:rPr lang="en-US" altLang="ko-KR" sz="1400" dirty="0" err="1"/>
              <a:t>CmdText</a:t>
            </a:r>
            <a:r>
              <a:rPr lang="en-US" altLang="ko-KR" sz="1400" dirty="0"/>
              <a:t>:</a:t>
            </a:r>
            <a:r>
              <a:rPr lang="ko-KR" altLang="en-US" sz="1400"/>
              <a:t>입력</a:t>
            </a:r>
            <a:r>
              <a:rPr lang="en-US" altLang="ko-KR" sz="1400" dirty="0"/>
              <a:t>(A)</a:t>
            </a:r>
          </a:p>
          <a:p>
            <a:r>
              <a:rPr lang="en-US" altLang="ko-KR" sz="1400" dirty="0" err="1"/>
              <a:t>CmdType:InputA</a:t>
            </a:r>
            <a:endParaRPr lang="en-US" altLang="ko-KR" sz="1400" dirty="0"/>
          </a:p>
          <a:p>
            <a:r>
              <a:rPr lang="en-US" altLang="ko-KR" sz="1400" dirty="0" err="1"/>
              <a:t>HasDownLine:False</a:t>
            </a:r>
            <a:endParaRPr lang="en-US" altLang="ko-KR" sz="1400" dirty="0"/>
          </a:p>
          <a:p>
            <a:r>
              <a:rPr lang="en-US" altLang="ko-KR" sz="1400" dirty="0" err="1"/>
              <a:t>HasUpLine:False</a:t>
            </a:r>
            <a:endParaRPr lang="en-US" altLang="ko-KR" sz="1400" dirty="0"/>
          </a:p>
          <a:p>
            <a:r>
              <a:rPr lang="en-US" altLang="ko-KR" sz="1400" dirty="0" err="1"/>
              <a:t>IsFirstCell:True</a:t>
            </a:r>
            <a:endParaRPr lang="en-US" altLang="ko-KR" sz="1400" dirty="0"/>
          </a:p>
          <a:p>
            <a:r>
              <a:rPr lang="en-US" altLang="ko-KR" sz="1400" dirty="0" err="1"/>
              <a:t>IsInputCell:False</a:t>
            </a:r>
            <a:endParaRPr lang="en-US" altLang="ko-KR" sz="1400" dirty="0"/>
          </a:p>
          <a:p>
            <a:r>
              <a:rPr lang="en-US" altLang="ko-KR" sz="1400" dirty="0" err="1"/>
              <a:t>IsLineCell:False</a:t>
            </a:r>
            <a:endParaRPr lang="en-US" altLang="ko-KR" sz="1400" dirty="0"/>
          </a:p>
          <a:p>
            <a:r>
              <a:rPr lang="en-US" altLang="ko-KR" sz="1400" dirty="0" err="1"/>
              <a:t>IsOutputCell:False</a:t>
            </a:r>
            <a:endParaRPr lang="en-US" altLang="ko-KR" sz="1400" dirty="0"/>
          </a:p>
          <a:p>
            <a:r>
              <a:rPr lang="en-US" altLang="ko-KR" sz="1400" dirty="0" err="1"/>
              <a:t>TimerValue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 err="1"/>
              <a:t>CounterValue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[</a:t>
            </a:r>
            <a:r>
              <a:rPr lang="en-US" altLang="ko-KR" sz="1400" dirty="0" err="1"/>
              <a:t>ArduinoCellScript</a:t>
            </a:r>
            <a:r>
              <a:rPr lang="en-US" altLang="ko-KR" sz="1400" dirty="0"/>
              <a:t> Start]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776614" y="651353"/>
            <a:ext cx="2738250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그래픽 기반 </a:t>
            </a:r>
            <a:r>
              <a:rPr lang="ko-KR" altLang="en-US" b="1" dirty="0" err="1" smtClean="0"/>
              <a:t>래더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랜더링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65305" y="651353"/>
            <a:ext cx="3281668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텍스트 기반 메타 데이터 변환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038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/오른쪽 화살표 5"/>
          <p:cNvSpPr/>
          <p:nvPr/>
        </p:nvSpPr>
        <p:spPr>
          <a:xfrm>
            <a:off x="5386287" y="3174911"/>
            <a:ext cx="503132" cy="283339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518550" y="1531732"/>
            <a:ext cx="2354870" cy="41959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아두이노</a:t>
            </a:r>
            <a:r>
              <a:rPr lang="ko-KR" altLang="en-US" sz="1400" b="1" dirty="0" smtClean="0"/>
              <a:t> 라이브러리</a:t>
            </a:r>
            <a:r>
              <a:rPr lang="en-US" altLang="ko-KR" sz="1400" b="1" dirty="0"/>
              <a:t> </a:t>
            </a:r>
            <a:r>
              <a:rPr lang="ko-KR" altLang="en-US" sz="1400" b="1" smtClean="0"/>
              <a:t>개발</a:t>
            </a:r>
            <a:endParaRPr lang="ko-KR" altLang="en-US" sz="14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" y="2142309"/>
            <a:ext cx="3579223" cy="2300587"/>
          </a:xfrm>
          <a:prstGeom prst="roundRect">
            <a:avLst>
              <a:gd name="adj" fmla="val 6990"/>
            </a:avLst>
          </a:prstGeom>
          <a:noFill/>
          <a:ln w="5715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98996" y="2367052"/>
            <a:ext cx="1515291" cy="53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디지털 </a:t>
            </a:r>
            <a:r>
              <a:rPr lang="en-US" altLang="ko-KR" sz="1200" b="1" dirty="0" smtClean="0"/>
              <a:t>IO </a:t>
            </a:r>
            <a:r>
              <a:rPr lang="ko-KR" altLang="en-US" sz="1200" b="1" smtClean="0"/>
              <a:t>통신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모듈 개발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3598996" y="3060354"/>
            <a:ext cx="1515291" cy="531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입출력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통신 모듈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3599279" y="3735044"/>
            <a:ext cx="1515291" cy="53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타이머</a:t>
            </a:r>
            <a:r>
              <a:rPr lang="en-US" altLang="ko-KR" sz="1200" b="1" dirty="0" smtClean="0"/>
              <a:t>/</a:t>
            </a:r>
            <a:r>
              <a:rPr lang="ko-KR" altLang="en-US" sz="1200" b="1" smtClean="0"/>
              <a:t>카운터</a:t>
            </a:r>
            <a:endParaRPr lang="ko-KR" altLang="en-US" sz="12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7680" y="1531732"/>
            <a:ext cx="1880613" cy="41959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PLC </a:t>
            </a:r>
            <a:r>
              <a:rPr lang="ko-KR" altLang="en-US" sz="1400" b="1" smtClean="0"/>
              <a:t>시뮬레이터</a:t>
            </a:r>
            <a:endParaRPr lang="ko-KR" altLang="en-US" sz="14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76" y="2349635"/>
            <a:ext cx="2093262" cy="209326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078094" y="2367052"/>
            <a:ext cx="1515291" cy="5310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디지털 </a:t>
            </a:r>
            <a:r>
              <a:rPr lang="en-US" altLang="ko-KR" sz="1200" b="1" dirty="0" smtClean="0"/>
              <a:t>IO </a:t>
            </a:r>
            <a:r>
              <a:rPr lang="ko-KR" altLang="en-US" sz="1200" b="1" smtClean="0"/>
              <a:t>통신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라이브러리 개발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6078093" y="3051048"/>
            <a:ext cx="1515291" cy="5310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입출력</a:t>
            </a:r>
            <a:r>
              <a:rPr lang="en-US" altLang="ko-KR" sz="1200" b="1" dirty="0"/>
              <a:t> </a:t>
            </a:r>
            <a:r>
              <a:rPr lang="ko-KR" altLang="en-US" sz="1200" b="1" smtClean="0"/>
              <a:t>통신</a:t>
            </a:r>
            <a:endParaRPr lang="en-US" altLang="ko-KR" sz="1200" b="1" dirty="0"/>
          </a:p>
          <a:p>
            <a:pPr algn="ctr"/>
            <a:r>
              <a:rPr lang="ko-KR" altLang="en-US" sz="1200" b="1" dirty="0" smtClean="0"/>
              <a:t>라이브러리 개발</a:t>
            </a:r>
            <a:endParaRPr lang="ko-KR" altLang="en-US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6078093" y="3735044"/>
            <a:ext cx="1515291" cy="5310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타이머</a:t>
            </a:r>
            <a:r>
              <a:rPr lang="en-US" altLang="ko-KR" sz="1200" b="1" dirty="0" smtClean="0"/>
              <a:t>/</a:t>
            </a:r>
            <a:r>
              <a:rPr lang="ko-KR" altLang="en-US" sz="1200" b="1" smtClean="0"/>
              <a:t>카운터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라이브러리 개발</a:t>
            </a:r>
            <a:endParaRPr lang="ko-KR" altLang="en-US" sz="1200" b="1" dirty="0"/>
          </a:p>
        </p:txBody>
      </p:sp>
      <p:sp>
        <p:nvSpPr>
          <p:cNvPr id="18" name="왼쪽/오른쪽 화살표 17"/>
          <p:cNvSpPr/>
          <p:nvPr/>
        </p:nvSpPr>
        <p:spPr>
          <a:xfrm>
            <a:off x="5386287" y="2469033"/>
            <a:ext cx="503132" cy="283339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>
            <a:off x="5386287" y="3858907"/>
            <a:ext cx="503132" cy="283339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중괄호 19"/>
          <p:cNvSpPr/>
          <p:nvPr/>
        </p:nvSpPr>
        <p:spPr>
          <a:xfrm rot="5400000">
            <a:off x="5374275" y="3392023"/>
            <a:ext cx="391395" cy="242666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46913" y="5067771"/>
            <a:ext cx="1846117" cy="68468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USB </a:t>
            </a:r>
            <a:r>
              <a:rPr lang="ko-KR" altLang="en-US" sz="1400" b="1" smtClean="0"/>
              <a:t>시리얼 통신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65424" y="4629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아두이노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930737" y="2522294"/>
            <a:ext cx="2142308" cy="1471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Processing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87680" y="2194560"/>
            <a:ext cx="4876800" cy="2159726"/>
          </a:xfrm>
          <a:prstGeom prst="roundRect">
            <a:avLst>
              <a:gd name="adj" fmla="val 6990"/>
            </a:avLst>
          </a:prstGeom>
          <a:noFill/>
          <a:ln w="5715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95604" y="2686598"/>
            <a:ext cx="1515291" cy="3044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디지털 </a:t>
            </a:r>
            <a:r>
              <a:rPr lang="en-US" altLang="ko-KR" sz="1200" b="1" dirty="0" smtClean="0"/>
              <a:t>IO </a:t>
            </a:r>
            <a:r>
              <a:rPr lang="ko-KR" altLang="en-US" sz="1200" b="1" smtClean="0"/>
              <a:t>통신</a:t>
            </a:r>
            <a:endParaRPr lang="ko-KR" altLang="en-US" sz="1200" b="1"/>
          </a:p>
        </p:txBody>
      </p:sp>
      <p:sp>
        <p:nvSpPr>
          <p:cNvPr id="8" name="직사각형 7"/>
          <p:cNvSpPr/>
          <p:nvPr/>
        </p:nvSpPr>
        <p:spPr>
          <a:xfrm>
            <a:off x="5595604" y="3104607"/>
            <a:ext cx="1515291" cy="3044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시리얼 통신</a:t>
            </a:r>
            <a:endParaRPr lang="ko-KR" altLang="en-US" sz="1200" b="1" dirty="0"/>
          </a:p>
        </p:txBody>
      </p:sp>
      <p:sp>
        <p:nvSpPr>
          <p:cNvPr id="10" name="타원 9"/>
          <p:cNvSpPr/>
          <p:nvPr/>
        </p:nvSpPr>
        <p:spPr>
          <a:xfrm>
            <a:off x="3812421" y="2616926"/>
            <a:ext cx="1419498" cy="131499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멀티 </a:t>
            </a:r>
            <a:endParaRPr lang="en-US" altLang="ko-KR" sz="1400" b="1" dirty="0" smtClean="0"/>
          </a:p>
          <a:p>
            <a:pPr algn="ctr"/>
            <a:r>
              <a:rPr lang="ko-KR" altLang="en-US" sz="1400" b="1" smtClean="0"/>
              <a:t>프로토콜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송수신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처리 모듈</a:t>
            </a:r>
            <a:endParaRPr lang="ko-KR" altLang="en-US" sz="1400" b="1" dirty="0"/>
          </a:p>
        </p:txBody>
      </p:sp>
      <p:sp>
        <p:nvSpPr>
          <p:cNvPr id="11" name="타원 10"/>
          <p:cNvSpPr/>
          <p:nvPr/>
        </p:nvSpPr>
        <p:spPr>
          <a:xfrm>
            <a:off x="2246884" y="2594843"/>
            <a:ext cx="1419498" cy="1314993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사용자</a:t>
            </a:r>
            <a:endParaRPr lang="en-US" altLang="ko-KR" sz="1400" b="1" dirty="0" smtClean="0"/>
          </a:p>
          <a:p>
            <a:pPr algn="ctr"/>
            <a:r>
              <a:rPr lang="ko-KR" altLang="en-US" sz="1400" b="1" smtClean="0"/>
              <a:t>스크립트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실행 엔진</a:t>
            </a:r>
            <a:endParaRPr lang="ko-KR" altLang="en-US" sz="1400" b="1" dirty="0"/>
          </a:p>
        </p:txBody>
      </p:sp>
      <p:sp>
        <p:nvSpPr>
          <p:cNvPr id="12" name="타원 11"/>
          <p:cNvSpPr/>
          <p:nvPr/>
        </p:nvSpPr>
        <p:spPr>
          <a:xfrm>
            <a:off x="487680" y="2560323"/>
            <a:ext cx="1615074" cy="13062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PLC </a:t>
            </a:r>
            <a:r>
              <a:rPr lang="ko-KR" altLang="en-US" sz="1400" b="1" smtClean="0"/>
              <a:t>작동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시각화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시뮬레이션</a:t>
            </a:r>
            <a:endParaRPr lang="ko-KR" altLang="en-US" sz="1400" b="1" dirty="0"/>
          </a:p>
        </p:txBody>
      </p:sp>
      <p:sp>
        <p:nvSpPr>
          <p:cNvPr id="13" name="왼쪽/오른쪽 화살표 12"/>
          <p:cNvSpPr/>
          <p:nvPr/>
        </p:nvSpPr>
        <p:spPr>
          <a:xfrm>
            <a:off x="1914003" y="3071795"/>
            <a:ext cx="503132" cy="283339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/오른쪽 화살표 14"/>
          <p:cNvSpPr/>
          <p:nvPr/>
        </p:nvSpPr>
        <p:spPr>
          <a:xfrm>
            <a:off x="3488101" y="3119924"/>
            <a:ext cx="503132" cy="283339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/오른쪽 화살표 15"/>
          <p:cNvSpPr/>
          <p:nvPr/>
        </p:nvSpPr>
        <p:spPr>
          <a:xfrm>
            <a:off x="5067735" y="3132752"/>
            <a:ext cx="503132" cy="283339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6" y="870196"/>
            <a:ext cx="2519919" cy="1091099"/>
          </a:xfrm>
          <a:prstGeom prst="rect">
            <a:avLst/>
          </a:prstGeom>
        </p:spPr>
      </p:pic>
      <p:sp>
        <p:nvSpPr>
          <p:cNvPr id="18" name="왼쪽/오른쪽 화살표 17"/>
          <p:cNvSpPr/>
          <p:nvPr/>
        </p:nvSpPr>
        <p:spPr>
          <a:xfrm rot="16200000">
            <a:off x="845298" y="2131871"/>
            <a:ext cx="976562" cy="283339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/오른쪽 화살표 29"/>
          <p:cNvSpPr/>
          <p:nvPr/>
        </p:nvSpPr>
        <p:spPr>
          <a:xfrm rot="16200000">
            <a:off x="2468351" y="4120266"/>
            <a:ext cx="976562" cy="283339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367246" y="4533945"/>
            <a:ext cx="3074126" cy="1953941"/>
          </a:xfrm>
          <a:prstGeom prst="roundRect">
            <a:avLst>
              <a:gd name="adj" fmla="val 6990"/>
            </a:avLst>
          </a:prstGeom>
          <a:noFill/>
          <a:ln w="5715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35982" y="1625563"/>
            <a:ext cx="2863505" cy="41959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PLC </a:t>
            </a:r>
            <a:r>
              <a:rPr lang="ko-KR" altLang="en-US" sz="1400" b="1"/>
              <a:t>시뮬레이션 스크립트 엔진</a:t>
            </a:r>
            <a:endParaRPr lang="ko-KR" altLang="en-US" sz="14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41823" y="5916867"/>
            <a:ext cx="1976692" cy="41959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데이터 표시 기능</a:t>
            </a:r>
            <a:endParaRPr lang="ko-KR" altLang="en-US" sz="14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18550" y="1531732"/>
            <a:ext cx="2354870" cy="41959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아두이노</a:t>
            </a:r>
            <a:r>
              <a:rPr lang="ko-KR" altLang="en-US" sz="1400" b="1" dirty="0" smtClean="0"/>
              <a:t> 라이브러리</a:t>
            </a:r>
            <a:r>
              <a:rPr lang="en-US" altLang="ko-KR" sz="1400" b="1" dirty="0"/>
              <a:t> </a:t>
            </a:r>
            <a:r>
              <a:rPr lang="ko-KR" altLang="en-US" sz="1400" b="1" smtClean="0"/>
              <a:t>개발</a:t>
            </a:r>
            <a:endParaRPr lang="ko-KR" altLang="en-US" sz="14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76" y="2349635"/>
            <a:ext cx="2093262" cy="209326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765424" y="4629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아두이노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1906251" y="4809154"/>
            <a:ext cx="2142308" cy="1471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Processing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281</Words>
  <Application>Microsoft Office PowerPoint</Application>
  <PresentationFormat>와이드스크린</PresentationFormat>
  <Paragraphs>113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Office 테마</vt:lpstr>
      <vt:lpstr>아키텍처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 Joon</dc:creator>
  <cp:lastModifiedBy>Kim Young Joon</cp:lastModifiedBy>
  <cp:revision>4</cp:revision>
  <cp:lastPrinted>2019-10-25T02:17:29Z</cp:lastPrinted>
  <dcterms:created xsi:type="dcterms:W3CDTF">2019-10-25T02:13:29Z</dcterms:created>
  <dcterms:modified xsi:type="dcterms:W3CDTF">2019-10-25T02:17:31Z</dcterms:modified>
</cp:coreProperties>
</file>