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61978"/>
  </p:normalViewPr>
  <p:slideViewPr>
    <p:cSldViewPr snapToGrid="0">
      <p:cViewPr varScale="1">
        <p:scale>
          <a:sx n="178" d="100"/>
          <a:sy n="178" d="100"/>
        </p:scale>
        <p:origin x="400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9d70286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9d70286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is a meta build system that generates files for Ninja.</a:t>
            </a:r>
            <a:endParaRPr/>
          </a:p>
          <a:p>
            <a:pPr marL="0" lvl="0" indent="0" algn="l" rtl="0">
              <a:spcBef>
                <a:spcPts val="0"/>
              </a:spcBef>
              <a:spcAft>
                <a:spcPts val="0"/>
              </a:spcAft>
              <a:buNone/>
            </a:pPr>
            <a:endParaRPr/>
          </a:p>
          <a:p>
            <a:pPr marL="0" lvl="0" indent="0" algn="l" rtl="0">
              <a:spcBef>
                <a:spcPts val="0"/>
              </a:spcBef>
              <a:spcAft>
                <a:spcPts val="0"/>
              </a:spcAft>
              <a:buNone/>
            </a:pPr>
            <a:r>
              <a:rPr lang="en"/>
              <a:t>The goal of this talk is to touch briefly on most topics so you can go back and find them when you need to use them.</a:t>
            </a:r>
            <a:endParaRPr/>
          </a:p>
          <a:p>
            <a:pPr marL="0" lvl="0" indent="0" algn="l" rtl="0">
              <a:spcBef>
                <a:spcPts val="0"/>
              </a:spcBef>
              <a:spcAft>
                <a:spcPts val="0"/>
              </a:spcAft>
              <a:buNone/>
            </a:pPr>
            <a:endParaRPr/>
          </a:p>
          <a:p>
            <a:pPr marL="0" lvl="0" indent="0" algn="l" rtl="0">
              <a:spcBef>
                <a:spcPts val="0"/>
              </a:spcBef>
              <a:spcAft>
                <a:spcPts val="0"/>
              </a:spcAft>
              <a:buNone/>
            </a:pPr>
            <a:r>
              <a:rPr lang="en"/>
              <a:t>The name is supposed to be unique and easy to type. To set a high bar, we also had the requirement that it not also be an ethnic slur. Lack of creativity left us with “Generate Ninja”.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99fa62d0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99fa62d0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supports conditionals and expressions like C++. It’s a simple interpreted language inspired by Blaze/Bazel.</a:t>
            </a:r>
            <a:endParaRPr/>
          </a:p>
          <a:p>
            <a:pPr marL="0" lvl="0" indent="0" algn="l" rtl="0">
              <a:spcBef>
                <a:spcPts val="0"/>
              </a:spcBef>
              <a:spcAft>
                <a:spcPts val="0"/>
              </a:spcAft>
              <a:buNone/>
            </a:pPr>
            <a:endParaRPr/>
          </a:p>
          <a:p>
            <a:pPr marL="0" lvl="0" indent="0" algn="l" rtl="0">
              <a:spcBef>
                <a:spcPts val="0"/>
              </a:spcBef>
              <a:spcAft>
                <a:spcPts val="0"/>
              </a:spcAft>
              <a:buNone/>
            </a:pPr>
            <a:r>
              <a:rPr lang="en"/>
              <a:t>While there is some theoretical appeal of a purely declarative language for this case, the Chrome build is too complicated to express naturally. People don’t want to write complicated programs in Prolog, so let’s let our programmers do what they do best and write programs.</a:t>
            </a:r>
            <a:endParaRPr/>
          </a:p>
          <a:p>
            <a:pPr marL="0" lvl="0" indent="0" algn="l" rtl="0">
              <a:spcBef>
                <a:spcPts val="0"/>
              </a:spcBef>
              <a:spcAft>
                <a:spcPts val="0"/>
              </a:spcAft>
              <a:buNone/>
            </a:pPr>
            <a:endParaRPr/>
          </a:p>
          <a:p>
            <a:pPr marL="0" lvl="0" indent="0" algn="l" rtl="0">
              <a:spcBef>
                <a:spcPts val="0"/>
              </a:spcBef>
              <a:spcAft>
                <a:spcPts val="0"/>
              </a:spcAft>
              <a:buNone/>
            </a:pPr>
            <a:r>
              <a:rPr lang="en"/>
              <a:t>The language is designed to be as unsurprising but as rigid as possible. The opposite of Perl, “there should be only one way to do it.” Nobody wants to write build files or actually learn the details, so the build needs to force proper behavior.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99fa62d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99fa62d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various compiler configuration settings to a target. These will be applied to the files in the target.</a:t>
            </a:r>
            <a:endParaRPr/>
          </a:p>
          <a:p>
            <a:pPr marL="0" lvl="0" indent="0" algn="l" rtl="0">
              <a:spcBef>
                <a:spcPts val="0"/>
              </a:spcBef>
              <a:spcAft>
                <a:spcPts val="0"/>
              </a:spcAft>
              <a:buNone/>
            </a:pPr>
            <a:endParaRPr/>
          </a:p>
          <a:p>
            <a:pPr marL="0" lvl="0" indent="0" algn="l" rtl="0">
              <a:spcBef>
                <a:spcPts val="0"/>
              </a:spcBef>
              <a:spcAft>
                <a:spcPts val="0"/>
              </a:spcAft>
              <a:buNone/>
            </a:pPr>
            <a:r>
              <a:rPr lang="en"/>
              <a:t>How do you know what’s available?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99fa62d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99fa62d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don’t want to support all build uses forever, so put everything I could think of in the built-in help.</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over 26K words of help. If you want everything in one file search the web for “gn reference”.</a:t>
            </a:r>
            <a:endParaRPr/>
          </a:p>
          <a:p>
            <a:pPr marL="0" lvl="0" indent="0" algn="l" rtl="0">
              <a:spcBef>
                <a:spcPts val="0"/>
              </a:spcBef>
              <a:spcAft>
                <a:spcPts val="0"/>
              </a:spcAft>
              <a:buNone/>
            </a:pPr>
            <a:endParaRPr/>
          </a:p>
          <a:p>
            <a:pPr marL="0" lvl="0" indent="0" algn="l" rtl="0">
              <a:spcBef>
                <a:spcPts val="0"/>
              </a:spcBef>
              <a:spcAft>
                <a:spcPts val="0"/>
              </a:spcAft>
              <a:buNone/>
            </a:pPr>
            <a:r>
              <a:rPr lang="en"/>
              <a:t>Also search web for “chrome gn cookbook” for a GYP-&gt;GN conversion help.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99fa62d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99fa62d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Configs hold flags, defines, include directories, etc., but NOT sources or dependencies.</a:t>
            </a:r>
            <a:endParaRPr/>
          </a:p>
          <a:p>
            <a:pPr marL="0" lvl="0" indent="0" algn="l" rtl="0">
              <a:spcBef>
                <a:spcPts val="0"/>
              </a:spcBef>
              <a:spcAft>
                <a:spcPts val="0"/>
              </a:spcAft>
              <a:buNone/>
            </a:pPr>
            <a:endParaRPr/>
          </a:p>
          <a:p>
            <a:pPr marL="0" lvl="0" indent="0" algn="l" rtl="0">
              <a:spcBef>
                <a:spcPts val="0"/>
              </a:spcBef>
              <a:spcAft>
                <a:spcPts val="0"/>
              </a:spcAft>
              <a:buNone/>
            </a:pPr>
            <a:r>
              <a:rPr lang="en"/>
              <a:t>A config can only be added or removed as a group, and the flags from all configs are appended. You can’t remove individual flags except by removing the entire config.</a:t>
            </a:r>
            <a:endParaRPr/>
          </a:p>
          <a:p>
            <a:pPr marL="0" lvl="0" indent="0" algn="l" rtl="0">
              <a:spcBef>
                <a:spcPts val="0"/>
              </a:spcBef>
              <a:spcAft>
                <a:spcPts val="0"/>
              </a:spcAft>
              <a:buNone/>
            </a:pPr>
            <a:endParaRPr/>
          </a:p>
          <a:p>
            <a:pPr marL="0" lvl="0" indent="0" algn="l" rtl="0">
              <a:spcBef>
                <a:spcPts val="0"/>
              </a:spcBef>
              <a:spcAft>
                <a:spcPts val="0"/>
              </a:spcAft>
              <a:buNone/>
            </a:pPr>
            <a:r>
              <a:rPr lang="en"/>
              <a:t>A config provides a container for GN to reason about an atomic set of flags. For example, it can de-duplicate configs, but such reasoning can’t be done on compiler flags.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9c85d2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9c85d2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public_configs apply the settings from a config both to the current target and targets that depend on it.</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case, ICU may require additional include directories for its headers to work. All targets that depend on ICU will need to get this include directory.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9c85d28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9c85d2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public_configs forward a dependency’s public configs up the dependency chain. This will expose public_configs from the previous slide.</a:t>
            </a:r>
            <a:endParaRPr/>
          </a:p>
          <a:p>
            <a:pPr marL="0" lvl="0" indent="0" algn="l" rtl="0">
              <a:spcBef>
                <a:spcPts val="0"/>
              </a:spcBef>
              <a:spcAft>
                <a:spcPts val="0"/>
              </a:spcAft>
              <a:buNone/>
            </a:pPr>
            <a:endParaRPr/>
          </a:p>
          <a:p>
            <a:pPr marL="0" lvl="0" indent="0" algn="l" rtl="0">
              <a:spcBef>
                <a:spcPts val="0"/>
              </a:spcBef>
              <a:spcAft>
                <a:spcPts val="0"/>
              </a:spcAft>
              <a:buNone/>
            </a:pPr>
            <a:r>
              <a:rPr lang="en"/>
              <a:t>Use this when something is a “logical subcomponent” or when you expose a dependency in your headers to targets that depend on you. In this case, i18n_utils exposes ICU in its API, so targets that depend in i18n_utils also need to be able to use ICU headers and everything that entails.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ee2284c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ee2284c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tests need data files at runtime, or targets may need to be built (like the NaCl runtime) that just need to be there when a target is built, and aren’t required by any build steps.</a:t>
            </a:r>
            <a:endParaRPr/>
          </a:p>
          <a:p>
            <a:pPr marL="0" lvl="0" indent="0" algn="l" rtl="0">
              <a:spcBef>
                <a:spcPts val="0"/>
              </a:spcBef>
              <a:spcAft>
                <a:spcPts val="0"/>
              </a:spcAft>
              <a:buNone/>
            </a:pPr>
            <a:endParaRPr/>
          </a:p>
          <a:p>
            <a:pPr marL="0" lvl="0" indent="0" algn="l" rtl="0">
              <a:spcBef>
                <a:spcPts val="0"/>
              </a:spcBef>
              <a:spcAft>
                <a:spcPts val="0"/>
              </a:spcAft>
              <a:buNone/>
            </a:pPr>
            <a:r>
              <a:rPr lang="en"/>
              <a:t>These data and data_deps feed into the isolate system for automatic swarming. When your test is distributed, the data files and deps will automatically get distributed.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9c85d28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9c85d28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Sometimes you will get errors about dependencies and need to debug things.</a:t>
            </a:r>
            <a:endParaRPr/>
          </a:p>
          <a:p>
            <a:pPr marL="0" lvl="0" indent="0" algn="l" rtl="0">
              <a:spcBef>
                <a:spcPts val="0"/>
              </a:spcBef>
              <a:spcAft>
                <a:spcPts val="0"/>
              </a:spcAft>
              <a:buNone/>
            </a:pPr>
            <a:endParaRPr/>
          </a:p>
          <a:p>
            <a:pPr marL="0" lvl="0" indent="0" algn="l" rtl="0">
              <a:spcBef>
                <a:spcPts val="0"/>
              </a:spcBef>
              <a:spcAft>
                <a:spcPts val="0"/>
              </a:spcAft>
              <a:buNone/>
            </a:pPr>
            <a:r>
              <a:rPr lang="en"/>
              <a:t>“gn desc” will print all the information about a given target. If you only want one thing (e.g. the dependencies) you can append that to the command line.</a:t>
            </a:r>
            <a:endParaRPr/>
          </a:p>
          <a:p>
            <a:pPr marL="0" lvl="0" indent="0" algn="l" rtl="0">
              <a:spcBef>
                <a:spcPts val="0"/>
              </a:spcBef>
              <a:spcAft>
                <a:spcPts val="0"/>
              </a:spcAft>
              <a:buNone/>
            </a:pPr>
            <a:endParaRPr/>
          </a:p>
          <a:p>
            <a:pPr marL="0" lvl="0" indent="0" algn="l" rtl="0">
              <a:spcBef>
                <a:spcPts val="0"/>
              </a:spcBef>
              <a:spcAft>
                <a:spcPts val="0"/>
              </a:spcAft>
              <a:buNone/>
            </a:pPr>
            <a:r>
              <a:rPr lang="en"/>
              <a:t>You have to specify the output directory for all interrogation commands because the flags and even the available targets will vary depending on the build configuration (for example, an Android build and a desktop Linux build).</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 --tree flag will cause any dependencies to be printed in tree form as illustrated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85d28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9c85d2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did for deps, use “gn desc” to see flags, defines, include dirs, etc that apply to a target.</a:t>
            </a:r>
            <a:endParaRPr/>
          </a:p>
          <a:p>
            <a:pPr marL="0" lvl="0" indent="0" algn="l" rtl="0">
              <a:spcBef>
                <a:spcPts val="0"/>
              </a:spcBef>
              <a:spcAft>
                <a:spcPts val="0"/>
              </a:spcAft>
              <a:buNone/>
            </a:pPr>
            <a:endParaRPr/>
          </a:p>
          <a:p>
            <a:pPr marL="0" lvl="0" indent="0" algn="l" rtl="0">
              <a:spcBef>
                <a:spcPts val="0"/>
              </a:spcBef>
              <a:spcAft>
                <a:spcPts val="0"/>
              </a:spcAft>
              <a:buNone/>
            </a:pPr>
            <a:r>
              <a:rPr lang="en"/>
              <a:t>Use --blame to see how that flag got there.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ee2284c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ee2284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you don’t even know what targets to ask for?</a:t>
            </a:r>
            <a:endParaRPr/>
          </a:p>
          <a:p>
            <a:pPr marL="0" lvl="0" indent="0" algn="l" rtl="0">
              <a:spcBef>
                <a:spcPts val="0"/>
              </a:spcBef>
              <a:spcAft>
                <a:spcPts val="0"/>
              </a:spcAft>
              <a:buNone/>
            </a:pPr>
            <a:endParaRPr/>
          </a:p>
          <a:p>
            <a:pPr marL="0" lvl="0" indent="0" algn="l" rtl="0">
              <a:spcBef>
                <a:spcPts val="0"/>
              </a:spcBef>
              <a:spcAft>
                <a:spcPts val="0"/>
              </a:spcAft>
              <a:buNone/>
            </a:pPr>
            <a:r>
              <a:rPr lang="en"/>
              <a:t>“gn ls” lists targets. It supports some limited pattern matching, and also supports filtering by type.</a:t>
            </a:r>
            <a:endParaRPr/>
          </a:p>
          <a:p>
            <a:pPr marL="0" lvl="0" indent="0" algn="l" rtl="0">
              <a:spcBef>
                <a:spcPts val="0"/>
              </a:spcBef>
              <a:spcAft>
                <a:spcPts val="0"/>
              </a:spcAft>
              <a:buNone/>
            </a:pPr>
            <a:endParaRPr/>
          </a:p>
          <a:p>
            <a:pPr marL="0" lvl="0" indent="0" algn="l" rtl="0">
              <a:spcBef>
                <a:spcPts val="0"/>
              </a:spcBef>
              <a:spcAft>
                <a:spcPts val="0"/>
              </a:spcAft>
              <a:buNone/>
            </a:pPr>
            <a:r>
              <a:rPr lang="en"/>
              <a:t>Advanced: “List all unique BUILD.gn files containing test executables under base” and then pipe them through xargs to edit them.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eba7c1434_14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eba7c1434_14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 started Windows-only and we used Visual Studio project files checked into the repository.</a:t>
            </a:r>
            <a:endParaRPr/>
          </a:p>
          <a:p>
            <a:pPr marL="0" lvl="0" indent="0" algn="l" rtl="0">
              <a:spcBef>
                <a:spcPts val="0"/>
              </a:spcBef>
              <a:spcAft>
                <a:spcPts val="0"/>
              </a:spcAft>
              <a:buNone/>
            </a:pPr>
            <a:endParaRPr/>
          </a:p>
          <a:p>
            <a:pPr marL="0" lvl="0" indent="0" algn="l" rtl="0">
              <a:spcBef>
                <a:spcPts val="0"/>
              </a:spcBef>
              <a:spcAft>
                <a:spcPts val="0"/>
              </a:spcAft>
              <a:buNone/>
            </a:pPr>
            <a:r>
              <a:rPr lang="en"/>
              <a:t>When we added Mac support, we knew we didn’t want two systems, and wanted to keep full Visual Studio project fidelity. So GYP was designed to produce native projects and had simple capabilities for conditions.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complexity of the build we have is almost 2 orders of magnitude higher than when we added GYP. At the same time, almost everybody uses Ninja to build for performance. So at the same time GYP is not scaling, we have the opportunity to make simplifying assumptions about how the build can be expressed.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9c85d28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9c85d28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“gn path” to find dependency paths between targets. You can answer why something depends on something else, or where a public dependency path is broken.</a:t>
            </a:r>
            <a:endParaRPr/>
          </a:p>
          <a:p>
            <a:pPr marL="0" lvl="0" indent="0" algn="l" rtl="0">
              <a:spcBef>
                <a:spcPts val="0"/>
              </a:spcBef>
              <a:spcAft>
                <a:spcPts val="0"/>
              </a:spcAft>
              <a:buNone/>
            </a:pPr>
            <a:endParaRPr/>
          </a:p>
          <a:p>
            <a:pPr marL="0" lvl="0" indent="0" algn="l" rtl="0">
              <a:spcBef>
                <a:spcPts val="0"/>
              </a:spcBef>
              <a:spcAft>
                <a:spcPts val="0"/>
              </a:spcAft>
              <a:buNone/>
            </a:pPr>
            <a:r>
              <a:rPr lang="en"/>
              <a:t>Public dependencies, in addition to forwarding configs, also forward the ability to include headers.</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case, you can see there are no public paths because //cc depends privately on //cc/base. So content/browser can’t use cc/base’s headers. If a file in content/browser includes a file from //cc/base, “gn check” will throw an error. You’ll either need to add an explicit dependency or make the private dependency public.</a:t>
            </a:r>
            <a:endParaRPr/>
          </a:p>
          <a:p>
            <a:pPr marL="0" lvl="0" indent="0" algn="l" rtl="0">
              <a:spcBef>
                <a:spcPts val="0"/>
              </a:spcBef>
              <a:spcAft>
                <a:spcPts val="0"/>
              </a:spcAft>
              <a:buNone/>
            </a:pPr>
            <a:endParaRPr/>
          </a:p>
          <a:p>
            <a:pPr marL="0" lvl="0" indent="0" algn="l" rtl="0">
              <a:spcBef>
                <a:spcPts val="0"/>
              </a:spcBef>
              <a:spcAft>
                <a:spcPts val="0"/>
              </a:spcAft>
              <a:buNone/>
            </a:pPr>
            <a:r>
              <a:rPr lang="en"/>
              <a:t>Use --all to see all of them. Watch out, there are too many paths between chrome and base to hold in memory!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ee2284c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ee2284c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refs” can find what depends on something.</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In the first example, it returns which targets depend on the //cc target.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In the second example, it computes a *reverse* dependency tree starting from //cc</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In the third example it shows passing a source file name. GN will find the target or targets that list that file in the sources.</a:t>
            </a:r>
            <a:endParaRPr/>
          </a:p>
          <a:p>
            <a:pPr marL="0" lvl="0" indent="0" algn="l" rtl="0">
              <a:spcBef>
                <a:spcPts val="0"/>
              </a:spcBef>
              <a:spcAft>
                <a:spcPts val="0"/>
              </a:spcAft>
              <a:buNone/>
            </a:pPr>
            <a:endParaRPr/>
          </a:p>
          <a:p>
            <a:pPr marL="0" lvl="0" indent="0" algn="l" rtl="0">
              <a:spcBef>
                <a:spcPts val="0"/>
              </a:spcBef>
              <a:spcAft>
                <a:spcPts val="0"/>
              </a:spcAft>
              <a:buNone/>
            </a:pPr>
            <a:r>
              <a:rPr lang="en"/>
              <a:t>“gn refs” powers analyze on the bots!</a:t>
            </a:r>
            <a:endParaRPr/>
          </a:p>
          <a:p>
            <a:pPr marL="0" lvl="0" indent="0" algn="l" rtl="0">
              <a:spcBef>
                <a:spcPts val="0"/>
              </a:spcBef>
              <a:spcAft>
                <a:spcPts val="0"/>
              </a:spcAft>
              <a:buNone/>
            </a:pPr>
            <a:endParaRPr/>
          </a:p>
          <a:p>
            <a:pPr marL="0" lvl="0" indent="0" algn="l" rtl="0">
              <a:spcBef>
                <a:spcPts val="0"/>
              </a:spcBef>
              <a:spcAft>
                <a:spcPts val="0"/>
              </a:spcAft>
              <a:buNone/>
            </a:pPr>
            <a:r>
              <a:rPr lang="en"/>
              <a:t>Advanced: Display the executable file names of all tests affected by a change to the given set of files..</a:t>
            </a:r>
            <a:endParaRPr/>
          </a:p>
          <a:p>
            <a:pPr marL="0" lvl="0" indent="0" algn="l" rtl="0">
              <a:spcBef>
                <a:spcPts val="0"/>
              </a:spcBef>
              <a:spcAft>
                <a:spcPts val="0"/>
              </a:spcAft>
              <a:buNone/>
            </a:pPr>
            <a:endParaRPr/>
          </a:p>
          <a:p>
            <a:pPr marL="0" lvl="0" indent="0" algn="l" rtl="0">
              <a:spcBef>
                <a:spcPts val="0"/>
              </a:spcBef>
              <a:spcAft>
                <a:spcPts val="0"/>
              </a:spcAft>
              <a:buNone/>
            </a:pPr>
            <a:r>
              <a:rPr lang="en"/>
              <a:t>Super advanced: Pipe this result through xargs to compile and run all tests you may have affected!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a05ded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a05ded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GYP, Chrome would typically put many files in few targets, leading to giant targets like chrome_browser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a05ded6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a05ded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 directory structure that reflects your code components and subcomponents, and put BUILD files in each directory. Small focused targets are good!</a:t>
            </a:r>
            <a:endParaRPr/>
          </a:p>
          <a:p>
            <a:pPr marL="0" lvl="0" indent="0" algn="l" rtl="0">
              <a:spcBef>
                <a:spcPts val="0"/>
              </a:spcBef>
              <a:spcAft>
                <a:spcPts val="0"/>
              </a:spcAft>
              <a:buNone/>
            </a:pPr>
            <a:endParaRPr/>
          </a:p>
          <a:p>
            <a:pPr marL="0" lvl="0" indent="0" algn="l" rtl="0">
              <a:spcBef>
                <a:spcPts val="0"/>
              </a:spcBef>
              <a:spcAft>
                <a:spcPts val="0"/>
              </a:spcAft>
              <a:buNone/>
            </a:pPr>
            <a:r>
              <a:rPr lang="en"/>
              <a:t>“gn check” will validate your code usage matches your build structure.</a:t>
            </a:r>
            <a:endParaRPr/>
          </a:p>
          <a:p>
            <a:pPr marL="0" lvl="0" indent="0" algn="l" rtl="0">
              <a:spcBef>
                <a:spcPts val="0"/>
              </a:spcBef>
              <a:spcAft>
                <a:spcPts val="0"/>
              </a:spcAft>
              <a:buNone/>
            </a:pPr>
            <a:endParaRPr/>
          </a:p>
          <a:p>
            <a:pPr marL="0" lvl="0" indent="0" algn="l" rtl="0">
              <a:spcBef>
                <a:spcPts val="0"/>
              </a:spcBef>
              <a:spcAft>
                <a:spcPts val="0"/>
              </a:spcAft>
              <a:buNone/>
            </a:pPr>
            <a:r>
              <a:rPr lang="en"/>
              <a:t>Restrict usage as much as possible. How? Read 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a05ded6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a05ded6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a large team, you need to build walls around your code to ensure proper usage. Like defensive programming, practice a defensive build!</a:t>
            </a:r>
            <a:endParaRPr/>
          </a:p>
          <a:p>
            <a:pPr marL="0" lvl="0" indent="0" algn="l" rtl="0">
              <a:spcBef>
                <a:spcPts val="0"/>
              </a:spcBef>
              <a:spcAft>
                <a:spcPts val="0"/>
              </a:spcAft>
              <a:buNone/>
            </a:pPr>
            <a:endParaRPr/>
          </a:p>
          <a:p>
            <a:pPr marL="0" lvl="0" indent="0" algn="l" rtl="0">
              <a:spcBef>
                <a:spcPts val="0"/>
              </a:spcBef>
              <a:spcAft>
                <a:spcPts val="0"/>
              </a:spcAft>
              <a:buNone/>
            </a:pPr>
            <a:r>
              <a:rPr lang="en"/>
              <a:t>GN can do a lot of automated enforcement. Much of this is not used today because things were not designed with this in mind.</a:t>
            </a:r>
            <a:endParaRPr/>
          </a:p>
          <a:p>
            <a:pPr marL="0" lvl="0" indent="0" algn="l" rtl="0">
              <a:spcBef>
                <a:spcPts val="0"/>
              </a:spcBef>
              <a:spcAft>
                <a:spcPts val="0"/>
              </a:spcAft>
              <a:buNone/>
            </a:pPr>
            <a:endParaRPr/>
          </a:p>
          <a:p>
            <a:pPr marL="0" lvl="0" indent="0" algn="l" rtl="0">
              <a:spcBef>
                <a:spcPts val="0"/>
              </a:spcBef>
              <a:spcAft>
                <a:spcPts val="0"/>
              </a:spcAft>
              <a:buNone/>
            </a:pPr>
            <a:r>
              <a:rPr lang="en"/>
              <a:t>If you’re designing a new component, code with things like public/private headers in mind!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9c85d28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9c85d2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“gn check” will open the source files, scan the includes, and validate that they match the dependency graph. Sort of like checkdeps does currently in Chrome.</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case, it flagged that base is depending on a header from sql, but there is no corresponding dependency.</a:t>
            </a:r>
            <a:endParaRPr/>
          </a:p>
          <a:p>
            <a:pPr marL="0" lvl="0" indent="0" algn="l" rtl="0">
              <a:spcBef>
                <a:spcPts val="0"/>
              </a:spcBef>
              <a:spcAft>
                <a:spcPts val="0"/>
              </a:spcAft>
              <a:buNone/>
            </a:pPr>
            <a:endParaRPr/>
          </a:p>
          <a:p>
            <a:pPr marL="0" lvl="0" indent="0" algn="l" rtl="0">
              <a:spcBef>
                <a:spcPts val="0"/>
              </a:spcBef>
              <a:spcAft>
                <a:spcPts val="0"/>
              </a:spcAft>
              <a:buNone/>
            </a:pPr>
            <a:r>
              <a:rPr lang="en"/>
              <a:t>Checking headers is currently enabled for 60% of the Chrome source tree (whitelisted in the .gn file).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ee2284c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ee2284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99fa62d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99fa62d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about the default flags, how do those get set? Let’s look at the overall flow:</a:t>
            </a:r>
            <a:endParaRPr/>
          </a:p>
          <a:p>
            <a:pPr marL="0" lvl="0" indent="0" algn="l" rtl="0">
              <a:spcBef>
                <a:spcPts val="0"/>
              </a:spcBef>
              <a:spcAft>
                <a:spcPts val="0"/>
              </a:spcAft>
              <a:buNone/>
            </a:pPr>
            <a:endParaRPr/>
          </a:p>
          <a:p>
            <a:pPr marL="0" lvl="0" indent="0" algn="l" rtl="0">
              <a:spcBef>
                <a:spcPts val="0"/>
              </a:spcBef>
              <a:spcAft>
                <a:spcPts val="0"/>
              </a:spcAft>
              <a:buNone/>
            </a:pPr>
            <a:r>
              <a:rPr lang="en"/>
              <a:t>First the build config file is loaded. The runtime environment resulting at the end of that is cloned and all other files are executed in a copy of that environment. This means that variables set in the BUILDCONFIG file are global and available to all build files implicitly.</a:t>
            </a:r>
            <a:endParaRPr/>
          </a:p>
          <a:p>
            <a:pPr marL="0" lvl="0" indent="0" algn="l" rtl="0">
              <a:spcBef>
                <a:spcPts val="0"/>
              </a:spcBef>
              <a:spcAft>
                <a:spcPts val="0"/>
              </a:spcAft>
              <a:buNone/>
            </a:pPr>
            <a:endParaRPr/>
          </a:p>
          <a:p>
            <a:pPr marL="0" lvl="0" indent="0" algn="l" rtl="0">
              <a:spcBef>
                <a:spcPts val="0"/>
              </a:spcBef>
              <a:spcAft>
                <a:spcPts val="0"/>
              </a:spcAft>
              <a:buNone/>
            </a:pPr>
            <a:r>
              <a:rPr lang="en"/>
              <a:t>All BUILD files are run in parallel in an undefined order. This means a target can’t refer to anything else except by label (since it may not be loaded yet).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99fa62d0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99fa62d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BUILDCONFIG file sets a default list of configs that apply to each target type.</a:t>
            </a:r>
            <a:endParaRPr/>
          </a:p>
          <a:p>
            <a:pPr marL="0" lvl="0" indent="0" algn="l" rtl="0">
              <a:spcBef>
                <a:spcPts val="0"/>
              </a:spcBef>
              <a:spcAft>
                <a:spcPts val="0"/>
              </a:spcAft>
              <a:buNone/>
            </a:pPr>
            <a:endParaRPr/>
          </a:p>
          <a:p>
            <a:pPr marL="0" lvl="0" indent="0" algn="l" rtl="0">
              <a:spcBef>
                <a:spcPts val="0"/>
              </a:spcBef>
              <a:spcAft>
                <a:spcPts val="0"/>
              </a:spcAft>
              <a:buNone/>
            </a:pPr>
            <a:r>
              <a:rPr lang="en"/>
              <a:t>This pre-populates the “configs” variable for each target.</a:t>
            </a:r>
            <a:endParaRPr/>
          </a:p>
          <a:p>
            <a:pPr marL="0" lvl="0" indent="0" algn="l" rtl="0">
              <a:spcBef>
                <a:spcPts val="0"/>
              </a:spcBef>
              <a:spcAft>
                <a:spcPts val="0"/>
              </a:spcAft>
              <a:buNone/>
            </a:pPr>
            <a:endParaRPr/>
          </a:p>
          <a:p>
            <a:pPr marL="0" lvl="0" indent="0" algn="l" rtl="0">
              <a:spcBef>
                <a:spcPts val="0"/>
              </a:spcBef>
              <a:spcAft>
                <a:spcPts val="0"/>
              </a:spcAft>
              <a:buNone/>
            </a:pPr>
            <a:r>
              <a:rPr lang="en"/>
              <a:t>Use the “print” function to see the state of a variable for debugging. It will just print the argument to the console when GN is run. This is the default config list for a Windows library.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99fa62d0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99fa62d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Modifying the configs list is the only way to opt-out of the default configuration.</a:t>
            </a:r>
            <a:endParaRPr/>
          </a:p>
          <a:p>
            <a:pPr marL="0" lvl="0" indent="0" algn="l" rtl="0">
              <a:spcBef>
                <a:spcPts val="0"/>
              </a:spcBef>
              <a:spcAft>
                <a:spcPts val="0"/>
              </a:spcAft>
              <a:buNone/>
            </a:pPr>
            <a:endParaRPr/>
          </a:p>
          <a:p>
            <a:pPr marL="0" lvl="0" indent="0" algn="l" rtl="0">
              <a:spcBef>
                <a:spcPts val="0"/>
              </a:spcBef>
              <a:spcAft>
                <a:spcPts val="0"/>
              </a:spcAft>
              <a:buNone/>
            </a:pPr>
            <a:r>
              <a:rPr lang="en"/>
              <a:t>You can’t say “don’t use cflag X” as you can in GYP. You have to remove an entire config.</a:t>
            </a:r>
            <a:endParaRPr/>
          </a:p>
          <a:p>
            <a:pPr marL="0" lvl="0" indent="0" algn="l" rtl="0">
              <a:spcBef>
                <a:spcPts val="0"/>
              </a:spcBef>
              <a:spcAft>
                <a:spcPts val="0"/>
              </a:spcAft>
              <a:buNone/>
            </a:pPr>
            <a:endParaRPr/>
          </a:p>
          <a:p>
            <a:pPr marL="0" lvl="0" indent="0" algn="l" rtl="0">
              <a:spcBef>
                <a:spcPts val="0"/>
              </a:spcBef>
              <a:spcAft>
                <a:spcPts val="0"/>
              </a:spcAft>
              <a:buNone/>
            </a:pPr>
            <a:r>
              <a:rPr lang="en"/>
              <a:t>Here, we remove the set of warnings flags associated with “chromium-written code” and adds a set of warning flags for third party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a05ded6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a05ded6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 started Windows-only and we used Visual Studio project files checked into the repository.</a:t>
            </a:r>
            <a:endParaRPr/>
          </a:p>
          <a:p>
            <a:pPr marL="0" lvl="0" indent="0" algn="l" rtl="0">
              <a:spcBef>
                <a:spcPts val="0"/>
              </a:spcBef>
              <a:spcAft>
                <a:spcPts val="0"/>
              </a:spcAft>
              <a:buNone/>
            </a:pPr>
            <a:endParaRPr/>
          </a:p>
          <a:p>
            <a:pPr marL="0" lvl="0" indent="0" algn="l" rtl="0">
              <a:spcBef>
                <a:spcPts val="0"/>
              </a:spcBef>
              <a:spcAft>
                <a:spcPts val="0"/>
              </a:spcAft>
              <a:buNone/>
            </a:pPr>
            <a:r>
              <a:rPr lang="en"/>
              <a:t>When we added Mac support, we knew we didn’t want two systems, and wanted to keep full Visual Studio project fidelity. So GYP was designed to produce native projects and had simple capabilities for conditions.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complexity of the build we have is almost 2 orders of magnitude higher than when we added GYP. At the same time, almost everybody uses Ninja to build for performance. So at the same time GYP is not scaling, we have the opportunity to make simplifying assumptions about how the build can be expressed.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99fa62d0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99fa62d0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exposes “build args” that the user can pass to the build. These are like GYP_DEFINES in GYP.</a:t>
            </a:r>
            <a:endParaRPr/>
          </a:p>
          <a:p>
            <a:pPr marL="0" lvl="0" indent="0" algn="l" rtl="0">
              <a:spcBef>
                <a:spcPts val="0"/>
              </a:spcBef>
              <a:spcAft>
                <a:spcPts val="0"/>
              </a:spcAft>
              <a:buNone/>
            </a:pPr>
            <a:endParaRPr/>
          </a:p>
          <a:p>
            <a:pPr marL="0" lvl="0" indent="0" algn="l" rtl="0">
              <a:spcBef>
                <a:spcPts val="0"/>
              </a:spcBef>
              <a:spcAft>
                <a:spcPts val="0"/>
              </a:spcAft>
              <a:buNone/>
            </a:pPr>
            <a:r>
              <a:rPr lang="en"/>
              <a:t>Variables in a declare_args block can be overridden. The value assigned in the declare_args will be the default value if the user does not override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99fa62d0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99fa62d0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set build args for a given output directory by running “gn args”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will open an editor. The values specified here override the default values specified in the declare_args block.</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Since each build directory maintains the args separately, you can have many build directories with different configurations (or even platforms, like Linux/Android).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99fa62d0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99fa62d0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available build args, their default values, and their documentation using “args --list”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99fa62d0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99fa62d0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imported file can have declare_args, or regular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case importing build.gni will introduce two variables into the current file: one is potentially overridden by the user, the other is constant.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7ae6eb4e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7ae6eb4e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99fa62d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199fa62d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write custom target types that expand to do custom things. Any time you have a script that’s called more than once, it’s a good idea to write a template to abstract the details of calling the script.</a:t>
            </a:r>
            <a:endParaRPr/>
          </a:p>
          <a:p>
            <a:pPr marL="0" lvl="0" indent="0" algn="l" rtl="0">
              <a:spcBef>
                <a:spcPts val="0"/>
              </a:spcBef>
              <a:spcAft>
                <a:spcPts val="0"/>
              </a:spcAft>
              <a:buNone/>
            </a:pPr>
            <a:endParaRPr/>
          </a:p>
          <a:p>
            <a:pPr marL="0" lvl="0" indent="0" algn="l" rtl="0">
              <a:spcBef>
                <a:spcPts val="0"/>
              </a:spcBef>
              <a:spcAft>
                <a:spcPts val="0"/>
              </a:spcAft>
              <a:buNone/>
            </a:pPr>
            <a:r>
              <a:rPr lang="en"/>
              <a:t>Often you would implement the template in a .gni file so it can be used from many places.</a:t>
            </a:r>
            <a:endParaRPr/>
          </a:p>
          <a:p>
            <a:pPr marL="0" lvl="0" indent="0" algn="l" rtl="0">
              <a:spcBef>
                <a:spcPts val="0"/>
              </a:spcBef>
              <a:spcAft>
                <a:spcPts val="0"/>
              </a:spcAft>
              <a:buNone/>
            </a:pPr>
            <a:endParaRPr/>
          </a:p>
          <a:p>
            <a:pPr marL="0" lvl="0" indent="0" algn="l" rtl="0">
              <a:spcBef>
                <a:spcPts val="0"/>
              </a:spcBef>
              <a:spcAft>
                <a:spcPts val="0"/>
              </a:spcAft>
              <a:buNone/>
            </a:pPr>
            <a:r>
              <a:rPr lang="en"/>
              <a:t>See “gn help template” or just look for examples in the build..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99fa62d0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99fa62d0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details of writing actions…</a:t>
            </a:r>
            <a:endParaRPr/>
          </a:p>
          <a:p>
            <a:pPr marL="0" lvl="0" indent="0" algn="l" rtl="0">
              <a:spcBef>
                <a:spcPts val="0"/>
              </a:spcBef>
              <a:spcAft>
                <a:spcPts val="0"/>
              </a:spcAft>
              <a:buNone/>
            </a:pPr>
            <a:endParaRPr/>
          </a:p>
          <a:p>
            <a:pPr marL="0" lvl="0" indent="0" algn="l" rtl="0">
              <a:spcBef>
                <a:spcPts val="0"/>
              </a:spcBef>
              <a:spcAft>
                <a:spcPts val="0"/>
              </a:spcAft>
              <a:buNone/>
            </a:pPr>
            <a:r>
              <a:rPr lang="en"/>
              <a:t>You can only write Python scripts.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99fa62d0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99fa62d0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 what the script takes as input and what it will produce.</a:t>
            </a:r>
            <a:endParaRPr/>
          </a:p>
          <a:p>
            <a:pPr marL="0" lvl="0" indent="0" algn="l" rtl="0">
              <a:spcBef>
                <a:spcPts val="0"/>
              </a:spcBef>
              <a:spcAft>
                <a:spcPts val="0"/>
              </a:spcAft>
              <a:buNone/>
            </a:pPr>
            <a:endParaRPr/>
          </a:p>
          <a:p>
            <a:pPr marL="0" lvl="0" indent="0" algn="l" rtl="0">
              <a:spcBef>
                <a:spcPts val="0"/>
              </a:spcBef>
              <a:spcAft>
                <a:spcPts val="0"/>
              </a:spcAft>
              <a:buNone/>
            </a:pPr>
            <a:r>
              <a:rPr lang="en"/>
              <a:t>Ninja will use these files to compute whether the action is out-of-date.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9c401c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9c401c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will prevent you from writing output files to the source tree. You have to put it in the build directory somewhere.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c85d28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9c85d28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can you find out what to use for the output directory? GN help lists all built-in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You can see there are predefined variables for output (target_out_dir) and generated file directories (target_gen_dir) for the current target.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eba7c1434_14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eba7c1434_14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 started Windows-only and we used Visual Studio project files checked into the repository.</a:t>
            </a:r>
            <a:endParaRPr/>
          </a:p>
          <a:p>
            <a:pPr marL="0" lvl="0" indent="0" algn="l" rtl="0">
              <a:spcBef>
                <a:spcPts val="0"/>
              </a:spcBef>
              <a:spcAft>
                <a:spcPts val="0"/>
              </a:spcAft>
              <a:buNone/>
            </a:pPr>
            <a:endParaRPr/>
          </a:p>
          <a:p>
            <a:pPr marL="0" lvl="0" indent="0" algn="l" rtl="0">
              <a:spcBef>
                <a:spcPts val="0"/>
              </a:spcBef>
              <a:spcAft>
                <a:spcPts val="0"/>
              </a:spcAft>
              <a:buNone/>
            </a:pPr>
            <a:r>
              <a:rPr lang="en"/>
              <a:t>When we added Mac support, we knew we didn’t want two systems, and wanted to keep full Visual Studio project fidelity. So GYP was designed to produce native projects and had simple capabilities for conditions.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complexity of the build we have is almost 2 orders of magnitude higher than when we added GYP. At the same time, almost everybody uses Ninja to build for performance. So at the same time GYP is not scaling, we have the opportunity to make simplifying assumptions about how the build can be expressed.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9c401ca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9c401c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target_out_dir is one of a set of built-in variables that are based on the current source directory and the current target name.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Here, we compute our output file name by appending it to the output directory for this target.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also shows a debugging example. You can use print() to output something to the console when GN executes it. In this case, we can see we made a nice file in the build directory.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99fa62d0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99fa62d0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$-style string expansions clean up the syntax for some common operations. Especially file names are much easier to read with this syntax.</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99fa62d0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99fa62d0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doesn’t pass inputs or outputs to the script automatically. You have to specify 100% of what gets passed in the “args” variable.</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case, we use array notation to extract the first string of the inputs and outputs arrays to pass to the script.</a:t>
            </a:r>
            <a:endParaRPr/>
          </a:p>
          <a:p>
            <a:pPr marL="0" lvl="0" indent="0" algn="l" rtl="0">
              <a:spcBef>
                <a:spcPts val="0"/>
              </a:spcBef>
              <a:spcAft>
                <a:spcPts val="0"/>
              </a:spcAft>
              <a:buNone/>
            </a:pPr>
            <a:endParaRPr/>
          </a:p>
          <a:p>
            <a:pPr marL="0" lvl="0" indent="0" algn="l" rtl="0">
              <a:spcBef>
                <a:spcPts val="0"/>
              </a:spcBef>
              <a:spcAft>
                <a:spcPts val="0"/>
              </a:spcAft>
              <a:buNone/>
            </a:pPr>
            <a:r>
              <a:rPr lang="en"/>
              <a:t>But in this example, the script can’t find the input file, and the output file is a GN-style “//” path which Python doesn’t even understand. What to do?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9c401ca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9c401ca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rebase_path function converts its first file argument to be relative to the second argument.</a:t>
            </a:r>
            <a:endParaRPr/>
          </a:p>
          <a:p>
            <a:pPr marL="0" lvl="0" indent="0" algn="l" rtl="0">
              <a:spcBef>
                <a:spcPts val="0"/>
              </a:spcBef>
              <a:spcAft>
                <a:spcPts val="0"/>
              </a:spcAft>
              <a:buNone/>
            </a:pPr>
            <a:endParaRPr/>
          </a:p>
          <a:p>
            <a:pPr marL="0" lvl="0" indent="0" algn="l" rtl="0">
              <a:spcBef>
                <a:spcPts val="0"/>
              </a:spcBef>
              <a:spcAft>
                <a:spcPts val="0"/>
              </a:spcAft>
              <a:buNone/>
            </a:pPr>
            <a:r>
              <a:rPr lang="en"/>
              <a:t>Normally you use rebase_path to make paths relative to the root_build_dir which is the working directory for all script invocations. This will be the build directory you passed to “gn gen”.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99fa62d0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99fa62d0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action_foreach will generate many script calls, one for each element of the sources array.</a:t>
            </a:r>
            <a:endParaRPr/>
          </a:p>
          <a:p>
            <a:pPr marL="0" lvl="0" indent="0" algn="l" rtl="0">
              <a:spcBef>
                <a:spcPts val="0"/>
              </a:spcBef>
              <a:spcAft>
                <a:spcPts val="0"/>
              </a:spcAft>
              <a:buNone/>
            </a:pPr>
            <a:endParaRPr/>
          </a:p>
          <a:p>
            <a:pPr marL="0" lvl="0" indent="0" algn="l" rtl="0">
              <a:spcBef>
                <a:spcPts val="0"/>
              </a:spcBef>
              <a:spcAft>
                <a:spcPts val="0"/>
              </a:spcAft>
              <a:buNone/>
            </a:pPr>
            <a:r>
              <a:rPr lang="en"/>
              <a:t>The “inputs” are files required by the script for each invocation, the “sources” are what will be iterated over.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99fa62d0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99fa62d0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make action_foreach work, there are some magic patterns that can be used in the outputs and args that expand to various components of the current source file name.</a:t>
            </a:r>
            <a:endParaRPr/>
          </a:p>
          <a:p>
            <a:pPr marL="0" lvl="0" indent="0" algn="l" rtl="0">
              <a:spcBef>
                <a:spcPts val="0"/>
              </a:spcBef>
              <a:spcAft>
                <a:spcPts val="0"/>
              </a:spcAft>
              <a:buNone/>
            </a:pPr>
            <a:endParaRPr/>
          </a:p>
          <a:p>
            <a:pPr marL="0" lvl="0" indent="0" algn="l" rtl="0">
              <a:spcBef>
                <a:spcPts val="0"/>
              </a:spcBef>
              <a:spcAft>
                <a:spcPts val="0"/>
              </a:spcAft>
              <a:buNone/>
            </a:pPr>
            <a:r>
              <a:rPr lang="en"/>
              <a:t>Here, we generate an output file name based on the source file name in the generated file directory and with a different extension.</a:t>
            </a:r>
            <a:endParaRPr/>
          </a:p>
          <a:p>
            <a:pPr marL="0" lvl="0" indent="0" algn="l" rtl="0">
              <a:spcBef>
                <a:spcPts val="0"/>
              </a:spcBef>
              <a:spcAft>
                <a:spcPts val="0"/>
              </a:spcAft>
              <a:buNone/>
            </a:pPr>
            <a:endParaRPr/>
          </a:p>
          <a:p>
            <a:pPr marL="0" lvl="0" indent="0" algn="l" rtl="0">
              <a:spcBef>
                <a:spcPts val="0"/>
              </a:spcBef>
              <a:spcAft>
                <a:spcPts val="0"/>
              </a:spcAft>
              <a:buNone/>
            </a:pPr>
            <a:r>
              <a:rPr lang="en"/>
              <a:t>All of the possibilities are discussed in “gn help”</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7ae6eb4e_8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7ae6eb4e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9c85d28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9c85d28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the build setup slide discussed before.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9c85d28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9c85d28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potentially many such builds, one for each toolchain. </a:t>
            </a:r>
            <a:endParaRPr/>
          </a:p>
          <a:p>
            <a:pPr marL="0" lvl="0" indent="0" algn="l" rtl="0">
              <a:spcBef>
                <a:spcPts val="0"/>
              </a:spcBef>
              <a:spcAft>
                <a:spcPts val="0"/>
              </a:spcAft>
              <a:buNone/>
            </a:pPr>
            <a:endParaRPr/>
          </a:p>
          <a:p>
            <a:pPr marL="0" lvl="0" indent="0" algn="l" rtl="0">
              <a:spcBef>
                <a:spcPts val="0"/>
              </a:spcBef>
              <a:spcAft>
                <a:spcPts val="0"/>
              </a:spcAft>
              <a:buNone/>
            </a:pPr>
            <a:r>
              <a:rPr lang="en"/>
              <a:t>Simple builds may only have one (the default toolchain). Cross-compiles and nacl builds will have more (even 4-5), and there can be dependencies across these toolchains.</a:t>
            </a:r>
            <a:endParaRPr/>
          </a:p>
          <a:p>
            <a:pPr marL="0" lvl="0" indent="0" algn="l" rtl="0">
              <a:spcBef>
                <a:spcPts val="0"/>
              </a:spcBef>
              <a:spcAft>
                <a:spcPts val="0"/>
              </a:spcAft>
              <a:buNone/>
            </a:pPr>
            <a:endParaRPr/>
          </a:p>
          <a:p>
            <a:pPr marL="0" lvl="0" indent="0" algn="l" rtl="0">
              <a:spcBef>
                <a:spcPts val="0"/>
              </a:spcBef>
              <a:spcAft>
                <a:spcPts val="0"/>
              </a:spcAft>
              <a:buNone/>
            </a:pPr>
            <a:r>
              <a:rPr lang="en"/>
              <a:t>The build setup is actually duplicated across each toolchain. This means that there are different sets of global variables (“is_nacl”) and a build file may be executed multiple times in different contexts. You can check is_nacl in base/BUILD.gn and get different answers in the same build.</a:t>
            </a:r>
            <a:endParaRPr/>
          </a:p>
          <a:p>
            <a:pPr marL="0" lvl="0" indent="0" algn="l" rtl="0">
              <a:spcBef>
                <a:spcPts val="0"/>
              </a:spcBef>
              <a:spcAft>
                <a:spcPts val="0"/>
              </a:spcAft>
              <a:buNone/>
            </a:pPr>
            <a:endParaRPr/>
          </a:p>
          <a:p>
            <a:pPr marL="0" lvl="0" indent="0" algn="l" rtl="0">
              <a:spcBef>
                <a:spcPts val="0"/>
              </a:spcBef>
              <a:spcAft>
                <a:spcPts val="0"/>
              </a:spcAft>
              <a:buNone/>
            </a:pPr>
            <a:r>
              <a:rPr lang="en"/>
              <a:t>This also means print() can be confusing. You may see multiple outputs for a single print statement as it’s executed in each different toolchain.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27ae6eb4e_8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27ae6eb4e_8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99fa62d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99fa62d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GN you make a build directory yourself. You should only need to do this once, and then just use Ninja to compile from there.</a:t>
            </a:r>
            <a:endParaRPr/>
          </a:p>
          <a:p>
            <a:pPr marL="0" lvl="0" indent="0" algn="l" rtl="0">
              <a:spcBef>
                <a:spcPts val="0"/>
              </a:spcBef>
              <a:spcAft>
                <a:spcPts val="0"/>
              </a:spcAft>
              <a:buNone/>
            </a:pPr>
            <a:endParaRPr/>
          </a:p>
          <a:p>
            <a:pPr marL="0" lvl="0" indent="0" algn="l" rtl="0">
              <a:spcBef>
                <a:spcPts val="0"/>
              </a:spcBef>
              <a:spcAft>
                <a:spcPts val="0"/>
              </a:spcAft>
              <a:buNone/>
            </a:pPr>
            <a:r>
              <a:rPr lang="en"/>
              <a:t>Ninja will automatically re-run GN when any build file has changed.</a:t>
            </a:r>
            <a:endParaRPr/>
          </a:p>
          <a:p>
            <a:pPr marL="0" lvl="0" indent="0" algn="l" rtl="0">
              <a:spcBef>
                <a:spcPts val="0"/>
              </a:spcBef>
              <a:spcAft>
                <a:spcPts val="0"/>
              </a:spcAft>
              <a:buNone/>
            </a:pPr>
            <a:endParaRPr/>
          </a:p>
          <a:p>
            <a:pPr marL="0" lvl="0" indent="0" algn="l" rtl="0">
              <a:spcBef>
                <a:spcPts val="0"/>
              </a:spcBef>
              <a:spcAft>
                <a:spcPts val="0"/>
              </a:spcAft>
              <a:buNone/>
            </a:pPr>
            <a:r>
              <a:rPr lang="en"/>
              <a:t>Use “gn clean” to delete everything. Unlike Ninja clean (which just deletes intermediate files it knows about), “gn clean” deletes everything in the directory and puts back just enough to reconstitute it when you build.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9c85d28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9c85d28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dependencies” are things that are needed at runtime, but aren’t linked. In this case, it means “build the NaCl integrated runtime (IRT) when you build chrome but don’t do anything with it.”</a:t>
            </a:r>
            <a:endParaRPr/>
          </a:p>
          <a:p>
            <a:pPr marL="0" lvl="0" indent="0" algn="l" rtl="0">
              <a:spcBef>
                <a:spcPts val="0"/>
              </a:spcBef>
              <a:spcAft>
                <a:spcPts val="0"/>
              </a:spcAft>
              <a:buNone/>
            </a:pPr>
            <a:endParaRPr/>
          </a:p>
          <a:p>
            <a:pPr marL="0" lvl="0" indent="0" algn="l" rtl="0">
              <a:spcBef>
                <a:spcPts val="0"/>
              </a:spcBef>
              <a:spcAft>
                <a:spcPts val="0"/>
              </a:spcAft>
              <a:buNone/>
            </a:pPr>
            <a:r>
              <a:rPr lang="en"/>
              <a:t>Toolchains have labels. As with a target, if you look in the BUILD file in the directory, you will find the definition for how to run the compiler and linker for the toolchain.</a:t>
            </a:r>
            <a:endParaRPr/>
          </a:p>
          <a:p>
            <a:pPr marL="0" lvl="0" indent="0" algn="l" rtl="0">
              <a:spcBef>
                <a:spcPts val="0"/>
              </a:spcBef>
              <a:spcAft>
                <a:spcPts val="0"/>
              </a:spcAft>
              <a:buNone/>
            </a:pPr>
            <a:endParaRPr/>
          </a:p>
          <a:p>
            <a:pPr marL="0" lvl="0" indent="0" algn="l" rtl="0">
              <a:spcBef>
                <a:spcPts val="0"/>
              </a:spcBef>
              <a:spcAft>
                <a:spcPts val="0"/>
              </a:spcAft>
              <a:buNone/>
            </a:pPr>
            <a:r>
              <a:rPr lang="en"/>
              <a:t>Dependencies implicitly refer to the current toolchain. To override this, put the toolchain label in parenthesis after the target name. </a:t>
            </a:r>
            <a:r>
              <a:rPr lang="en">
                <a:solidFill>
                  <a:schemeClr val="dk1"/>
                </a:solidFill>
              </a:rPr>
              <a:t>Here, the NaCl integrated runtime is compiled with the newlib toolchain so that it’s available when Chrome wants to load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 build file is executed multiple times, once each in each toolchain. In base’s BUILD.gn file if you print(is_nacl), you will get multiple lines printed, and you will get some true and some false outputs.</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9d70286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9d7028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different variables:</a:t>
            </a:r>
            <a:endParaRPr/>
          </a:p>
          <a:p>
            <a:pPr marL="457200" lvl="0" indent="-317500" algn="l" rtl="0">
              <a:spcBef>
                <a:spcPts val="0"/>
              </a:spcBef>
              <a:spcAft>
                <a:spcPts val="0"/>
              </a:spcAft>
              <a:buSzPts val="1400"/>
              <a:buChar char="-"/>
            </a:pPr>
            <a:r>
              <a:rPr lang="en"/>
              <a:t>current_toolchain tells you the toolchain for the current execution environment.</a:t>
            </a:r>
            <a:endParaRPr/>
          </a:p>
          <a:p>
            <a:pPr marL="457200" lvl="0" indent="-317500" algn="l" rtl="0">
              <a:spcBef>
                <a:spcPts val="0"/>
              </a:spcBef>
              <a:spcAft>
                <a:spcPts val="0"/>
              </a:spcAft>
              <a:buSzPts val="1400"/>
              <a:buChar char="-"/>
            </a:pPr>
            <a:r>
              <a:rPr lang="en"/>
              <a:t>host_toolchain is set by the Chrome build to be the appropriate toolchain to run on the compiling computer.</a:t>
            </a:r>
            <a:endParaRPr/>
          </a:p>
          <a:p>
            <a:pPr marL="457200" lvl="0" indent="-317500" algn="l" rtl="0">
              <a:spcBef>
                <a:spcPts val="0"/>
              </a:spcBef>
              <a:spcAft>
                <a:spcPts val="0"/>
              </a:spcAft>
              <a:buSzPts val="1400"/>
              <a:buChar char="-"/>
            </a:pPr>
            <a:r>
              <a:rPr lang="en"/>
              <a:t>default_toolchain is the “main output”, which is the target in GYP.</a:t>
            </a:r>
            <a:endParaRPr/>
          </a:p>
          <a:p>
            <a:pPr marL="0" lvl="0" indent="0" algn="l" rtl="0">
              <a:spcBef>
                <a:spcPts val="0"/>
              </a:spcBef>
              <a:spcAft>
                <a:spcPts val="0"/>
              </a:spcAft>
              <a:buNone/>
            </a:pPr>
            <a:endParaRPr/>
          </a:p>
          <a:p>
            <a:pPr marL="0" lvl="0" indent="0" algn="l" rtl="0">
              <a:spcBef>
                <a:spcPts val="0"/>
              </a:spcBef>
              <a:spcAft>
                <a:spcPts val="0"/>
              </a:spcAft>
              <a:buNone/>
            </a:pPr>
            <a:r>
              <a:rPr lang="en"/>
              <a:t>We can also compare the toolchain variables. The “compiler” executable exists only in the host_toolchain since we never need to compile it for the target CPU when cross-ompiling.</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ee2284c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1ee2284c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GN can now generate Visual Studio projects that shell out to Ninja to run. See “gn help gen” for how to do this</a:t>
            </a:r>
            <a:endParaRPr/>
          </a:p>
          <a:p>
            <a:pPr marL="0" lvl="0" indent="0" algn="l" rtl="0">
              <a:spcBef>
                <a:spcPts val="0"/>
              </a:spcBef>
              <a:spcAft>
                <a:spcPts val="0"/>
              </a:spcAft>
              <a:buNone/>
            </a:pPr>
            <a:endParaRPr/>
          </a:p>
          <a:p>
            <a:pPr marL="0" lvl="0" indent="0" algn="l" rtl="0">
              <a:spcBef>
                <a:spcPts val="0"/>
              </a:spcBef>
              <a:spcAft>
                <a:spcPts val="0"/>
              </a:spcAft>
              <a:buNone/>
            </a:pPr>
            <a:r>
              <a:rPr lang="en"/>
              <a:t>Join the mailing list to keep up with things (low volume). Post questions there!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19d70286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19d7028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1ee2284c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1ee2284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199fa62d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199fa62d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introduction on writing a template. The contents of the template are executed whenever it’s invoked.</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two magic variables that allow it to see how it was called:</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first is target_name, which corresponds to the name the caller of the template gave the target (“components_strings” in this example). Use this name to make a real target (e.g. an action).</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second is “invoker” which allows reading of the values set in the invoking scope. invoker.source will be “components.grd” in this example.</a:t>
            </a:r>
            <a:endParaRPr/>
          </a:p>
          <a:p>
            <a:pPr marL="0" lvl="0" indent="0" algn="l" rtl="0">
              <a:spcBef>
                <a:spcPts val="0"/>
              </a:spcBef>
              <a:spcAft>
                <a:spcPts val="0"/>
              </a:spcAft>
              <a:buNone/>
            </a:pPr>
            <a:endParaRPr/>
          </a:p>
          <a:p>
            <a:pPr marL="0" lvl="0" indent="0" algn="l" rtl="0">
              <a:spcBef>
                <a:spcPts val="0"/>
              </a:spcBef>
              <a:spcAft>
                <a:spcPts val="0"/>
              </a:spcAft>
              <a:buNone/>
            </a:pPr>
            <a:r>
              <a:rPr lang="en"/>
              <a:t>You can make more than one action. An IDL template may expand to an action that generates source, and a source set depending on the action that actually compiles the code.</a:t>
            </a:r>
            <a:endParaRPr/>
          </a:p>
          <a:p>
            <a:pPr marL="0" lvl="0" indent="0" algn="l" rtl="0">
              <a:spcBef>
                <a:spcPts val="0"/>
              </a:spcBef>
              <a:spcAft>
                <a:spcPts val="0"/>
              </a:spcAft>
              <a:buNone/>
            </a:pPr>
            <a:endParaRPr/>
          </a:p>
          <a:p>
            <a:pPr marL="0" lvl="0" indent="0" algn="l" rtl="0">
              <a:spcBef>
                <a:spcPts val="0"/>
              </a:spcBef>
              <a:spcAft>
                <a:spcPts val="0"/>
              </a:spcAft>
              <a:buNone/>
            </a:pPr>
            <a:r>
              <a:rPr lang="en"/>
              <a:t>Please see “gn help template” for more examples and description.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ee2284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ee2284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Sometimes you need to do something not supported by GN. GN allows you to run arbitrary Python code and return the result to the GN script.</a:t>
            </a:r>
            <a:endParaRPr/>
          </a:p>
          <a:p>
            <a:pPr marL="0" lvl="0" indent="0" algn="l" rtl="0">
              <a:spcBef>
                <a:spcPts val="0"/>
              </a:spcBef>
              <a:spcAft>
                <a:spcPts val="0"/>
              </a:spcAft>
              <a:buNone/>
            </a:pPr>
            <a:endParaRPr/>
          </a:p>
          <a:p>
            <a:pPr marL="0" lvl="0" indent="0" algn="l" rtl="0">
              <a:spcBef>
                <a:spcPts val="0"/>
              </a:spcBef>
              <a:spcAft>
                <a:spcPts val="0"/>
              </a:spcAft>
              <a:buNone/>
            </a:pPr>
            <a:r>
              <a:rPr lang="en"/>
              <a:t>Here, we’re running a script that parses a .gypi file and returns the variables from it. During GN conversion we used this for large and frequently-changing parts of the build to avoid skew between GYP and GN. </a:t>
            </a:r>
            <a:r>
              <a:rPr lang="en">
                <a:solidFill>
                  <a:schemeClr val="dk1"/>
                </a:solidFill>
              </a:rPr>
              <a:t>exec_script is VERY SLOW relative to the rest of GN execution so avoid it when possible. It also makes things more difficult to understand, and is an easy way to accidentally inject build dependencies that aren’t tracked for updates.</a:t>
            </a:r>
            <a:endParaRPr/>
          </a:p>
          <a:p>
            <a:pPr marL="0" lvl="0" indent="0" algn="l" rtl="0">
              <a:spcBef>
                <a:spcPts val="0"/>
              </a:spcBef>
              <a:spcAft>
                <a:spcPts val="0"/>
              </a:spcAft>
              <a:buNone/>
            </a:pPr>
            <a:endParaRPr/>
          </a:p>
          <a:p>
            <a:pPr marL="0" lvl="0" indent="0" algn="l" rtl="0">
              <a:spcBef>
                <a:spcPts val="0"/>
              </a:spcBef>
              <a:spcAft>
                <a:spcPts val="0"/>
              </a:spcAft>
              <a:buNone/>
            </a:pPr>
            <a:r>
              <a:rPr lang="en"/>
              <a:t>To prevent excessive usage, some projects (including Chrome) define a whitelist of allowed callsites for exec_script in the toplevel “.gn” file.</a:t>
            </a:r>
            <a:endParaRPr/>
          </a:p>
          <a:p>
            <a:pPr marL="0" lvl="0" indent="0" algn="l" rtl="0">
              <a:spcBef>
                <a:spcPts val="0"/>
              </a:spcBef>
              <a:spcAft>
                <a:spcPts val="0"/>
              </a:spcAft>
              <a:buNone/>
            </a:pPr>
            <a:endParaRPr/>
          </a:p>
          <a:p>
            <a:pPr marL="0" lvl="0" indent="0" algn="l" rtl="0">
              <a:spcBef>
                <a:spcPts val="0"/>
              </a:spcBef>
              <a:spcAft>
                <a:spcPts val="0"/>
              </a:spcAft>
              <a:buNone/>
            </a:pPr>
            <a:r>
              <a:rPr lang="en"/>
              <a:t>Arguments:</a:t>
            </a:r>
            <a:endParaRPr/>
          </a:p>
          <a:p>
            <a:pPr marL="457200" lvl="0" indent="-317500" algn="l" rtl="0">
              <a:spcBef>
                <a:spcPts val="0"/>
              </a:spcBef>
              <a:spcAft>
                <a:spcPts val="0"/>
              </a:spcAft>
              <a:buSzPts val="1400"/>
              <a:buChar char="-"/>
            </a:pPr>
            <a:r>
              <a:rPr lang="en"/>
              <a:t>Script to run.</a:t>
            </a:r>
            <a:endParaRPr/>
          </a:p>
          <a:p>
            <a:pPr marL="457200" lvl="0" indent="-317500" algn="l" rtl="0">
              <a:spcBef>
                <a:spcPts val="0"/>
              </a:spcBef>
              <a:spcAft>
                <a:spcPts val="0"/>
              </a:spcAft>
              <a:buSzPts val="1400"/>
              <a:buChar char="-"/>
            </a:pPr>
            <a:r>
              <a:rPr lang="en"/>
              <a:t>Arguments to script (passed on command line)</a:t>
            </a:r>
            <a:endParaRPr/>
          </a:p>
          <a:p>
            <a:pPr marL="457200" lvl="0" indent="-317500" algn="l" rtl="0">
              <a:spcBef>
                <a:spcPts val="0"/>
              </a:spcBef>
              <a:spcAft>
                <a:spcPts val="0"/>
              </a:spcAft>
              <a:buSzPts val="1400"/>
              <a:buChar char="-"/>
            </a:pPr>
            <a:r>
              <a:rPr lang="en"/>
              <a:t>How to parse the result for returning to GN (“scope” means it’s GN format)\</a:t>
            </a:r>
            <a:endParaRPr/>
          </a:p>
          <a:p>
            <a:pPr marL="457200" lvl="0" indent="-317500" algn="l" rtl="0">
              <a:spcBef>
                <a:spcPts val="0"/>
              </a:spcBef>
              <a:spcAft>
                <a:spcPts val="0"/>
              </a:spcAft>
              <a:buSzPts val="1400"/>
              <a:buChar char="-"/>
            </a:pPr>
            <a:r>
              <a:rPr lang="en"/>
              <a:t>Files that the script uses to run (here, a duplication of the command-line argument but this won’t always be the case). This tells GN that when a dependency is out-of-date, the Ninja files need to be regenerated.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99fa62d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99fa62d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probably the simplest possible BUILD file. It compiles two sources into a static library called “base”. This is inside a file called BUILD.gn.</a:t>
            </a:r>
            <a:endParaRPr/>
          </a:p>
          <a:p>
            <a:pPr marL="0" lvl="0" indent="0" algn="l" rtl="0">
              <a:spcBef>
                <a:spcPts val="0"/>
              </a:spcBef>
              <a:spcAft>
                <a:spcPts val="0"/>
              </a:spcAft>
              <a:buNone/>
            </a:pPr>
            <a:endParaRPr/>
          </a:p>
          <a:p>
            <a:pPr marL="0" lvl="0" indent="0" algn="l" rtl="0">
              <a:spcBef>
                <a:spcPts val="0"/>
              </a:spcBef>
              <a:spcAft>
                <a:spcPts val="0"/>
              </a:spcAft>
              <a:buNone/>
            </a:pPr>
            <a:r>
              <a:rPr lang="en"/>
              <a:t>The overall syntax is inspired by Google’s “Blaze” internal build system (now open source as Bazel).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99fa62d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99fa62d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dependencies on other targets by listing the labels of those targets in the deps.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99fa62d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99fa62d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means “root of the checkout.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9d7028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9d7028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important target types.</a:t>
            </a:r>
            <a:endParaRPr/>
          </a:p>
          <a:p>
            <a:pPr marL="0" lvl="0" indent="0" algn="l" rtl="0">
              <a:spcBef>
                <a:spcPts val="0"/>
              </a:spcBef>
              <a:spcAft>
                <a:spcPts val="0"/>
              </a:spcAft>
              <a:buNone/>
            </a:pPr>
            <a:endParaRPr/>
          </a:p>
          <a:p>
            <a:pPr marL="0" lvl="0" indent="0" algn="l" rtl="0">
              <a:spcBef>
                <a:spcPts val="0"/>
              </a:spcBef>
              <a:spcAft>
                <a:spcPts val="0"/>
              </a:spcAft>
              <a:buNone/>
            </a:pPr>
            <a:r>
              <a:rPr lang="en"/>
              <a:t>“Source set” is a common source of confusion. Think of it as a static library but without the static library linking rules. The source code will be compiled and the object files linked into the final target without generating any intermediate .a file.</a:t>
            </a:r>
            <a:endParaRPr/>
          </a:p>
          <a:p>
            <a:pPr marL="0" lvl="0" indent="0" algn="l" rtl="0">
              <a:spcBef>
                <a:spcPts val="0"/>
              </a:spcBef>
              <a:spcAft>
                <a:spcPts val="0"/>
              </a:spcAft>
              <a:buNone/>
            </a:pPr>
            <a:endParaRPr/>
          </a:p>
          <a:p>
            <a:pPr marL="0" lvl="0" indent="0" algn="l" rtl="0">
              <a:spcBef>
                <a:spcPts val="0"/>
              </a:spcBef>
              <a:spcAft>
                <a:spcPts val="0"/>
              </a:spcAft>
              <a:buNone/>
            </a:pPr>
            <a:r>
              <a:rPr lang="en"/>
              <a:t>You can define custom targets which will be discussed later. Some of the most common ones that Chrome defines are component and test.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0" name="Google Shape;50;p1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0" name="Google Shape;7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2">
  <p:cSld name="CUSTOM_1">
    <p:bg>
      <p:bgPr>
        <a:solidFill>
          <a:srgbClr val="000000"/>
        </a:solidFill>
        <a:effectLst/>
      </p:bgPr>
    </p:bg>
    <p:spTree>
      <p:nvGrpSpPr>
        <p:cNvPr id="1" name="Shape 13"/>
        <p:cNvGrpSpPr/>
        <p:nvPr/>
      </p:nvGrpSpPr>
      <p:grpSpPr>
        <a:xfrm>
          <a:off x="0" y="0"/>
          <a:ext cx="0" cy="0"/>
          <a:chOff x="0" y="0"/>
          <a:chExt cx="0" cy="0"/>
        </a:xfrm>
      </p:grpSpPr>
      <p:sp>
        <p:nvSpPr>
          <p:cNvPr id="14" name="Google Shape;14;p3"/>
          <p:cNvSpPr/>
          <p:nvPr/>
        </p:nvSpPr>
        <p:spPr>
          <a:xfrm>
            <a:off x="4589750" y="-11600"/>
            <a:ext cx="4652400" cy="51669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body" idx="1"/>
          </p:nvPr>
        </p:nvSpPr>
        <p:spPr>
          <a:xfrm>
            <a:off x="4829450" y="82175"/>
            <a:ext cx="44127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sp>
        <p:nvSpPr>
          <p:cNvPr id="16" name="Google Shape;16;p3"/>
          <p:cNvSpPr txBox="1">
            <a:spLocks noGrp="1"/>
          </p:cNvSpPr>
          <p:nvPr>
            <p:ph type="body" idx="2"/>
          </p:nvPr>
        </p:nvSpPr>
        <p:spPr>
          <a:xfrm>
            <a:off x="177550" y="41100"/>
            <a:ext cx="43146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cxnSp>
        <p:nvCxnSpPr>
          <p:cNvPr id="17" name="Google Shape;17;p3"/>
          <p:cNvCxnSpPr/>
          <p:nvPr/>
        </p:nvCxnSpPr>
        <p:spPr>
          <a:xfrm>
            <a:off x="4572000" y="-11700"/>
            <a:ext cx="0" cy="5166900"/>
          </a:xfrm>
          <a:prstGeom prst="straightConnector1">
            <a:avLst/>
          </a:prstGeom>
          <a:noFill/>
          <a:ln w="114300"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2 1">
  <p:cSld name="CUSTOM_1_1">
    <p:bg>
      <p:bgPr>
        <a:solidFill>
          <a:srgbClr val="000000"/>
        </a:solidFill>
        <a:effectLst/>
      </p:bgPr>
    </p:bg>
    <p:spTree>
      <p:nvGrpSpPr>
        <p:cNvPr id="1" name="Shape 18"/>
        <p:cNvGrpSpPr/>
        <p:nvPr/>
      </p:nvGrpSpPr>
      <p:grpSpPr>
        <a:xfrm>
          <a:off x="0" y="0"/>
          <a:ext cx="0" cy="0"/>
          <a:chOff x="0" y="0"/>
          <a:chExt cx="0" cy="0"/>
        </a:xfrm>
      </p:grpSpPr>
      <p:sp>
        <p:nvSpPr>
          <p:cNvPr id="19" name="Google Shape;19;p4"/>
          <p:cNvSpPr/>
          <p:nvPr/>
        </p:nvSpPr>
        <p:spPr>
          <a:xfrm>
            <a:off x="8650" y="-11700"/>
            <a:ext cx="4563300" cy="51669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4829450" y="82175"/>
            <a:ext cx="44127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cxnSp>
        <p:nvCxnSpPr>
          <p:cNvPr id="21" name="Google Shape;21;p4"/>
          <p:cNvCxnSpPr/>
          <p:nvPr/>
        </p:nvCxnSpPr>
        <p:spPr>
          <a:xfrm>
            <a:off x="4572000" y="-11700"/>
            <a:ext cx="0" cy="5166900"/>
          </a:xfrm>
          <a:prstGeom prst="straightConnector1">
            <a:avLst/>
          </a:prstGeom>
          <a:noFill/>
          <a:ln w="114300" cap="flat" cmpd="sng">
            <a:solidFill>
              <a:srgbClr val="FFFFFF"/>
            </a:solidFill>
            <a:prstDash val="solid"/>
            <a:round/>
            <a:headEnd type="none" w="med" len="med"/>
            <a:tailEnd type="none" w="med" len="med"/>
          </a:ln>
        </p:spPr>
      </p:cxnSp>
      <p:sp>
        <p:nvSpPr>
          <p:cNvPr id="22" name="Google Shape;22;p4"/>
          <p:cNvSpPr txBox="1">
            <a:spLocks noGrp="1"/>
          </p:cNvSpPr>
          <p:nvPr>
            <p:ph type="body" idx="2"/>
          </p:nvPr>
        </p:nvSpPr>
        <p:spPr>
          <a:xfrm>
            <a:off x="83950" y="82175"/>
            <a:ext cx="44127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2 1 1">
  <p:cSld name="CUSTOM_1_1_1">
    <p:bg>
      <p:bgPr>
        <a:solidFill>
          <a:srgbClr val="000000"/>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4829450" y="82175"/>
            <a:ext cx="44127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sp>
        <p:nvSpPr>
          <p:cNvPr id="25" name="Google Shape;25;p5"/>
          <p:cNvSpPr txBox="1">
            <a:spLocks noGrp="1"/>
          </p:cNvSpPr>
          <p:nvPr>
            <p:ph type="body" idx="2"/>
          </p:nvPr>
        </p:nvSpPr>
        <p:spPr>
          <a:xfrm>
            <a:off x="177550" y="41100"/>
            <a:ext cx="43146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cxnSp>
        <p:nvCxnSpPr>
          <p:cNvPr id="26" name="Google Shape;26;p5"/>
          <p:cNvCxnSpPr/>
          <p:nvPr/>
        </p:nvCxnSpPr>
        <p:spPr>
          <a:xfrm>
            <a:off x="4572000" y="-11700"/>
            <a:ext cx="0" cy="5166900"/>
          </a:xfrm>
          <a:prstGeom prst="straightConnector1">
            <a:avLst/>
          </a:prstGeom>
          <a:noFill/>
          <a:ln w="114300" cap="flat" cmpd="sng">
            <a:solidFill>
              <a:srgbClr val="FFFFF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7"/>
        <p:cNvGrpSpPr/>
        <p:nvPr/>
      </p:nvGrpSpPr>
      <p:grpSpPr>
        <a:xfrm>
          <a:off x="0" y="0"/>
          <a:ext cx="0" cy="0"/>
          <a:chOff x="0" y="0"/>
          <a:chExt cx="0" cy="0"/>
        </a:xfrm>
      </p:grpSpPr>
      <p:sp>
        <p:nvSpPr>
          <p:cNvPr id="28" name="Google Shape;28;p6"/>
          <p:cNvSpPr/>
          <p:nvPr/>
        </p:nvSpPr>
        <p:spPr>
          <a:xfrm>
            <a:off x="4035450" y="0"/>
            <a:ext cx="52068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latin typeface="Droid Sans"/>
                <a:ea typeface="Droid Sans"/>
                <a:cs typeface="Droid Sans"/>
                <a:sym typeface="Droid Sans"/>
              </a:defRPr>
            </a:lvl1pPr>
            <a:lvl2pPr lvl="1" rtl="0">
              <a:spcBef>
                <a:spcPts val="0"/>
              </a:spcBef>
              <a:spcAft>
                <a:spcPts val="0"/>
              </a:spcAft>
              <a:buNone/>
              <a:defRPr sz="3000" b="1">
                <a:latin typeface="Droid Sans"/>
                <a:ea typeface="Droid Sans"/>
                <a:cs typeface="Droid Sans"/>
                <a:sym typeface="Droid Sans"/>
              </a:defRPr>
            </a:lvl2pPr>
            <a:lvl3pPr lvl="2" rtl="0">
              <a:spcBef>
                <a:spcPts val="0"/>
              </a:spcBef>
              <a:spcAft>
                <a:spcPts val="0"/>
              </a:spcAft>
              <a:buNone/>
              <a:defRPr sz="3000" b="1">
                <a:latin typeface="Droid Sans"/>
                <a:ea typeface="Droid Sans"/>
                <a:cs typeface="Droid Sans"/>
                <a:sym typeface="Droid Sans"/>
              </a:defRPr>
            </a:lvl3pPr>
            <a:lvl4pPr lvl="3" rtl="0">
              <a:spcBef>
                <a:spcPts val="0"/>
              </a:spcBef>
              <a:spcAft>
                <a:spcPts val="0"/>
              </a:spcAft>
              <a:buNone/>
              <a:defRPr sz="3000" b="1">
                <a:latin typeface="Droid Sans"/>
                <a:ea typeface="Droid Sans"/>
                <a:cs typeface="Droid Sans"/>
                <a:sym typeface="Droid Sans"/>
              </a:defRPr>
            </a:lvl4pPr>
            <a:lvl5pPr lvl="4" rtl="0">
              <a:spcBef>
                <a:spcPts val="0"/>
              </a:spcBef>
              <a:spcAft>
                <a:spcPts val="0"/>
              </a:spcAft>
              <a:buNone/>
              <a:defRPr sz="3000" b="1">
                <a:latin typeface="Droid Sans"/>
                <a:ea typeface="Droid Sans"/>
                <a:cs typeface="Droid Sans"/>
                <a:sym typeface="Droid Sans"/>
              </a:defRPr>
            </a:lvl5pPr>
            <a:lvl6pPr lvl="5" rtl="0">
              <a:spcBef>
                <a:spcPts val="0"/>
              </a:spcBef>
              <a:spcAft>
                <a:spcPts val="0"/>
              </a:spcAft>
              <a:buNone/>
              <a:defRPr sz="3000" b="1">
                <a:latin typeface="Droid Sans"/>
                <a:ea typeface="Droid Sans"/>
                <a:cs typeface="Droid Sans"/>
                <a:sym typeface="Droid Sans"/>
              </a:defRPr>
            </a:lvl6pPr>
            <a:lvl7pPr lvl="6" rtl="0">
              <a:spcBef>
                <a:spcPts val="0"/>
              </a:spcBef>
              <a:spcAft>
                <a:spcPts val="0"/>
              </a:spcAft>
              <a:buNone/>
              <a:defRPr sz="3000" b="1">
                <a:latin typeface="Droid Sans"/>
                <a:ea typeface="Droid Sans"/>
                <a:cs typeface="Droid Sans"/>
                <a:sym typeface="Droid Sans"/>
              </a:defRPr>
            </a:lvl7pPr>
            <a:lvl8pPr lvl="7" rtl="0">
              <a:spcBef>
                <a:spcPts val="0"/>
              </a:spcBef>
              <a:spcAft>
                <a:spcPts val="0"/>
              </a:spcAft>
              <a:buNone/>
              <a:defRPr sz="3000" b="1">
                <a:latin typeface="Droid Sans"/>
                <a:ea typeface="Droid Sans"/>
                <a:cs typeface="Droid Sans"/>
                <a:sym typeface="Droid Sans"/>
              </a:defRPr>
            </a:lvl8pPr>
            <a:lvl9pPr lvl="8">
              <a:spcBef>
                <a:spcPts val="0"/>
              </a:spcBef>
              <a:spcAft>
                <a:spcPts val="0"/>
              </a:spcAft>
              <a:buNone/>
              <a:defRPr sz="3000" b="1">
                <a:latin typeface="Droid Sans"/>
                <a:ea typeface="Droid Sans"/>
                <a:cs typeface="Droid Sans"/>
                <a:sym typeface="Droid Sans"/>
              </a:defRPr>
            </a:lvl9pPr>
          </a:lstStyle>
          <a:p>
            <a:endParaRPr/>
          </a:p>
        </p:txBody>
      </p:sp>
      <p:sp>
        <p:nvSpPr>
          <p:cNvPr id="30" name="Google Shape;30;p6"/>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1">
  <p:cSld name="CUSTOM_2">
    <p:spTree>
      <p:nvGrpSpPr>
        <p:cNvPr id="1" name="Shape 31"/>
        <p:cNvGrpSpPr/>
        <p:nvPr/>
      </p:nvGrpSpPr>
      <p:grpSpPr>
        <a:xfrm>
          <a:off x="0" y="0"/>
          <a:ext cx="0" cy="0"/>
          <a:chOff x="0" y="0"/>
          <a:chExt cx="0" cy="0"/>
        </a:xfrm>
      </p:grpSpPr>
      <p:sp>
        <p:nvSpPr>
          <p:cNvPr id="32" name="Google Shape;32;p7"/>
          <p:cNvSpPr/>
          <p:nvPr/>
        </p:nvSpPr>
        <p:spPr>
          <a:xfrm>
            <a:off x="4035450" y="0"/>
            <a:ext cx="52068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latin typeface="Droid Sans"/>
                <a:ea typeface="Droid Sans"/>
                <a:cs typeface="Droid Sans"/>
                <a:sym typeface="Droid Sans"/>
              </a:defRPr>
            </a:lvl1pPr>
            <a:lvl2pPr lvl="1" rtl="0">
              <a:spcBef>
                <a:spcPts val="0"/>
              </a:spcBef>
              <a:spcAft>
                <a:spcPts val="0"/>
              </a:spcAft>
              <a:buNone/>
              <a:defRPr sz="3000" b="1">
                <a:latin typeface="Droid Sans"/>
                <a:ea typeface="Droid Sans"/>
                <a:cs typeface="Droid Sans"/>
                <a:sym typeface="Droid Sans"/>
              </a:defRPr>
            </a:lvl2pPr>
            <a:lvl3pPr lvl="2" rtl="0">
              <a:spcBef>
                <a:spcPts val="0"/>
              </a:spcBef>
              <a:spcAft>
                <a:spcPts val="0"/>
              </a:spcAft>
              <a:buNone/>
              <a:defRPr sz="3000" b="1">
                <a:latin typeface="Droid Sans"/>
                <a:ea typeface="Droid Sans"/>
                <a:cs typeface="Droid Sans"/>
                <a:sym typeface="Droid Sans"/>
              </a:defRPr>
            </a:lvl3pPr>
            <a:lvl4pPr lvl="3" rtl="0">
              <a:spcBef>
                <a:spcPts val="0"/>
              </a:spcBef>
              <a:spcAft>
                <a:spcPts val="0"/>
              </a:spcAft>
              <a:buNone/>
              <a:defRPr sz="3000" b="1">
                <a:latin typeface="Droid Sans"/>
                <a:ea typeface="Droid Sans"/>
                <a:cs typeface="Droid Sans"/>
                <a:sym typeface="Droid Sans"/>
              </a:defRPr>
            </a:lvl4pPr>
            <a:lvl5pPr lvl="4" rtl="0">
              <a:spcBef>
                <a:spcPts val="0"/>
              </a:spcBef>
              <a:spcAft>
                <a:spcPts val="0"/>
              </a:spcAft>
              <a:buNone/>
              <a:defRPr sz="3000" b="1">
                <a:latin typeface="Droid Sans"/>
                <a:ea typeface="Droid Sans"/>
                <a:cs typeface="Droid Sans"/>
                <a:sym typeface="Droid Sans"/>
              </a:defRPr>
            </a:lvl5pPr>
            <a:lvl6pPr lvl="5" rtl="0">
              <a:spcBef>
                <a:spcPts val="0"/>
              </a:spcBef>
              <a:spcAft>
                <a:spcPts val="0"/>
              </a:spcAft>
              <a:buNone/>
              <a:defRPr sz="3000" b="1">
                <a:latin typeface="Droid Sans"/>
                <a:ea typeface="Droid Sans"/>
                <a:cs typeface="Droid Sans"/>
                <a:sym typeface="Droid Sans"/>
              </a:defRPr>
            </a:lvl6pPr>
            <a:lvl7pPr lvl="6" rtl="0">
              <a:spcBef>
                <a:spcPts val="0"/>
              </a:spcBef>
              <a:spcAft>
                <a:spcPts val="0"/>
              </a:spcAft>
              <a:buNone/>
              <a:defRPr sz="3000" b="1">
                <a:latin typeface="Droid Sans"/>
                <a:ea typeface="Droid Sans"/>
                <a:cs typeface="Droid Sans"/>
                <a:sym typeface="Droid Sans"/>
              </a:defRPr>
            </a:lvl7pPr>
            <a:lvl8pPr lvl="7" rtl="0">
              <a:spcBef>
                <a:spcPts val="0"/>
              </a:spcBef>
              <a:spcAft>
                <a:spcPts val="0"/>
              </a:spcAft>
              <a:buNone/>
              <a:defRPr sz="3000" b="1">
                <a:latin typeface="Droid Sans"/>
                <a:ea typeface="Droid Sans"/>
                <a:cs typeface="Droid Sans"/>
                <a:sym typeface="Droid Sans"/>
              </a:defRPr>
            </a:lvl8pPr>
            <a:lvl9pPr lvl="8" rtl="0">
              <a:spcBef>
                <a:spcPts val="0"/>
              </a:spcBef>
              <a:spcAft>
                <a:spcPts val="0"/>
              </a:spcAft>
              <a:buNone/>
              <a:defRPr sz="3000" b="1">
                <a:latin typeface="Droid Sans"/>
                <a:ea typeface="Droid Sans"/>
                <a:cs typeface="Droid Sans"/>
                <a:sym typeface="Droid Sans"/>
              </a:defRPr>
            </a:lvl9pPr>
          </a:lstStyle>
          <a:p>
            <a:endParaRPr/>
          </a:p>
        </p:txBody>
      </p:sp>
      <p:sp>
        <p:nvSpPr>
          <p:cNvPr id="34" name="Google Shape;34;p7"/>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1pPr>
            <a:lvl2pPr marL="914400" lvl="1"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2pPr>
            <a:lvl3pPr marL="1371600" lvl="2"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3pPr>
            <a:lvl4pPr marL="1828800" lvl="3"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4pPr>
            <a:lvl5pPr marL="2286000" lvl="4"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5pPr>
            <a:lvl6pPr marL="2743200" lvl="5"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6pPr>
            <a:lvl7pPr marL="3200400" lvl="6"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7pPr>
            <a:lvl8pPr marL="3657600" lvl="7"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8pPr>
            <a:lvl9pPr marL="4114800" lvl="8" indent="-355600" rtl="0">
              <a:spcBef>
                <a:spcPts val="0"/>
              </a:spcBef>
              <a:spcAft>
                <a:spcPts val="0"/>
              </a:spcAft>
              <a:buClr>
                <a:srgbClr val="FFFFFF"/>
              </a:buClr>
              <a:buSzPts val="2000"/>
              <a:buFont typeface="Consolas"/>
              <a:buChar char="■"/>
              <a:defRPr sz="2000" b="1">
                <a:solidFill>
                  <a:srgbClr val="FFFFFF"/>
                </a:solidFill>
                <a:latin typeface="Consolas"/>
                <a:ea typeface="Consolas"/>
                <a:cs typeface="Consolas"/>
                <a:sym typeface="Consola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8"/>
        <p:cNvGrpSpPr/>
        <p:nvPr/>
      </p:nvGrpSpPr>
      <p:grpSpPr>
        <a:xfrm>
          <a:off x="0" y="0"/>
          <a:ext cx="0" cy="0"/>
          <a:chOff x="0" y="0"/>
          <a:chExt cx="0" cy="0"/>
        </a:xfrm>
      </p:grpSpPr>
      <p:sp>
        <p:nvSpPr>
          <p:cNvPr id="39" name="Google Shape;39;p9"/>
          <p:cNvSpPr/>
          <p:nvPr/>
        </p:nvSpPr>
        <p:spPr>
          <a:xfrm>
            <a:off x="0" y="0"/>
            <a:ext cx="9144000" cy="1170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9900"/>
              </a:buClr>
              <a:buSzPts val="3600"/>
              <a:buFont typeface="Droid Sans"/>
              <a:buNone/>
              <a:defRPr sz="3600" b="1">
                <a:solidFill>
                  <a:srgbClr val="FF9900"/>
                </a:solidFill>
                <a:latin typeface="Droid Sans"/>
                <a:ea typeface="Droid Sans"/>
                <a:cs typeface="Droid Sans"/>
                <a:sym typeface="Droid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9"/>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Font typeface="Droid Sans"/>
              <a:buChar char="●"/>
              <a:defRPr sz="2400" b="1">
                <a:latin typeface="Droid Sans"/>
                <a:ea typeface="Droid Sans"/>
                <a:cs typeface="Droid Sans"/>
                <a:sym typeface="Droid Sans"/>
              </a:defRPr>
            </a:lvl1pPr>
            <a:lvl2pPr marL="914400" lvl="1" indent="-381000" rtl="0">
              <a:spcBef>
                <a:spcPts val="1600"/>
              </a:spcBef>
              <a:spcAft>
                <a:spcPts val="0"/>
              </a:spcAft>
              <a:buSzPts val="2400"/>
              <a:buFont typeface="Droid Sans"/>
              <a:buChar char="○"/>
              <a:defRPr sz="2400" b="1">
                <a:latin typeface="Droid Sans"/>
                <a:ea typeface="Droid Sans"/>
                <a:cs typeface="Droid Sans"/>
                <a:sym typeface="Droid Sans"/>
              </a:defRPr>
            </a:lvl2pPr>
            <a:lvl3pPr marL="1371600" lvl="2" indent="-381000" rtl="0">
              <a:spcBef>
                <a:spcPts val="1600"/>
              </a:spcBef>
              <a:spcAft>
                <a:spcPts val="0"/>
              </a:spcAft>
              <a:buSzPts val="2400"/>
              <a:buFont typeface="Droid Sans"/>
              <a:buChar char="■"/>
              <a:defRPr sz="2400" b="1">
                <a:latin typeface="Droid Sans"/>
                <a:ea typeface="Droid Sans"/>
                <a:cs typeface="Droid Sans"/>
                <a:sym typeface="Droid Sans"/>
              </a:defRPr>
            </a:lvl3pPr>
            <a:lvl4pPr marL="1828800" lvl="3" indent="-381000" rtl="0">
              <a:spcBef>
                <a:spcPts val="1600"/>
              </a:spcBef>
              <a:spcAft>
                <a:spcPts val="0"/>
              </a:spcAft>
              <a:buSzPts val="2400"/>
              <a:buFont typeface="Droid Sans"/>
              <a:buChar char="●"/>
              <a:defRPr sz="2400" b="1">
                <a:latin typeface="Droid Sans"/>
                <a:ea typeface="Droid Sans"/>
                <a:cs typeface="Droid Sans"/>
                <a:sym typeface="Droid Sans"/>
              </a:defRPr>
            </a:lvl4pPr>
            <a:lvl5pPr marL="2286000" lvl="4" indent="-381000" rtl="0">
              <a:spcBef>
                <a:spcPts val="1600"/>
              </a:spcBef>
              <a:spcAft>
                <a:spcPts val="0"/>
              </a:spcAft>
              <a:buSzPts val="2400"/>
              <a:buFont typeface="Droid Sans"/>
              <a:buChar char="○"/>
              <a:defRPr sz="2400" b="1">
                <a:latin typeface="Droid Sans"/>
                <a:ea typeface="Droid Sans"/>
                <a:cs typeface="Droid Sans"/>
                <a:sym typeface="Droid Sans"/>
              </a:defRPr>
            </a:lvl5pPr>
            <a:lvl6pPr marL="2743200" lvl="5" indent="-381000" rtl="0">
              <a:spcBef>
                <a:spcPts val="1600"/>
              </a:spcBef>
              <a:spcAft>
                <a:spcPts val="0"/>
              </a:spcAft>
              <a:buSzPts val="2400"/>
              <a:buFont typeface="Droid Sans"/>
              <a:buChar char="■"/>
              <a:defRPr sz="2400" b="1">
                <a:latin typeface="Droid Sans"/>
                <a:ea typeface="Droid Sans"/>
                <a:cs typeface="Droid Sans"/>
                <a:sym typeface="Droid Sans"/>
              </a:defRPr>
            </a:lvl6pPr>
            <a:lvl7pPr marL="3200400" lvl="6" indent="-381000" rtl="0">
              <a:spcBef>
                <a:spcPts val="1600"/>
              </a:spcBef>
              <a:spcAft>
                <a:spcPts val="0"/>
              </a:spcAft>
              <a:buSzPts val="2400"/>
              <a:buFont typeface="Droid Sans"/>
              <a:buChar char="●"/>
              <a:defRPr sz="2400" b="1">
                <a:latin typeface="Droid Sans"/>
                <a:ea typeface="Droid Sans"/>
                <a:cs typeface="Droid Sans"/>
                <a:sym typeface="Droid Sans"/>
              </a:defRPr>
            </a:lvl7pPr>
            <a:lvl8pPr marL="3657600" lvl="7" indent="-381000" rtl="0">
              <a:spcBef>
                <a:spcPts val="1600"/>
              </a:spcBef>
              <a:spcAft>
                <a:spcPts val="0"/>
              </a:spcAft>
              <a:buSzPts val="2400"/>
              <a:buFont typeface="Droid Sans"/>
              <a:buChar char="○"/>
              <a:defRPr sz="2400" b="1">
                <a:latin typeface="Droid Sans"/>
                <a:ea typeface="Droid Sans"/>
                <a:cs typeface="Droid Sans"/>
                <a:sym typeface="Droid Sans"/>
              </a:defRPr>
            </a:lvl8pPr>
            <a:lvl9pPr marL="4114800" lvl="8" indent="-381000">
              <a:spcBef>
                <a:spcPts val="1600"/>
              </a:spcBef>
              <a:spcAft>
                <a:spcPts val="1600"/>
              </a:spcAft>
              <a:buSzPts val="2400"/>
              <a:buFont typeface="Droid Sans"/>
              <a:buChar char="■"/>
              <a:defRPr sz="2400" b="1">
                <a:latin typeface="Droid Sans"/>
                <a:ea typeface="Droid Sans"/>
                <a:cs typeface="Droid Sans"/>
                <a:sym typeface="Droid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gn-dev@chromium.or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gn.googlesource.com/gn/+/master/docs/reference.md" TargetMode="External"/><Relationship Id="rId4" Type="http://schemas.openxmlformats.org/officeDocument/2006/relationships/hyperlink" Target="https://gn.googlesource.com/gn/+/mast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9"/>
          <p:cNvSpPr/>
          <p:nvPr/>
        </p:nvSpPr>
        <p:spPr>
          <a:xfrm>
            <a:off x="0" y="0"/>
            <a:ext cx="9144000" cy="27117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txBox="1"/>
          <p:nvPr/>
        </p:nvSpPr>
        <p:spPr>
          <a:xfrm>
            <a:off x="100" y="25"/>
            <a:ext cx="9144000" cy="27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Droid Sans"/>
                <a:ea typeface="Droid Sans"/>
                <a:cs typeface="Droid Sans"/>
                <a:sym typeface="Droid Sans"/>
              </a:rPr>
              <a:t>Using GN build</a:t>
            </a:r>
            <a:endParaRPr sz="3600" b="1">
              <a:latin typeface="Droid Sans"/>
              <a:ea typeface="Droid Sans"/>
              <a:cs typeface="Droid Sans"/>
              <a:sym typeface="Droid Sans"/>
            </a:endParaRPr>
          </a:p>
          <a:p>
            <a:pPr marL="0" lvl="0" indent="0" algn="ctr" rtl="0">
              <a:spcBef>
                <a:spcPts val="0"/>
              </a:spcBef>
              <a:spcAft>
                <a:spcPts val="0"/>
              </a:spcAft>
              <a:buNone/>
            </a:pPr>
            <a:r>
              <a:rPr lang="en" sz="2000">
                <a:latin typeface="Droid Sans"/>
                <a:ea typeface="Droid Sans"/>
                <a:cs typeface="Droid Sans"/>
                <a:sym typeface="Droid Sans"/>
              </a:rPr>
              <a:t>Artisanal metabuild</a:t>
            </a:r>
            <a:endParaRPr sz="2000">
              <a:latin typeface="Droid Sans"/>
              <a:ea typeface="Droid Sans"/>
              <a:cs typeface="Droid Sans"/>
              <a:sym typeface="Droid Sans"/>
            </a:endParaRPr>
          </a:p>
        </p:txBody>
      </p:sp>
      <p:sp>
        <p:nvSpPr>
          <p:cNvPr id="83" name="Google Shape;83;p19"/>
          <p:cNvSpPr txBox="1"/>
          <p:nvPr/>
        </p:nvSpPr>
        <p:spPr>
          <a:xfrm>
            <a:off x="0" y="2711700"/>
            <a:ext cx="9144000" cy="24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Droid Sans"/>
                <a:ea typeface="Droid Sans"/>
                <a:cs typeface="Droid Sans"/>
                <a:sym typeface="Droid Sans"/>
              </a:rPr>
              <a:t>Brett Wilson</a:t>
            </a:r>
            <a:endParaRPr sz="2000">
              <a:latin typeface="Droid Sans"/>
              <a:ea typeface="Droid Sans"/>
              <a:cs typeface="Droid Sans"/>
              <a:sym typeface="Droid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Conditionals and expressions</a:t>
            </a:r>
            <a:endParaRPr/>
          </a:p>
        </p:txBody>
      </p:sp>
      <p:sp>
        <p:nvSpPr>
          <p:cNvPr id="136" name="Google Shape;136;p28"/>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component(“base”) {</a:t>
            </a:r>
            <a:endParaRPr/>
          </a:p>
          <a:p>
            <a:pPr marL="0" lvl="0" indent="0" algn="l" rtl="0">
              <a:spcBef>
                <a:spcPts val="0"/>
              </a:spcBef>
              <a:spcAft>
                <a:spcPts val="0"/>
              </a:spcAft>
              <a:buNone/>
            </a:pPr>
            <a:r>
              <a:rPr lang="en"/>
              <a:t>  sources = [</a:t>
            </a:r>
            <a:endParaRPr/>
          </a:p>
          <a:p>
            <a:pPr marL="0" lvl="0" indent="0" algn="l" rtl="0">
              <a:spcBef>
                <a:spcPts val="0"/>
              </a:spcBef>
              <a:spcAft>
                <a:spcPts val="0"/>
              </a:spcAft>
              <a:buNone/>
            </a:pPr>
            <a:r>
              <a:rPr lang="en"/>
              <a:t>    “a.cc”,</a:t>
            </a:r>
            <a:endParaRPr/>
          </a:p>
          <a:p>
            <a:pPr marL="0" lvl="0" indent="0" algn="l" rtl="0">
              <a:spcBef>
                <a:spcPts val="0"/>
              </a:spcBef>
              <a:spcAft>
                <a:spcPts val="0"/>
              </a:spcAft>
              <a:buNone/>
            </a:pPr>
            <a:r>
              <a:rPr lang="en"/>
              <a:t>    “b.cc”,</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 </a:t>
            </a:r>
            <a:r>
              <a:rPr lang="en">
                <a:solidFill>
                  <a:srgbClr val="FF9900"/>
                </a:solidFill>
              </a:rPr>
              <a:t> if (is_win || is_linux)</a:t>
            </a:r>
            <a:r>
              <a:rPr lang="en">
                <a:solidFill>
                  <a:srgbClr val="FFFFFF"/>
                </a:solidFill>
              </a:rPr>
              <a:t> {</a:t>
            </a:r>
            <a:endParaRPr>
              <a:solidFill>
                <a:srgbClr val="FFFFFF"/>
              </a:solidFill>
            </a:endParaRPr>
          </a:p>
          <a:p>
            <a:pPr marL="0" lvl="0" indent="0" algn="l" rtl="0">
              <a:spcBef>
                <a:spcPts val="0"/>
              </a:spcBef>
              <a:spcAft>
                <a:spcPts val="0"/>
              </a:spcAft>
              <a:buNone/>
            </a:pPr>
            <a:r>
              <a:rPr lang="en"/>
              <a:t>    sources </a:t>
            </a:r>
            <a:r>
              <a:rPr lang="en">
                <a:solidFill>
                  <a:srgbClr val="FF9900"/>
                </a:solidFill>
              </a:rPr>
              <a:t>+=</a:t>
            </a:r>
            <a:r>
              <a:rPr lang="en"/>
              <a:t> [ “win_helper.cc” ]</a:t>
            </a:r>
            <a:endParaRPr/>
          </a:p>
          <a:p>
            <a:pPr marL="0" lvl="0" indent="0" algn="l" rtl="0">
              <a:spcBef>
                <a:spcPts val="0"/>
              </a:spcBef>
              <a:spcAft>
                <a:spcPts val="0"/>
              </a:spcAft>
              <a:buNone/>
            </a:pPr>
            <a:r>
              <a:rPr lang="en"/>
              <a:t>  } else {</a:t>
            </a:r>
            <a:endParaRPr/>
          </a:p>
          <a:p>
            <a:pPr marL="0" lvl="0" indent="0" algn="l" rtl="0">
              <a:spcBef>
                <a:spcPts val="0"/>
              </a:spcBef>
              <a:spcAft>
                <a:spcPts val="0"/>
              </a:spcAft>
              <a:buNone/>
            </a:pPr>
            <a:r>
              <a:rPr lang="en"/>
              <a:t>    sources </a:t>
            </a:r>
            <a:r>
              <a:rPr lang="en">
                <a:solidFill>
                  <a:srgbClr val="FF9900"/>
                </a:solidFill>
              </a:rPr>
              <a:t>-=</a:t>
            </a:r>
            <a:r>
              <a:rPr lang="en"/>
              <a:t> [ “a.cc”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Compiler configuration</a:t>
            </a:r>
            <a:endParaRPr/>
          </a:p>
        </p:txBody>
      </p:sp>
      <p:sp>
        <p:nvSpPr>
          <p:cNvPr id="142" name="Google Shape;142;p29"/>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executable(“doom_melon”) {</a:t>
            </a:r>
            <a:endParaRPr>
              <a:solidFill>
                <a:schemeClr val="lt1"/>
              </a:solidFill>
            </a:endParaRPr>
          </a:p>
          <a:p>
            <a:pPr marL="0" lvl="0" indent="0" algn="l" rtl="0">
              <a:spcBef>
                <a:spcPts val="0"/>
              </a:spcBef>
              <a:spcAft>
                <a:spcPts val="0"/>
              </a:spcAft>
              <a:buNone/>
            </a:pPr>
            <a:r>
              <a:rPr lang="en">
                <a:solidFill>
                  <a:schemeClr val="lt1"/>
                </a:solidFill>
              </a:rPr>
              <a:t>  sources = [ “doom_melon.cc”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  </a:t>
            </a:r>
            <a:r>
              <a:rPr lang="en">
                <a:solidFill>
                  <a:srgbClr val="FF9900"/>
                </a:solidFill>
              </a:rPr>
              <a:t>cflags</a:t>
            </a:r>
            <a:r>
              <a:rPr lang="en">
                <a:solidFill>
                  <a:schemeClr val="lt1"/>
                </a:solidFill>
              </a:rPr>
              <a:t> = [ “-Wall” ]</a:t>
            </a:r>
            <a:endParaRPr>
              <a:solidFill>
                <a:schemeClr val="lt1"/>
              </a:solidFill>
            </a:endParaRPr>
          </a:p>
          <a:p>
            <a:pPr marL="0" lvl="0" indent="0" algn="l" rtl="0">
              <a:spcBef>
                <a:spcPts val="0"/>
              </a:spcBef>
              <a:spcAft>
                <a:spcPts val="0"/>
              </a:spcAft>
              <a:buNone/>
            </a:pPr>
            <a:r>
              <a:rPr lang="en">
                <a:solidFill>
                  <a:schemeClr val="lt1"/>
                </a:solidFill>
              </a:rPr>
              <a:t>  </a:t>
            </a:r>
            <a:r>
              <a:rPr lang="en">
                <a:solidFill>
                  <a:srgbClr val="FF9900"/>
                </a:solidFill>
              </a:rPr>
              <a:t>defines</a:t>
            </a:r>
            <a:r>
              <a:rPr lang="en">
                <a:solidFill>
                  <a:schemeClr val="lt1"/>
                </a:solidFill>
              </a:rPr>
              <a:t> = [ “EVIL_BIT=1”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include_dirs</a:t>
            </a:r>
            <a:r>
              <a:rPr lang="en">
                <a:solidFill>
                  <a:schemeClr val="lt1"/>
                </a:solidFill>
              </a:rPr>
              <a:t> = [ “.” ]</a:t>
            </a:r>
            <a:endParaRPr>
              <a:solidFill>
                <a:schemeClr val="lt1"/>
              </a:solidFill>
            </a:endParaRPr>
          </a:p>
          <a:p>
            <a:pPr marL="0" lvl="0" indent="0" algn="l" rtl="0">
              <a:spcBef>
                <a:spcPts val="0"/>
              </a:spcBef>
              <a:spcAft>
                <a:spcPts val="0"/>
              </a:spcAft>
              <a:buClr>
                <a:schemeClr val="dk1"/>
              </a:buClr>
              <a:buSzPts val="1100"/>
              <a:buFont typeface="Arial"/>
              <a:buNone/>
            </a:pP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deps = [ “//base” ]</a:t>
            </a:r>
            <a:endParaRPr>
              <a:solidFill>
                <a:schemeClr val="lt1"/>
              </a:solidFill>
            </a:endParaRPr>
          </a:p>
          <a:p>
            <a:pPr marL="0" lvl="0" indent="0" algn="l" rtl="0">
              <a:spcBef>
                <a:spcPts val="0"/>
              </a:spcBef>
              <a:spcAft>
                <a:spcPts val="0"/>
              </a:spcAft>
              <a:buNone/>
            </a:pPr>
            <a:r>
              <a:rPr lang="en">
                <a:solidFill>
                  <a:schemeClr val="lt1"/>
                </a:solidFil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75" y="0"/>
            <a:ext cx="9144000" cy="45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0" b="1">
                <a:solidFill>
                  <a:srgbClr val="FF9900"/>
                </a:solidFill>
                <a:latin typeface="Consolas"/>
                <a:ea typeface="Consolas"/>
                <a:cs typeface="Consolas"/>
                <a:sym typeface="Consolas"/>
              </a:rPr>
              <a:t>gn help</a:t>
            </a:r>
            <a:endParaRPr sz="17000" b="1">
              <a:solidFill>
                <a:srgbClr val="FF99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Configs group flags with a name.</a:t>
            </a:r>
            <a:endParaRPr/>
          </a:p>
          <a:p>
            <a:pPr marL="0" lvl="0" indent="0" algn="l" rtl="0">
              <a:spcBef>
                <a:spcPts val="0"/>
              </a:spcBef>
              <a:spcAft>
                <a:spcPts val="0"/>
              </a:spcAft>
              <a:buNone/>
            </a:pPr>
            <a:endParaRPr b="0"/>
          </a:p>
          <a:p>
            <a:pPr marL="457200" lvl="0" indent="-406400" algn="l" rtl="0">
              <a:spcBef>
                <a:spcPts val="0"/>
              </a:spcBef>
              <a:spcAft>
                <a:spcPts val="0"/>
              </a:spcAft>
              <a:buSzPts val="2800"/>
              <a:buChar char="●"/>
            </a:pPr>
            <a:r>
              <a:rPr lang="en" b="0"/>
              <a:t>Additive</a:t>
            </a:r>
            <a:endParaRPr b="0"/>
          </a:p>
          <a:p>
            <a:pPr marL="457200" lvl="0" indent="-406400" algn="l" rtl="0">
              <a:spcBef>
                <a:spcPts val="0"/>
              </a:spcBef>
              <a:spcAft>
                <a:spcPts val="0"/>
              </a:spcAft>
              <a:buSzPts val="2800"/>
              <a:buChar char="●"/>
            </a:pPr>
            <a:r>
              <a:rPr lang="en" b="0"/>
              <a:t>Atomic</a:t>
            </a:r>
            <a:endParaRPr b="0"/>
          </a:p>
        </p:txBody>
      </p:sp>
      <p:sp>
        <p:nvSpPr>
          <p:cNvPr id="153" name="Google Shape;153;p31"/>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config(“myconfig”) {</a:t>
            </a:r>
            <a:endParaRPr>
              <a:solidFill>
                <a:srgbClr val="FF9900"/>
              </a:solidFill>
            </a:endParaRPr>
          </a:p>
          <a:p>
            <a:pPr marL="0" lvl="0" indent="0" algn="l" rtl="0">
              <a:spcBef>
                <a:spcPts val="0"/>
              </a:spcBef>
              <a:spcAft>
                <a:spcPts val="0"/>
              </a:spcAft>
              <a:buNone/>
            </a:pPr>
            <a:r>
              <a:rPr lang="en">
                <a:solidFill>
                  <a:srgbClr val="FF9900"/>
                </a:solidFill>
              </a:rPr>
              <a:t>  defines = [ “EVIL_BIT=1” ]</a:t>
            </a:r>
            <a:endParaRPr>
              <a:solidFill>
                <a:srgbClr val="FF9900"/>
              </a:solidFill>
            </a:endParaRPr>
          </a:p>
          <a:p>
            <a:pPr marL="0" lvl="0" indent="0" algn="l" rtl="0">
              <a:spcBef>
                <a:spcPts val="0"/>
              </a:spcBef>
              <a:spcAft>
                <a:spcPts val="0"/>
              </a:spcAft>
              <a:buNone/>
            </a:pPr>
            <a:r>
              <a:rPr lang="en">
                <a:solidFill>
                  <a:srgbClr val="FF9900"/>
                </a:solidFill>
              </a:rPr>
              <a:t>}</a:t>
            </a:r>
            <a:endParaRPr>
              <a:solidFill>
                <a:srgbClr val="FF9900"/>
              </a:solidFill>
            </a:endParaRPr>
          </a:p>
          <a:p>
            <a:pPr marL="0" lvl="0" indent="0" algn="l" rtl="0">
              <a:spcBef>
                <a:spcPts val="0"/>
              </a:spcBef>
              <a:spcAft>
                <a:spcPts val="0"/>
              </a:spcAft>
              <a:buNone/>
            </a:pPr>
            <a:endParaRPr/>
          </a:p>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r>
              <a:rPr lang="en">
                <a:solidFill>
                  <a:srgbClr val="FF9900"/>
                </a:solidFill>
              </a:rPr>
              <a:t>configs </a:t>
            </a:r>
            <a:r>
              <a:rPr lang="en"/>
              <a:t>+= [ “:myconfig”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test(“doom_melon_tests”)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r>
              <a:rPr lang="en">
                <a:solidFill>
                  <a:srgbClr val="FF9900"/>
                </a:solidFill>
              </a:rPr>
              <a:t>configs </a:t>
            </a:r>
            <a:r>
              <a:rPr lang="en"/>
              <a:t>+= [ “:myconfig” ]</a:t>
            </a:r>
            <a:endParaRPr/>
          </a:p>
          <a:p>
            <a:pPr marL="0" lvl="0" indent="0" algn="l" rtl="0">
              <a:spcBef>
                <a:spcPts val="0"/>
              </a:spcBef>
              <a:spcAft>
                <a:spcPts val="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Apply settings to targets that depend on you.</a:t>
            </a:r>
            <a:endParaRPr/>
          </a:p>
        </p:txBody>
      </p:sp>
      <p:sp>
        <p:nvSpPr>
          <p:cNvPr id="159" name="Google Shape;159;p32"/>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config(“icu_dirs”) {</a:t>
            </a:r>
            <a:endParaRPr/>
          </a:p>
          <a:p>
            <a:pPr marL="0" lvl="0" indent="0" algn="l" rtl="0">
              <a:spcBef>
                <a:spcPts val="0"/>
              </a:spcBef>
              <a:spcAft>
                <a:spcPts val="0"/>
              </a:spcAft>
              <a:buNone/>
            </a:pPr>
            <a:r>
              <a:rPr lang="en"/>
              <a:t>  include_dirs = [ “include”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shared_library(“icu”) {</a:t>
            </a:r>
            <a:endParaRPr/>
          </a:p>
          <a:p>
            <a:pPr marL="0" lvl="0" indent="0" algn="l" rtl="0">
              <a:spcBef>
                <a:spcPts val="0"/>
              </a:spcBef>
              <a:spcAft>
                <a:spcPts val="0"/>
              </a:spcAft>
              <a:buNone/>
            </a:pPr>
            <a:r>
              <a:rPr lang="en"/>
              <a:t>  </a:t>
            </a:r>
            <a:r>
              <a:rPr lang="en">
                <a:solidFill>
                  <a:srgbClr val="FF9900"/>
                </a:solidFill>
              </a:rPr>
              <a:t>public_configs </a:t>
            </a:r>
            <a:r>
              <a:rPr lang="en"/>
              <a:t>= [ “:icu_dirs”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deps = [</a:t>
            </a:r>
            <a:endParaRPr/>
          </a:p>
          <a:p>
            <a:pPr marL="0" lvl="0" indent="0" algn="l" rtl="0">
              <a:spcBef>
                <a:spcPts val="0"/>
              </a:spcBef>
              <a:spcAft>
                <a:spcPts val="0"/>
              </a:spcAft>
              <a:buClr>
                <a:schemeClr val="dk1"/>
              </a:buClr>
              <a:buSzPts val="1100"/>
              <a:buFont typeface="Arial"/>
              <a:buNone/>
            </a:pPr>
            <a:r>
              <a:rPr lang="en" b="0" i="1">
                <a:solidFill>
                  <a:schemeClr val="lt1"/>
                </a:solidFill>
              </a:rPr>
              <a:t>    </a:t>
            </a:r>
            <a:r>
              <a:rPr lang="en" b="0" i="1">
                <a:solidFill>
                  <a:srgbClr val="D9D9D9"/>
                </a:solidFill>
              </a:rPr>
              <a:t># Apply ICU’s public_configs.</a:t>
            </a:r>
            <a:endParaRPr b="0" i="1">
              <a:solidFill>
                <a:srgbClr val="D9D9D9"/>
              </a:solidFill>
            </a:endParaRPr>
          </a:p>
          <a:p>
            <a:pPr marL="0" lvl="0" indent="0" algn="l" rtl="0">
              <a:spcBef>
                <a:spcPts val="0"/>
              </a:spcBef>
              <a:spcAft>
                <a:spcPts val="0"/>
              </a:spcAft>
              <a:buNone/>
            </a:pPr>
            <a:r>
              <a:rPr lang="en"/>
              <a:t>    “:icu”,</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Forward public configs up the dependency chain.</a:t>
            </a:r>
            <a:endParaRPr/>
          </a:p>
        </p:txBody>
      </p:sp>
      <p:sp>
        <p:nvSpPr>
          <p:cNvPr id="165" name="Google Shape;165;p3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shared_library(“i18n_utils”)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r>
              <a:rPr lang="en">
                <a:solidFill>
                  <a:srgbClr val="FF9900"/>
                </a:solidFill>
              </a:rPr>
              <a:t>public_deps </a:t>
            </a:r>
            <a:r>
              <a:rPr lang="en"/>
              <a:t>= [</a:t>
            </a:r>
            <a:endParaRPr/>
          </a:p>
          <a:p>
            <a:pPr marL="0" lvl="0" indent="0" algn="l" rtl="0">
              <a:spcBef>
                <a:spcPts val="0"/>
              </a:spcBef>
              <a:spcAft>
                <a:spcPts val="0"/>
              </a:spcAft>
              <a:buNone/>
            </a:pPr>
            <a:r>
              <a:rPr lang="en"/>
              <a:t>    “//third_party/icu”,</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deps = [</a:t>
            </a:r>
            <a:endParaRPr/>
          </a:p>
          <a:p>
            <a:pPr marL="0" lvl="0" indent="0" algn="l" rtl="0">
              <a:spcBef>
                <a:spcPts val="0"/>
              </a:spcBef>
              <a:spcAft>
                <a:spcPts val="0"/>
              </a:spcAft>
              <a:buNone/>
            </a:pPr>
            <a:r>
              <a:rPr lang="en"/>
              <a:t>    </a:t>
            </a:r>
            <a:r>
              <a:rPr lang="en" b="0" i="1">
                <a:solidFill>
                  <a:srgbClr val="D9D9D9"/>
                </a:solidFill>
              </a:rPr>
              <a:t># Apply ICU’s public_configs.</a:t>
            </a:r>
            <a:endParaRPr b="0" i="1">
              <a:solidFill>
                <a:srgbClr val="D9D9D9"/>
              </a:solidFill>
            </a:endParaRPr>
          </a:p>
          <a:p>
            <a:pPr marL="0" lvl="0" indent="0" algn="l" rtl="0">
              <a:spcBef>
                <a:spcPts val="0"/>
              </a:spcBef>
              <a:spcAft>
                <a:spcPts val="0"/>
              </a:spcAft>
              <a:buNone/>
            </a:pPr>
            <a:r>
              <a:rPr lang="en"/>
              <a:t>    “:i18n_utils”,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Some things the code loads dynamically.</a:t>
            </a:r>
            <a:endParaRPr/>
          </a:p>
        </p:txBody>
      </p:sp>
      <p:sp>
        <p:nvSpPr>
          <p:cNvPr id="171" name="Google Shape;171;p34"/>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test(“doom_melon_tests”) {</a:t>
            </a:r>
            <a:endParaRPr>
              <a:solidFill>
                <a:schemeClr val="lt1"/>
              </a:solidFill>
            </a:endParaRPr>
          </a:p>
          <a:p>
            <a:pPr marL="0" lvl="0" indent="0" algn="l" rtl="0">
              <a:spcBef>
                <a:spcPts val="0"/>
              </a:spcBef>
              <a:spcAft>
                <a:spcPts val="0"/>
              </a:spcAft>
              <a:buClr>
                <a:schemeClr val="dk1"/>
              </a:buClr>
              <a:buSzPts val="1100"/>
              <a:buFont typeface="Arial"/>
              <a:buNone/>
            </a:pPr>
            <a:r>
              <a:rPr lang="en" b="0" i="1">
                <a:solidFill>
                  <a:schemeClr val="lt1"/>
                </a:solidFill>
              </a:rPr>
              <a:t>  </a:t>
            </a:r>
            <a:r>
              <a:rPr lang="en" sz="1900" b="0" i="1">
                <a:solidFill>
                  <a:schemeClr val="lt1"/>
                </a:solidFill>
              </a:rPr>
              <a:t># This file is loaded @ runtime.</a:t>
            </a:r>
            <a:endParaRPr sz="1900" b="0" i="1">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data</a:t>
            </a:r>
            <a:r>
              <a:rPr lang="en">
                <a:solidFill>
                  <a:schemeClr val="lt1"/>
                </a:solidFill>
              </a:rPr>
              <a:t> = [</a:t>
            </a:r>
            <a:endParaRPr b="0" i="1">
              <a:solidFill>
                <a:srgbClr val="D9D9D9"/>
              </a:solidFill>
            </a:endParaRPr>
          </a:p>
          <a:p>
            <a:pPr marL="0" lvl="0" indent="0" algn="l" rtl="0">
              <a:spcBef>
                <a:spcPts val="0"/>
              </a:spcBef>
              <a:spcAft>
                <a:spcPts val="0"/>
              </a:spcAft>
              <a:buClr>
                <a:schemeClr val="dk1"/>
              </a:buClr>
              <a:buSzPts val="1100"/>
              <a:buFont typeface="Arial"/>
              <a:buNone/>
            </a:pPr>
            <a:r>
              <a:rPr lang="en">
                <a:solidFill>
                  <a:schemeClr val="lt1"/>
                </a:solidFill>
              </a:rPr>
              <a:t>    “melon_cache.txt”,</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shared_library(“icu”) {</a:t>
            </a:r>
            <a:endParaRPr/>
          </a:p>
          <a:p>
            <a:pPr marL="0" lvl="0" indent="0" algn="l" rtl="0">
              <a:spcBef>
                <a:spcPts val="0"/>
              </a:spcBef>
              <a:spcAft>
                <a:spcPts val="0"/>
              </a:spcAft>
              <a:buNone/>
            </a:pPr>
            <a:r>
              <a:rPr lang="en" i="1"/>
              <a:t>  </a:t>
            </a:r>
            <a:r>
              <a:rPr lang="en" sz="1900" i="1"/>
              <a:t># This target is loaded @ runtime.</a:t>
            </a:r>
            <a:endParaRPr sz="1900" i="1"/>
          </a:p>
          <a:p>
            <a:pPr marL="0" lvl="0" indent="0" algn="l" rtl="0">
              <a:spcBef>
                <a:spcPts val="0"/>
              </a:spcBef>
              <a:spcAft>
                <a:spcPts val="0"/>
              </a:spcAft>
              <a:buNone/>
            </a:pPr>
            <a:r>
              <a:rPr lang="en"/>
              <a:t>  </a:t>
            </a:r>
            <a:r>
              <a:rPr lang="en">
                <a:solidFill>
                  <a:srgbClr val="FF9900"/>
                </a:solidFill>
              </a:rPr>
              <a:t>data_deps </a:t>
            </a:r>
            <a:r>
              <a:rPr lang="en"/>
              <a:t>= [</a:t>
            </a:r>
            <a:endParaRPr/>
          </a:p>
          <a:p>
            <a:pPr marL="0" lvl="0" indent="0" algn="l" rtl="0">
              <a:spcBef>
                <a:spcPts val="0"/>
              </a:spcBef>
              <a:spcAft>
                <a:spcPts val="0"/>
              </a:spcAft>
              <a:buNone/>
            </a:pPr>
            <a:r>
              <a:rPr lang="en"/>
              <a:t>    “:icu_data_tables”,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 have no idea what is going on.</a:t>
            </a:r>
            <a:endParaRPr/>
          </a:p>
        </p:txBody>
      </p:sp>
      <p:sp>
        <p:nvSpPr>
          <p:cNvPr id="177" name="Google Shape;177;p35"/>
          <p:cNvSpPr txBox="1">
            <a:spLocks noGrp="1"/>
          </p:cNvSpPr>
          <p:nvPr>
            <p:ph type="body" idx="1"/>
          </p:nvPr>
        </p:nvSpPr>
        <p:spPr>
          <a:xfrm>
            <a:off x="4099300" y="82175"/>
            <a:ext cx="514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&gt; </a:t>
            </a:r>
            <a:r>
              <a:rPr lang="en" sz="1800">
                <a:solidFill>
                  <a:srgbClr val="FF9900"/>
                </a:solidFill>
              </a:rPr>
              <a:t>gn desc </a:t>
            </a:r>
            <a:r>
              <a:rPr lang="en" sz="1800"/>
              <a:t>out/Default //base</a:t>
            </a:r>
            <a:endParaRPr sz="1800"/>
          </a:p>
          <a:p>
            <a:pPr marL="0" lvl="0" indent="0" algn="l" rtl="0">
              <a:spcBef>
                <a:spcPts val="0"/>
              </a:spcBef>
              <a:spcAft>
                <a:spcPts val="0"/>
              </a:spcAft>
              <a:buNone/>
            </a:pPr>
            <a:r>
              <a:rPr lang="en" sz="1800"/>
              <a:t>… &lt;lots o’ stuff&gt;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&gt; gn desc out/Default</a:t>
            </a:r>
            <a:endParaRPr sz="1800"/>
          </a:p>
          <a:p>
            <a:pPr marL="0" lvl="0" indent="0" algn="l" rtl="0">
              <a:spcBef>
                <a:spcPts val="0"/>
              </a:spcBef>
              <a:spcAft>
                <a:spcPts val="0"/>
              </a:spcAft>
              <a:buNone/>
            </a:pPr>
            <a:r>
              <a:rPr lang="en" sz="1800"/>
              <a:t>       //tools/gn </a:t>
            </a:r>
            <a:r>
              <a:rPr lang="en" sz="1800">
                <a:solidFill>
                  <a:srgbClr val="FF9900"/>
                </a:solidFill>
              </a:rPr>
              <a:t>deps --tree</a:t>
            </a:r>
            <a:endParaRPr sz="1800">
              <a:solidFill>
                <a:srgbClr val="FF9900"/>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//base:base</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//base:base_paths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//base:base_static</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//base:build_date</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//base:copy_dbghelp.dll</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//base:debugging_flags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//base/allocator:allocator</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//base/allocator:allocator_shim</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//base/allocator:prep_libc</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//base/third_party/dynamic_annotations:dynamic_annotations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//base/trace_event/etw_manifest:chrome_events_win</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//build/config/sanitizers:deps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//third_party/modp_b64:modp_b64</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//build/config/sanitizers:deps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//tools/gn:gn_lib</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//base:base...</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//base/third_party/dynamic_annotations:dynamic_annotations</a:t>
            </a:r>
            <a:endParaRPr sz="900">
              <a:solidFill>
                <a:srgbClr val="FFFFFF"/>
              </a:solidFill>
            </a:endParaRPr>
          </a:p>
          <a:p>
            <a:pPr marL="0" lvl="0" indent="0" algn="l" rtl="0">
              <a:spcBef>
                <a:spcPts val="0"/>
              </a:spcBef>
              <a:spcAft>
                <a:spcPts val="0"/>
              </a:spcAft>
              <a:buClr>
                <a:schemeClr val="dk1"/>
              </a:buClr>
              <a:buSzPts val="1100"/>
              <a:buFont typeface="Arial"/>
              <a:buNone/>
            </a:pPr>
            <a:r>
              <a:rPr lang="en" sz="900">
                <a:solidFill>
                  <a:srgbClr val="FFFFFF"/>
                </a:solidFill>
              </a:rPr>
              <a:t>  //tools/gn:last_commit_position</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p>
          <a:p>
            <a:pPr marL="0" lvl="0" indent="0" algn="l" rtl="0">
              <a:spcBef>
                <a:spcPts val="0"/>
              </a:spcBef>
              <a:spcAft>
                <a:spcPts val="0"/>
              </a:spcAft>
              <a:buNone/>
            </a:pP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Drowning in flags!</a:t>
            </a:r>
            <a:endParaRPr/>
          </a:p>
        </p:txBody>
      </p:sp>
      <p:sp>
        <p:nvSpPr>
          <p:cNvPr id="183" name="Google Shape;183;p36"/>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gn desc out/Default</a:t>
            </a:r>
            <a:endParaRPr/>
          </a:p>
          <a:p>
            <a:pPr marL="0" lvl="0" indent="0" algn="l" rtl="0">
              <a:spcBef>
                <a:spcPts val="0"/>
              </a:spcBef>
              <a:spcAft>
                <a:spcPts val="0"/>
              </a:spcAft>
              <a:buNone/>
            </a:pPr>
            <a:r>
              <a:rPr lang="en"/>
              <a:t>             //base </a:t>
            </a:r>
            <a:r>
              <a:rPr lang="en">
                <a:solidFill>
                  <a:srgbClr val="FF9900"/>
                </a:solidFill>
              </a:rPr>
              <a:t>cflags --blame</a:t>
            </a:r>
            <a:endParaRPr>
              <a:solidFill>
                <a:srgbClr val="FF9900"/>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sz="1200"/>
              <a:t>  From //build/config/compiler:default_optimization</a:t>
            </a:r>
            <a:endParaRPr sz="1200"/>
          </a:p>
          <a:p>
            <a:pPr marL="0" lvl="0" indent="0" algn="l" rtl="0">
              <a:spcBef>
                <a:spcPts val="0"/>
              </a:spcBef>
              <a:spcAft>
                <a:spcPts val="0"/>
              </a:spcAft>
              <a:buClr>
                <a:schemeClr val="dk1"/>
              </a:buClr>
              <a:buSzPts val="1100"/>
              <a:buFont typeface="Arial"/>
              <a:buNone/>
            </a:pPr>
            <a:r>
              <a:rPr lang="en" sz="1200"/>
              <a:t>       (Added by //build/config/BUILDCONFIG.gn:456)</a:t>
            </a:r>
            <a:endParaRPr sz="1200"/>
          </a:p>
          <a:p>
            <a:pPr marL="0" lvl="0" indent="0" algn="l" rtl="0">
              <a:spcBef>
                <a:spcPts val="0"/>
              </a:spcBef>
              <a:spcAft>
                <a:spcPts val="0"/>
              </a:spcAft>
              <a:buClr>
                <a:schemeClr val="dk1"/>
              </a:buClr>
              <a:buSzPts val="1100"/>
              <a:buFont typeface="Arial"/>
              <a:buNone/>
            </a:pPr>
            <a:r>
              <a:rPr lang="en" sz="1200"/>
              <a:t>   </a:t>
            </a:r>
            <a:r>
              <a:rPr lang="en" sz="1200">
                <a:solidFill>
                  <a:srgbClr val="FF9900"/>
                </a:solidFill>
              </a:rPr>
              <a:t> /Od</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solidFill>
                  <a:srgbClr val="FF9900"/>
                </a:solidFill>
              </a:rPr>
              <a:t>    /Ob0</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solidFill>
                  <a:srgbClr val="FF9900"/>
                </a:solidFill>
              </a:rPr>
              <a:t>    /RTC1</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t>  From //build/config/compiler:default_symbols</a:t>
            </a:r>
            <a:endParaRPr sz="1200"/>
          </a:p>
          <a:p>
            <a:pPr marL="0" lvl="0" indent="0" algn="l" rtl="0">
              <a:spcBef>
                <a:spcPts val="0"/>
              </a:spcBef>
              <a:spcAft>
                <a:spcPts val="0"/>
              </a:spcAft>
              <a:buClr>
                <a:schemeClr val="dk1"/>
              </a:buClr>
              <a:buSzPts val="1100"/>
              <a:buFont typeface="Arial"/>
              <a:buNone/>
            </a:pPr>
            <a:r>
              <a:rPr lang="en" sz="1200"/>
              <a:t>       (Added by //build/config/BUILDCONFIG.gn:457)</a:t>
            </a:r>
            <a:endParaRPr sz="1200"/>
          </a:p>
          <a:p>
            <a:pPr marL="0" lvl="0" indent="0" algn="l" rtl="0">
              <a:spcBef>
                <a:spcPts val="0"/>
              </a:spcBef>
              <a:spcAft>
                <a:spcPts val="0"/>
              </a:spcAft>
              <a:buClr>
                <a:schemeClr val="dk1"/>
              </a:buClr>
              <a:buSzPts val="1100"/>
              <a:buFont typeface="Arial"/>
              <a:buNone/>
            </a:pPr>
            <a:r>
              <a:rPr lang="en" sz="1200"/>
              <a:t>    </a:t>
            </a:r>
            <a:r>
              <a:rPr lang="en" sz="1200">
                <a:solidFill>
                  <a:srgbClr val="FF9900"/>
                </a:solidFill>
              </a:rPr>
              <a:t>/Zi</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t>  From //build/config/compiler:runtime_library</a:t>
            </a:r>
            <a:endParaRPr sz="1200"/>
          </a:p>
          <a:p>
            <a:pPr marL="0" lvl="0" indent="0" algn="l" rtl="0">
              <a:spcBef>
                <a:spcPts val="0"/>
              </a:spcBef>
              <a:spcAft>
                <a:spcPts val="0"/>
              </a:spcAft>
              <a:buClr>
                <a:schemeClr val="dk1"/>
              </a:buClr>
              <a:buSzPts val="1100"/>
              <a:buFont typeface="Arial"/>
              <a:buNone/>
            </a:pPr>
            <a:r>
              <a:rPr lang="en" sz="1200"/>
              <a:t>       (Added by //build/config/BUILDCONFIG.gn:459)</a:t>
            </a:r>
            <a:endParaRPr sz="1200"/>
          </a:p>
          <a:p>
            <a:pPr marL="0" lvl="0" indent="0" algn="l" rtl="0">
              <a:spcBef>
                <a:spcPts val="0"/>
              </a:spcBef>
              <a:spcAft>
                <a:spcPts val="0"/>
              </a:spcAft>
              <a:buClr>
                <a:schemeClr val="dk1"/>
              </a:buClr>
              <a:buSzPts val="1100"/>
              <a:buFont typeface="Arial"/>
              <a:buNone/>
            </a:pPr>
            <a:r>
              <a:rPr lang="en" sz="1200"/>
              <a:t>    </a:t>
            </a:r>
            <a:r>
              <a:rPr lang="en" sz="1200">
                <a:solidFill>
                  <a:srgbClr val="FF9900"/>
                </a:solidFill>
              </a:rPr>
              <a:t>/MTd</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t>  From //build/config:precompiled_headers</a:t>
            </a:r>
            <a:endParaRPr sz="1200"/>
          </a:p>
          <a:p>
            <a:pPr marL="0" lvl="0" indent="0" algn="l" rtl="0">
              <a:spcBef>
                <a:spcPts val="0"/>
              </a:spcBef>
              <a:spcAft>
                <a:spcPts val="0"/>
              </a:spcAft>
              <a:buClr>
                <a:schemeClr val="dk1"/>
              </a:buClr>
              <a:buSzPts val="1100"/>
              <a:buFont typeface="Arial"/>
              <a:buNone/>
            </a:pPr>
            <a:r>
              <a:rPr lang="en" sz="1200"/>
              <a:t>       (Added by //base/BUILD.gn:968)</a:t>
            </a:r>
            <a:endParaRPr sz="1200"/>
          </a:p>
          <a:p>
            <a:pPr marL="0" lvl="0" indent="0" algn="l" rtl="0">
              <a:spcBef>
                <a:spcPts val="0"/>
              </a:spcBef>
              <a:spcAft>
                <a:spcPts val="0"/>
              </a:spcAft>
              <a:buClr>
                <a:schemeClr val="dk1"/>
              </a:buClr>
              <a:buSzPts val="1100"/>
              <a:buFont typeface="Arial"/>
              <a:buNone/>
            </a:pPr>
            <a:r>
              <a:rPr lang="en" sz="1200"/>
              <a:t>    </a:t>
            </a:r>
            <a:r>
              <a:rPr lang="en" sz="1200">
                <a:solidFill>
                  <a:srgbClr val="FF9900"/>
                </a:solidFill>
              </a:rPr>
              <a:t>/FIbuild/precompile.h</a:t>
            </a:r>
            <a:endParaRPr sz="1200">
              <a:solidFill>
                <a:srgbClr val="FF9900"/>
              </a:solidFill>
            </a:endParaRPr>
          </a:p>
          <a:p>
            <a:pPr marL="0" lvl="0" indent="0" algn="l" rtl="0">
              <a:spcBef>
                <a:spcPts val="0"/>
              </a:spcBef>
              <a:spcAft>
                <a:spcPts val="0"/>
              </a:spcAft>
              <a:buClr>
                <a:schemeClr val="dk1"/>
              </a:buClr>
              <a:buSzPts val="1100"/>
              <a:buFont typeface="Arial"/>
              <a:buNone/>
            </a:pPr>
            <a:r>
              <a:rPr lang="en" sz="1200"/>
              <a:t>  From //build/config/compiler:no_size_t_to_int_warning</a:t>
            </a:r>
            <a:endParaRPr sz="1200"/>
          </a:p>
          <a:p>
            <a:pPr marL="0" lvl="0" indent="0" algn="l" rtl="0">
              <a:spcBef>
                <a:spcPts val="0"/>
              </a:spcBef>
              <a:spcAft>
                <a:spcPts val="0"/>
              </a:spcAft>
              <a:buClr>
                <a:schemeClr val="dk1"/>
              </a:buClr>
              <a:buSzPts val="1100"/>
              <a:buFont typeface="Arial"/>
              <a:buNone/>
            </a:pPr>
            <a:r>
              <a:rPr lang="en" sz="1200"/>
              <a:t>       (Added by //base/BUILD.gn:1163)</a:t>
            </a:r>
            <a:endParaRPr sz="1200"/>
          </a:p>
          <a:p>
            <a:pPr marL="0" lvl="0" indent="0" algn="l" rtl="0">
              <a:spcBef>
                <a:spcPts val="0"/>
              </a:spcBef>
              <a:spcAft>
                <a:spcPts val="0"/>
              </a:spcAft>
              <a:buClr>
                <a:schemeClr val="dk1"/>
              </a:buClr>
              <a:buSzPts val="1100"/>
              <a:buFont typeface="Arial"/>
              <a:buNone/>
            </a:pPr>
            <a:r>
              <a:rPr lang="en" sz="1200"/>
              <a:t>    </a:t>
            </a:r>
            <a:r>
              <a:rPr lang="en" sz="1200">
                <a:solidFill>
                  <a:srgbClr val="FF9900"/>
                </a:solidFill>
              </a:rPr>
              <a:t>/wd4267</a:t>
            </a:r>
            <a:endParaRPr sz="1200">
              <a:solidFill>
                <a:srgbClr val="FF9900"/>
              </a:solidFill>
            </a:endParaRPr>
          </a:p>
          <a:p>
            <a:pPr marL="0" lvl="0" indent="0" algn="l" rtl="0">
              <a:spcBef>
                <a:spcPts val="0"/>
              </a:spcBef>
              <a:spcAft>
                <a:spcPts val="0"/>
              </a:spcAft>
              <a:buNone/>
            </a:pP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targets exist?</a:t>
            </a:r>
            <a:endParaRPr/>
          </a:p>
        </p:txBody>
      </p:sp>
      <p:sp>
        <p:nvSpPr>
          <p:cNvPr id="189" name="Google Shape;189;p37"/>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&gt; </a:t>
            </a:r>
            <a:r>
              <a:rPr lang="en">
                <a:solidFill>
                  <a:srgbClr val="FF9900"/>
                </a:solidFill>
              </a:rPr>
              <a:t>gn ls</a:t>
            </a:r>
            <a:r>
              <a:rPr lang="en">
                <a:solidFill>
                  <a:schemeClr val="lt1"/>
                </a:solidFill>
              </a:rPr>
              <a:t> out/Default “//base/*”</a:t>
            </a:r>
            <a:endParaRPr sz="1400">
              <a:solidFill>
                <a:schemeClr val="lt1"/>
              </a:solidFill>
            </a:endParaRPr>
          </a:p>
          <a:p>
            <a:pPr marL="0" lvl="0" indent="0" algn="l" rtl="0">
              <a:spcBef>
                <a:spcPts val="0"/>
              </a:spcBef>
              <a:spcAft>
                <a:spcPts val="0"/>
              </a:spcAft>
              <a:buNone/>
            </a:pPr>
            <a:r>
              <a:rPr lang="en" sz="1400">
                <a:solidFill>
                  <a:schemeClr val="lt1"/>
                </a:solidFill>
              </a:rPr>
              <a:t>//base:base</a:t>
            </a:r>
            <a:endParaRPr sz="1400">
              <a:solidFill>
                <a:schemeClr val="lt1"/>
              </a:solidFill>
            </a:endParaRPr>
          </a:p>
          <a:p>
            <a:pPr marL="0" lvl="0" indent="0" algn="l" rtl="0">
              <a:spcBef>
                <a:spcPts val="0"/>
              </a:spcBef>
              <a:spcAft>
                <a:spcPts val="0"/>
              </a:spcAft>
              <a:buNone/>
            </a:pPr>
            <a:r>
              <a:rPr lang="en" sz="1400">
                <a:solidFill>
                  <a:schemeClr val="lt1"/>
                </a:solidFill>
              </a:rPr>
              <a:t>//base:base_i18n_perftests</a:t>
            </a:r>
            <a:endParaRPr sz="1400">
              <a:solidFill>
                <a:schemeClr val="lt1"/>
              </a:solidFill>
            </a:endParaRPr>
          </a:p>
          <a:p>
            <a:pPr marL="0" lvl="0" indent="0" algn="l" rtl="0">
              <a:spcBef>
                <a:spcPts val="0"/>
              </a:spcBef>
              <a:spcAft>
                <a:spcPts val="0"/>
              </a:spcAft>
              <a:buNone/>
            </a:pPr>
            <a:r>
              <a:rPr lang="en" sz="1400">
                <a:solidFill>
                  <a:schemeClr val="lt1"/>
                </a:solidFill>
              </a:rPr>
              <a:t>//base:base_i18n_perftests_run</a:t>
            </a:r>
            <a:endParaRPr sz="1400">
              <a:solidFill>
                <a:schemeClr val="lt1"/>
              </a:solidFill>
            </a:endParaRPr>
          </a:p>
          <a:p>
            <a:pPr marL="0" lvl="0" indent="0" algn="l" rtl="0">
              <a:spcBef>
                <a:spcPts val="0"/>
              </a:spcBef>
              <a:spcAft>
                <a:spcPts val="0"/>
              </a:spcAft>
              <a:buNone/>
            </a:pPr>
            <a:r>
              <a:rPr lang="en" sz="1400">
                <a:solidFill>
                  <a:schemeClr val="lt1"/>
                </a:solidFill>
              </a:rPr>
              <a:t>//base:base_paths</a:t>
            </a:r>
            <a:endParaRPr sz="1400">
              <a:solidFill>
                <a:schemeClr val="lt1"/>
              </a:solidFill>
            </a:endParaRPr>
          </a:p>
          <a:p>
            <a:pPr marL="0" lvl="0" indent="0" algn="l" rtl="0">
              <a:spcBef>
                <a:spcPts val="0"/>
              </a:spcBef>
              <a:spcAft>
                <a:spcPts val="0"/>
              </a:spcAft>
              <a:buNone/>
            </a:pPr>
            <a:r>
              <a:rPr lang="en" sz="1400">
                <a:solidFill>
                  <a:schemeClr val="lt1"/>
                </a:solidFill>
              </a:rPr>
              <a:t>//base:base_perftests</a:t>
            </a:r>
            <a:endParaRPr sz="1400">
              <a:solidFill>
                <a:schemeClr val="lt1"/>
              </a:solidFill>
            </a:endParaRPr>
          </a:p>
          <a:p>
            <a:pPr marL="0" lvl="0" indent="0" algn="l" rtl="0">
              <a:spcBef>
                <a:spcPts val="0"/>
              </a:spcBef>
              <a:spcAft>
                <a:spcPts val="0"/>
              </a:spcAft>
              <a:buNone/>
            </a:pPr>
            <a:r>
              <a:rPr lang="en" sz="1400">
                <a:solidFill>
                  <a:schemeClr val="lt1"/>
                </a:solidFill>
              </a:rPr>
              <a:t>//base:base_perftests_run</a:t>
            </a:r>
            <a:endParaRPr sz="1400">
              <a:solidFill>
                <a:schemeClr val="lt1"/>
              </a:solidFill>
            </a:endParaRPr>
          </a:p>
          <a:p>
            <a:pPr marL="0" lvl="0" indent="0" algn="l" rtl="0">
              <a:spcBef>
                <a:spcPts val="0"/>
              </a:spcBef>
              <a:spcAft>
                <a:spcPts val="0"/>
              </a:spcAft>
              <a:buClr>
                <a:schemeClr val="dk1"/>
              </a:buClr>
              <a:buSzPts val="1100"/>
              <a:buFont typeface="Arial"/>
              <a:buNone/>
            </a:pPr>
            <a:r>
              <a:rPr lang="en" sz="1400">
                <a:solidFill>
                  <a:schemeClr val="lt1"/>
                </a:solidFill>
              </a:rPr>
              <a:t>//base:base_static</a:t>
            </a:r>
            <a:br>
              <a:rPr lang="en" sz="1400">
                <a:solidFill>
                  <a:schemeClr val="lt1"/>
                </a:solidFill>
              </a:rPr>
            </a:br>
            <a:r>
              <a:rPr lang="en" sz="1400">
                <a:solidFill>
                  <a:schemeClr val="lt1"/>
                </a:solidFill>
              </a:rPr>
              <a:t>//base:base_unittests</a:t>
            </a:r>
            <a:br>
              <a:rPr lang="en" sz="1400">
                <a:solidFill>
                  <a:schemeClr val="lt1"/>
                </a:solidFill>
              </a:rPr>
            </a:br>
            <a:r>
              <a:rPr lang="en" sz="1400">
                <a:solidFill>
                  <a:schemeClr val="lt1"/>
                </a:solidFill>
              </a:rPr>
              <a:t>//base:base_unittests_bundle_data</a:t>
            </a:r>
            <a:br>
              <a:rPr lang="en" sz="1400">
                <a:solidFill>
                  <a:schemeClr val="lt1"/>
                </a:solidFill>
              </a:rPr>
            </a:br>
            <a:r>
              <a:rPr lang="en" sz="1400">
                <a:solidFill>
                  <a:schemeClr val="lt1"/>
                </a:solidFill>
              </a:rPr>
              <a:t>//base:base_unittests_run</a:t>
            </a:r>
            <a:br>
              <a:rPr lang="en" sz="1400">
                <a:solidFill>
                  <a:schemeClr val="lt1"/>
                </a:solidFill>
              </a:rPr>
            </a:br>
            <a:r>
              <a:rPr lang="en" sz="1400">
                <a:solidFill>
                  <a:schemeClr val="lt1"/>
                </a:solidFill>
              </a:rPr>
              <a:t>//base:build_date</a:t>
            </a:r>
            <a:br>
              <a:rPr lang="en" sz="1400">
                <a:solidFill>
                  <a:schemeClr val="lt1"/>
                </a:solidFill>
              </a:rPr>
            </a:br>
            <a:r>
              <a:rPr lang="en" sz="1400">
                <a:solidFill>
                  <a:schemeClr val="lt1"/>
                </a:solidFill>
              </a:rPr>
              <a:t>//base:build_utf8_validator_tables</a:t>
            </a:r>
            <a:br>
              <a:rPr lang="en" sz="1400">
                <a:solidFill>
                  <a:schemeClr val="lt1"/>
                </a:solidFill>
              </a:rPr>
            </a:br>
            <a:r>
              <a:rPr lang="en" sz="1400">
                <a:solidFill>
                  <a:schemeClr val="lt1"/>
                </a:solidFill>
              </a:rPr>
              <a:t>//base:check_example</a:t>
            </a:r>
            <a:br>
              <a:rPr lang="en" sz="1400">
                <a:solidFill>
                  <a:schemeClr val="lt1"/>
                </a:solidFill>
              </a:rPr>
            </a:br>
            <a:r>
              <a:rPr lang="en" sz="1400">
                <a:solidFill>
                  <a:schemeClr val="lt1"/>
                </a:solidFill>
              </a:rPr>
              <a:t>//base:debugging_flags</a:t>
            </a:r>
            <a:br>
              <a:rPr lang="en" sz="1400">
                <a:solidFill>
                  <a:schemeClr val="lt1"/>
                </a:solidFill>
              </a:rPr>
            </a:br>
            <a:r>
              <a:rPr lang="en" sz="1400">
                <a:solidFill>
                  <a:schemeClr val="lt1"/>
                </a:solidFill>
              </a:rPr>
              <a:t>//base:i18n</a:t>
            </a:r>
            <a:br>
              <a:rPr lang="en" sz="1400">
                <a:solidFill>
                  <a:schemeClr val="lt1"/>
                </a:solidFill>
              </a:rPr>
            </a:br>
            <a:r>
              <a:rPr lang="en" sz="1400">
                <a:solidFill>
                  <a:schemeClr val="lt1"/>
                </a:solidFill>
              </a:rPr>
              <a:t>//base:message_loop_tests</a:t>
            </a:r>
            <a:br>
              <a:rPr lang="en" sz="1400">
                <a:solidFill>
                  <a:schemeClr val="lt1"/>
                </a:solidFill>
              </a:rPr>
            </a:br>
            <a:r>
              <a:rPr lang="en" sz="1400">
                <a:solidFill>
                  <a:schemeClr val="lt1"/>
                </a:solidFill>
              </a:rPr>
              <a:t>//base/allocator:allocator</a:t>
            </a:r>
            <a:br>
              <a:rPr lang="en" sz="1400">
                <a:solidFill>
                  <a:schemeClr val="lt1"/>
                </a:solidFill>
              </a:rPr>
            </a:br>
            <a:r>
              <a:rPr lang="en" sz="1400">
                <a:solidFill>
                  <a:schemeClr val="lt1"/>
                </a:solidFill>
              </a:rPr>
              <a:t>//base/allocator:features</a:t>
            </a:r>
            <a:br>
              <a:rPr lang="en" sz="1400">
                <a:solidFill>
                  <a:schemeClr val="lt1"/>
                </a:solidFill>
              </a:rPr>
            </a:br>
            <a:r>
              <a:rPr lang="en" sz="1400">
                <a:solidFill>
                  <a:schemeClr val="lt1"/>
                </a:solidFill>
              </a:rPr>
              <a:t>//base/allocator:tcmalloc</a:t>
            </a:r>
            <a:br>
              <a:rPr lang="en" sz="1400">
                <a:solidFill>
                  <a:schemeClr val="lt1"/>
                </a:solidFill>
              </a:rPr>
            </a:b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0"/>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Mailing list</a:t>
            </a:r>
            <a:br>
              <a:rPr lang="en" sz="2000">
                <a:solidFill>
                  <a:schemeClr val="dk1"/>
                </a:solidFill>
              </a:rPr>
            </a:br>
            <a:r>
              <a:rPr lang="en" sz="2000" b="0" u="sng">
                <a:solidFill>
                  <a:schemeClr val="hlink"/>
                </a:solidFill>
                <a:hlinkClick r:id="rId3"/>
              </a:rPr>
              <a:t>gn-dev@chromium.org</a:t>
            </a:r>
            <a:r>
              <a:rPr lang="en" sz="2000" b="0">
                <a:solidFill>
                  <a:schemeClr val="dk1"/>
                </a:solidFill>
              </a:rPr>
              <a:t>  (public)</a:t>
            </a:r>
            <a:endParaRPr sz="2000" b="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Source code</a:t>
            </a:r>
            <a:br>
              <a:rPr lang="en" sz="2000">
                <a:solidFill>
                  <a:schemeClr val="dk1"/>
                </a:solidFill>
              </a:rPr>
            </a:br>
            <a:r>
              <a:rPr lang="en" sz="2000" b="0" u="sng">
                <a:solidFill>
                  <a:schemeClr val="accent5"/>
                </a:solidFill>
                <a:hlinkClick r:id="rId4">
                  <a:extLst>
                    <a:ext uri="{A12FA001-AC4F-418D-AE19-62706E023703}">
                      <ahyp:hlinkClr xmlns:ahyp="http://schemas.microsoft.com/office/drawing/2018/hyperlinkcolor" val="tx"/>
                    </a:ext>
                  </a:extLst>
                </a:hlinkClick>
              </a:rPr>
              <a:t>gn.googlesource.com</a:t>
            </a:r>
            <a:endParaRPr sz="200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All help in one file</a:t>
            </a:r>
            <a:br>
              <a:rPr lang="en" sz="2000">
                <a:solidFill>
                  <a:schemeClr val="dk1"/>
                </a:solidFill>
              </a:rPr>
            </a:br>
            <a:r>
              <a:rPr lang="en" sz="2000" b="0" u="sng">
                <a:solidFill>
                  <a:schemeClr val="hlink"/>
                </a:solidFill>
                <a:hlinkClick r:id="rId5"/>
              </a:rPr>
              <a:t>docs/reference.md</a:t>
            </a:r>
            <a:r>
              <a:rPr lang="en" sz="2000" b="0"/>
              <a:t> (concatenated from “gn help”)</a:t>
            </a:r>
            <a:endParaRPr sz="2000" b="0"/>
          </a:p>
          <a:p>
            <a:pPr marL="0" lvl="0" indent="0" algn="l" rtl="0">
              <a:lnSpc>
                <a:spcPct val="100000"/>
              </a:lnSpc>
              <a:spcBef>
                <a:spcPts val="0"/>
              </a:spcBef>
              <a:spcAft>
                <a:spcPts val="0"/>
              </a:spcAft>
              <a:buNone/>
            </a:pPr>
            <a:endParaRPr sz="2000" b="0"/>
          </a:p>
        </p:txBody>
      </p:sp>
      <p:sp>
        <p:nvSpPr>
          <p:cNvPr id="89" name="Google Shape;89;p20"/>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info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do I depend on that?</a:t>
            </a:r>
            <a:endParaRPr/>
          </a:p>
          <a:p>
            <a:pPr marL="0" lvl="0" indent="0" algn="l" rtl="0">
              <a:spcBef>
                <a:spcPts val="0"/>
              </a:spcBef>
              <a:spcAft>
                <a:spcPts val="0"/>
              </a:spcAft>
              <a:buNone/>
            </a:pPr>
            <a:endParaRPr/>
          </a:p>
          <a:p>
            <a:pPr marL="0" lvl="0" indent="0" algn="l" rtl="0">
              <a:spcBef>
                <a:spcPts val="0"/>
              </a:spcBef>
              <a:spcAft>
                <a:spcPts val="0"/>
              </a:spcAft>
              <a:buNone/>
            </a:pPr>
            <a:r>
              <a:rPr lang="en"/>
              <a:t>Why can’t I use a header from a dependency?</a:t>
            </a:r>
            <a:endParaRPr/>
          </a:p>
        </p:txBody>
      </p:sp>
      <p:sp>
        <p:nvSpPr>
          <p:cNvPr id="195" name="Google Shape;195;p38"/>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a:t>
            </a:r>
            <a:r>
              <a:rPr lang="en">
                <a:solidFill>
                  <a:srgbClr val="FF9900"/>
                </a:solidFill>
              </a:rPr>
              <a:t>gn path</a:t>
            </a:r>
            <a:r>
              <a:rPr lang="en"/>
              <a:t> out/Default</a:t>
            </a:r>
            <a:endParaRPr/>
          </a:p>
          <a:p>
            <a:pPr marL="0" lvl="0" indent="0" algn="l" rtl="0">
              <a:spcBef>
                <a:spcPts val="0"/>
              </a:spcBef>
              <a:spcAft>
                <a:spcPts val="0"/>
              </a:spcAft>
              <a:buNone/>
            </a:pPr>
            <a:r>
              <a:rPr lang="en"/>
              <a:t>       //content/browser //cc/base</a:t>
            </a:r>
            <a:endParaRPr/>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400"/>
              <a:t>//content/browser:browser </a:t>
            </a:r>
            <a:r>
              <a:rPr lang="en" sz="1400">
                <a:solidFill>
                  <a:srgbClr val="B7B7B7"/>
                </a:solidFill>
              </a:rPr>
              <a:t>--[private]--&gt;</a:t>
            </a:r>
            <a:endParaRPr sz="1400">
              <a:solidFill>
                <a:srgbClr val="B7B7B7"/>
              </a:solidFill>
            </a:endParaRPr>
          </a:p>
          <a:p>
            <a:pPr marL="0" lvl="0" indent="0" algn="l" rtl="0">
              <a:spcBef>
                <a:spcPts val="0"/>
              </a:spcBef>
              <a:spcAft>
                <a:spcPts val="0"/>
              </a:spcAft>
              <a:buClr>
                <a:schemeClr val="dk1"/>
              </a:buClr>
              <a:buSzPts val="1100"/>
              <a:buFont typeface="Arial"/>
              <a:buNone/>
            </a:pPr>
            <a:r>
              <a:rPr lang="en" sz="1400"/>
              <a:t>//cc:cc </a:t>
            </a:r>
            <a:r>
              <a:rPr lang="en" sz="1400">
                <a:solidFill>
                  <a:srgbClr val="B7B7B7"/>
                </a:solidFill>
              </a:rPr>
              <a:t>--[private]--&gt;</a:t>
            </a:r>
            <a:endParaRPr sz="1400">
              <a:solidFill>
                <a:srgbClr val="B7B7B7"/>
              </a:solidFill>
            </a:endParaRPr>
          </a:p>
          <a:p>
            <a:pPr marL="0" lvl="0" indent="0" algn="l" rtl="0">
              <a:spcBef>
                <a:spcPts val="0"/>
              </a:spcBef>
              <a:spcAft>
                <a:spcPts val="0"/>
              </a:spcAft>
              <a:buClr>
                <a:schemeClr val="dk1"/>
              </a:buClr>
              <a:buSzPts val="1100"/>
              <a:buFont typeface="Arial"/>
              <a:buNone/>
            </a:pPr>
            <a:r>
              <a:rPr lang="en" sz="1400"/>
              <a:t>//cc/base:base</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None/>
            </a:pPr>
            <a:r>
              <a:rPr lang="en" sz="1400"/>
              <a:t>Showing one of 118 unique non-data paths.</a:t>
            </a:r>
            <a:endParaRPr sz="1400"/>
          </a:p>
          <a:p>
            <a:pPr marL="0" lvl="0" indent="0" algn="l" rtl="0">
              <a:spcBef>
                <a:spcPts val="0"/>
              </a:spcBef>
              <a:spcAft>
                <a:spcPts val="0"/>
              </a:spcAft>
              <a:buClr>
                <a:schemeClr val="dk1"/>
              </a:buClr>
              <a:buSzPts val="1100"/>
              <a:buFont typeface="Arial"/>
              <a:buNone/>
            </a:pPr>
            <a:r>
              <a:rPr lang="en" sz="1400"/>
              <a:t>0 of them are public.</a:t>
            </a:r>
            <a:endParaRPr sz="1400"/>
          </a:p>
          <a:p>
            <a:pPr marL="0" lvl="0" indent="0" algn="l" rtl="0">
              <a:spcBef>
                <a:spcPts val="0"/>
              </a:spcBef>
              <a:spcAft>
                <a:spcPts val="0"/>
              </a:spcAft>
              <a:buClr>
                <a:schemeClr val="dk1"/>
              </a:buClr>
              <a:buSzPts val="1100"/>
              <a:buFont typeface="Arial"/>
              <a:buNone/>
            </a:pPr>
            <a:r>
              <a:rPr lang="en" sz="1400"/>
              <a:t>Use --all to print all paths.</a:t>
            </a:r>
            <a:endParaRPr sz="1400"/>
          </a:p>
          <a:p>
            <a:pPr marL="0" lvl="0" indent="0" algn="l" rtl="0">
              <a:spcBef>
                <a:spcPts val="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9"/>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references</a:t>
            </a:r>
            <a:endParaRPr/>
          </a:p>
          <a:p>
            <a:pPr marL="0" lvl="0" indent="0" algn="l" rtl="0">
              <a:spcBef>
                <a:spcPts val="0"/>
              </a:spcBef>
              <a:spcAft>
                <a:spcPts val="0"/>
              </a:spcAft>
              <a:buNone/>
            </a:pPr>
            <a:r>
              <a:rPr lang="en"/>
              <a:t>something?</a:t>
            </a:r>
            <a:endParaRPr/>
          </a:p>
        </p:txBody>
      </p:sp>
      <p:sp>
        <p:nvSpPr>
          <p:cNvPr id="201" name="Google Shape;201;p39"/>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&gt; </a:t>
            </a:r>
            <a:r>
              <a:rPr lang="en">
                <a:solidFill>
                  <a:srgbClr val="FF9900"/>
                </a:solidFill>
              </a:rPr>
              <a:t>gn refs</a:t>
            </a:r>
            <a:r>
              <a:rPr lang="en">
                <a:solidFill>
                  <a:schemeClr val="lt1"/>
                </a:solidFill>
              </a:rPr>
              <a:t> out/Default //cc</a:t>
            </a:r>
            <a:endParaRPr sz="1400">
              <a:solidFill>
                <a:schemeClr val="lt1"/>
              </a:solidFill>
            </a:endParaRPr>
          </a:p>
          <a:p>
            <a:pPr marL="0" lvl="0" indent="0" algn="l" rtl="0">
              <a:spcBef>
                <a:spcPts val="0"/>
              </a:spcBef>
              <a:spcAft>
                <a:spcPts val="0"/>
              </a:spcAft>
              <a:buNone/>
            </a:pPr>
            <a:r>
              <a:rPr lang="en" sz="1400">
                <a:solidFill>
                  <a:schemeClr val="lt1"/>
                </a:solidFill>
              </a:rPr>
              <a:t>//ash:ash</a:t>
            </a:r>
            <a:br>
              <a:rPr lang="en" sz="1400">
                <a:solidFill>
                  <a:schemeClr val="lt1"/>
                </a:solidFill>
              </a:rPr>
            </a:br>
            <a:r>
              <a:rPr lang="en" sz="1400">
                <a:solidFill>
                  <a:schemeClr val="lt1"/>
                </a:solidFill>
              </a:rPr>
              <a:t>//ash/mus:lib</a:t>
            </a:r>
            <a:br>
              <a:rPr lang="en" sz="1400">
                <a:solidFill>
                  <a:schemeClr val="lt1"/>
                </a:solidFill>
              </a:rPr>
            </a:br>
            <a:r>
              <a:rPr lang="en" sz="1400">
                <a:solidFill>
                  <a:schemeClr val="lt1"/>
                </a:solidFill>
              </a:rPr>
              <a:t>//blimp/client:blimp_client</a:t>
            </a:r>
            <a:endParaRPr sz="1400">
              <a:solidFill>
                <a:schemeClr val="lt1"/>
              </a:solidFill>
            </a:endParaRPr>
          </a:p>
          <a:p>
            <a:pPr marL="0" lvl="0" indent="0" algn="l" rtl="0">
              <a:spcBef>
                <a:spcPts val="0"/>
              </a:spcBef>
              <a:spcAft>
                <a:spcPts val="0"/>
              </a:spcAft>
              <a:buNone/>
            </a:pPr>
            <a:r>
              <a:rPr lang="en" sz="1400">
                <a:solidFill>
                  <a:schemeClr val="lt1"/>
                </a:solidFill>
              </a:rPr>
              <a:t>...</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a:solidFill>
                  <a:schemeClr val="lt1"/>
                </a:solidFill>
              </a:rPr>
              <a:t>&gt; </a:t>
            </a:r>
            <a:r>
              <a:rPr lang="en">
                <a:solidFill>
                  <a:srgbClr val="FF9900"/>
                </a:solidFill>
              </a:rPr>
              <a:t>gn refs</a:t>
            </a:r>
            <a:r>
              <a:rPr lang="en">
                <a:solidFill>
                  <a:schemeClr val="lt1"/>
                </a:solidFill>
              </a:rPr>
              <a:t> out/Default //cc --tree</a:t>
            </a:r>
            <a:endParaRPr>
              <a:solidFill>
                <a:schemeClr val="lt1"/>
              </a:solidFill>
            </a:endParaRPr>
          </a:p>
          <a:p>
            <a:pPr marL="0" lvl="0" indent="0" algn="l" rtl="0">
              <a:spcBef>
                <a:spcPts val="0"/>
              </a:spcBef>
              <a:spcAft>
                <a:spcPts val="0"/>
              </a:spcAft>
              <a:buNone/>
            </a:pPr>
            <a:r>
              <a:rPr lang="en" sz="1400">
                <a:solidFill>
                  <a:schemeClr val="lt1"/>
                </a:solidFill>
              </a:rPr>
              <a:t>//media/blink:blink</a:t>
            </a:r>
            <a:br>
              <a:rPr lang="en" sz="1400">
                <a:solidFill>
                  <a:schemeClr val="lt1"/>
                </a:solidFill>
              </a:rPr>
            </a:br>
            <a:r>
              <a:rPr lang="en" sz="1400">
                <a:solidFill>
                  <a:schemeClr val="lt1"/>
                </a:solidFill>
              </a:rPr>
              <a:t>  //media/blink:media_blink_unittests</a:t>
            </a:r>
            <a:br>
              <a:rPr lang="en" sz="1400">
                <a:solidFill>
                  <a:schemeClr val="lt1"/>
                </a:solidFill>
              </a:rPr>
            </a:br>
            <a:r>
              <a:rPr lang="en" sz="1400">
                <a:solidFill>
                  <a:schemeClr val="lt1"/>
                </a:solidFill>
              </a:rPr>
              <a:t>    //media/blink:media_blink_unittests_run</a:t>
            </a:r>
            <a:endParaRPr sz="1400">
              <a:solidFill>
                <a:schemeClr val="lt1"/>
              </a:solidFill>
            </a:endParaRPr>
          </a:p>
          <a:p>
            <a:pPr marL="0" lvl="0" indent="0" algn="l" rtl="0">
              <a:spcBef>
                <a:spcPts val="0"/>
              </a:spcBef>
              <a:spcAft>
                <a:spcPts val="0"/>
              </a:spcAft>
              <a:buNone/>
            </a:pPr>
            <a:r>
              <a:rPr lang="en" sz="1400">
                <a:solidFill>
                  <a:schemeClr val="lt1"/>
                </a:solidFill>
              </a:rPr>
              <a:t>...</a:t>
            </a: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r>
              <a:rPr lang="en">
                <a:solidFill>
                  <a:schemeClr val="lt1"/>
                </a:solidFill>
              </a:rPr>
              <a:t>&gt; </a:t>
            </a:r>
            <a:r>
              <a:rPr lang="en">
                <a:solidFill>
                  <a:srgbClr val="FF9900"/>
                </a:solidFill>
              </a:rPr>
              <a:t>gn refs</a:t>
            </a:r>
            <a:r>
              <a:rPr lang="en">
                <a:solidFill>
                  <a:schemeClr val="lt1"/>
                </a:solidFill>
              </a:rPr>
              <a:t> out/Default</a:t>
            </a:r>
            <a:br>
              <a:rPr lang="en">
                <a:solidFill>
                  <a:schemeClr val="lt1"/>
                </a:solidFill>
              </a:rPr>
            </a:br>
            <a:r>
              <a:rPr lang="en">
                <a:solidFill>
                  <a:schemeClr val="lt1"/>
                </a:solidFill>
              </a:rPr>
              <a:t>                  //base/macros.h</a:t>
            </a:r>
            <a:endParaRPr>
              <a:solidFill>
                <a:schemeClr val="lt1"/>
              </a:solidFill>
            </a:endParaRPr>
          </a:p>
          <a:p>
            <a:pPr marL="0" lvl="0" indent="0" algn="l" rtl="0">
              <a:spcBef>
                <a:spcPts val="0"/>
              </a:spcBef>
              <a:spcAft>
                <a:spcPts val="0"/>
              </a:spcAft>
              <a:buNone/>
            </a:pPr>
            <a:r>
              <a:rPr lang="en" sz="1600">
                <a:solidFill>
                  <a:schemeClr val="lt1"/>
                </a:solidFill>
              </a:rPr>
              <a:t>//base:base</a:t>
            </a:r>
            <a:endParaRPr sz="1600">
              <a:solidFill>
                <a:schemeClr val="lt1"/>
              </a:solidFill>
            </a:endParaRPr>
          </a:p>
          <a:p>
            <a:pPr marL="0" lvl="0" indent="0" algn="l" rtl="0">
              <a:spcBef>
                <a:spcPts val="0"/>
              </a:spcBef>
              <a:spcAft>
                <a:spcPts val="0"/>
              </a:spcAft>
              <a:buNone/>
            </a:pPr>
            <a:endParaRPr sz="1400">
              <a:solidFill>
                <a:schemeClr val="lt1"/>
              </a:solidFill>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p:nvPr/>
        </p:nvSpPr>
        <p:spPr>
          <a:xfrm>
            <a:off x="418450" y="0"/>
            <a:ext cx="47511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FF9900"/>
                </a:solidFill>
                <a:latin typeface="Droid Sans"/>
                <a:ea typeface="Droid Sans"/>
                <a:cs typeface="Droid Sans"/>
                <a:sym typeface="Droid Sans"/>
              </a:rPr>
              <a:t>Stepping back</a:t>
            </a:r>
            <a:endParaRPr sz="3000" b="1">
              <a:solidFill>
                <a:srgbClr val="FF9900"/>
              </a:solidFill>
              <a:latin typeface="Droid Sans"/>
              <a:ea typeface="Droid Sans"/>
              <a:cs typeface="Droid Sans"/>
              <a:sym typeface="Droid Sans"/>
            </a:endParaRPr>
          </a:p>
          <a:p>
            <a:pPr marL="0" lvl="0" indent="0" algn="l" rtl="0">
              <a:spcBef>
                <a:spcPts val="0"/>
              </a:spcBef>
              <a:spcAft>
                <a:spcPts val="0"/>
              </a:spcAft>
              <a:buNone/>
            </a:pPr>
            <a:r>
              <a:rPr lang="en" sz="4000" b="1">
                <a:latin typeface="Droid Sans"/>
                <a:ea typeface="Droid Sans"/>
                <a:cs typeface="Droid Sans"/>
                <a:sym typeface="Droid Sans"/>
              </a:rPr>
              <a:t>How should you</a:t>
            </a:r>
            <a:endParaRPr sz="4000" b="1">
              <a:latin typeface="Droid Sans"/>
              <a:ea typeface="Droid Sans"/>
              <a:cs typeface="Droid Sans"/>
              <a:sym typeface="Droid Sans"/>
            </a:endParaRPr>
          </a:p>
          <a:p>
            <a:pPr marL="0" lvl="0" indent="0" algn="l" rtl="0">
              <a:spcBef>
                <a:spcPts val="0"/>
              </a:spcBef>
              <a:spcAft>
                <a:spcPts val="0"/>
              </a:spcAft>
              <a:buNone/>
            </a:pPr>
            <a:r>
              <a:rPr lang="en" sz="4000" b="1">
                <a:latin typeface="Droid Sans"/>
                <a:ea typeface="Droid Sans"/>
                <a:cs typeface="Droid Sans"/>
                <a:sym typeface="Droid Sans"/>
              </a:rPr>
              <a:t>design your build?</a:t>
            </a:r>
            <a:endParaRPr sz="4000" b="1">
              <a:latin typeface="Droid Sans"/>
              <a:ea typeface="Droid Sans"/>
              <a:cs typeface="Droid Sans"/>
              <a:sym typeface="Droid Sans"/>
            </a:endParaRPr>
          </a:p>
        </p:txBody>
      </p:sp>
      <p:pic>
        <p:nvPicPr>
          <p:cNvPr id="207" name="Google Shape;207;p40"/>
          <p:cNvPicPr preferRelativeResize="0"/>
          <p:nvPr/>
        </p:nvPicPr>
        <p:blipFill>
          <a:blip r:embed="rId3">
            <a:alphaModFix/>
          </a:blip>
          <a:stretch>
            <a:fillRect/>
          </a:stretch>
        </p:blipFill>
        <p:spPr>
          <a:xfrm>
            <a:off x="6096379" y="1740500"/>
            <a:ext cx="2594199" cy="32956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your build like </a:t>
            </a:r>
            <a:r>
              <a:rPr lang="en" i="1"/>
              <a:t>code.</a:t>
            </a:r>
            <a:endParaRPr i="1"/>
          </a:p>
        </p:txBody>
      </p:sp>
      <p:sp>
        <p:nvSpPr>
          <p:cNvPr id="213" name="Google Shape;213;p41"/>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a:solidFill>
                  <a:schemeClr val="dk1"/>
                </a:solidFill>
              </a:rPr>
              <a:t>Modular</a:t>
            </a:r>
            <a:br>
              <a:rPr lang="en" b="0">
                <a:solidFill>
                  <a:schemeClr val="dk1"/>
                </a:solidFill>
              </a:rPr>
            </a:br>
            <a:r>
              <a:rPr lang="en" b="0">
                <a:solidFill>
                  <a:schemeClr val="dk1"/>
                </a:solidFill>
              </a:rPr>
              <a:t>GN </a:t>
            </a:r>
            <a:r>
              <a:rPr lang="en" b="0">
                <a:solidFill>
                  <a:srgbClr val="E06666"/>
                </a:solidFill>
              </a:rPr>
              <a:t>💖</a:t>
            </a:r>
            <a:r>
              <a:rPr lang="en" b="0">
                <a:solidFill>
                  <a:schemeClr val="dk1"/>
                </a:solidFill>
              </a:rPr>
              <a:t> small targets and lots of directories!</a:t>
            </a:r>
            <a:endParaRPr b="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b="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a:solidFill>
                  <a:schemeClr val="dk1"/>
                </a:solidFill>
              </a:rPr>
              <a:t>Clear relationship between modules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Protect your code from your team.</a:t>
            </a:r>
            <a:endParaRPr sz="3200"/>
          </a:p>
        </p:txBody>
      </p:sp>
      <p:sp>
        <p:nvSpPr>
          <p:cNvPr id="219" name="Google Shape;219;p42"/>
          <p:cNvSpPr txBox="1">
            <a:spLocks noGrp="1"/>
          </p:cNvSpPr>
          <p:nvPr>
            <p:ph type="body" idx="1"/>
          </p:nvPr>
        </p:nvSpPr>
        <p:spPr>
          <a:xfrm>
            <a:off x="311700" y="1401400"/>
            <a:ext cx="8709600" cy="35433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000000"/>
              </a:buClr>
              <a:buSzPts val="2400"/>
              <a:buChar char="●"/>
            </a:pPr>
            <a:r>
              <a:rPr lang="en" sz="1800">
                <a:solidFill>
                  <a:schemeClr val="dk1"/>
                </a:solidFill>
              </a:rPr>
              <a:t>deps vs. public_deps</a:t>
            </a:r>
            <a:r>
              <a:rPr lang="en" sz="1800" b="0">
                <a:solidFill>
                  <a:schemeClr val="dk1"/>
                </a:solidFill>
              </a:rPr>
              <a:t> </a:t>
            </a:r>
            <a:r>
              <a:rPr lang="en" sz="1400" b="0">
                <a:solidFill>
                  <a:schemeClr val="dk1"/>
                </a:solidFill>
              </a:rPr>
              <a:t>— control how you expose your dependencies</a:t>
            </a:r>
            <a:endParaRPr sz="1400" b="0">
              <a:solidFill>
                <a:schemeClr val="dk1"/>
              </a:solidFill>
            </a:endParaRPr>
          </a:p>
          <a:p>
            <a:pPr marL="457200" lvl="0" indent="-381000" algn="l" rtl="0">
              <a:lnSpc>
                <a:spcPct val="200000"/>
              </a:lnSpc>
              <a:spcBef>
                <a:spcPts val="0"/>
              </a:spcBef>
              <a:spcAft>
                <a:spcPts val="0"/>
              </a:spcAft>
              <a:buClr>
                <a:srgbClr val="000000"/>
              </a:buClr>
              <a:buSzPts val="2400"/>
              <a:buChar char="●"/>
            </a:pPr>
            <a:r>
              <a:rPr lang="en" sz="1800">
                <a:solidFill>
                  <a:srgbClr val="000000"/>
                </a:solidFill>
              </a:rPr>
              <a:t>visibility </a:t>
            </a:r>
            <a:r>
              <a:rPr lang="en" sz="1400" b="0">
                <a:solidFill>
                  <a:schemeClr val="dk1"/>
                </a:solidFill>
              </a:rPr>
              <a:t>— </a:t>
            </a:r>
            <a:r>
              <a:rPr lang="en" sz="1400" b="0">
                <a:solidFill>
                  <a:srgbClr val="000000"/>
                </a:solidFill>
              </a:rPr>
              <a:t>limit what can depend on you</a:t>
            </a:r>
            <a:endParaRPr sz="1400" b="0">
              <a:solidFill>
                <a:srgbClr val="000000"/>
              </a:solidFill>
            </a:endParaRPr>
          </a:p>
          <a:p>
            <a:pPr marL="457200" lvl="0" indent="-381000" algn="l" rtl="0">
              <a:lnSpc>
                <a:spcPct val="200000"/>
              </a:lnSpc>
              <a:spcBef>
                <a:spcPts val="0"/>
              </a:spcBef>
              <a:spcAft>
                <a:spcPts val="0"/>
              </a:spcAft>
              <a:buClr>
                <a:srgbClr val="000000"/>
              </a:buClr>
              <a:buSzPts val="2400"/>
              <a:buChar char="●"/>
            </a:pPr>
            <a:r>
              <a:rPr lang="en" sz="1800">
                <a:solidFill>
                  <a:srgbClr val="000000"/>
                </a:solidFill>
              </a:rPr>
              <a:t>assert_no_deps </a:t>
            </a:r>
            <a:r>
              <a:rPr lang="en" sz="1400" b="0">
                <a:solidFill>
                  <a:schemeClr val="dk1"/>
                </a:solidFill>
              </a:rPr>
              <a:t>— </a:t>
            </a:r>
            <a:r>
              <a:rPr lang="en" sz="1400" b="0">
                <a:solidFill>
                  <a:srgbClr val="000000"/>
                </a:solidFill>
              </a:rPr>
              <a:t>“none of my dependencies should link Blink”</a:t>
            </a:r>
            <a:endParaRPr sz="1400" b="0">
              <a:solidFill>
                <a:srgbClr val="000000"/>
              </a:solidFill>
            </a:endParaRPr>
          </a:p>
          <a:p>
            <a:pPr marL="457200" lvl="0" indent="-381000" algn="l" rtl="0">
              <a:lnSpc>
                <a:spcPct val="200000"/>
              </a:lnSpc>
              <a:spcBef>
                <a:spcPts val="0"/>
              </a:spcBef>
              <a:spcAft>
                <a:spcPts val="0"/>
              </a:spcAft>
              <a:buClr>
                <a:srgbClr val="000000"/>
              </a:buClr>
              <a:buSzPts val="2400"/>
              <a:buChar char="●"/>
            </a:pPr>
            <a:r>
              <a:rPr lang="en" sz="1800">
                <a:solidFill>
                  <a:srgbClr val="000000"/>
                </a:solidFill>
              </a:rPr>
              <a:t>testonly </a:t>
            </a:r>
            <a:r>
              <a:rPr lang="en" sz="1400" b="0">
                <a:solidFill>
                  <a:schemeClr val="dk1"/>
                </a:solidFill>
              </a:rPr>
              <a:t>— can’t be linked into production code</a:t>
            </a:r>
            <a:endParaRPr sz="1400" b="0">
              <a:solidFill>
                <a:schemeClr val="dk1"/>
              </a:solidFill>
            </a:endParaRPr>
          </a:p>
          <a:p>
            <a:pPr marL="457200" lvl="0" indent="-381000" algn="l" rtl="0">
              <a:lnSpc>
                <a:spcPct val="200000"/>
              </a:lnSpc>
              <a:spcBef>
                <a:spcPts val="0"/>
              </a:spcBef>
              <a:spcAft>
                <a:spcPts val="0"/>
              </a:spcAft>
              <a:buClr>
                <a:schemeClr val="dk1"/>
              </a:buClr>
              <a:buSzPts val="2400"/>
              <a:buChar char="●"/>
            </a:pPr>
            <a:r>
              <a:rPr lang="en" sz="1800">
                <a:solidFill>
                  <a:schemeClr val="dk1"/>
                </a:solidFill>
              </a:rPr>
              <a:t>List public headers in “public” </a:t>
            </a:r>
            <a:r>
              <a:rPr lang="en" sz="1400" b="0">
                <a:solidFill>
                  <a:schemeClr val="dk1"/>
                </a:solidFill>
              </a:rPr>
              <a:t>— other headers become “private”</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“gn check” validates includes.</a:t>
            </a:r>
            <a:endParaRPr/>
          </a:p>
        </p:txBody>
      </p:sp>
      <p:sp>
        <p:nvSpPr>
          <p:cNvPr id="225" name="Google Shape;225;p4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a:t>
            </a:r>
            <a:r>
              <a:rPr lang="en">
                <a:solidFill>
                  <a:srgbClr val="FF9900"/>
                </a:solidFill>
              </a:rPr>
              <a:t>gn check</a:t>
            </a:r>
            <a:r>
              <a:rPr lang="en"/>
              <a:t> out/Default</a:t>
            </a:r>
            <a:endParaRPr/>
          </a:p>
          <a:p>
            <a:pPr marL="0" lvl="0" indent="0" algn="l" rtl="0">
              <a:spcBef>
                <a:spcPts val="0"/>
              </a:spcBef>
              <a:spcAft>
                <a:spcPts val="0"/>
              </a:spcAft>
              <a:buNone/>
            </a:pPr>
            <a:endParaRPr sz="1400"/>
          </a:p>
          <a:p>
            <a:pPr marL="0" lvl="0" indent="0" algn="l" rtl="0">
              <a:spcBef>
                <a:spcPts val="0"/>
              </a:spcBef>
              <a:spcAft>
                <a:spcPts val="0"/>
              </a:spcAft>
              <a:buNone/>
            </a:pPr>
            <a:r>
              <a:rPr lang="en" sz="1400">
                <a:solidFill>
                  <a:srgbClr val="FF0000"/>
                </a:solidFill>
              </a:rPr>
              <a:t>ERROR </a:t>
            </a:r>
            <a:r>
              <a:rPr lang="en" sz="1400"/>
              <a:t>at //base/files/file_path.cc</a:t>
            </a:r>
            <a:endParaRPr sz="1400"/>
          </a:p>
          <a:p>
            <a:pPr marL="0" lvl="0" indent="0" algn="l" rtl="0">
              <a:spcBef>
                <a:spcPts val="0"/>
              </a:spcBef>
              <a:spcAft>
                <a:spcPts val="0"/>
              </a:spcAft>
              <a:buClr>
                <a:schemeClr val="dk1"/>
              </a:buClr>
              <a:buSzPts val="1100"/>
              <a:buFont typeface="Arial"/>
              <a:buNone/>
            </a:pPr>
            <a:r>
              <a:rPr lang="en" sz="1400"/>
              <a:t>#include "sql/statement.h"</a:t>
            </a:r>
            <a:endParaRPr sz="1400"/>
          </a:p>
          <a:p>
            <a:pPr marL="0" lvl="0" indent="0" algn="l" rtl="0">
              <a:spcBef>
                <a:spcPts val="0"/>
              </a:spcBef>
              <a:spcAft>
                <a:spcPts val="0"/>
              </a:spcAft>
              <a:buClr>
                <a:schemeClr val="dk1"/>
              </a:buClr>
              <a:buSzPts val="1100"/>
              <a:buFont typeface="Arial"/>
              <a:buNone/>
            </a:pPr>
            <a:r>
              <a:rPr lang="en" sz="1400"/>
              <a:t>          </a:t>
            </a:r>
            <a:r>
              <a:rPr lang="en" sz="1400">
                <a:solidFill>
                  <a:srgbClr val="6D9EEB"/>
                </a:solidFill>
              </a:rPr>
              <a:t>^--------------</a:t>
            </a:r>
            <a:endParaRPr sz="1400">
              <a:solidFill>
                <a:srgbClr val="6D9EEB"/>
              </a:solidFill>
            </a:endParaRPr>
          </a:p>
          <a:p>
            <a:pPr marL="0" lvl="0" indent="0" algn="l" rtl="0">
              <a:spcBef>
                <a:spcPts val="0"/>
              </a:spcBef>
              <a:spcAft>
                <a:spcPts val="0"/>
              </a:spcAft>
              <a:buClr>
                <a:schemeClr val="dk1"/>
              </a:buClr>
              <a:buSzPts val="1100"/>
              <a:buFont typeface="Arial"/>
              <a:buNone/>
            </a:pPr>
            <a:r>
              <a:rPr lang="en" sz="1400"/>
              <a:t>It is not in any dependency of</a:t>
            </a:r>
            <a:endParaRPr sz="1400"/>
          </a:p>
          <a:p>
            <a:pPr marL="0" lvl="0" indent="0" algn="l" rtl="0">
              <a:spcBef>
                <a:spcPts val="0"/>
              </a:spcBef>
              <a:spcAft>
                <a:spcPts val="0"/>
              </a:spcAft>
              <a:buClr>
                <a:schemeClr val="dk1"/>
              </a:buClr>
              <a:buSzPts val="1100"/>
              <a:buFont typeface="Arial"/>
              <a:buNone/>
            </a:pPr>
            <a:r>
              <a:rPr lang="en" sz="1400"/>
              <a:t>  //base:base</a:t>
            </a:r>
            <a:endParaRPr sz="1400"/>
          </a:p>
          <a:p>
            <a:pPr marL="0" lvl="0" indent="0" algn="l" rtl="0">
              <a:spcBef>
                <a:spcPts val="0"/>
              </a:spcBef>
              <a:spcAft>
                <a:spcPts val="0"/>
              </a:spcAft>
              <a:buClr>
                <a:schemeClr val="dk1"/>
              </a:buClr>
              <a:buSzPts val="1100"/>
              <a:buFont typeface="Arial"/>
              <a:buNone/>
            </a:pPr>
            <a:r>
              <a:rPr lang="en" sz="1400"/>
              <a:t>The include file is in the target(s):</a:t>
            </a:r>
            <a:endParaRPr sz="1400"/>
          </a:p>
          <a:p>
            <a:pPr marL="0" lvl="0" indent="0" algn="l" rtl="0">
              <a:spcBef>
                <a:spcPts val="0"/>
              </a:spcBef>
              <a:spcAft>
                <a:spcPts val="0"/>
              </a:spcAft>
              <a:buClr>
                <a:schemeClr val="dk1"/>
              </a:buClr>
              <a:buSzPts val="1100"/>
              <a:buFont typeface="Arial"/>
              <a:buNone/>
            </a:pPr>
            <a:r>
              <a:rPr lang="en" sz="1400"/>
              <a:t>  //sql:sql</a:t>
            </a:r>
            <a:endParaRPr sz="1400"/>
          </a:p>
          <a:p>
            <a:pPr marL="0" lvl="0" indent="0" algn="l" rtl="0">
              <a:spcBef>
                <a:spcPts val="0"/>
              </a:spcBef>
              <a:spcAft>
                <a:spcPts val="0"/>
              </a:spcAft>
              <a:buNone/>
            </a:pPr>
            <a:r>
              <a:rPr lang="en" sz="1400"/>
              <a:t>which should somehow be reachable.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4"/>
          <p:cNvSpPr txBox="1"/>
          <p:nvPr/>
        </p:nvSpPr>
        <p:spPr>
          <a:xfrm>
            <a:off x="418450" y="0"/>
            <a:ext cx="47511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FF9900"/>
                </a:solidFill>
                <a:latin typeface="Droid Sans"/>
                <a:ea typeface="Droid Sans"/>
                <a:cs typeface="Droid Sans"/>
                <a:sym typeface="Droid Sans"/>
              </a:rPr>
              <a:t>More advanced stuff</a:t>
            </a:r>
            <a:endParaRPr sz="3000" b="1">
              <a:solidFill>
                <a:srgbClr val="FF9900"/>
              </a:solidFill>
              <a:latin typeface="Droid Sans"/>
              <a:ea typeface="Droid Sans"/>
              <a:cs typeface="Droid Sans"/>
              <a:sym typeface="Droid Sans"/>
            </a:endParaRPr>
          </a:p>
          <a:p>
            <a:pPr marL="0" lvl="0" indent="0" algn="l" rtl="0">
              <a:spcBef>
                <a:spcPts val="0"/>
              </a:spcBef>
              <a:spcAft>
                <a:spcPts val="0"/>
              </a:spcAft>
              <a:buNone/>
            </a:pPr>
            <a:r>
              <a:rPr lang="en" sz="4000" b="1">
                <a:latin typeface="Droid Sans"/>
                <a:ea typeface="Droid Sans"/>
                <a:cs typeface="Droid Sans"/>
                <a:sym typeface="Droid Sans"/>
              </a:rPr>
              <a:t>Build structure.</a:t>
            </a:r>
            <a:endParaRPr sz="4000" b="1">
              <a:latin typeface="Droid Sans"/>
              <a:ea typeface="Droid Sans"/>
              <a:cs typeface="Droid Sans"/>
              <a:sym typeface="Droid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5"/>
          <p:cNvSpPr/>
          <p:nvPr/>
        </p:nvSpPr>
        <p:spPr>
          <a:xfrm>
            <a:off x="255725" y="232450"/>
            <a:ext cx="8663400" cy="1658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//build/config/BUILDCONFIG.gn</a:t>
            </a:r>
            <a:endParaRPr sz="2400" b="1">
              <a:solidFill>
                <a:srgbClr val="FFFFFF"/>
              </a:solidFill>
              <a:latin typeface="Droid Sans"/>
              <a:ea typeface="Droid Sans"/>
              <a:cs typeface="Droid Sans"/>
              <a:sym typeface="Droid Sans"/>
            </a:endParaRPr>
          </a:p>
          <a:p>
            <a:pPr marL="457200" lvl="0" indent="-381000" algn="l" rtl="0">
              <a:spcBef>
                <a:spcPts val="0"/>
              </a:spcBef>
              <a:spcAft>
                <a:spcPts val="0"/>
              </a:spcAft>
              <a:buClr>
                <a:srgbClr val="FFFFFF"/>
              </a:buClr>
              <a:buSzPts val="2400"/>
              <a:buFont typeface="Droid Sans"/>
              <a:buChar char="●"/>
            </a:pPr>
            <a:r>
              <a:rPr lang="en" sz="2400">
                <a:solidFill>
                  <a:srgbClr val="FFFFFF"/>
                </a:solidFill>
                <a:latin typeface="Droid Sans"/>
                <a:ea typeface="Droid Sans"/>
                <a:cs typeface="Droid Sans"/>
                <a:sym typeface="Droid Sans"/>
              </a:rPr>
              <a:t>Global variables (</a:t>
            </a:r>
            <a:r>
              <a:rPr lang="en" sz="2400">
                <a:solidFill>
                  <a:srgbClr val="FFFFFF"/>
                </a:solidFill>
                <a:latin typeface="Consolas"/>
                <a:ea typeface="Consolas"/>
                <a:cs typeface="Consolas"/>
                <a:sym typeface="Consolas"/>
              </a:rPr>
              <a:t>is_win</a:t>
            </a:r>
            <a:r>
              <a:rPr lang="en" sz="2400">
                <a:solidFill>
                  <a:srgbClr val="FFFFFF"/>
                </a:solidFill>
                <a:latin typeface="Droid Sans"/>
                <a:ea typeface="Droid Sans"/>
                <a:cs typeface="Droid Sans"/>
                <a:sym typeface="Droid Sans"/>
              </a:rPr>
              <a:t>, </a:t>
            </a:r>
            <a:r>
              <a:rPr lang="en" sz="2400">
                <a:solidFill>
                  <a:srgbClr val="FFFFFF"/>
                </a:solidFill>
                <a:latin typeface="Consolas"/>
                <a:ea typeface="Consolas"/>
                <a:cs typeface="Consolas"/>
                <a:sym typeface="Consolas"/>
              </a:rPr>
              <a:t>is_posix</a:t>
            </a:r>
            <a:r>
              <a:rPr lang="en" sz="2400">
                <a:solidFill>
                  <a:srgbClr val="FFFFFF"/>
                </a:solidFill>
                <a:latin typeface="Droid Sans"/>
                <a:ea typeface="Droid Sans"/>
                <a:cs typeface="Droid Sans"/>
                <a:sym typeface="Droid Sans"/>
              </a:rPr>
              <a:t>, …)</a:t>
            </a:r>
            <a:endParaRPr sz="2400">
              <a:solidFill>
                <a:srgbClr val="FFFFFF"/>
              </a:solidFill>
              <a:latin typeface="Droid Sans"/>
              <a:ea typeface="Droid Sans"/>
              <a:cs typeface="Droid Sans"/>
              <a:sym typeface="Droid Sans"/>
            </a:endParaRPr>
          </a:p>
          <a:p>
            <a:pPr marL="457200" lvl="0" indent="-381000" algn="l" rtl="0">
              <a:spcBef>
                <a:spcPts val="0"/>
              </a:spcBef>
              <a:spcAft>
                <a:spcPts val="0"/>
              </a:spcAft>
              <a:buClr>
                <a:srgbClr val="FFFFFF"/>
              </a:buClr>
              <a:buSzPts val="2400"/>
              <a:buFont typeface="Droid Sans"/>
              <a:buChar char="●"/>
            </a:pPr>
            <a:r>
              <a:rPr lang="en" sz="2400">
                <a:solidFill>
                  <a:srgbClr val="FFFFFF"/>
                </a:solidFill>
                <a:latin typeface="Droid Sans"/>
                <a:ea typeface="Droid Sans"/>
                <a:cs typeface="Droid Sans"/>
                <a:sym typeface="Droid Sans"/>
              </a:rPr>
              <a:t>Defaults for targets</a:t>
            </a:r>
            <a:endParaRPr sz="2400">
              <a:solidFill>
                <a:srgbClr val="FFFFFF"/>
              </a:solidFill>
              <a:latin typeface="Droid Sans"/>
              <a:ea typeface="Droid Sans"/>
              <a:cs typeface="Droid Sans"/>
              <a:sym typeface="Droid Sans"/>
            </a:endParaRPr>
          </a:p>
        </p:txBody>
      </p:sp>
      <p:sp>
        <p:nvSpPr>
          <p:cNvPr id="236" name="Google Shape;236;p45"/>
          <p:cNvSpPr/>
          <p:nvPr/>
        </p:nvSpPr>
        <p:spPr>
          <a:xfrm>
            <a:off x="255725" y="2174925"/>
            <a:ext cx="2650200" cy="839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//base/BUILD.gn</a:t>
            </a:r>
            <a:endParaRPr sz="2400">
              <a:solidFill>
                <a:srgbClr val="FFFFFF"/>
              </a:solidFill>
              <a:latin typeface="Droid Sans"/>
              <a:ea typeface="Droid Sans"/>
              <a:cs typeface="Droid Sans"/>
              <a:sym typeface="Droid Sans"/>
            </a:endParaRPr>
          </a:p>
        </p:txBody>
      </p:sp>
      <p:sp>
        <p:nvSpPr>
          <p:cNvPr id="237" name="Google Shape;237;p45"/>
          <p:cNvSpPr/>
          <p:nvPr/>
        </p:nvSpPr>
        <p:spPr>
          <a:xfrm>
            <a:off x="5718725" y="2714675"/>
            <a:ext cx="3200400" cy="839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//chrome/BUILD.gn</a:t>
            </a:r>
            <a:endParaRPr sz="2400">
              <a:solidFill>
                <a:srgbClr val="FFFFFF"/>
              </a:solidFill>
              <a:latin typeface="Droid Sans"/>
              <a:ea typeface="Droid Sans"/>
              <a:cs typeface="Droid Sans"/>
              <a:sym typeface="Droid Sans"/>
            </a:endParaRPr>
          </a:p>
        </p:txBody>
      </p:sp>
      <p:sp>
        <p:nvSpPr>
          <p:cNvPr id="238" name="Google Shape;238;p45"/>
          <p:cNvSpPr/>
          <p:nvPr/>
        </p:nvSpPr>
        <p:spPr>
          <a:xfrm>
            <a:off x="4440225" y="3828075"/>
            <a:ext cx="2286000" cy="839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//cc/BUILD.gn</a:t>
            </a:r>
            <a:endParaRPr sz="2400">
              <a:solidFill>
                <a:srgbClr val="FFFFFF"/>
              </a:solidFill>
              <a:latin typeface="Droid Sans"/>
              <a:ea typeface="Droid Sans"/>
              <a:cs typeface="Droid Sans"/>
              <a:sym typeface="Droid Sans"/>
            </a:endParaRPr>
          </a:p>
        </p:txBody>
      </p:sp>
      <p:sp>
        <p:nvSpPr>
          <p:cNvPr id="239" name="Google Shape;239;p45"/>
          <p:cNvSpPr/>
          <p:nvPr/>
        </p:nvSpPr>
        <p:spPr>
          <a:xfrm>
            <a:off x="1911475" y="4169075"/>
            <a:ext cx="2490000" cy="8394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//sql/BUILD.gn</a:t>
            </a:r>
            <a:endParaRPr sz="2400">
              <a:solidFill>
                <a:srgbClr val="FFFFFF"/>
              </a:solidFill>
              <a:latin typeface="Droid Sans"/>
              <a:ea typeface="Droid Sans"/>
              <a:cs typeface="Droid Sans"/>
              <a:sym typeface="Droid Sans"/>
            </a:endParaRPr>
          </a:p>
        </p:txBody>
      </p:sp>
      <p:cxnSp>
        <p:nvCxnSpPr>
          <p:cNvPr id="240" name="Google Shape;240;p45"/>
          <p:cNvCxnSpPr>
            <a:stCxn id="236" idx="0"/>
          </p:cNvCxnSpPr>
          <p:nvPr/>
        </p:nvCxnSpPr>
        <p:spPr>
          <a:xfrm rot="10800000">
            <a:off x="1573025" y="1890825"/>
            <a:ext cx="7800" cy="284100"/>
          </a:xfrm>
          <a:prstGeom prst="straightConnector1">
            <a:avLst/>
          </a:prstGeom>
          <a:noFill/>
          <a:ln w="114300" cap="flat" cmpd="sng">
            <a:solidFill>
              <a:srgbClr val="000000"/>
            </a:solidFill>
            <a:prstDash val="solid"/>
            <a:round/>
            <a:headEnd type="none" w="med" len="med"/>
            <a:tailEnd type="none" w="med" len="med"/>
          </a:ln>
        </p:spPr>
      </p:cxnSp>
      <p:cxnSp>
        <p:nvCxnSpPr>
          <p:cNvPr id="241" name="Google Shape;241;p45"/>
          <p:cNvCxnSpPr>
            <a:stCxn id="239" idx="0"/>
          </p:cNvCxnSpPr>
          <p:nvPr/>
        </p:nvCxnSpPr>
        <p:spPr>
          <a:xfrm rot="10800000">
            <a:off x="3156475" y="1875275"/>
            <a:ext cx="0" cy="2293800"/>
          </a:xfrm>
          <a:prstGeom prst="straightConnector1">
            <a:avLst/>
          </a:prstGeom>
          <a:noFill/>
          <a:ln w="114300" cap="flat" cmpd="sng">
            <a:solidFill>
              <a:srgbClr val="000000"/>
            </a:solidFill>
            <a:prstDash val="solid"/>
            <a:round/>
            <a:headEnd type="none" w="med" len="med"/>
            <a:tailEnd type="none" w="med" len="med"/>
          </a:ln>
        </p:spPr>
      </p:cxnSp>
      <p:cxnSp>
        <p:nvCxnSpPr>
          <p:cNvPr id="242" name="Google Shape;242;p45"/>
          <p:cNvCxnSpPr>
            <a:stCxn id="237" idx="0"/>
          </p:cNvCxnSpPr>
          <p:nvPr/>
        </p:nvCxnSpPr>
        <p:spPr>
          <a:xfrm rot="10800000" flipH="1">
            <a:off x="7318925" y="1875275"/>
            <a:ext cx="3900" cy="839400"/>
          </a:xfrm>
          <a:prstGeom prst="straightConnector1">
            <a:avLst/>
          </a:prstGeom>
          <a:noFill/>
          <a:ln w="114300" cap="flat" cmpd="sng">
            <a:solidFill>
              <a:srgbClr val="000000"/>
            </a:solidFill>
            <a:prstDash val="solid"/>
            <a:round/>
            <a:headEnd type="none" w="med" len="med"/>
            <a:tailEnd type="none" w="med" len="med"/>
          </a:ln>
        </p:spPr>
      </p:cxnSp>
      <p:cxnSp>
        <p:nvCxnSpPr>
          <p:cNvPr id="243" name="Google Shape;243;p45"/>
          <p:cNvCxnSpPr>
            <a:stCxn id="238" idx="0"/>
          </p:cNvCxnSpPr>
          <p:nvPr/>
        </p:nvCxnSpPr>
        <p:spPr>
          <a:xfrm rot="10800000">
            <a:off x="5571525" y="1890675"/>
            <a:ext cx="11700" cy="1937400"/>
          </a:xfrm>
          <a:prstGeom prst="straightConnector1">
            <a:avLst/>
          </a:prstGeom>
          <a:noFill/>
          <a:ln w="114300" cap="flat" cmpd="sng">
            <a:solidFill>
              <a:srgbClr val="000000"/>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body" idx="1"/>
          </p:nvPr>
        </p:nvSpPr>
        <p:spPr>
          <a:xfrm>
            <a:off x="4734725" y="82175"/>
            <a:ext cx="45075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gn gen out/Default</a:t>
            </a:r>
            <a:endParaRPr/>
          </a:p>
          <a:p>
            <a:pPr marL="0" lvl="0" indent="0" algn="l" rtl="0">
              <a:spcBef>
                <a:spcPts val="0"/>
              </a:spcBef>
              <a:spcAft>
                <a:spcPts val="0"/>
              </a:spcAft>
              <a:buNone/>
            </a:pPr>
            <a:endParaRPr sz="1000" b="0"/>
          </a:p>
          <a:p>
            <a:pPr marL="0" lvl="0" indent="0" algn="l" rtl="0">
              <a:spcBef>
                <a:spcPts val="0"/>
              </a:spcBef>
              <a:spcAft>
                <a:spcPts val="0"/>
              </a:spcAft>
              <a:buNone/>
            </a:pPr>
            <a:r>
              <a:rPr lang="en" sz="1000" b="0"/>
              <a:t>["//build/config:feature_flags",</a:t>
            </a:r>
            <a:endParaRPr sz="1000" b="0"/>
          </a:p>
          <a:p>
            <a:pPr marL="0" lvl="0" indent="0" algn="l" rtl="0">
              <a:spcBef>
                <a:spcPts val="0"/>
              </a:spcBef>
              <a:spcAft>
                <a:spcPts val="0"/>
              </a:spcAft>
              <a:buNone/>
            </a:pPr>
            <a:r>
              <a:rPr lang="en" sz="1000" b="0"/>
              <a:t>"//build/config/compiler:compiler",</a:t>
            </a:r>
            <a:endParaRPr sz="1000" b="0"/>
          </a:p>
          <a:p>
            <a:pPr marL="0" lvl="0" indent="0" algn="l" rtl="0">
              <a:spcBef>
                <a:spcPts val="0"/>
              </a:spcBef>
              <a:spcAft>
                <a:spcPts val="0"/>
              </a:spcAft>
              <a:buNone/>
            </a:pPr>
            <a:r>
              <a:rPr lang="en" sz="1000" b="0"/>
              <a:t>"//build/config/compiler:clang_stackrealign",</a:t>
            </a:r>
            <a:endParaRPr sz="1000" b="0"/>
          </a:p>
          <a:p>
            <a:pPr marL="0" lvl="0" indent="0" algn="l" rtl="0">
              <a:spcBef>
                <a:spcPts val="0"/>
              </a:spcBef>
              <a:spcAft>
                <a:spcPts val="0"/>
              </a:spcAft>
              <a:buNone/>
            </a:pPr>
            <a:r>
              <a:rPr lang="en" sz="1000" b="0"/>
              <a:t>"//build/config/compiler:compiler_arm_fpu",</a:t>
            </a:r>
            <a:endParaRPr sz="1000" b="0"/>
          </a:p>
          <a:p>
            <a:pPr marL="0" lvl="0" indent="0" algn="l" rtl="0">
              <a:spcBef>
                <a:spcPts val="0"/>
              </a:spcBef>
              <a:spcAft>
                <a:spcPts val="0"/>
              </a:spcAft>
              <a:buNone/>
            </a:pPr>
            <a:r>
              <a:rPr lang="en" sz="1000" b="0"/>
              <a:t>"//build/config/compiler:chromium_code",</a:t>
            </a:r>
            <a:endParaRPr sz="1000" b="0"/>
          </a:p>
          <a:p>
            <a:pPr marL="0" lvl="0" indent="0" algn="l" rtl="0">
              <a:spcBef>
                <a:spcPts val="0"/>
              </a:spcBef>
              <a:spcAft>
                <a:spcPts val="0"/>
              </a:spcAft>
              <a:buNone/>
            </a:pPr>
            <a:r>
              <a:rPr lang="en" sz="1000" b="0"/>
              <a:t>"//build/config/compiler:default_include_dirs",</a:t>
            </a:r>
            <a:endParaRPr sz="1000" b="0"/>
          </a:p>
          <a:p>
            <a:pPr marL="0" lvl="0" indent="0" algn="l" rtl="0">
              <a:spcBef>
                <a:spcPts val="0"/>
              </a:spcBef>
              <a:spcAft>
                <a:spcPts val="0"/>
              </a:spcAft>
              <a:buNone/>
            </a:pPr>
            <a:r>
              <a:rPr lang="en" sz="1000" b="0"/>
              <a:t>"//build/config/compiler:default_optimization", "//build/config/compiler:default_symbols",</a:t>
            </a:r>
            <a:endParaRPr sz="1000" b="0"/>
          </a:p>
          <a:p>
            <a:pPr marL="0" lvl="0" indent="0" algn="l" rtl="0">
              <a:spcBef>
                <a:spcPts val="0"/>
              </a:spcBef>
              <a:spcAft>
                <a:spcPts val="0"/>
              </a:spcAft>
              <a:buNone/>
            </a:pPr>
            <a:r>
              <a:rPr lang="en" sz="1000" b="0"/>
              <a:t>"//build/config/compiler:no_rtti",</a:t>
            </a:r>
            <a:endParaRPr sz="1000" b="0"/>
          </a:p>
          <a:p>
            <a:pPr marL="0" lvl="0" indent="0" algn="l" rtl="0">
              <a:spcBef>
                <a:spcPts val="0"/>
              </a:spcBef>
              <a:spcAft>
                <a:spcPts val="0"/>
              </a:spcAft>
              <a:buNone/>
            </a:pPr>
            <a:r>
              <a:rPr lang="en" sz="1000" b="0"/>
              <a:t>"//build/config/compiler:runtime_library",</a:t>
            </a:r>
            <a:endParaRPr sz="1000" b="0"/>
          </a:p>
          <a:p>
            <a:pPr marL="0" lvl="0" indent="0" algn="l" rtl="0">
              <a:spcBef>
                <a:spcPts val="0"/>
              </a:spcBef>
              <a:spcAft>
                <a:spcPts val="0"/>
              </a:spcAft>
              <a:buNone/>
            </a:pPr>
            <a:r>
              <a:rPr lang="en" sz="1000" b="0"/>
              <a:t>"//build/config/sanitizers:default_sanitizer_flags",</a:t>
            </a:r>
            <a:endParaRPr sz="1000" b="0"/>
          </a:p>
          <a:p>
            <a:pPr marL="0" lvl="0" indent="0" algn="l" rtl="0">
              <a:spcBef>
                <a:spcPts val="0"/>
              </a:spcBef>
              <a:spcAft>
                <a:spcPts val="0"/>
              </a:spcAft>
              <a:buNone/>
            </a:pPr>
            <a:r>
              <a:rPr lang="en" sz="1000" b="0"/>
              <a:t>"//build/config/sanitizers:default_sanitizer_coverage_flags",</a:t>
            </a:r>
            <a:endParaRPr sz="1000" b="0"/>
          </a:p>
          <a:p>
            <a:pPr marL="0" lvl="0" indent="0" algn="l" rtl="0">
              <a:spcBef>
                <a:spcPts val="0"/>
              </a:spcBef>
              <a:spcAft>
                <a:spcPts val="0"/>
              </a:spcAft>
              <a:buNone/>
            </a:pPr>
            <a:r>
              <a:rPr lang="en" sz="1000" b="0"/>
              <a:t>"//build/config/win:lean_and_mean",</a:t>
            </a:r>
            <a:endParaRPr sz="1000" b="0"/>
          </a:p>
          <a:p>
            <a:pPr marL="0" lvl="0" indent="0" algn="l" rtl="0">
              <a:spcBef>
                <a:spcPts val="0"/>
              </a:spcBef>
              <a:spcAft>
                <a:spcPts val="0"/>
              </a:spcAft>
              <a:buNone/>
            </a:pPr>
            <a:r>
              <a:rPr lang="en" sz="1000" b="0"/>
              <a:t>"//build/config/win:nominmax",</a:t>
            </a:r>
            <a:endParaRPr sz="1000" b="0"/>
          </a:p>
          <a:p>
            <a:pPr marL="0" lvl="0" indent="0" algn="l" rtl="0">
              <a:spcBef>
                <a:spcPts val="0"/>
              </a:spcBef>
              <a:spcAft>
                <a:spcPts val="0"/>
              </a:spcAft>
              <a:buNone/>
            </a:pPr>
            <a:r>
              <a:rPr lang="en" sz="1000" b="0"/>
              <a:t>"//build/config/win:unicode",</a:t>
            </a:r>
            <a:endParaRPr sz="1000" b="0"/>
          </a:p>
          <a:p>
            <a:pPr marL="0" lvl="0" indent="0" algn="l" rtl="0">
              <a:spcBef>
                <a:spcPts val="0"/>
              </a:spcBef>
              <a:spcAft>
                <a:spcPts val="0"/>
              </a:spcAft>
              <a:buNone/>
            </a:pPr>
            <a:r>
              <a:rPr lang="en" sz="1000" b="0"/>
              <a:t>"//build/config/win:winver",</a:t>
            </a:r>
            <a:endParaRPr sz="1000" b="0"/>
          </a:p>
          <a:p>
            <a:pPr marL="0" lvl="0" indent="0" algn="l" rtl="0">
              <a:spcBef>
                <a:spcPts val="0"/>
              </a:spcBef>
              <a:spcAft>
                <a:spcPts val="0"/>
              </a:spcAft>
              <a:buNone/>
            </a:pPr>
            <a:r>
              <a:rPr lang="en" sz="1000" b="0"/>
              <a:t>"//build/config:debug"]</a:t>
            </a:r>
            <a:endParaRPr sz="1000" b="0"/>
          </a:p>
          <a:p>
            <a:pPr marL="0" lvl="0" indent="0" algn="l" rtl="0">
              <a:spcBef>
                <a:spcPts val="0"/>
              </a:spcBef>
              <a:spcAft>
                <a:spcPts val="0"/>
              </a:spcAft>
              <a:buClr>
                <a:schemeClr val="dk1"/>
              </a:buClr>
              <a:buSzPts val="1100"/>
              <a:buFont typeface="Arial"/>
              <a:buNone/>
            </a:pPr>
            <a:endParaRPr sz="1000" b="0"/>
          </a:p>
        </p:txBody>
      </p:sp>
      <p:sp>
        <p:nvSpPr>
          <p:cNvPr id="249" name="Google Shape;249;p46"/>
          <p:cNvSpPr txBox="1">
            <a:spLocks noGrp="1"/>
          </p:cNvSpPr>
          <p:nvPr>
            <p:ph type="body" idx="2"/>
          </p:nvPr>
        </p:nvSpPr>
        <p:spPr>
          <a:xfrm>
            <a:off x="177550" y="41100"/>
            <a:ext cx="43146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a:t>
            </a:r>
            <a:r>
              <a:rPr lang="en">
                <a:solidFill>
                  <a:srgbClr val="FF9900"/>
                </a:solidFill>
              </a:rPr>
              <a:t>print</a:t>
            </a:r>
            <a:r>
              <a:rPr lang="en"/>
              <a:t>(configs)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body" idx="1"/>
          </p:nvPr>
        </p:nvSpPr>
        <p:spPr>
          <a:xfrm>
            <a:off x="4249200" y="82175"/>
            <a:ext cx="51045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configs </a:t>
            </a:r>
            <a:r>
              <a:rPr lang="en">
                <a:solidFill>
                  <a:srgbClr val="FF9900"/>
                </a:solidFill>
              </a:rPr>
              <a:t>-=</a:t>
            </a:r>
            <a:r>
              <a:rPr lang="en"/>
              <a:t> [</a:t>
            </a:r>
            <a:endParaRPr/>
          </a:p>
          <a:p>
            <a:pPr marL="0" lvl="0" indent="0" algn="l" rtl="0">
              <a:spcBef>
                <a:spcPts val="0"/>
              </a:spcBef>
              <a:spcAft>
                <a:spcPts val="0"/>
              </a:spcAft>
              <a:buNone/>
            </a:pPr>
            <a:r>
              <a:rPr lang="en"/>
              <a:t>    </a:t>
            </a:r>
            <a:r>
              <a:rPr lang="en" sz="1400" b="0">
                <a:solidFill>
                  <a:schemeClr val="lt1"/>
                </a:solidFill>
              </a:rPr>
              <a:t>"//build/config/compiler:chromium_code",</a:t>
            </a:r>
            <a:endParaRPr sz="1400"/>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r>
              <a:rPr lang="en">
                <a:solidFill>
                  <a:schemeClr val="lt1"/>
                </a:solidFill>
              </a:rPr>
              <a:t>  configs </a:t>
            </a:r>
            <a:r>
              <a:rPr lang="en">
                <a:solidFill>
                  <a:srgbClr val="FF9900"/>
                </a:solidFill>
              </a:rPr>
              <a:t>+=</a:t>
            </a: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sz="1400" b="0">
                <a:solidFill>
                  <a:schemeClr val="lt1"/>
                </a:solidFill>
              </a:rPr>
              <a:t>"//build/config/compiler:no_chromium_code",</a:t>
            </a:r>
            <a:endParaRPr sz="1400">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None/>
            </a:pPr>
            <a:r>
              <a:rPr lang="en"/>
              <a:t>}</a:t>
            </a:r>
            <a:endParaRPr/>
          </a:p>
        </p:txBody>
      </p:sp>
      <p:sp>
        <p:nvSpPr>
          <p:cNvPr id="255" name="Google Shape;255;p47"/>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target can modify the configs to opt-out of defaults.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Chrome inception: Visual Studio project files</a:t>
            </a:r>
            <a:endParaRPr sz="200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Chrome 2009: GYP</a:t>
            </a:r>
            <a:br>
              <a:rPr lang="en" sz="2000">
                <a:solidFill>
                  <a:schemeClr val="dk1"/>
                </a:solidFill>
              </a:rPr>
            </a:br>
            <a:r>
              <a:rPr lang="en" sz="2000" b="0">
                <a:solidFill>
                  <a:schemeClr val="dk1"/>
                </a:solidFill>
              </a:rPr>
              <a:t>For Mac. Full fidelity with Visual Studio projects.</a:t>
            </a:r>
            <a:endParaRPr sz="2000" b="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81000" algn="l" rtl="0">
              <a:lnSpc>
                <a:spcPct val="100000"/>
              </a:lnSpc>
              <a:spcBef>
                <a:spcPts val="0"/>
              </a:spcBef>
              <a:spcAft>
                <a:spcPts val="0"/>
              </a:spcAft>
              <a:buClr>
                <a:schemeClr val="dk1"/>
              </a:buClr>
              <a:buSzPts val="2400"/>
              <a:buChar char="●"/>
            </a:pPr>
            <a:r>
              <a:rPr lang="en" sz="2000">
                <a:solidFill>
                  <a:schemeClr val="dk1"/>
                </a:solidFill>
              </a:rPr>
              <a:t>Chrome 2015: GN conversion starts</a:t>
            </a:r>
            <a:br>
              <a:rPr lang="en" sz="2000">
                <a:solidFill>
                  <a:schemeClr val="dk1"/>
                </a:solidFill>
              </a:rPr>
            </a:br>
            <a:r>
              <a:rPr lang="en" sz="2000">
                <a:solidFill>
                  <a:schemeClr val="dk1"/>
                </a:solidFill>
              </a:rPr>
              <a:t>~</a:t>
            </a:r>
            <a:r>
              <a:rPr lang="en" sz="2000" b="0">
                <a:solidFill>
                  <a:schemeClr val="dk1"/>
                </a:solidFill>
              </a:rPr>
              <a:t>100× complexity. Everybody targets Ninja.</a:t>
            </a:r>
            <a:endParaRPr sz="2000"/>
          </a:p>
        </p:txBody>
      </p:sp>
      <p:sp>
        <p:nvSpPr>
          <p:cNvPr id="95" name="Google Shape;95;p21"/>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History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declare_args</a:t>
            </a:r>
            <a:r>
              <a:rPr lang="en"/>
              <a:t>() {</a:t>
            </a:r>
            <a:endParaRPr/>
          </a:p>
          <a:p>
            <a:pPr marL="0" lvl="0" indent="0" algn="l" rtl="0">
              <a:spcBef>
                <a:spcPts val="0"/>
              </a:spcBef>
              <a:spcAft>
                <a:spcPts val="0"/>
              </a:spcAft>
              <a:buNone/>
            </a:pPr>
            <a:r>
              <a:rPr lang="en"/>
              <a:t>  # Allow unlimited requests</a:t>
            </a:r>
            <a:endParaRPr/>
          </a:p>
          <a:p>
            <a:pPr marL="0" lvl="0" indent="0" algn="l" rtl="0">
              <a:spcBef>
                <a:spcPts val="0"/>
              </a:spcBef>
              <a:spcAft>
                <a:spcPts val="0"/>
              </a:spcAft>
              <a:buNone/>
            </a:pPr>
            <a:r>
              <a:rPr lang="en"/>
              <a:t>  # to the Google speech API.</a:t>
            </a:r>
            <a:endParaRPr/>
          </a:p>
          <a:p>
            <a:pPr marL="0" lvl="0" indent="0" algn="l" rtl="0">
              <a:spcBef>
                <a:spcPts val="0"/>
              </a:spcBef>
              <a:spcAft>
                <a:spcPts val="0"/>
              </a:spcAft>
              <a:buNone/>
            </a:pPr>
            <a:r>
              <a:rPr lang="en"/>
              <a:t>  </a:t>
            </a:r>
            <a:r>
              <a:rPr lang="en">
                <a:solidFill>
                  <a:srgbClr val="FF9900"/>
                </a:solidFill>
              </a:rPr>
              <a:t>bypass_speech_api_quota</a:t>
            </a:r>
            <a:r>
              <a:rPr lang="en"/>
              <a:t> = </a:t>
            </a:r>
            <a:r>
              <a:rPr lang="en">
                <a:solidFill>
                  <a:srgbClr val="FF9900"/>
                </a:solidFill>
              </a:rPr>
              <a:t>false</a:t>
            </a:r>
            <a:endParaRPr>
              <a:solidFill>
                <a:srgbClr val="FF9900"/>
              </a:solidFill>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if (bypass_speech_api_quota)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
        <p:nvSpPr>
          <p:cNvPr id="261" name="Google Shape;261;p48"/>
          <p:cNvSpPr/>
          <p:nvPr/>
        </p:nvSpPr>
        <p:spPr>
          <a:xfrm>
            <a:off x="3587850" y="509024"/>
            <a:ext cx="875650" cy="180650"/>
          </a:xfrm>
          <a:custGeom>
            <a:avLst/>
            <a:gdLst/>
            <a:ahLst/>
            <a:cxnLst/>
            <a:rect l="l" t="t" r="r" b="b"/>
            <a:pathLst>
              <a:path w="35026" h="7226" extrusionOk="0">
                <a:moveTo>
                  <a:pt x="0" y="97"/>
                </a:moveTo>
                <a:cubicBezTo>
                  <a:pt x="2841" y="200"/>
                  <a:pt x="11210" y="-471"/>
                  <a:pt x="17048" y="717"/>
                </a:cubicBezTo>
                <a:cubicBezTo>
                  <a:pt x="22886" y="1905"/>
                  <a:pt x="32030" y="6141"/>
                  <a:pt x="35026" y="7226"/>
                </a:cubicBezTo>
              </a:path>
            </a:pathLst>
          </a:custGeom>
          <a:noFill/>
          <a:ln w="38100" cap="flat" cmpd="sng">
            <a:solidFill>
              <a:srgbClr val="FF9900"/>
            </a:solidFill>
            <a:prstDash val="solid"/>
            <a:round/>
            <a:headEnd type="none" w="med" len="med"/>
            <a:tailEnd type="stealth" w="med" len="med"/>
          </a:ln>
        </p:spPr>
      </p:sp>
      <p:sp>
        <p:nvSpPr>
          <p:cNvPr id="262" name="Google Shape;262;p48"/>
          <p:cNvSpPr txBox="1"/>
          <p:nvPr/>
        </p:nvSpPr>
        <p:spPr>
          <a:xfrm>
            <a:off x="240125" y="1022913"/>
            <a:ext cx="23481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latin typeface="Droid Sans"/>
                <a:ea typeface="Droid Sans"/>
                <a:cs typeface="Droid Sans"/>
                <a:sym typeface="Droid Sans"/>
              </a:rPr>
              <a:t>Arg name</a:t>
            </a:r>
            <a:endParaRPr sz="3000" b="1">
              <a:latin typeface="Droid Sans"/>
              <a:ea typeface="Droid Sans"/>
              <a:cs typeface="Droid Sans"/>
              <a:sym typeface="Droid Sans"/>
            </a:endParaRPr>
          </a:p>
        </p:txBody>
      </p:sp>
      <p:sp>
        <p:nvSpPr>
          <p:cNvPr id="263" name="Google Shape;263;p48"/>
          <p:cNvSpPr txBox="1"/>
          <p:nvPr/>
        </p:nvSpPr>
        <p:spPr>
          <a:xfrm>
            <a:off x="31000" y="244325"/>
            <a:ext cx="34950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latin typeface="Droid Sans"/>
                <a:ea typeface="Droid Sans"/>
                <a:cs typeface="Droid Sans"/>
                <a:sym typeface="Droid Sans"/>
              </a:rPr>
              <a:t>Documentation (!?!?!?)</a:t>
            </a:r>
            <a:endParaRPr sz="2400" b="1">
              <a:latin typeface="Droid Sans"/>
              <a:ea typeface="Droid Sans"/>
              <a:cs typeface="Droid Sans"/>
              <a:sym typeface="Droid Sans"/>
            </a:endParaRPr>
          </a:p>
        </p:txBody>
      </p:sp>
      <p:sp>
        <p:nvSpPr>
          <p:cNvPr id="264" name="Google Shape;264;p48"/>
          <p:cNvSpPr/>
          <p:nvPr/>
        </p:nvSpPr>
        <p:spPr>
          <a:xfrm>
            <a:off x="2595975" y="1371600"/>
            <a:ext cx="1921775" cy="62300"/>
          </a:xfrm>
          <a:custGeom>
            <a:avLst/>
            <a:gdLst/>
            <a:ahLst/>
            <a:cxnLst/>
            <a:rect l="l" t="t" r="r" b="b"/>
            <a:pathLst>
              <a:path w="76871" h="2492" extrusionOk="0">
                <a:moveTo>
                  <a:pt x="0" y="0"/>
                </a:moveTo>
                <a:cubicBezTo>
                  <a:pt x="5734" y="413"/>
                  <a:pt x="21594" y="2325"/>
                  <a:pt x="34406" y="2480"/>
                </a:cubicBezTo>
                <a:cubicBezTo>
                  <a:pt x="47218" y="2635"/>
                  <a:pt x="69794" y="1188"/>
                  <a:pt x="76871" y="930"/>
                </a:cubicBezTo>
              </a:path>
            </a:pathLst>
          </a:custGeom>
          <a:noFill/>
          <a:ln w="38100" cap="flat" cmpd="sng">
            <a:solidFill>
              <a:srgbClr val="FF9900"/>
            </a:solidFill>
            <a:prstDash val="solid"/>
            <a:round/>
            <a:headEnd type="none" w="med" len="med"/>
            <a:tailEnd type="stealth" w="med" len="med"/>
          </a:ln>
        </p:spPr>
      </p:sp>
      <p:sp>
        <p:nvSpPr>
          <p:cNvPr id="265" name="Google Shape;265;p48"/>
          <p:cNvSpPr txBox="1"/>
          <p:nvPr/>
        </p:nvSpPr>
        <p:spPr>
          <a:xfrm>
            <a:off x="0" y="1899650"/>
            <a:ext cx="2944800" cy="49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latin typeface="Droid Sans"/>
                <a:ea typeface="Droid Sans"/>
                <a:cs typeface="Droid Sans"/>
                <a:sym typeface="Droid Sans"/>
              </a:rPr>
              <a:t>Default value</a:t>
            </a:r>
            <a:endParaRPr sz="3000" b="1">
              <a:latin typeface="Droid Sans"/>
              <a:ea typeface="Droid Sans"/>
              <a:cs typeface="Droid Sans"/>
              <a:sym typeface="Droid Sans"/>
            </a:endParaRPr>
          </a:p>
        </p:txBody>
      </p:sp>
      <p:sp>
        <p:nvSpPr>
          <p:cNvPr id="266" name="Google Shape;266;p48"/>
          <p:cNvSpPr/>
          <p:nvPr/>
        </p:nvSpPr>
        <p:spPr>
          <a:xfrm>
            <a:off x="2960175" y="1518825"/>
            <a:ext cx="5308175" cy="728425"/>
          </a:xfrm>
          <a:custGeom>
            <a:avLst/>
            <a:gdLst/>
            <a:ahLst/>
            <a:cxnLst/>
            <a:rect l="l" t="t" r="r" b="b"/>
            <a:pathLst>
              <a:path w="212327" h="29137" extrusionOk="0">
                <a:moveTo>
                  <a:pt x="0" y="29137"/>
                </a:moveTo>
                <a:cubicBezTo>
                  <a:pt x="9816" y="28569"/>
                  <a:pt x="29396" y="28414"/>
                  <a:pt x="58894" y="25728"/>
                </a:cubicBezTo>
                <a:cubicBezTo>
                  <a:pt x="88393" y="23042"/>
                  <a:pt x="151419" y="17307"/>
                  <a:pt x="176991" y="13019"/>
                </a:cubicBezTo>
                <a:cubicBezTo>
                  <a:pt x="202563" y="8731"/>
                  <a:pt x="206438" y="2170"/>
                  <a:pt x="212327" y="0"/>
                </a:cubicBezTo>
              </a:path>
            </a:pathLst>
          </a:custGeom>
          <a:noFill/>
          <a:ln w="38100" cap="flat" cmpd="sng">
            <a:solidFill>
              <a:srgbClr val="FF9900"/>
            </a:solidFill>
            <a:prstDash val="solid"/>
            <a:round/>
            <a:headEnd type="none" w="med" len="med"/>
            <a:tailEnd type="stealth"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body" idx="1"/>
          </p:nvPr>
        </p:nvSpPr>
        <p:spPr>
          <a:xfrm>
            <a:off x="4829450" y="82175"/>
            <a:ext cx="44127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lt1"/>
                </a:solidFill>
              </a:rPr>
              <a:t>bypass_speech_api_quota = true</a:t>
            </a:r>
            <a:endParaRPr sz="1800">
              <a:solidFill>
                <a:schemeClr val="lt1"/>
              </a:solidFill>
            </a:endParaRPr>
          </a:p>
          <a:p>
            <a:pPr marL="0" lvl="0" indent="0" algn="l" rtl="0">
              <a:spcBef>
                <a:spcPts val="0"/>
              </a:spcBef>
              <a:spcAft>
                <a:spcPts val="0"/>
              </a:spcAft>
              <a:buClr>
                <a:schemeClr val="dk1"/>
              </a:buClr>
              <a:buSzPts val="1100"/>
              <a:buFont typeface="Arial"/>
              <a:buNone/>
            </a:pPr>
            <a:r>
              <a:rPr lang="en" sz="1800">
                <a:solidFill>
                  <a:schemeClr val="lt1"/>
                </a:solidFill>
              </a:rPr>
              <a:t>is_debug = false</a:t>
            </a:r>
            <a:endParaRPr sz="1800">
              <a:solidFill>
                <a:schemeClr val="lt1"/>
              </a:solidFill>
            </a:endParaRPr>
          </a:p>
          <a:p>
            <a:pPr marL="0" lvl="0" indent="0" algn="l" rtl="0">
              <a:spcBef>
                <a:spcPts val="0"/>
              </a:spcBef>
              <a:spcAft>
                <a:spcPts val="0"/>
              </a:spcAft>
              <a:buClr>
                <a:schemeClr val="dk1"/>
              </a:buClr>
              <a:buSzPts val="1100"/>
              <a:buFont typeface="Arial"/>
              <a:buNone/>
            </a:pPr>
            <a:r>
              <a:rPr lang="en" sz="1800">
                <a:solidFill>
                  <a:schemeClr val="lt1"/>
                </a:solidFill>
              </a:rPr>
              <a:t>is_component_build = true</a:t>
            </a:r>
            <a:endParaRPr sz="1800">
              <a:solidFill>
                <a:schemeClr val="lt1"/>
              </a:solidFill>
            </a:endParaRPr>
          </a:p>
          <a:p>
            <a:pPr marL="0" lvl="0" indent="0" algn="l" rtl="0">
              <a:spcBef>
                <a:spcPts val="0"/>
              </a:spcBef>
              <a:spcAft>
                <a:spcPts val="0"/>
              </a:spcAft>
              <a:buNone/>
            </a:pPr>
            <a:endParaRPr sz="1800"/>
          </a:p>
        </p:txBody>
      </p:sp>
      <p:sp>
        <p:nvSpPr>
          <p:cNvPr id="272" name="Google Shape;272;p49"/>
          <p:cNvSpPr txBox="1">
            <a:spLocks noGrp="1"/>
          </p:cNvSpPr>
          <p:nvPr>
            <p:ph type="body" idx="2"/>
          </p:nvPr>
        </p:nvSpPr>
        <p:spPr>
          <a:xfrm>
            <a:off x="83950" y="82175"/>
            <a:ext cx="44127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gn </a:t>
            </a:r>
            <a:r>
              <a:rPr lang="en">
                <a:solidFill>
                  <a:srgbClr val="FF9900"/>
                </a:solidFill>
              </a:rPr>
              <a:t>args </a:t>
            </a:r>
            <a:r>
              <a:rPr lang="en"/>
              <a:t>out/Default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0"/>
          <p:cNvSpPr txBox="1">
            <a:spLocks noGrp="1"/>
          </p:cNvSpPr>
          <p:nvPr>
            <p:ph type="body" idx="1"/>
          </p:nvPr>
        </p:nvSpPr>
        <p:spPr>
          <a:xfrm>
            <a:off x="4618500" y="82175"/>
            <a:ext cx="46236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rgbClr val="FFFF00"/>
                </a:solidFill>
              </a:rPr>
              <a:t>v8_use_snapshot </a:t>
            </a:r>
            <a:r>
              <a:rPr lang="en" sz="800">
                <a:solidFill>
                  <a:schemeClr val="lt1"/>
                </a:solidFill>
              </a:rPr>
              <a:t> Default = true</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//v8/BUILD.gn:23</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Enable the snapshot feature, for fast context creation.</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http://v8project.blogspot.com/2015/09/custom-startup-snapshots.html</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rgbClr val="FFFF00"/>
                </a:solidFill>
              </a:rPr>
              <a:t>visual_studio_path </a:t>
            </a:r>
            <a:r>
              <a:rPr lang="en" sz="800">
                <a:solidFill>
                  <a:schemeClr val="lt1"/>
                </a:solidFill>
              </a:rPr>
              <a:t> Default = ""</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//build/config/win/visual_studio_version.gni:9</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Path to Visual Studio. If empty, the default is used which is to use the</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automatic toolchain in depot_tools. If set, you must also set the</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visual_studio_version and wdk_path.</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rgbClr val="FFFF00"/>
                </a:solidFill>
              </a:rPr>
              <a:t>visual_studio_version </a:t>
            </a:r>
            <a:r>
              <a:rPr lang="en" sz="800">
                <a:solidFill>
                  <a:schemeClr val="lt1"/>
                </a:solidFill>
              </a:rPr>
              <a:t> Default = ""</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//build/config/win/visual_studio_version.gni:13</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Version of Visual Studio pointed to by the visual_studio_path.</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Use "2013" for Visual Studio 2013, or "2013e" for the Express version.</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rgbClr val="FFFF00"/>
                </a:solidFill>
              </a:rPr>
              <a:t>wdk_path </a:t>
            </a:r>
            <a:r>
              <a:rPr lang="en" sz="800">
                <a:solidFill>
                  <a:schemeClr val="lt1"/>
                </a:solidFill>
              </a:rPr>
              <a:t> Default = ""</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//build/config/win/visual_studio_version.gni:17</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Directory of the Windows driver kit. If visual_studio_path is empty, this</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will be auto-filled.</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rgbClr val="FFFF00"/>
                </a:solidFill>
              </a:rPr>
              <a:t>win_console_app </a:t>
            </a:r>
            <a:r>
              <a:rPr lang="en" sz="800">
                <a:solidFill>
                  <a:schemeClr val="lt1"/>
                </a:solidFill>
              </a:rPr>
              <a:t> Default = false</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//build/config/win/console_app.gni:12</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If true, builds as a console app (rather than a windowed app), which allows</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logging to be printed to the user. This will cause a terminal window to pop</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up when the executable is not run from the command line, so should only be</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used for development. Only has an effect on Windows builds.</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rgbClr val="FFFF00"/>
                </a:solidFill>
              </a:rPr>
              <a:t>windows_sdk_path </a:t>
            </a:r>
            <a:r>
              <a:rPr lang="en" sz="800">
                <a:solidFill>
                  <a:schemeClr val="lt1"/>
                </a:solidFill>
              </a:rPr>
              <a:t> Default = "C:\Program Files (x86)\Windows Kits\10"</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//build/config/win/visual_studio_version.gni:22</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Full path to the Windows SDK, not including a backslash at the end.</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This value is the default location, override if you have a different</a:t>
            </a:r>
            <a:endParaRPr sz="800">
              <a:solidFill>
                <a:schemeClr val="lt1"/>
              </a:solidFill>
            </a:endParaRPr>
          </a:p>
          <a:p>
            <a:pPr marL="0" lvl="0" indent="0" algn="l" rtl="0">
              <a:spcBef>
                <a:spcPts val="0"/>
              </a:spcBef>
              <a:spcAft>
                <a:spcPts val="0"/>
              </a:spcAft>
              <a:buClr>
                <a:schemeClr val="dk1"/>
              </a:buClr>
              <a:buSzPts val="1100"/>
              <a:buFont typeface="Arial"/>
              <a:buNone/>
            </a:pPr>
            <a:r>
              <a:rPr lang="en" sz="800">
                <a:solidFill>
                  <a:schemeClr val="lt1"/>
                </a:solidFill>
              </a:rPr>
              <a:t>    installation location.</a:t>
            </a: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Clr>
                <a:schemeClr val="dk1"/>
              </a:buClr>
              <a:buSzPts val="1100"/>
              <a:buFont typeface="Arial"/>
              <a:buNone/>
            </a:pPr>
            <a:endParaRPr sz="800">
              <a:solidFill>
                <a:schemeClr val="lt1"/>
              </a:solidFill>
            </a:endParaRPr>
          </a:p>
          <a:p>
            <a:pPr marL="0" lvl="0" indent="0" algn="l" rtl="0">
              <a:spcBef>
                <a:spcPts val="0"/>
              </a:spcBef>
              <a:spcAft>
                <a:spcPts val="0"/>
              </a:spcAft>
              <a:buNone/>
            </a:pPr>
            <a:endParaRPr/>
          </a:p>
        </p:txBody>
      </p:sp>
      <p:sp>
        <p:nvSpPr>
          <p:cNvPr id="278" name="Google Shape;278;p50"/>
          <p:cNvSpPr txBox="1">
            <a:spLocks noGrp="1"/>
          </p:cNvSpPr>
          <p:nvPr>
            <p:ph type="body" idx="2"/>
          </p:nvPr>
        </p:nvSpPr>
        <p:spPr>
          <a:xfrm>
            <a:off x="83950" y="82175"/>
            <a:ext cx="44127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gn args </a:t>
            </a:r>
            <a:r>
              <a:rPr lang="en">
                <a:solidFill>
                  <a:srgbClr val="FF9900"/>
                </a:solidFill>
              </a:rPr>
              <a:t>--list</a:t>
            </a:r>
            <a:r>
              <a:rPr lang="en"/>
              <a:t> out/Default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body" idx="1"/>
          </p:nvPr>
        </p:nvSpPr>
        <p:spPr>
          <a:xfrm>
            <a:off x="4829450" y="1280975"/>
            <a:ext cx="4412700" cy="38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import</a:t>
            </a:r>
            <a:r>
              <a:rPr lang="en"/>
              <a:t>(“//foo/build.gni”)</a:t>
            </a:r>
            <a:endParaRPr/>
          </a:p>
          <a:p>
            <a:pPr marL="0" lvl="0" indent="0" algn="l" rtl="0">
              <a:spcBef>
                <a:spcPts val="0"/>
              </a:spcBef>
              <a:spcAft>
                <a:spcPts val="0"/>
              </a:spcAft>
              <a:buNone/>
            </a:pPr>
            <a:endParaRPr/>
          </a:p>
          <a:p>
            <a:pPr marL="0" lvl="0" indent="0" algn="l" rtl="0">
              <a:spcBef>
                <a:spcPts val="0"/>
              </a:spcBef>
              <a:spcAft>
                <a:spcPts val="0"/>
              </a:spcAft>
              <a:buNone/>
            </a:pPr>
            <a:r>
              <a:rPr lang="en"/>
              <a:t>executable(“doom_melon”) {</a:t>
            </a:r>
            <a:endParaRPr/>
          </a:p>
          <a:p>
            <a:pPr marL="0" lvl="0" indent="0" algn="l" rtl="0">
              <a:spcBef>
                <a:spcPts val="0"/>
              </a:spcBef>
              <a:spcAft>
                <a:spcPts val="0"/>
              </a:spcAft>
              <a:buNone/>
            </a:pPr>
            <a:r>
              <a:rPr lang="en"/>
              <a:t>  if (is_chrome_branded)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if (enable_crashing) {</a:t>
            </a:r>
            <a:endParaRPr/>
          </a:p>
          <a:p>
            <a:pPr marL="0" lvl="0" indent="0" algn="l" rtl="0">
              <a:spcBef>
                <a:spcPts val="0"/>
              </a:spcBef>
              <a:spcAft>
                <a:spcPts val="0"/>
              </a:spcAft>
              <a:buNone/>
            </a:pPr>
            <a:r>
              <a:rPr lang="en"/>
              <a:t>    …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
        <p:nvSpPr>
          <p:cNvPr id="284" name="Google Shape;284;p51"/>
          <p:cNvSpPr txBox="1">
            <a:spLocks noGrp="1"/>
          </p:cNvSpPr>
          <p:nvPr>
            <p:ph type="body" idx="2"/>
          </p:nvPr>
        </p:nvSpPr>
        <p:spPr>
          <a:xfrm>
            <a:off x="177550" y="1239875"/>
            <a:ext cx="4314600" cy="38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declare_args() {</a:t>
            </a:r>
            <a:endParaRPr/>
          </a:p>
          <a:p>
            <a:pPr marL="0" lvl="0" indent="0" algn="l" rtl="0">
              <a:spcBef>
                <a:spcPts val="0"/>
              </a:spcBef>
              <a:spcAft>
                <a:spcPts val="0"/>
              </a:spcAft>
              <a:buNone/>
            </a:pPr>
            <a:r>
              <a:rPr lang="en"/>
              <a:t>  # Controls Chrome branding.</a:t>
            </a:r>
            <a:endParaRPr/>
          </a:p>
          <a:p>
            <a:pPr marL="0" lvl="0" indent="0" algn="l" rtl="0">
              <a:spcBef>
                <a:spcPts val="0"/>
              </a:spcBef>
              <a:spcAft>
                <a:spcPts val="0"/>
              </a:spcAft>
              <a:buNone/>
            </a:pPr>
            <a:r>
              <a:rPr lang="en"/>
              <a:t>  is_chrome_branded = false</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enable_crashing = is_win</a:t>
            </a:r>
            <a:endParaRPr/>
          </a:p>
        </p:txBody>
      </p:sp>
      <p:sp>
        <p:nvSpPr>
          <p:cNvPr id="285" name="Google Shape;285;p51"/>
          <p:cNvSpPr/>
          <p:nvPr/>
        </p:nvSpPr>
        <p:spPr>
          <a:xfrm>
            <a:off x="7750" y="0"/>
            <a:ext cx="9144000" cy="89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latin typeface="Droid Sans"/>
                <a:ea typeface="Droid Sans"/>
                <a:cs typeface="Droid Sans"/>
                <a:sym typeface="Droid Sans"/>
              </a:rPr>
              <a:t>Shared variables are put in a *.gni file and imported.</a:t>
            </a:r>
            <a:endParaRPr sz="2000" b="1">
              <a:latin typeface="Droid Sans"/>
              <a:ea typeface="Droid Sans"/>
              <a:cs typeface="Droid Sans"/>
              <a:sym typeface="Droid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2"/>
          <p:cNvSpPr txBox="1"/>
          <p:nvPr/>
        </p:nvSpPr>
        <p:spPr>
          <a:xfrm>
            <a:off x="418450" y="0"/>
            <a:ext cx="77097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FF9900"/>
                </a:solidFill>
                <a:latin typeface="Droid Sans"/>
                <a:ea typeface="Droid Sans"/>
                <a:cs typeface="Droid Sans"/>
                <a:sym typeface="Droid Sans"/>
              </a:rPr>
              <a:t>Advanced doodads.</a:t>
            </a:r>
            <a:endParaRPr sz="3000" b="1">
              <a:solidFill>
                <a:srgbClr val="FF9900"/>
              </a:solidFill>
              <a:latin typeface="Droid Sans"/>
              <a:ea typeface="Droid Sans"/>
              <a:cs typeface="Droid Sans"/>
              <a:sym typeface="Droid Sans"/>
            </a:endParaRPr>
          </a:p>
          <a:p>
            <a:pPr marL="0" lvl="0" indent="0" algn="l" rtl="0">
              <a:spcBef>
                <a:spcPts val="0"/>
              </a:spcBef>
              <a:spcAft>
                <a:spcPts val="0"/>
              </a:spcAft>
              <a:buNone/>
            </a:pPr>
            <a:r>
              <a:rPr lang="en" sz="4000" b="1">
                <a:latin typeface="Droid Sans"/>
                <a:ea typeface="Droid Sans"/>
                <a:cs typeface="Droid Sans"/>
                <a:sym typeface="Droid Sans"/>
              </a:rPr>
              <a:t>Templates &amp; actions</a:t>
            </a:r>
            <a:endParaRPr sz="4000" b="1">
              <a:latin typeface="Droid Sans"/>
              <a:ea typeface="Droid Sans"/>
              <a:cs typeface="Droid Sans"/>
              <a:sym typeface="Droid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3"/>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Templates allow creating of new target types.</a:t>
            </a:r>
            <a:endParaRPr/>
          </a:p>
        </p:txBody>
      </p:sp>
      <p:sp>
        <p:nvSpPr>
          <p:cNvPr id="296" name="Google Shape;296;p5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template</a:t>
            </a:r>
            <a:r>
              <a:rPr lang="en"/>
              <a:t>(“grit”)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FF9900"/>
                </a:solidFill>
              </a:rPr>
              <a:t>grit</a:t>
            </a:r>
            <a:r>
              <a:rPr lang="en"/>
              <a:t>(“components_strings”) {</a:t>
            </a:r>
            <a:endParaRPr/>
          </a:p>
          <a:p>
            <a:pPr marL="0" lvl="0" indent="0" algn="l" rtl="0">
              <a:spcBef>
                <a:spcPts val="0"/>
              </a:spcBef>
              <a:spcAft>
                <a:spcPts val="0"/>
              </a:spcAft>
              <a:buNone/>
            </a:pPr>
            <a:r>
              <a:rPr lang="en"/>
              <a:t>  source = “components.grd”</a:t>
            </a:r>
            <a:endParaRPr/>
          </a:p>
          <a:p>
            <a:pPr marL="0" lvl="0" indent="0" algn="l" rtl="0">
              <a:spcBef>
                <a:spcPts val="0"/>
              </a:spcBef>
              <a:spcAft>
                <a:spcPts val="0"/>
              </a:spcAft>
              <a:buNone/>
            </a:pPr>
            <a:r>
              <a:rPr lang="en"/>
              <a:t>  outputs = [ … ]</a:t>
            </a:r>
            <a:endParaRPr/>
          </a:p>
          <a:p>
            <a:pPr marL="0" lvl="0" indent="0" algn="l" rtl="0">
              <a:spcBef>
                <a:spcPts val="0"/>
              </a:spcBef>
              <a:spcAft>
                <a:spcPts val="0"/>
              </a:spcAft>
              <a:buNone/>
            </a:pP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4"/>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Actions run Python scripts.</a:t>
            </a:r>
            <a:endParaRPr/>
          </a:p>
        </p:txBody>
      </p:sp>
      <p:sp>
        <p:nvSpPr>
          <p:cNvPr id="302" name="Google Shape;302;p54"/>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a:t>
            </a:r>
            <a:r>
              <a:rPr lang="en">
                <a:solidFill>
                  <a:srgbClr val="FF9900"/>
                </a:solidFill>
              </a:rPr>
              <a:t>script </a:t>
            </a:r>
            <a:r>
              <a:rPr lang="en"/>
              <a:t>= “myscript.py”</a:t>
            </a:r>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Dependency management.</a:t>
            </a:r>
            <a:endParaRPr/>
          </a:p>
        </p:txBody>
      </p:sp>
      <p:sp>
        <p:nvSpPr>
          <p:cNvPr id="308" name="Google Shape;308;p55"/>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a:t>
            </a:r>
            <a:r>
              <a:rPr lang="en">
                <a:solidFill>
                  <a:srgbClr val="FFFFFF"/>
                </a:solidFill>
              </a:rPr>
              <a:t>script </a:t>
            </a:r>
            <a:r>
              <a:rPr lang="en"/>
              <a:t>= “myscript.py”</a:t>
            </a:r>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inputs</a:t>
            </a:r>
            <a:r>
              <a:rPr lang="en">
                <a:solidFill>
                  <a:schemeClr val="lt1"/>
                </a:solidFill>
              </a:rPr>
              <a:t> = [ “myfile.txt”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rgbClr val="FF9900"/>
                </a:solidFill>
              </a:rPr>
              <a:t>  outputs</a:t>
            </a:r>
            <a:r>
              <a:rPr lang="en">
                <a:solidFill>
                  <a:schemeClr val="lt1"/>
                </a:solidFill>
              </a:rPr>
              <a:t> =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a:t>
            </a: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6"/>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writes a file to the source tree!</a:t>
            </a:r>
            <a:endParaRPr/>
          </a:p>
        </p:txBody>
      </p:sp>
      <p:sp>
        <p:nvSpPr>
          <p:cNvPr id="314" name="Google Shape;314;p56"/>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a:t>
            </a:r>
            <a:r>
              <a:rPr lang="en">
                <a:solidFill>
                  <a:srgbClr val="FFFFFF"/>
                </a:solidFill>
              </a:rPr>
              <a:t>script </a:t>
            </a:r>
            <a:r>
              <a:rPr lang="en"/>
              <a:t>= “myscript.py”</a:t>
            </a:r>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FFFF"/>
                </a:solidFill>
              </a:rPr>
              <a:t>inputs = [ “myfile.txt” ]</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outputs = </a:t>
            </a:r>
            <a:r>
              <a:rPr lang="en">
                <a:solidFill>
                  <a:schemeClr val="lt1"/>
                </a:solidFill>
              </a:rPr>
              <a:t>[</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0000"/>
                </a:solidFill>
              </a:rPr>
              <a:t>“generated.txt”,  </a:t>
            </a:r>
            <a:r>
              <a:rPr lang="en" b="0" i="1">
                <a:solidFill>
                  <a:srgbClr val="FFFFFF"/>
                </a:solidFill>
              </a:rPr>
              <a:t># Error!</a:t>
            </a:r>
            <a:endParaRPr b="0" i="1">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a:t>
            </a: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8"/>
        <p:cNvGrpSpPr/>
        <p:nvPr/>
      </p:nvGrpSpPr>
      <p:grpSpPr>
        <a:xfrm>
          <a:off x="0" y="0"/>
          <a:ext cx="0" cy="0"/>
          <a:chOff x="0" y="0"/>
          <a:chExt cx="0" cy="0"/>
        </a:xfrm>
      </p:grpSpPr>
      <p:sp>
        <p:nvSpPr>
          <p:cNvPr id="319" name="Google Shape;319;p57"/>
          <p:cNvSpPr txBox="1">
            <a:spLocks noGrp="1"/>
          </p:cNvSpPr>
          <p:nvPr>
            <p:ph type="title"/>
          </p:nvPr>
        </p:nvSpPr>
        <p:spPr>
          <a:xfrm>
            <a:off x="75" y="0"/>
            <a:ext cx="9144000" cy="45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0" b="1">
                <a:solidFill>
                  <a:srgbClr val="FF9900"/>
                </a:solidFill>
                <a:latin typeface="Consolas"/>
                <a:ea typeface="Consolas"/>
                <a:cs typeface="Consolas"/>
                <a:sym typeface="Consolas"/>
              </a:rPr>
              <a:t>gn help</a:t>
            </a:r>
            <a:endParaRPr sz="17000" b="1">
              <a:solidFill>
                <a:srgbClr val="FF99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.gn</a:t>
            </a:r>
            <a:endParaRPr sz="2000">
              <a:solidFill>
                <a:schemeClr val="dk1"/>
              </a:solidFill>
            </a:endParaRPr>
          </a:p>
          <a:p>
            <a:pPr marL="914400" lvl="1" indent="-381000" algn="l" rtl="0">
              <a:lnSpc>
                <a:spcPct val="100000"/>
              </a:lnSpc>
              <a:spcBef>
                <a:spcPts val="0"/>
              </a:spcBef>
              <a:spcAft>
                <a:spcPts val="0"/>
              </a:spcAft>
              <a:buClr>
                <a:schemeClr val="dk1"/>
              </a:buClr>
              <a:buSzPts val="2400"/>
              <a:buFont typeface="Droid Sans"/>
              <a:buChar char="○"/>
            </a:pPr>
            <a:r>
              <a:rPr lang="en" sz="2000" b="0">
                <a:solidFill>
                  <a:schemeClr val="dk1"/>
                </a:solidFill>
              </a:rPr>
              <a:t>Defines root of GN build tree.</a:t>
            </a:r>
            <a:endParaRPr sz="2000" b="0">
              <a:solidFill>
                <a:schemeClr val="dk1"/>
              </a:solidFill>
            </a:endParaRPr>
          </a:p>
          <a:p>
            <a:pPr marL="914400" lvl="1" indent="-381000" algn="l" rtl="0">
              <a:lnSpc>
                <a:spcPct val="100000"/>
              </a:lnSpc>
              <a:spcBef>
                <a:spcPts val="0"/>
              </a:spcBef>
              <a:spcAft>
                <a:spcPts val="0"/>
              </a:spcAft>
              <a:buClr>
                <a:schemeClr val="dk1"/>
              </a:buClr>
              <a:buSzPts val="2400"/>
              <a:buFont typeface="Droid Sans"/>
              <a:buChar char="○"/>
            </a:pPr>
            <a:r>
              <a:rPr lang="en" sz="2000" b="0">
                <a:solidFill>
                  <a:schemeClr val="dk1"/>
                </a:solidFill>
              </a:rPr>
              <a:t>See “gn help dotfile”</a:t>
            </a:r>
            <a:endParaRPr sz="2000" b="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81000" algn="l" rtl="0">
              <a:lnSpc>
                <a:spcPct val="100000"/>
              </a:lnSpc>
              <a:spcBef>
                <a:spcPts val="0"/>
              </a:spcBef>
              <a:spcAft>
                <a:spcPts val="0"/>
              </a:spcAft>
              <a:buClr>
                <a:schemeClr val="dk1"/>
              </a:buClr>
              <a:buSzPts val="2400"/>
              <a:buFont typeface="Droid Sans"/>
              <a:buChar char="●"/>
            </a:pPr>
            <a:r>
              <a:rPr lang="en" sz="2000">
                <a:solidFill>
                  <a:schemeClr val="dk1"/>
                </a:solidFill>
              </a:rPr>
              <a:t>//build/config/BUILDCONFIG.gn</a:t>
            </a:r>
            <a:endParaRPr sz="2000">
              <a:solidFill>
                <a:schemeClr val="dk1"/>
              </a:solidFill>
            </a:endParaRPr>
          </a:p>
          <a:p>
            <a:pPr marL="914400" lvl="1" indent="-381000" algn="l" rtl="0">
              <a:lnSpc>
                <a:spcPct val="100000"/>
              </a:lnSpc>
              <a:spcBef>
                <a:spcPts val="0"/>
              </a:spcBef>
              <a:spcAft>
                <a:spcPts val="0"/>
              </a:spcAft>
              <a:buClr>
                <a:schemeClr val="dk1"/>
              </a:buClr>
              <a:buSzPts val="2400"/>
              <a:buFont typeface="Droid Sans"/>
              <a:buChar char="○"/>
            </a:pPr>
            <a:r>
              <a:rPr lang="en" sz="2000" b="0">
                <a:solidFill>
                  <a:schemeClr val="dk1"/>
                </a:solidFill>
              </a:rPr>
              <a:t>Exact location defined by “.gn” file</a:t>
            </a:r>
            <a:endParaRPr sz="2000" b="0">
              <a:solidFill>
                <a:schemeClr val="dk1"/>
              </a:solidFill>
            </a:endParaRPr>
          </a:p>
          <a:p>
            <a:pPr marL="914400" lvl="1" indent="-381000" algn="l" rtl="0">
              <a:lnSpc>
                <a:spcPct val="100000"/>
              </a:lnSpc>
              <a:spcBef>
                <a:spcPts val="0"/>
              </a:spcBef>
              <a:spcAft>
                <a:spcPts val="0"/>
              </a:spcAft>
              <a:buClr>
                <a:schemeClr val="dk1"/>
              </a:buClr>
              <a:buSzPts val="2400"/>
              <a:buFont typeface="Droid Sans"/>
              <a:buChar char="○"/>
            </a:pPr>
            <a:r>
              <a:rPr lang="en" sz="2000" b="0">
                <a:solidFill>
                  <a:schemeClr val="dk1"/>
                </a:solidFill>
              </a:rPr>
              <a:t>Sets up global variables and default settings</a:t>
            </a:r>
            <a:endParaRPr sz="2000"/>
          </a:p>
        </p:txBody>
      </p:sp>
      <p:sp>
        <p:nvSpPr>
          <p:cNvPr id="101" name="Google Shape;101;p22"/>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Important files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8"/>
          <p:cNvSpPr/>
          <p:nvPr/>
        </p:nvSpPr>
        <p:spPr>
          <a:xfrm>
            <a:off x="4037300" y="3843575"/>
            <a:ext cx="5223000" cy="1309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8"/>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Put outputs in the target-specific out directory.</a:t>
            </a:r>
            <a:endParaRPr/>
          </a:p>
        </p:txBody>
      </p:sp>
      <p:sp>
        <p:nvSpPr>
          <p:cNvPr id="326" name="Google Shape;326;p58"/>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a:t>
            </a:r>
            <a:r>
              <a:rPr lang="en">
                <a:solidFill>
                  <a:srgbClr val="FFFFFF"/>
                </a:solidFill>
              </a:rPr>
              <a:t>script </a:t>
            </a:r>
            <a:r>
              <a:rPr lang="en"/>
              <a:t>= “myscript.py”</a:t>
            </a:r>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FFFF"/>
                </a:solidFill>
              </a:rPr>
              <a:t>inputs = [ “myfile.txt” ]</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outputs = </a:t>
            </a:r>
            <a:r>
              <a:rPr lang="en">
                <a:solidFill>
                  <a:schemeClr val="lt1"/>
                </a:solidFill>
              </a:rPr>
              <a:t>[</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target_out_dir</a:t>
            </a:r>
            <a:r>
              <a:rPr lang="en" sz="1000">
                <a:solidFill>
                  <a:srgbClr val="FF9900"/>
                </a:solidFill>
              </a:rPr>
              <a:t> </a:t>
            </a:r>
            <a:r>
              <a:rPr lang="en">
                <a:solidFill>
                  <a:srgbClr val="FF9900"/>
                </a:solidFill>
              </a:rPr>
              <a:t>+</a:t>
            </a:r>
            <a:r>
              <a:rPr lang="en" sz="1000">
                <a:solidFill>
                  <a:srgbClr val="FF9900"/>
                </a:solidFill>
              </a:rPr>
              <a:t> </a:t>
            </a:r>
            <a:r>
              <a:rPr lang="en">
                <a:solidFill>
                  <a:srgbClr val="FFFFFF"/>
                </a:solidFill>
              </a:rPr>
              <a:t>“/</a:t>
            </a:r>
            <a:r>
              <a:rPr lang="en"/>
              <a:t>output</a:t>
            </a:r>
            <a:r>
              <a:rPr lang="en">
                <a:solidFill>
                  <a:srgbClr val="FFFFFF"/>
                </a:solidFill>
              </a:rPr>
              <a:t>.txt”,</a:t>
            </a:r>
            <a:endParaRPr b="0" i="1">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a:t>
            </a:r>
            <a:endParaRPr>
              <a:solidFill>
                <a:srgbClr val="FFFFFF"/>
              </a:solidFill>
            </a:endParaRPr>
          </a:p>
          <a:p>
            <a:pPr marL="0" lvl="0" indent="0" algn="l" rtl="0">
              <a:spcBef>
                <a:spcPts val="0"/>
              </a:spcBef>
              <a:spcAft>
                <a:spcPts val="0"/>
              </a:spcAft>
              <a:buClr>
                <a:schemeClr val="dk1"/>
              </a:buClr>
              <a:buSzPts val="1100"/>
              <a:buFont typeface="Arial"/>
              <a:buNone/>
            </a:pPr>
            <a:r>
              <a:rPr lang="en"/>
              <a:t>  </a:t>
            </a:r>
            <a:r>
              <a:rPr lang="en">
                <a:solidFill>
                  <a:srgbClr val="FF9900"/>
                </a:solidFill>
              </a:rPr>
              <a:t>print</a:t>
            </a:r>
            <a:r>
              <a:rPr lang="en"/>
              <a:t>(outputs)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lt1"/>
                </a:solidFill>
              </a:rPr>
              <a:t>&gt; gn gen out/Default</a:t>
            </a:r>
            <a:endParaRPr>
              <a:solidFill>
                <a:schemeClr val="lt1"/>
              </a:solidFill>
            </a:endParaRPr>
          </a:p>
          <a:p>
            <a:pPr marL="0" lvl="0" indent="0" algn="l" rtl="0">
              <a:spcBef>
                <a:spcPts val="0"/>
              </a:spcBef>
              <a:spcAft>
                <a:spcPts val="0"/>
              </a:spcAft>
              <a:buClr>
                <a:schemeClr val="dk1"/>
              </a:buClr>
              <a:buSzPts val="1100"/>
              <a:buFont typeface="Arial"/>
              <a:buNone/>
            </a:pPr>
            <a:r>
              <a:rPr lang="en" sz="1600" b="0">
                <a:solidFill>
                  <a:schemeClr val="lt1"/>
                </a:solidFill>
              </a:rPr>
              <a:t>[“//out/Default/obj/foo/output.txt”]</a:t>
            </a:r>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9"/>
          <p:cNvSpPr/>
          <p:nvPr/>
        </p:nvSpPr>
        <p:spPr>
          <a:xfrm>
            <a:off x="4037300" y="3843575"/>
            <a:ext cx="5223000" cy="13098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9"/>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a:t>
            </a:r>
            <a:r>
              <a:rPr lang="en" b="0" i="1"/>
              <a:t>$foo</a:t>
            </a:r>
            <a:r>
              <a:rPr lang="en" b="0"/>
              <a:t> </a:t>
            </a:r>
            <a:r>
              <a:rPr lang="en"/>
              <a:t>or</a:t>
            </a:r>
            <a:r>
              <a:rPr lang="en" b="0"/>
              <a:t> </a:t>
            </a:r>
            <a:r>
              <a:rPr lang="en" b="0" i="1"/>
              <a:t>${foo}</a:t>
            </a:r>
            <a:r>
              <a:rPr lang="en" b="0"/>
              <a:t> </a:t>
            </a:r>
            <a:r>
              <a:rPr lang="en"/>
              <a:t>to expand variables in strings.</a:t>
            </a:r>
            <a:endParaRPr/>
          </a:p>
        </p:txBody>
      </p:sp>
      <p:sp>
        <p:nvSpPr>
          <p:cNvPr id="333" name="Google Shape;333;p59"/>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a:t>
            </a:r>
            <a:r>
              <a:rPr lang="en">
                <a:solidFill>
                  <a:srgbClr val="FFFFFF"/>
                </a:solidFill>
              </a:rPr>
              <a:t>script = “myscript.py”</a:t>
            </a:r>
            <a:endParaRPr>
              <a:solidFill>
                <a:srgbClr val="FFFFFF"/>
              </a:solidFill>
            </a:endParaRPr>
          </a:p>
          <a:p>
            <a:pPr marL="0" lvl="0" indent="0" algn="l" rtl="0">
              <a:spcBef>
                <a:spcPts val="0"/>
              </a:spcBef>
              <a:spcAft>
                <a:spcPts val="0"/>
              </a:spcAft>
              <a:buNone/>
            </a:pPr>
            <a:r>
              <a:rPr lang="en">
                <a:solidFill>
                  <a:srgbClr val="FFFFFF"/>
                </a:solidFill>
              </a:rPr>
              <a:t>  inputs = [ “myfile.txt” ]</a:t>
            </a:r>
            <a:endParaRPr>
              <a:solidFill>
                <a:srgbClr val="FFFFFF"/>
              </a:solidFill>
            </a:endParaRPr>
          </a:p>
          <a:p>
            <a:pPr marL="0" lvl="0" indent="0" algn="l" rtl="0">
              <a:spcBef>
                <a:spcPts val="0"/>
              </a:spcBef>
              <a:spcAft>
                <a:spcPts val="0"/>
              </a:spcAft>
              <a:buNone/>
            </a:pPr>
            <a:r>
              <a:rPr lang="en">
                <a:solidFill>
                  <a:srgbClr val="FFFFFF"/>
                </a:solidFill>
              </a:rPr>
              <a:t>  outputs =</a:t>
            </a: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    “</a:t>
            </a:r>
            <a:r>
              <a:rPr lang="en">
                <a:solidFill>
                  <a:srgbClr val="FF9900"/>
                </a:solidFill>
              </a:rPr>
              <a:t>$target_out_dir</a:t>
            </a:r>
            <a:r>
              <a:rPr lang="en">
                <a:solidFill>
                  <a:srgbClr val="FFFFFF"/>
                </a:solidFill>
              </a:rPr>
              <a:t>/output.txt”,</a:t>
            </a: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  print(“out = </a:t>
            </a:r>
            <a:r>
              <a:rPr lang="en">
                <a:solidFill>
                  <a:srgbClr val="FF9900"/>
                </a:solidFill>
              </a:rPr>
              <a:t>$outputs</a:t>
            </a:r>
            <a:r>
              <a:rPr lang="en">
                <a:solidFill>
                  <a:srgbClr val="FFFFFF"/>
                </a:solidFill>
              </a:rPr>
              <a:t>”)</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FFFFFF"/>
                </a:solidFill>
              </a:rPr>
              <a:t>&gt; gn gen out/Default</a:t>
            </a:r>
            <a:endParaRPr>
              <a:solidFill>
                <a:srgbClr val="FFFFFF"/>
              </a:solidFill>
            </a:endParaRPr>
          </a:p>
          <a:p>
            <a:pPr marL="0" lvl="0" indent="0" algn="l" rtl="0">
              <a:spcBef>
                <a:spcPts val="0"/>
              </a:spcBef>
              <a:spcAft>
                <a:spcPts val="0"/>
              </a:spcAft>
              <a:buNone/>
            </a:pPr>
            <a:r>
              <a:rPr lang="en" sz="1600" b="0">
                <a:solidFill>
                  <a:srgbClr val="FFFFFF"/>
                </a:solidFill>
              </a:rPr>
              <a:t>out = [“//out/Default/obj/foo/output.txt”]</a:t>
            </a:r>
            <a:endParaRPr sz="1600" b="0">
              <a:solidFill>
                <a:srgbClr val="FFFFFF"/>
              </a:solidFill>
            </a:endParaRPr>
          </a:p>
          <a:p>
            <a:pPr marL="0" lvl="0" indent="0" algn="l" rtl="0">
              <a:spcBef>
                <a:spcPts val="0"/>
              </a:spcBef>
              <a:spcAft>
                <a:spcPts val="0"/>
              </a:spcAft>
              <a:buNone/>
            </a:pPr>
            <a:endParaRPr b="0" i="1">
              <a:solidFill>
                <a:srgbClr val="FFFFFF"/>
              </a:solidFill>
            </a:endParaRPr>
          </a:p>
          <a:p>
            <a:pPr marL="0" lvl="0" indent="0" algn="l" rtl="0">
              <a:spcBef>
                <a:spcPts val="0"/>
              </a:spcBef>
              <a:spcAft>
                <a:spcPts val="0"/>
              </a:spcAft>
              <a:buNone/>
            </a:pPr>
            <a:endParaRPr b="0" i="1">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0"/>
          <p:cNvSpPr/>
          <p:nvPr/>
        </p:nvSpPr>
        <p:spPr>
          <a:xfrm>
            <a:off x="4037300" y="3851125"/>
            <a:ext cx="5223000" cy="13023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0"/>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Args are what is passed to the script.</a:t>
            </a:r>
            <a:endParaRPr sz="1800" b="0"/>
          </a:p>
        </p:txBody>
      </p:sp>
      <p:sp>
        <p:nvSpPr>
          <p:cNvPr id="340" name="Google Shape;340;p60"/>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script = “myscript.py”</a:t>
            </a:r>
            <a:endParaRPr/>
          </a:p>
          <a:p>
            <a:pPr marL="0" lvl="0" indent="0" algn="l" rtl="0">
              <a:spcBef>
                <a:spcPts val="0"/>
              </a:spcBef>
              <a:spcAft>
                <a:spcPts val="0"/>
              </a:spcAft>
              <a:buNone/>
            </a:pPr>
            <a:r>
              <a:rPr lang="en"/>
              <a:t>  inputs = [ “myfile.txt” ]</a:t>
            </a:r>
            <a:endParaRPr/>
          </a:p>
          <a:p>
            <a:pPr marL="0" lvl="0" indent="0" algn="l" rtl="0">
              <a:spcBef>
                <a:spcPts val="0"/>
              </a:spcBef>
              <a:spcAft>
                <a:spcPts val="0"/>
              </a:spcAft>
              <a:buNone/>
            </a:pPr>
            <a:r>
              <a:rPr lang="en"/>
              <a:t>  outputs = [</a:t>
            </a:r>
            <a:endParaRPr/>
          </a:p>
          <a:p>
            <a:pPr marL="0" lvl="0" indent="0" algn="l" rtl="0">
              <a:spcBef>
                <a:spcPts val="0"/>
              </a:spcBef>
              <a:spcAft>
                <a:spcPts val="0"/>
              </a:spcAft>
              <a:buNone/>
            </a:pPr>
            <a:r>
              <a:rPr lang="en"/>
              <a:t>    “</a:t>
            </a:r>
            <a:r>
              <a:rPr lang="en">
                <a:solidFill>
                  <a:srgbClr val="FFFFFF"/>
                </a:solidFill>
              </a:rPr>
              <a:t>$</a:t>
            </a:r>
            <a:r>
              <a:rPr lang="en"/>
              <a:t>target</a:t>
            </a:r>
            <a:r>
              <a:rPr lang="en">
                <a:solidFill>
                  <a:srgbClr val="FFFFFF"/>
                </a:solidFill>
              </a:rPr>
              <a:t>_out_dir/output.txt”,</a:t>
            </a: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  </a:t>
            </a:r>
            <a:r>
              <a:rPr lang="en">
                <a:solidFill>
                  <a:srgbClr val="FF9900"/>
                </a:solidFill>
              </a:rPr>
              <a:t>args </a:t>
            </a: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    “-i”,</a:t>
            </a:r>
            <a:r>
              <a:rPr lang="en"/>
              <a:t> </a:t>
            </a:r>
            <a:r>
              <a:rPr lang="en">
                <a:solidFill>
                  <a:srgbClr val="FF9900"/>
                </a:solidFill>
              </a:rPr>
              <a:t>inputs[0]</a:t>
            </a:r>
            <a:r>
              <a:rPr lang="en"/>
              <a:t>, </a:t>
            </a:r>
            <a:r>
              <a:rPr lang="en">
                <a:solidFill>
                  <a:srgbClr val="FF9900"/>
                </a:solidFill>
              </a:rPr>
              <a:t>outputs[0]</a:t>
            </a:r>
            <a:r>
              <a:rPr lang="en"/>
              <a:t>,</a:t>
            </a:r>
            <a:endParaRPr/>
          </a:p>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a:t>
            </a:r>
            <a:endParaRPr>
              <a:solidFill>
                <a:srgbClr val="FFFFFF"/>
              </a:solidFill>
            </a:endParaRPr>
          </a:p>
          <a:p>
            <a:pPr marL="0" lvl="0" indent="0" algn="l" rtl="0">
              <a:spcBef>
                <a:spcPts val="0"/>
              </a:spcBef>
              <a:spcAft>
                <a:spcPts val="0"/>
              </a:spcAft>
              <a:buNone/>
            </a:pPr>
            <a:endParaRPr/>
          </a:p>
          <a:p>
            <a:pPr marL="0" lvl="0" indent="0" algn="l" rtl="0">
              <a:spcBef>
                <a:spcPts val="0"/>
              </a:spcBef>
              <a:spcAft>
                <a:spcPts val="0"/>
              </a:spcAft>
              <a:buNone/>
            </a:pPr>
            <a:r>
              <a:rPr lang="en"/>
              <a:t>&gt;&gt;&gt; </a:t>
            </a:r>
            <a:r>
              <a:rPr lang="en">
                <a:solidFill>
                  <a:srgbClr val="FF0000"/>
                </a:solidFill>
              </a:rPr>
              <a:t>ERROR</a:t>
            </a:r>
            <a:r>
              <a:rPr lang="en"/>
              <a:t> can’t open “myfile.txt”</a:t>
            </a:r>
            <a:endParaRPr/>
          </a:p>
          <a:p>
            <a:pPr marL="0" lvl="0" indent="0" algn="l" rtl="0">
              <a:spcBef>
                <a:spcPts val="0"/>
              </a:spcBef>
              <a:spcAft>
                <a:spcPts val="0"/>
              </a:spcAft>
              <a:buNone/>
            </a:pPr>
            <a:r>
              <a:rPr lang="en"/>
              <a:t>or “//out/Default/obj/output.txt”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1"/>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script working directory is </a:t>
            </a:r>
            <a:r>
              <a:rPr lang="en" b="0" i="1"/>
              <a:t>root_build_dir</a:t>
            </a:r>
            <a:endParaRPr b="0"/>
          </a:p>
        </p:txBody>
      </p:sp>
      <p:sp>
        <p:nvSpPr>
          <p:cNvPr id="346" name="Google Shape;346;p61"/>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action(“myaction”) {</a:t>
            </a:r>
            <a:endParaRPr/>
          </a:p>
          <a:p>
            <a:pPr marL="0" lvl="0" indent="0" algn="l" rtl="0">
              <a:spcBef>
                <a:spcPts val="0"/>
              </a:spcBef>
              <a:spcAft>
                <a:spcPts val="0"/>
              </a:spcAft>
              <a:buNone/>
            </a:pPr>
            <a:r>
              <a:rPr lang="en"/>
              <a:t>  script = “myscript.py”</a:t>
            </a:r>
            <a:endParaRPr/>
          </a:p>
          <a:p>
            <a:pPr marL="0" lvl="0" indent="0" algn="l" rtl="0">
              <a:spcBef>
                <a:spcPts val="0"/>
              </a:spcBef>
              <a:spcAft>
                <a:spcPts val="0"/>
              </a:spcAft>
              <a:buNone/>
            </a:pPr>
            <a:r>
              <a:rPr lang="en"/>
              <a:t>  inputs = [ “myfile.txt” ]</a:t>
            </a:r>
            <a:endParaRPr/>
          </a:p>
          <a:p>
            <a:pPr marL="0" lvl="0" indent="0" algn="l" rtl="0">
              <a:spcBef>
                <a:spcPts val="0"/>
              </a:spcBef>
              <a:spcAft>
                <a:spcPts val="0"/>
              </a:spcAft>
              <a:buNone/>
            </a:pPr>
            <a:r>
              <a:rPr lang="en"/>
              <a:t>  outputs = [</a:t>
            </a:r>
            <a:endParaRPr/>
          </a:p>
          <a:p>
            <a:pPr marL="0" lvl="0" indent="0" algn="l" rtl="0">
              <a:spcBef>
                <a:spcPts val="0"/>
              </a:spcBef>
              <a:spcAft>
                <a:spcPts val="0"/>
              </a:spcAft>
              <a:buNone/>
            </a:pPr>
            <a:r>
              <a:rPr lang="en"/>
              <a:t>    “</a:t>
            </a:r>
            <a:r>
              <a:rPr lang="en">
                <a:solidFill>
                  <a:srgbClr val="FFFFFF"/>
                </a:solidFill>
              </a:rPr>
              <a:t>$</a:t>
            </a:r>
            <a:r>
              <a:rPr lang="en"/>
              <a:t>target</a:t>
            </a:r>
            <a:r>
              <a:rPr lang="en">
                <a:solidFill>
                  <a:srgbClr val="FFFFFF"/>
                </a:solidFill>
              </a:rPr>
              <a:t>_out_dir/output.txt”,</a:t>
            </a: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  args = [</a:t>
            </a:r>
            <a:endParaRPr>
              <a:solidFill>
                <a:srgbClr val="FFFFFF"/>
              </a:solidFill>
            </a:endParaRPr>
          </a:p>
          <a:p>
            <a:pPr marL="0" lvl="0" indent="0" algn="l" rtl="0">
              <a:spcBef>
                <a:spcPts val="0"/>
              </a:spcBef>
              <a:spcAft>
                <a:spcPts val="0"/>
              </a:spcAft>
              <a:buNone/>
            </a:pPr>
            <a:r>
              <a:rPr lang="en">
                <a:solidFill>
                  <a:srgbClr val="FFFFFF"/>
                </a:solidFill>
              </a:rPr>
              <a:t>    “-i”,</a:t>
            </a:r>
            <a:endParaRPr>
              <a:solidFill>
                <a:srgbClr val="FFFFFF"/>
              </a:solidFill>
            </a:endParaRPr>
          </a:p>
          <a:p>
            <a:pPr marL="0" lvl="0" indent="0" algn="l" rtl="0">
              <a:spcBef>
                <a:spcPts val="0"/>
              </a:spcBef>
              <a:spcAft>
                <a:spcPts val="0"/>
              </a:spcAft>
              <a:buNone/>
            </a:pPr>
            <a:r>
              <a:rPr lang="en">
                <a:solidFill>
                  <a:srgbClr val="FFFFFF"/>
                </a:solidFill>
              </a:rPr>
              <a:t>    </a:t>
            </a:r>
            <a:r>
              <a:rPr lang="en">
                <a:solidFill>
                  <a:srgbClr val="FF9900"/>
                </a:solidFill>
              </a:rPr>
              <a:t>rebase_path</a:t>
            </a:r>
            <a:r>
              <a:rPr lang="en">
                <a:solidFill>
                  <a:srgbClr val="FFFFFF"/>
                </a:solidFill>
              </a:rPr>
              <a:t>(inputs[0],</a:t>
            </a:r>
            <a:endParaRPr>
              <a:solidFill>
                <a:srgbClr val="FFFFFF"/>
              </a:solidFill>
            </a:endParaRPr>
          </a:p>
          <a:p>
            <a:pPr marL="0" lvl="0" indent="0" algn="l" rtl="0">
              <a:spcBef>
                <a:spcPts val="0"/>
              </a:spcBef>
              <a:spcAft>
                <a:spcPts val="0"/>
              </a:spcAft>
              <a:buNone/>
            </a:pPr>
            <a:r>
              <a:rPr lang="en">
                <a:solidFill>
                  <a:srgbClr val="FFFFFF"/>
                </a:solidFill>
              </a:rPr>
              <a:t>                </a:t>
            </a:r>
            <a:r>
              <a:rPr lang="en">
                <a:solidFill>
                  <a:srgbClr val="FF9900"/>
                </a:solidFill>
              </a:rPr>
              <a:t>root_build_dir</a:t>
            </a:r>
            <a:r>
              <a:rPr lang="en">
                <a:solidFill>
                  <a:srgbClr val="FFFFFF"/>
                </a:solidFill>
              </a:rPr>
              <a:t>)</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rebase_path</a:t>
            </a:r>
            <a:r>
              <a:rPr lang="en">
                <a:solidFill>
                  <a:schemeClr val="lt1"/>
                </a:solidFill>
              </a:rPr>
              <a:t>(outputs[0],</a:t>
            </a:r>
            <a:endParaRPr>
              <a:solidFill>
                <a:schemeClr val="lt1"/>
              </a:solidFill>
            </a:endParaRPr>
          </a:p>
          <a:p>
            <a:pPr marL="0" lvl="0" indent="0" algn="l" rtl="0">
              <a:spcBef>
                <a:spcPts val="0"/>
              </a:spcBef>
              <a:spcAft>
                <a:spcPts val="0"/>
              </a:spcAft>
              <a:buNone/>
            </a:pPr>
            <a:r>
              <a:rPr lang="en">
                <a:solidFill>
                  <a:schemeClr val="lt1"/>
                </a:solidFill>
              </a:rPr>
              <a:t>                </a:t>
            </a:r>
            <a:r>
              <a:rPr lang="en">
                <a:solidFill>
                  <a:srgbClr val="FF9900"/>
                </a:solidFill>
              </a:rPr>
              <a:t>root_build_dir</a:t>
            </a:r>
            <a:r>
              <a:rPr lang="en">
                <a:solidFill>
                  <a:schemeClr val="lt1"/>
                </a:solidFill>
              </a:rPr>
              <a:t>)</a:t>
            </a:r>
            <a:endParaRPr>
              <a:solidFill>
                <a:schemeClr val="lt1"/>
              </a:solidFill>
            </a:endParaRPr>
          </a:p>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2"/>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action_foreach runs a script over each source.</a:t>
            </a:r>
            <a:endParaRPr/>
          </a:p>
        </p:txBody>
      </p:sp>
      <p:sp>
        <p:nvSpPr>
          <p:cNvPr id="352" name="Google Shape;352;p62"/>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rPr>
              <a:t>action_foreach</a:t>
            </a:r>
            <a:r>
              <a:rPr lang="en"/>
              <a:t>(“process_idl”) {</a:t>
            </a:r>
            <a:endParaRPr/>
          </a:p>
          <a:p>
            <a:pPr marL="0" lvl="0" indent="0" algn="l" rtl="0">
              <a:spcBef>
                <a:spcPts val="0"/>
              </a:spcBef>
              <a:spcAft>
                <a:spcPts val="0"/>
              </a:spcAft>
              <a:buNone/>
            </a:pPr>
            <a:r>
              <a:rPr lang="en"/>
              <a:t>  script = “idl_compiler.py”</a:t>
            </a:r>
            <a:endParaRPr/>
          </a:p>
          <a:p>
            <a:pPr marL="0" lvl="0" indent="0" algn="l" rtl="0">
              <a:spcBef>
                <a:spcPts val="0"/>
              </a:spcBef>
              <a:spcAft>
                <a:spcPts val="0"/>
              </a:spcAft>
              <a:buNone/>
            </a:pPr>
            <a:r>
              <a:rPr lang="en"/>
              <a:t>  </a:t>
            </a:r>
            <a:r>
              <a:rPr lang="en">
                <a:solidFill>
                  <a:srgbClr val="FF9900"/>
                </a:solidFill>
              </a:rPr>
              <a:t>inputs </a:t>
            </a:r>
            <a:r>
              <a:rPr lang="en"/>
              <a:t>= [ “static_input.txt” ]</a:t>
            </a:r>
            <a:endParaRPr/>
          </a:p>
          <a:p>
            <a:pPr marL="0" lvl="0" indent="0" algn="l" rtl="0">
              <a:spcBef>
                <a:spcPts val="0"/>
              </a:spcBef>
              <a:spcAft>
                <a:spcPts val="0"/>
              </a:spcAft>
              <a:buNone/>
            </a:pPr>
            <a:r>
              <a:rPr lang="en"/>
              <a:t>  </a:t>
            </a:r>
            <a:r>
              <a:rPr lang="en">
                <a:solidFill>
                  <a:srgbClr val="FF9900"/>
                </a:solidFill>
              </a:rPr>
              <a:t>sources </a:t>
            </a:r>
            <a:r>
              <a:rPr lang="en"/>
              <a:t>= [</a:t>
            </a:r>
            <a:endParaRPr/>
          </a:p>
          <a:p>
            <a:pPr marL="0" lvl="0" indent="0" algn="l" rtl="0">
              <a:spcBef>
                <a:spcPts val="0"/>
              </a:spcBef>
              <a:spcAft>
                <a:spcPts val="0"/>
              </a:spcAft>
              <a:buNone/>
            </a:pPr>
            <a:r>
              <a:rPr lang="en"/>
              <a:t>    “a.idl”,</a:t>
            </a:r>
            <a:endParaRPr/>
          </a:p>
          <a:p>
            <a:pPr marL="0" lvl="0" indent="0" algn="l" rtl="0">
              <a:spcBef>
                <a:spcPts val="0"/>
              </a:spcBef>
              <a:spcAft>
                <a:spcPts val="0"/>
              </a:spcAft>
              <a:buNone/>
            </a:pPr>
            <a:r>
              <a:rPr lang="en"/>
              <a:t>    “b.idl”,</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3"/>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Magic substitutions for dealing with multiple sources.</a:t>
            </a:r>
            <a:endParaRPr/>
          </a:p>
        </p:txBody>
      </p:sp>
      <p:sp>
        <p:nvSpPr>
          <p:cNvPr id="358" name="Google Shape;358;p6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action_foreach(“process_idl”)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script = “idl_compiler.py”</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FFFF"/>
                </a:solidFill>
              </a:rPr>
              <a:t>inputs = [ “static_input.txt” ]</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rgbClr val="FFFFFF"/>
                </a:solidFill>
              </a:rPr>
              <a:t>  sources </a:t>
            </a: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“a.idl”,</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“b.idl”,</a:t>
            </a:r>
            <a:endParaRPr>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  outputs = [</a:t>
            </a:r>
            <a:endParaRPr>
              <a:solidFill>
                <a:schemeClr val="lt1"/>
              </a:solidFill>
            </a:endParaRPr>
          </a:p>
          <a:p>
            <a:pPr marL="0" lvl="0" indent="0" algn="l" rtl="0">
              <a:spcBef>
                <a:spcPts val="0"/>
              </a:spcBef>
              <a:spcAft>
                <a:spcPts val="0"/>
              </a:spcAft>
              <a:buNone/>
            </a:pPr>
            <a:r>
              <a:rPr lang="en">
                <a:solidFill>
                  <a:schemeClr val="lt1"/>
                </a:solidFill>
              </a:rPr>
              <a:t>    </a:t>
            </a:r>
            <a:r>
              <a:rPr lang="en" sz="1400">
                <a:solidFill>
                  <a:schemeClr val="lt1"/>
                </a:solidFill>
              </a:rPr>
              <a:t>“$target_gen_dir/</a:t>
            </a:r>
            <a:r>
              <a:rPr lang="en" sz="1400">
                <a:solidFill>
                  <a:srgbClr val="FF9900"/>
                </a:solidFill>
              </a:rPr>
              <a:t>{{source_name_part}}</a:t>
            </a:r>
            <a:r>
              <a:rPr lang="en" sz="1400">
                <a:solidFill>
                  <a:schemeClr val="lt1"/>
                </a:solidFill>
              </a:rPr>
              <a:t>.h”</a:t>
            </a:r>
            <a:endParaRPr sz="1400">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  args = [</a:t>
            </a:r>
            <a:endParaRPr>
              <a:solidFill>
                <a:schemeClr val="lt1"/>
              </a:solidFill>
            </a:endParaRPr>
          </a:p>
          <a:p>
            <a:pPr marL="0" lvl="0" indent="0" algn="l" rtl="0">
              <a:spcBef>
                <a:spcPts val="0"/>
              </a:spcBef>
              <a:spcAft>
                <a:spcPts val="0"/>
              </a:spcAft>
              <a:buNone/>
            </a:pPr>
            <a:r>
              <a:rPr lang="en">
                <a:solidFill>
                  <a:schemeClr val="lt1"/>
                </a:solidFill>
              </a:rPr>
              <a:t>    “--input=</a:t>
            </a:r>
            <a:r>
              <a:rPr lang="en">
                <a:solidFill>
                  <a:srgbClr val="FF9900"/>
                </a:solidFill>
              </a:rPr>
              <a:t>{{source}}</a:t>
            </a:r>
            <a:r>
              <a:rPr lang="en">
                <a:solidFill>
                  <a:schemeClr val="lt1"/>
                </a:solidFill>
              </a:rPr>
              <a:t>”</a:t>
            </a:r>
            <a:endParaRPr>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a:t>
            </a:r>
            <a:endParaRPr>
              <a:solidFill>
                <a:schemeClr val="lt1"/>
              </a:solidFill>
            </a:endParaRPr>
          </a:p>
          <a:p>
            <a:pPr marL="0" lvl="0" indent="0" algn="l" rtl="0">
              <a:spcBef>
                <a:spcPts val="0"/>
              </a:spcBef>
              <a:spcAft>
                <a:spcPts val="0"/>
              </a:spcAft>
              <a:buClr>
                <a:schemeClr val="dk1"/>
              </a:buClr>
              <a:buSzPts val="1100"/>
              <a:buFont typeface="Arial"/>
              <a:buNone/>
            </a:pPr>
            <a:endParaRPr>
              <a:solidFill>
                <a:schemeClr val="lt1"/>
              </a:solidFill>
            </a:endParaRPr>
          </a:p>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4"/>
          <p:cNvSpPr txBox="1"/>
          <p:nvPr/>
        </p:nvSpPr>
        <p:spPr>
          <a:xfrm>
            <a:off x="418450" y="0"/>
            <a:ext cx="85419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b="1">
                <a:latin typeface="Droid Sans"/>
                <a:ea typeface="Droid Sans"/>
                <a:cs typeface="Droid Sans"/>
                <a:sym typeface="Droid Sans"/>
              </a:rPr>
              <a:t>Toolchains</a:t>
            </a:r>
            <a:endParaRPr sz="4000" b="1">
              <a:latin typeface="Droid Sans"/>
              <a:ea typeface="Droid Sans"/>
              <a:cs typeface="Droid Sans"/>
              <a:sym typeface="Droid Sans"/>
            </a:endParaRPr>
          </a:p>
          <a:p>
            <a:pPr marL="0" lvl="0" indent="0" algn="l" rtl="0">
              <a:spcBef>
                <a:spcPts val="0"/>
              </a:spcBef>
              <a:spcAft>
                <a:spcPts val="0"/>
              </a:spcAft>
              <a:buClr>
                <a:schemeClr val="dk1"/>
              </a:buClr>
              <a:buSzPts val="1100"/>
              <a:buFont typeface="Arial"/>
              <a:buNone/>
            </a:pPr>
            <a:r>
              <a:rPr lang="en" sz="2400" b="1">
                <a:solidFill>
                  <a:srgbClr val="FF9900"/>
                </a:solidFill>
                <a:latin typeface="Droid Sans"/>
                <a:ea typeface="Droid Sans"/>
                <a:cs typeface="Droid Sans"/>
                <a:sym typeface="Droid Sans"/>
              </a:rPr>
              <a:t>Imagine your build as an </a:t>
            </a:r>
            <a:r>
              <a:rPr lang="en" sz="2400" b="1" i="1">
                <a:solidFill>
                  <a:srgbClr val="FF9900"/>
                </a:solidFill>
                <a:latin typeface="Droid Sans"/>
                <a:ea typeface="Droid Sans"/>
                <a:cs typeface="Droid Sans"/>
                <a:sym typeface="Droid Sans"/>
              </a:rPr>
              <a:t>n</a:t>
            </a:r>
            <a:r>
              <a:rPr lang="en" sz="2400" b="1">
                <a:solidFill>
                  <a:srgbClr val="FF9900"/>
                </a:solidFill>
                <a:latin typeface="Droid Sans"/>
                <a:ea typeface="Droid Sans"/>
                <a:cs typeface="Droid Sans"/>
                <a:sym typeface="Droid Sans"/>
              </a:rPr>
              <a:t>-dimensional hypercube...</a:t>
            </a:r>
            <a:endParaRPr sz="2400" b="1">
              <a:latin typeface="Droid Sans"/>
              <a:ea typeface="Droid Sans"/>
              <a:cs typeface="Droid Sans"/>
              <a:sym typeface="Droid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5"/>
          <p:cNvSpPr/>
          <p:nvPr/>
        </p:nvSpPr>
        <p:spPr>
          <a:xfrm>
            <a:off x="255725" y="232450"/>
            <a:ext cx="8663400" cy="1658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//build/config/BUILDCONFIG.gn</a:t>
            </a:r>
            <a:endParaRPr sz="2400" b="1">
              <a:solidFill>
                <a:srgbClr val="FFFFFF"/>
              </a:solidFill>
              <a:latin typeface="Droid Sans"/>
              <a:ea typeface="Droid Sans"/>
              <a:cs typeface="Droid Sans"/>
              <a:sym typeface="Droid Sans"/>
            </a:endParaRPr>
          </a:p>
          <a:p>
            <a:pPr marL="457200" lvl="0" indent="-381000" algn="l" rtl="0">
              <a:spcBef>
                <a:spcPts val="0"/>
              </a:spcBef>
              <a:spcAft>
                <a:spcPts val="0"/>
              </a:spcAft>
              <a:buClr>
                <a:srgbClr val="FFFFFF"/>
              </a:buClr>
              <a:buSzPts val="2400"/>
              <a:buFont typeface="Droid Sans"/>
              <a:buChar char="●"/>
            </a:pPr>
            <a:r>
              <a:rPr lang="en" sz="2400">
                <a:solidFill>
                  <a:srgbClr val="FFFFFF"/>
                </a:solidFill>
                <a:latin typeface="Droid Sans"/>
                <a:ea typeface="Droid Sans"/>
                <a:cs typeface="Droid Sans"/>
                <a:sym typeface="Droid Sans"/>
              </a:rPr>
              <a:t>Global variables (</a:t>
            </a:r>
            <a:r>
              <a:rPr lang="en" sz="2400">
                <a:solidFill>
                  <a:srgbClr val="FFFFFF"/>
                </a:solidFill>
                <a:latin typeface="Consolas"/>
                <a:ea typeface="Consolas"/>
                <a:cs typeface="Consolas"/>
                <a:sym typeface="Consolas"/>
              </a:rPr>
              <a:t>is_win</a:t>
            </a:r>
            <a:r>
              <a:rPr lang="en" sz="2400">
                <a:solidFill>
                  <a:srgbClr val="FFFFFF"/>
                </a:solidFill>
                <a:latin typeface="Droid Sans"/>
                <a:ea typeface="Droid Sans"/>
                <a:cs typeface="Droid Sans"/>
                <a:sym typeface="Droid Sans"/>
              </a:rPr>
              <a:t>, </a:t>
            </a:r>
            <a:r>
              <a:rPr lang="en" sz="2400">
                <a:solidFill>
                  <a:srgbClr val="FFFFFF"/>
                </a:solidFill>
                <a:latin typeface="Consolas"/>
                <a:ea typeface="Consolas"/>
                <a:cs typeface="Consolas"/>
                <a:sym typeface="Consolas"/>
              </a:rPr>
              <a:t>is_posix</a:t>
            </a:r>
            <a:r>
              <a:rPr lang="en" sz="2400">
                <a:solidFill>
                  <a:srgbClr val="FFFFFF"/>
                </a:solidFill>
                <a:latin typeface="Droid Sans"/>
                <a:ea typeface="Droid Sans"/>
                <a:cs typeface="Droid Sans"/>
                <a:sym typeface="Droid Sans"/>
              </a:rPr>
              <a:t>, …)</a:t>
            </a:r>
            <a:endParaRPr sz="2400">
              <a:solidFill>
                <a:srgbClr val="FFFFFF"/>
              </a:solidFill>
              <a:latin typeface="Droid Sans"/>
              <a:ea typeface="Droid Sans"/>
              <a:cs typeface="Droid Sans"/>
              <a:sym typeface="Droid Sans"/>
            </a:endParaRPr>
          </a:p>
          <a:p>
            <a:pPr marL="457200" lvl="0" indent="-381000" algn="l" rtl="0">
              <a:spcBef>
                <a:spcPts val="0"/>
              </a:spcBef>
              <a:spcAft>
                <a:spcPts val="0"/>
              </a:spcAft>
              <a:buClr>
                <a:srgbClr val="FFFFFF"/>
              </a:buClr>
              <a:buSzPts val="2400"/>
              <a:buFont typeface="Droid Sans"/>
              <a:buChar char="●"/>
            </a:pPr>
            <a:r>
              <a:rPr lang="en" sz="2400">
                <a:solidFill>
                  <a:srgbClr val="FFFFFF"/>
                </a:solidFill>
                <a:latin typeface="Droid Sans"/>
                <a:ea typeface="Droid Sans"/>
                <a:cs typeface="Droid Sans"/>
                <a:sym typeface="Droid Sans"/>
              </a:rPr>
              <a:t>Defaults for targets</a:t>
            </a:r>
            <a:endParaRPr sz="2400">
              <a:solidFill>
                <a:srgbClr val="FFFFFF"/>
              </a:solidFill>
              <a:latin typeface="Droid Sans"/>
              <a:ea typeface="Droid Sans"/>
              <a:cs typeface="Droid Sans"/>
              <a:sym typeface="Droid Sans"/>
            </a:endParaRPr>
          </a:p>
        </p:txBody>
      </p:sp>
      <p:sp>
        <p:nvSpPr>
          <p:cNvPr id="369" name="Google Shape;369;p65"/>
          <p:cNvSpPr/>
          <p:nvPr/>
        </p:nvSpPr>
        <p:spPr>
          <a:xfrm>
            <a:off x="255725" y="2174925"/>
            <a:ext cx="2650200" cy="839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//base/BUILD.gn</a:t>
            </a:r>
            <a:endParaRPr sz="2400">
              <a:solidFill>
                <a:srgbClr val="FFFFFF"/>
              </a:solidFill>
              <a:latin typeface="Droid Sans"/>
              <a:ea typeface="Droid Sans"/>
              <a:cs typeface="Droid Sans"/>
              <a:sym typeface="Droid Sans"/>
            </a:endParaRPr>
          </a:p>
        </p:txBody>
      </p:sp>
      <p:sp>
        <p:nvSpPr>
          <p:cNvPr id="370" name="Google Shape;370;p65"/>
          <p:cNvSpPr/>
          <p:nvPr/>
        </p:nvSpPr>
        <p:spPr>
          <a:xfrm>
            <a:off x="5718725" y="2714675"/>
            <a:ext cx="3200400" cy="839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//chrome/BUILD.gn</a:t>
            </a:r>
            <a:endParaRPr sz="2400">
              <a:solidFill>
                <a:srgbClr val="FFFFFF"/>
              </a:solidFill>
              <a:latin typeface="Droid Sans"/>
              <a:ea typeface="Droid Sans"/>
              <a:cs typeface="Droid Sans"/>
              <a:sym typeface="Droid Sans"/>
            </a:endParaRPr>
          </a:p>
        </p:txBody>
      </p:sp>
      <p:sp>
        <p:nvSpPr>
          <p:cNvPr id="371" name="Google Shape;371;p65"/>
          <p:cNvSpPr/>
          <p:nvPr/>
        </p:nvSpPr>
        <p:spPr>
          <a:xfrm>
            <a:off x="4440225" y="3828075"/>
            <a:ext cx="2286000" cy="839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//cc/BUILD.gn</a:t>
            </a:r>
            <a:endParaRPr sz="2400">
              <a:solidFill>
                <a:srgbClr val="FFFFFF"/>
              </a:solidFill>
              <a:latin typeface="Droid Sans"/>
              <a:ea typeface="Droid Sans"/>
              <a:cs typeface="Droid Sans"/>
              <a:sym typeface="Droid Sans"/>
            </a:endParaRPr>
          </a:p>
        </p:txBody>
      </p:sp>
      <p:sp>
        <p:nvSpPr>
          <p:cNvPr id="372" name="Google Shape;372;p65"/>
          <p:cNvSpPr/>
          <p:nvPr/>
        </p:nvSpPr>
        <p:spPr>
          <a:xfrm>
            <a:off x="1911475" y="4169075"/>
            <a:ext cx="2490000" cy="839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//sql/BUILD.gn</a:t>
            </a:r>
            <a:endParaRPr sz="2400">
              <a:solidFill>
                <a:srgbClr val="FFFFFF"/>
              </a:solidFill>
              <a:latin typeface="Droid Sans"/>
              <a:ea typeface="Droid Sans"/>
              <a:cs typeface="Droid Sans"/>
              <a:sym typeface="Droid Sans"/>
            </a:endParaRPr>
          </a:p>
        </p:txBody>
      </p:sp>
      <p:cxnSp>
        <p:nvCxnSpPr>
          <p:cNvPr id="373" name="Google Shape;373;p65"/>
          <p:cNvCxnSpPr>
            <a:stCxn id="369" idx="0"/>
          </p:cNvCxnSpPr>
          <p:nvPr/>
        </p:nvCxnSpPr>
        <p:spPr>
          <a:xfrm rot="10800000">
            <a:off x="1573025" y="1890825"/>
            <a:ext cx="7800" cy="284100"/>
          </a:xfrm>
          <a:prstGeom prst="straightConnector1">
            <a:avLst/>
          </a:prstGeom>
          <a:noFill/>
          <a:ln w="114300" cap="flat" cmpd="sng">
            <a:solidFill>
              <a:srgbClr val="000000"/>
            </a:solidFill>
            <a:prstDash val="solid"/>
            <a:round/>
            <a:headEnd type="none" w="med" len="med"/>
            <a:tailEnd type="none" w="med" len="med"/>
          </a:ln>
        </p:spPr>
      </p:cxnSp>
      <p:cxnSp>
        <p:nvCxnSpPr>
          <p:cNvPr id="374" name="Google Shape;374;p65"/>
          <p:cNvCxnSpPr>
            <a:stCxn id="372" idx="0"/>
          </p:cNvCxnSpPr>
          <p:nvPr/>
        </p:nvCxnSpPr>
        <p:spPr>
          <a:xfrm rot="10800000">
            <a:off x="3156475" y="1875275"/>
            <a:ext cx="0" cy="2293800"/>
          </a:xfrm>
          <a:prstGeom prst="straightConnector1">
            <a:avLst/>
          </a:prstGeom>
          <a:noFill/>
          <a:ln w="114300" cap="flat" cmpd="sng">
            <a:solidFill>
              <a:srgbClr val="000000"/>
            </a:solidFill>
            <a:prstDash val="solid"/>
            <a:round/>
            <a:headEnd type="none" w="med" len="med"/>
            <a:tailEnd type="none" w="med" len="med"/>
          </a:ln>
        </p:spPr>
      </p:cxnSp>
      <p:cxnSp>
        <p:nvCxnSpPr>
          <p:cNvPr id="375" name="Google Shape;375;p65"/>
          <p:cNvCxnSpPr>
            <a:stCxn id="370" idx="0"/>
          </p:cNvCxnSpPr>
          <p:nvPr/>
        </p:nvCxnSpPr>
        <p:spPr>
          <a:xfrm rot="10800000" flipH="1">
            <a:off x="7318925" y="1875275"/>
            <a:ext cx="3900" cy="839400"/>
          </a:xfrm>
          <a:prstGeom prst="straightConnector1">
            <a:avLst/>
          </a:prstGeom>
          <a:noFill/>
          <a:ln w="114300" cap="flat" cmpd="sng">
            <a:solidFill>
              <a:srgbClr val="000000"/>
            </a:solidFill>
            <a:prstDash val="solid"/>
            <a:round/>
            <a:headEnd type="none" w="med" len="med"/>
            <a:tailEnd type="none" w="med" len="med"/>
          </a:ln>
        </p:spPr>
      </p:cxnSp>
      <p:cxnSp>
        <p:nvCxnSpPr>
          <p:cNvPr id="376" name="Google Shape;376;p65"/>
          <p:cNvCxnSpPr>
            <a:stCxn id="371" idx="0"/>
          </p:cNvCxnSpPr>
          <p:nvPr/>
        </p:nvCxnSpPr>
        <p:spPr>
          <a:xfrm rot="10800000">
            <a:off x="5571525" y="1890675"/>
            <a:ext cx="11700" cy="1937400"/>
          </a:xfrm>
          <a:prstGeom prst="straightConnector1">
            <a:avLst/>
          </a:prstGeom>
          <a:noFill/>
          <a:ln w="114300" cap="flat" cmpd="sng">
            <a:solidFill>
              <a:srgbClr val="000000"/>
            </a:solidFill>
            <a:prstDash val="solid"/>
            <a:round/>
            <a:headEnd type="non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cxnSp>
        <p:nvCxnSpPr>
          <p:cNvPr id="385" name="Google Shape;385;p66"/>
          <p:cNvCxnSpPr/>
          <p:nvPr/>
        </p:nvCxnSpPr>
        <p:spPr>
          <a:xfrm>
            <a:off x="3035250" y="0"/>
            <a:ext cx="0" cy="5160900"/>
          </a:xfrm>
          <a:prstGeom prst="straightConnector1">
            <a:avLst/>
          </a:prstGeom>
          <a:noFill/>
          <a:ln w="76200" cap="flat" cmpd="sng">
            <a:solidFill>
              <a:srgbClr val="FF9900"/>
            </a:solidFill>
            <a:prstDash val="solid"/>
            <a:round/>
            <a:headEnd type="none" w="med" len="med"/>
            <a:tailEnd type="none" w="med" len="med"/>
          </a:ln>
        </p:spPr>
      </p:cxnSp>
      <p:cxnSp>
        <p:nvCxnSpPr>
          <p:cNvPr id="386" name="Google Shape;386;p66"/>
          <p:cNvCxnSpPr/>
          <p:nvPr/>
        </p:nvCxnSpPr>
        <p:spPr>
          <a:xfrm>
            <a:off x="6441194" y="0"/>
            <a:ext cx="0" cy="5160900"/>
          </a:xfrm>
          <a:prstGeom prst="straightConnector1">
            <a:avLst/>
          </a:prstGeom>
          <a:noFill/>
          <a:ln w="76200" cap="flat" cmpd="sng">
            <a:solidFill>
              <a:srgbClr val="FF9900"/>
            </a:solidFill>
            <a:prstDash val="solid"/>
            <a:round/>
            <a:headEnd type="none" w="med" len="med"/>
            <a:tailEnd type="none" w="med" len="med"/>
          </a:ln>
        </p:spPr>
      </p:cxnSp>
      <p:sp>
        <p:nvSpPr>
          <p:cNvPr id="387" name="Google Shape;387;p66"/>
          <p:cNvSpPr/>
          <p:nvPr/>
        </p:nvSpPr>
        <p:spPr>
          <a:xfrm>
            <a:off x="1512407" y="2944348"/>
            <a:ext cx="3790386" cy="1798376"/>
          </a:xfrm>
          <a:custGeom>
            <a:avLst/>
            <a:gdLst/>
            <a:ahLst/>
            <a:cxnLst/>
            <a:rect l="l" t="t" r="r" b="b"/>
            <a:pathLst>
              <a:path w="159012" h="70685" extrusionOk="0">
                <a:moveTo>
                  <a:pt x="0" y="70685"/>
                </a:moveTo>
                <a:cubicBezTo>
                  <a:pt x="10849" y="69290"/>
                  <a:pt x="43344" y="73113"/>
                  <a:pt x="65093" y="62316"/>
                </a:cubicBezTo>
                <a:cubicBezTo>
                  <a:pt x="86842" y="51519"/>
                  <a:pt x="114842" y="16079"/>
                  <a:pt x="130495" y="5902"/>
                </a:cubicBezTo>
                <a:cubicBezTo>
                  <a:pt x="146148" y="-4275"/>
                  <a:pt x="154259" y="2028"/>
                  <a:pt x="159012" y="1253"/>
                </a:cubicBezTo>
              </a:path>
            </a:pathLst>
          </a:custGeom>
          <a:noFill/>
          <a:ln w="38100" cap="flat" cmpd="sng">
            <a:solidFill>
              <a:schemeClr val="dk2"/>
            </a:solidFill>
            <a:prstDash val="solid"/>
            <a:round/>
            <a:headEnd type="none" w="med" len="med"/>
            <a:tailEnd type="stealth" w="med" len="med"/>
          </a:ln>
        </p:spPr>
      </p:sp>
      <p:sp>
        <p:nvSpPr>
          <p:cNvPr id="388" name="Google Shape;388;p66"/>
          <p:cNvSpPr/>
          <p:nvPr/>
        </p:nvSpPr>
        <p:spPr>
          <a:xfrm>
            <a:off x="2109279" y="3621910"/>
            <a:ext cx="5119802" cy="1046125"/>
          </a:xfrm>
          <a:custGeom>
            <a:avLst/>
            <a:gdLst/>
            <a:ahLst/>
            <a:cxnLst/>
            <a:rect l="l" t="t" r="r" b="b"/>
            <a:pathLst>
              <a:path w="209847" h="41845" extrusionOk="0">
                <a:moveTo>
                  <a:pt x="0" y="0"/>
                </a:moveTo>
                <a:cubicBezTo>
                  <a:pt x="10177" y="3565"/>
                  <a:pt x="35544" y="17204"/>
                  <a:pt x="61064" y="21388"/>
                </a:cubicBezTo>
                <a:cubicBezTo>
                  <a:pt x="86585" y="25573"/>
                  <a:pt x="128326" y="21698"/>
                  <a:pt x="153123" y="25107"/>
                </a:cubicBezTo>
                <a:cubicBezTo>
                  <a:pt x="177920" y="28517"/>
                  <a:pt x="200393" y="39055"/>
                  <a:pt x="209847" y="41845"/>
                </a:cubicBezTo>
              </a:path>
            </a:pathLst>
          </a:custGeom>
          <a:noFill/>
          <a:ln w="38100" cap="flat" cmpd="sng">
            <a:solidFill>
              <a:schemeClr val="dk2"/>
            </a:solidFill>
            <a:prstDash val="solid"/>
            <a:round/>
            <a:headEnd type="none" w="med" len="med"/>
            <a:tailEnd type="stealth" w="med" len="med"/>
          </a:ln>
        </p:spPr>
      </p:sp>
      <p:sp>
        <p:nvSpPr>
          <p:cNvPr id="389" name="Google Shape;389;p66"/>
          <p:cNvSpPr/>
          <p:nvPr/>
        </p:nvSpPr>
        <p:spPr>
          <a:xfrm>
            <a:off x="201475" y="660274"/>
            <a:ext cx="2594231" cy="1681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FFFFFF"/>
                </a:solidFill>
                <a:latin typeface="Droid Sans"/>
                <a:ea typeface="Droid Sans"/>
                <a:cs typeface="Droid Sans"/>
                <a:sym typeface="Droid Sans"/>
              </a:rPr>
              <a:t>//build/config/BUILDCONFIG.gn</a:t>
            </a:r>
            <a:endParaRPr sz="1000">
              <a:solidFill>
                <a:srgbClr val="FFFFFF"/>
              </a:solidFill>
              <a:latin typeface="Droid Sans"/>
              <a:ea typeface="Droid Sans"/>
              <a:cs typeface="Droid Sans"/>
              <a:sym typeface="Droid Sans"/>
            </a:endParaRPr>
          </a:p>
        </p:txBody>
      </p:sp>
      <p:grpSp>
        <p:nvGrpSpPr>
          <p:cNvPr id="5" name="Group 4">
            <a:extLst>
              <a:ext uri="{FF2B5EF4-FFF2-40B4-BE49-F238E27FC236}">
                <a16:creationId xmlns:a16="http://schemas.microsoft.com/office/drawing/2014/main" id="{45D22387-9A7B-402E-38C3-E3FF3572B213}"/>
              </a:ext>
            </a:extLst>
          </p:cNvPr>
          <p:cNvGrpSpPr/>
          <p:nvPr/>
        </p:nvGrpSpPr>
        <p:grpSpPr>
          <a:xfrm>
            <a:off x="51385" y="2340423"/>
            <a:ext cx="948000" cy="727200"/>
            <a:chOff x="201475" y="2476025"/>
            <a:chExt cx="948000" cy="727200"/>
          </a:xfrm>
        </p:grpSpPr>
        <p:sp>
          <p:nvSpPr>
            <p:cNvPr id="390" name="Google Shape;390;p66"/>
            <p:cNvSpPr/>
            <p:nvPr/>
          </p:nvSpPr>
          <p:spPr>
            <a:xfrm>
              <a:off x="201475" y="2760125"/>
              <a:ext cx="948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//base/BUILD.gn</a:t>
              </a:r>
              <a:endParaRPr sz="600">
                <a:solidFill>
                  <a:srgbClr val="FFFFFF"/>
                </a:solidFill>
                <a:latin typeface="Droid Sans"/>
                <a:ea typeface="Droid Sans"/>
                <a:cs typeface="Droid Sans"/>
                <a:sym typeface="Droid Sans"/>
              </a:endParaRPr>
            </a:p>
          </p:txBody>
        </p:sp>
        <p:cxnSp>
          <p:nvCxnSpPr>
            <p:cNvPr id="394" name="Google Shape;394;p66"/>
            <p:cNvCxnSpPr>
              <a:stCxn id="390" idx="0"/>
            </p:cNvCxnSpPr>
            <p:nvPr/>
          </p:nvCxnSpPr>
          <p:spPr>
            <a:xfrm rot="10800000">
              <a:off x="667675" y="2476025"/>
              <a:ext cx="7800" cy="284100"/>
            </a:xfrm>
            <a:prstGeom prst="straightConnector1">
              <a:avLst/>
            </a:prstGeom>
            <a:noFill/>
            <a:ln w="38100" cap="flat" cmpd="sng">
              <a:solidFill>
                <a:srgbClr val="000000"/>
              </a:solidFill>
              <a:prstDash val="solid"/>
              <a:round/>
              <a:headEnd type="none" w="med" len="med"/>
              <a:tailEnd type="none" w="med" len="med"/>
            </a:ln>
          </p:spPr>
        </p:cxnSp>
      </p:grpSp>
      <p:grpSp>
        <p:nvGrpSpPr>
          <p:cNvPr id="6" name="Group 5">
            <a:extLst>
              <a:ext uri="{FF2B5EF4-FFF2-40B4-BE49-F238E27FC236}">
                <a16:creationId xmlns:a16="http://schemas.microsoft.com/office/drawing/2014/main" id="{40747F66-471A-3934-AB29-72E26EB5E98C}"/>
              </a:ext>
            </a:extLst>
          </p:cNvPr>
          <p:cNvGrpSpPr/>
          <p:nvPr/>
        </p:nvGrpSpPr>
        <p:grpSpPr>
          <a:xfrm>
            <a:off x="621407" y="2197300"/>
            <a:ext cx="891000" cy="2736900"/>
            <a:chOff x="793900" y="2186250"/>
            <a:chExt cx="891000" cy="2736900"/>
          </a:xfrm>
        </p:grpSpPr>
        <p:sp>
          <p:nvSpPr>
            <p:cNvPr id="393" name="Google Shape;393;p66"/>
            <p:cNvSpPr/>
            <p:nvPr/>
          </p:nvSpPr>
          <p:spPr>
            <a:xfrm>
              <a:off x="793900" y="4480050"/>
              <a:ext cx="891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//sql/BUILD.gn</a:t>
              </a:r>
              <a:endParaRPr sz="600">
                <a:solidFill>
                  <a:srgbClr val="FFFFFF"/>
                </a:solidFill>
                <a:latin typeface="Droid Sans"/>
                <a:ea typeface="Droid Sans"/>
                <a:cs typeface="Droid Sans"/>
                <a:sym typeface="Droid Sans"/>
              </a:endParaRPr>
            </a:p>
          </p:txBody>
        </p:sp>
        <p:cxnSp>
          <p:nvCxnSpPr>
            <p:cNvPr id="395" name="Google Shape;395;p66"/>
            <p:cNvCxnSpPr>
              <a:stCxn id="393" idx="0"/>
            </p:cNvCxnSpPr>
            <p:nvPr/>
          </p:nvCxnSpPr>
          <p:spPr>
            <a:xfrm rot="10800000">
              <a:off x="1239400" y="2186250"/>
              <a:ext cx="0" cy="2293800"/>
            </a:xfrm>
            <a:prstGeom prst="straightConnector1">
              <a:avLst/>
            </a:prstGeom>
            <a:noFill/>
            <a:ln w="38100" cap="flat" cmpd="sng">
              <a:solidFill>
                <a:srgbClr val="000000"/>
              </a:solidFill>
              <a:prstDash val="solid"/>
              <a:round/>
              <a:headEnd type="none" w="med" len="med"/>
              <a:tailEnd type="none" w="med" len="med"/>
            </a:ln>
          </p:spPr>
        </p:cxnSp>
      </p:grpSp>
      <p:grpSp>
        <p:nvGrpSpPr>
          <p:cNvPr id="8" name="Group 7">
            <a:extLst>
              <a:ext uri="{FF2B5EF4-FFF2-40B4-BE49-F238E27FC236}">
                <a16:creationId xmlns:a16="http://schemas.microsoft.com/office/drawing/2014/main" id="{B3910C59-C4B0-A7D2-BFB6-BA196FEC302B}"/>
              </a:ext>
            </a:extLst>
          </p:cNvPr>
          <p:cNvGrpSpPr/>
          <p:nvPr/>
        </p:nvGrpSpPr>
        <p:grpSpPr>
          <a:xfrm>
            <a:off x="1803479" y="1933425"/>
            <a:ext cx="1144800" cy="1282500"/>
            <a:chOff x="2158075" y="1920724"/>
            <a:chExt cx="1144800" cy="1282500"/>
          </a:xfrm>
        </p:grpSpPr>
        <p:sp>
          <p:nvSpPr>
            <p:cNvPr id="391" name="Google Shape;391;p66"/>
            <p:cNvSpPr/>
            <p:nvPr/>
          </p:nvSpPr>
          <p:spPr>
            <a:xfrm>
              <a:off x="2158075" y="2760124"/>
              <a:ext cx="11448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//chrome/BUILD.gn</a:t>
              </a:r>
              <a:endParaRPr sz="600">
                <a:solidFill>
                  <a:srgbClr val="FFFFFF"/>
                </a:solidFill>
                <a:latin typeface="Droid Sans"/>
                <a:ea typeface="Droid Sans"/>
                <a:cs typeface="Droid Sans"/>
                <a:sym typeface="Droid Sans"/>
              </a:endParaRPr>
            </a:p>
          </p:txBody>
        </p:sp>
        <p:cxnSp>
          <p:nvCxnSpPr>
            <p:cNvPr id="396" name="Google Shape;396;p66"/>
            <p:cNvCxnSpPr>
              <a:stCxn id="391" idx="0"/>
            </p:cNvCxnSpPr>
            <p:nvPr/>
          </p:nvCxnSpPr>
          <p:spPr>
            <a:xfrm rot="10800000" flipH="1">
              <a:off x="2730475" y="1920724"/>
              <a:ext cx="3900" cy="839400"/>
            </a:xfrm>
            <a:prstGeom prst="straightConnector1">
              <a:avLst/>
            </a:prstGeom>
            <a:noFill/>
            <a:ln w="38100" cap="flat" cmpd="sng">
              <a:solidFill>
                <a:srgbClr val="000000"/>
              </a:solidFill>
              <a:prstDash val="solid"/>
              <a:round/>
              <a:headEnd type="none" w="med" len="med"/>
              <a:tailEnd type="none" w="med" len="med"/>
            </a:ln>
          </p:spPr>
        </p:cxnSp>
      </p:grpSp>
      <p:grpSp>
        <p:nvGrpSpPr>
          <p:cNvPr id="7" name="Group 6">
            <a:extLst>
              <a:ext uri="{FF2B5EF4-FFF2-40B4-BE49-F238E27FC236}">
                <a16:creationId xmlns:a16="http://schemas.microsoft.com/office/drawing/2014/main" id="{3EF1D23F-31C1-65D9-F8BD-C3CB4470EB31}"/>
              </a:ext>
            </a:extLst>
          </p:cNvPr>
          <p:cNvGrpSpPr/>
          <p:nvPr/>
        </p:nvGrpSpPr>
        <p:grpSpPr>
          <a:xfrm>
            <a:off x="1308182" y="2270445"/>
            <a:ext cx="818100" cy="1612200"/>
            <a:chOff x="1686975" y="2270445"/>
            <a:chExt cx="818100" cy="1612200"/>
          </a:xfrm>
        </p:grpSpPr>
        <p:sp>
          <p:nvSpPr>
            <p:cNvPr id="392" name="Google Shape;392;p66"/>
            <p:cNvSpPr/>
            <p:nvPr/>
          </p:nvSpPr>
          <p:spPr>
            <a:xfrm>
              <a:off x="1686975" y="3491445"/>
              <a:ext cx="818100" cy="391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//cc/BUILD.gn</a:t>
              </a:r>
              <a:endParaRPr sz="600">
                <a:solidFill>
                  <a:srgbClr val="FFFFFF"/>
                </a:solidFill>
                <a:latin typeface="Droid Sans"/>
                <a:ea typeface="Droid Sans"/>
                <a:cs typeface="Droid Sans"/>
                <a:sym typeface="Droid Sans"/>
              </a:endParaRPr>
            </a:p>
          </p:txBody>
        </p:sp>
        <p:cxnSp>
          <p:nvCxnSpPr>
            <p:cNvPr id="397" name="Google Shape;397;p66"/>
            <p:cNvCxnSpPr>
              <a:stCxn id="392" idx="0"/>
            </p:cNvCxnSpPr>
            <p:nvPr/>
          </p:nvCxnSpPr>
          <p:spPr>
            <a:xfrm rot="10800000">
              <a:off x="2096025" y="2270445"/>
              <a:ext cx="0" cy="1221000"/>
            </a:xfrm>
            <a:prstGeom prst="straightConnector1">
              <a:avLst/>
            </a:prstGeom>
            <a:noFill/>
            <a:ln w="38100" cap="flat" cmpd="sng">
              <a:solidFill>
                <a:srgbClr val="000000"/>
              </a:solidFill>
              <a:prstDash val="solid"/>
              <a:round/>
              <a:headEnd type="none" w="med" len="med"/>
              <a:tailEnd type="none" w="med" len="med"/>
            </a:ln>
          </p:spPr>
        </p:cxnSp>
      </p:grpSp>
      <p:sp>
        <p:nvSpPr>
          <p:cNvPr id="398" name="Google Shape;398;p66"/>
          <p:cNvSpPr/>
          <p:nvPr/>
        </p:nvSpPr>
        <p:spPr>
          <a:xfrm>
            <a:off x="3670525" y="660274"/>
            <a:ext cx="2594231" cy="1681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FFFFFF"/>
                </a:solidFill>
                <a:latin typeface="Droid Sans"/>
                <a:ea typeface="Droid Sans"/>
                <a:cs typeface="Droid Sans"/>
                <a:sym typeface="Droid Sans"/>
              </a:rPr>
              <a:t>//build/config/BUILDCONFIG.gn</a:t>
            </a:r>
            <a:endParaRPr sz="1000">
              <a:solidFill>
                <a:srgbClr val="FFFFFF"/>
              </a:solidFill>
              <a:latin typeface="Droid Sans"/>
              <a:ea typeface="Droid Sans"/>
              <a:cs typeface="Droid Sans"/>
              <a:sym typeface="Droid Sans"/>
            </a:endParaRPr>
          </a:p>
        </p:txBody>
      </p:sp>
      <p:grpSp>
        <p:nvGrpSpPr>
          <p:cNvPr id="10" name="Group 9">
            <a:extLst>
              <a:ext uri="{FF2B5EF4-FFF2-40B4-BE49-F238E27FC236}">
                <a16:creationId xmlns:a16="http://schemas.microsoft.com/office/drawing/2014/main" id="{08B5B8BC-BD36-CFCF-1ADC-380E56D1E1EF}"/>
              </a:ext>
            </a:extLst>
          </p:cNvPr>
          <p:cNvGrpSpPr/>
          <p:nvPr/>
        </p:nvGrpSpPr>
        <p:grpSpPr>
          <a:xfrm>
            <a:off x="4763821" y="2320348"/>
            <a:ext cx="818100" cy="1612200"/>
            <a:chOff x="5156025" y="2270445"/>
            <a:chExt cx="818100" cy="1612200"/>
          </a:xfrm>
        </p:grpSpPr>
        <p:cxnSp>
          <p:nvCxnSpPr>
            <p:cNvPr id="383" name="Google Shape;383;p66"/>
            <p:cNvCxnSpPr>
              <a:stCxn id="384" idx="0"/>
            </p:cNvCxnSpPr>
            <p:nvPr/>
          </p:nvCxnSpPr>
          <p:spPr>
            <a:xfrm rot="10800000">
              <a:off x="5565075" y="2270445"/>
              <a:ext cx="0" cy="1221000"/>
            </a:xfrm>
            <a:prstGeom prst="straightConnector1">
              <a:avLst/>
            </a:prstGeom>
            <a:noFill/>
            <a:ln w="38100" cap="flat" cmpd="sng">
              <a:solidFill>
                <a:srgbClr val="000000"/>
              </a:solidFill>
              <a:prstDash val="solid"/>
              <a:round/>
              <a:headEnd type="none" w="med" len="med"/>
              <a:tailEnd type="none" w="med" len="med"/>
            </a:ln>
          </p:spPr>
        </p:cxnSp>
        <p:sp>
          <p:nvSpPr>
            <p:cNvPr id="384" name="Google Shape;384;p66"/>
            <p:cNvSpPr/>
            <p:nvPr/>
          </p:nvSpPr>
          <p:spPr>
            <a:xfrm>
              <a:off x="5156025" y="3491445"/>
              <a:ext cx="818100" cy="391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//cc/BUILD.gn</a:t>
              </a:r>
              <a:endParaRPr sz="600">
                <a:solidFill>
                  <a:srgbClr val="FFFFFF"/>
                </a:solidFill>
                <a:latin typeface="Droid Sans"/>
                <a:ea typeface="Droid Sans"/>
                <a:cs typeface="Droid Sans"/>
                <a:sym typeface="Droid Sans"/>
              </a:endParaRPr>
            </a:p>
          </p:txBody>
        </p:sp>
      </p:grpSp>
      <p:grpSp>
        <p:nvGrpSpPr>
          <p:cNvPr id="9" name="Group 8">
            <a:extLst>
              <a:ext uri="{FF2B5EF4-FFF2-40B4-BE49-F238E27FC236}">
                <a16:creationId xmlns:a16="http://schemas.microsoft.com/office/drawing/2014/main" id="{15D879ED-FA4B-FA33-9F44-EF6E1D09F58B}"/>
              </a:ext>
            </a:extLst>
          </p:cNvPr>
          <p:cNvGrpSpPr/>
          <p:nvPr/>
        </p:nvGrpSpPr>
        <p:grpSpPr>
          <a:xfrm>
            <a:off x="4063166" y="2186250"/>
            <a:ext cx="891000" cy="2736900"/>
            <a:chOff x="4262950" y="2186250"/>
            <a:chExt cx="891000" cy="2736900"/>
          </a:xfrm>
        </p:grpSpPr>
        <p:cxnSp>
          <p:nvCxnSpPr>
            <p:cNvPr id="381" name="Google Shape;381;p66"/>
            <p:cNvCxnSpPr>
              <a:stCxn id="382" idx="0"/>
            </p:cNvCxnSpPr>
            <p:nvPr/>
          </p:nvCxnSpPr>
          <p:spPr>
            <a:xfrm rot="10800000">
              <a:off x="4708450" y="2186250"/>
              <a:ext cx="0" cy="2293800"/>
            </a:xfrm>
            <a:prstGeom prst="straightConnector1">
              <a:avLst/>
            </a:prstGeom>
            <a:noFill/>
            <a:ln w="38100" cap="flat" cmpd="sng">
              <a:solidFill>
                <a:srgbClr val="000000"/>
              </a:solidFill>
              <a:prstDash val="solid"/>
              <a:round/>
              <a:headEnd type="none" w="med" len="med"/>
              <a:tailEnd type="none" w="med" len="med"/>
            </a:ln>
          </p:spPr>
        </p:cxnSp>
        <p:sp>
          <p:nvSpPr>
            <p:cNvPr id="382" name="Google Shape;382;p66"/>
            <p:cNvSpPr/>
            <p:nvPr/>
          </p:nvSpPr>
          <p:spPr>
            <a:xfrm>
              <a:off x="4262950" y="4480050"/>
              <a:ext cx="891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//sql/BUILD.gn</a:t>
              </a:r>
              <a:endParaRPr sz="600">
                <a:solidFill>
                  <a:srgbClr val="FFFFFF"/>
                </a:solidFill>
                <a:latin typeface="Droid Sans"/>
                <a:ea typeface="Droid Sans"/>
                <a:cs typeface="Droid Sans"/>
                <a:sym typeface="Droid Sans"/>
              </a:endParaRPr>
            </a:p>
          </p:txBody>
        </p:sp>
      </p:grpSp>
      <p:grpSp>
        <p:nvGrpSpPr>
          <p:cNvPr id="4" name="Group 3">
            <a:extLst>
              <a:ext uri="{FF2B5EF4-FFF2-40B4-BE49-F238E27FC236}">
                <a16:creationId xmlns:a16="http://schemas.microsoft.com/office/drawing/2014/main" id="{B54CE065-C8B9-519C-C1A1-9DED048B8938}"/>
              </a:ext>
            </a:extLst>
          </p:cNvPr>
          <p:cNvGrpSpPr/>
          <p:nvPr/>
        </p:nvGrpSpPr>
        <p:grpSpPr>
          <a:xfrm>
            <a:off x="3425536" y="2320348"/>
            <a:ext cx="948000" cy="727200"/>
            <a:chOff x="3670525" y="2476025"/>
            <a:chExt cx="948000" cy="727200"/>
          </a:xfrm>
        </p:grpSpPr>
        <p:sp>
          <p:nvSpPr>
            <p:cNvPr id="399" name="Google Shape;399;p66"/>
            <p:cNvSpPr/>
            <p:nvPr/>
          </p:nvSpPr>
          <p:spPr>
            <a:xfrm>
              <a:off x="3670525" y="2760125"/>
              <a:ext cx="948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//base/BUILD.gn</a:t>
              </a:r>
              <a:endParaRPr sz="600">
                <a:solidFill>
                  <a:srgbClr val="FFFFFF"/>
                </a:solidFill>
                <a:latin typeface="Droid Sans"/>
                <a:ea typeface="Droid Sans"/>
                <a:cs typeface="Droid Sans"/>
                <a:sym typeface="Droid Sans"/>
              </a:endParaRPr>
            </a:p>
          </p:txBody>
        </p:sp>
        <p:cxnSp>
          <p:nvCxnSpPr>
            <p:cNvPr id="401" name="Google Shape;401;p66"/>
            <p:cNvCxnSpPr>
              <a:stCxn id="399" idx="0"/>
            </p:cNvCxnSpPr>
            <p:nvPr/>
          </p:nvCxnSpPr>
          <p:spPr>
            <a:xfrm rot="10800000">
              <a:off x="4136725" y="2476025"/>
              <a:ext cx="7800" cy="284100"/>
            </a:xfrm>
            <a:prstGeom prst="straightConnector1">
              <a:avLst/>
            </a:prstGeom>
            <a:noFill/>
            <a:ln w="38100" cap="flat" cmpd="sng">
              <a:solidFill>
                <a:srgbClr val="000000"/>
              </a:solidFill>
              <a:prstDash val="solid"/>
              <a:round/>
              <a:headEnd type="none" w="med" len="med"/>
              <a:tailEnd type="none" w="med" len="med"/>
            </a:ln>
          </p:spPr>
        </p:cxnSp>
      </p:grpSp>
      <p:grpSp>
        <p:nvGrpSpPr>
          <p:cNvPr id="11" name="Group 10">
            <a:extLst>
              <a:ext uri="{FF2B5EF4-FFF2-40B4-BE49-F238E27FC236}">
                <a16:creationId xmlns:a16="http://schemas.microsoft.com/office/drawing/2014/main" id="{AD10D08F-C0D2-C3DC-3D25-0D532B4108EE}"/>
              </a:ext>
            </a:extLst>
          </p:cNvPr>
          <p:cNvGrpSpPr/>
          <p:nvPr/>
        </p:nvGrpSpPr>
        <p:grpSpPr>
          <a:xfrm>
            <a:off x="5309589" y="1986598"/>
            <a:ext cx="1016334" cy="1282500"/>
            <a:chOff x="5609736" y="1898523"/>
            <a:chExt cx="1016334" cy="1282500"/>
          </a:xfrm>
        </p:grpSpPr>
        <p:sp>
          <p:nvSpPr>
            <p:cNvPr id="400" name="Google Shape;400;p66"/>
            <p:cNvSpPr/>
            <p:nvPr/>
          </p:nvSpPr>
          <p:spPr>
            <a:xfrm>
              <a:off x="5609736" y="2737923"/>
              <a:ext cx="1016334"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//chrome/BUILD.gn</a:t>
              </a:r>
              <a:endParaRPr sz="600">
                <a:solidFill>
                  <a:srgbClr val="FFFFFF"/>
                </a:solidFill>
                <a:latin typeface="Droid Sans"/>
                <a:ea typeface="Droid Sans"/>
                <a:cs typeface="Droid Sans"/>
                <a:sym typeface="Droid Sans"/>
              </a:endParaRPr>
            </a:p>
          </p:txBody>
        </p:sp>
        <p:cxnSp>
          <p:nvCxnSpPr>
            <p:cNvPr id="402" name="Google Shape;402;p66"/>
            <p:cNvCxnSpPr>
              <a:cxnSpLocks/>
              <a:stCxn id="400" idx="0"/>
            </p:cNvCxnSpPr>
            <p:nvPr/>
          </p:nvCxnSpPr>
          <p:spPr>
            <a:xfrm flipH="1" flipV="1">
              <a:off x="6107987" y="1898523"/>
              <a:ext cx="9916" cy="839400"/>
            </a:xfrm>
            <a:prstGeom prst="straightConnector1">
              <a:avLst/>
            </a:prstGeom>
            <a:noFill/>
            <a:ln w="38100" cap="flat" cmpd="sng">
              <a:solidFill>
                <a:srgbClr val="000000"/>
              </a:solidFill>
              <a:prstDash val="solid"/>
              <a:round/>
              <a:headEnd type="none" w="med" len="med"/>
              <a:tailEnd type="none" w="med" len="med"/>
            </a:ln>
          </p:spPr>
        </p:cxnSp>
      </p:grpSp>
      <p:sp>
        <p:nvSpPr>
          <p:cNvPr id="403" name="Google Shape;403;p66"/>
          <p:cNvSpPr/>
          <p:nvPr/>
        </p:nvSpPr>
        <p:spPr>
          <a:xfrm>
            <a:off x="6517381" y="660274"/>
            <a:ext cx="2594231" cy="1681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FFFFFF"/>
                </a:solidFill>
                <a:latin typeface="Droid Sans"/>
                <a:ea typeface="Droid Sans"/>
                <a:cs typeface="Droid Sans"/>
                <a:sym typeface="Droid Sans"/>
              </a:rPr>
              <a:t>//build/config/BUILDCONFIG.gn</a:t>
            </a:r>
            <a:endParaRPr sz="1000">
              <a:solidFill>
                <a:srgbClr val="FFFFFF"/>
              </a:solidFill>
              <a:latin typeface="Droid Sans"/>
              <a:ea typeface="Droid Sans"/>
              <a:cs typeface="Droid Sans"/>
              <a:sym typeface="Droid Sans"/>
            </a:endParaRPr>
          </a:p>
        </p:txBody>
      </p:sp>
      <p:grpSp>
        <p:nvGrpSpPr>
          <p:cNvPr id="3" name="Group 2">
            <a:extLst>
              <a:ext uri="{FF2B5EF4-FFF2-40B4-BE49-F238E27FC236}">
                <a16:creationId xmlns:a16="http://schemas.microsoft.com/office/drawing/2014/main" id="{2BB65664-4C09-37E4-1B99-F9F27B287D44}"/>
              </a:ext>
            </a:extLst>
          </p:cNvPr>
          <p:cNvGrpSpPr/>
          <p:nvPr/>
        </p:nvGrpSpPr>
        <p:grpSpPr>
          <a:xfrm>
            <a:off x="6581380" y="2323574"/>
            <a:ext cx="948000" cy="727200"/>
            <a:chOff x="7131775" y="2476025"/>
            <a:chExt cx="948000" cy="727200"/>
          </a:xfrm>
        </p:grpSpPr>
        <p:sp>
          <p:nvSpPr>
            <p:cNvPr id="404" name="Google Shape;404;p66"/>
            <p:cNvSpPr/>
            <p:nvPr/>
          </p:nvSpPr>
          <p:spPr>
            <a:xfrm>
              <a:off x="7131775" y="2760125"/>
              <a:ext cx="948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//base/BUILD.gn</a:t>
              </a:r>
              <a:endParaRPr sz="600">
                <a:solidFill>
                  <a:srgbClr val="FFFFFF"/>
                </a:solidFill>
                <a:latin typeface="Droid Sans"/>
                <a:ea typeface="Droid Sans"/>
                <a:cs typeface="Droid Sans"/>
                <a:sym typeface="Droid Sans"/>
              </a:endParaRPr>
            </a:p>
          </p:txBody>
        </p:sp>
        <p:cxnSp>
          <p:nvCxnSpPr>
            <p:cNvPr id="408" name="Google Shape;408;p66"/>
            <p:cNvCxnSpPr>
              <a:stCxn id="404" idx="0"/>
            </p:cNvCxnSpPr>
            <p:nvPr/>
          </p:nvCxnSpPr>
          <p:spPr>
            <a:xfrm rot="10800000">
              <a:off x="7597975" y="2476025"/>
              <a:ext cx="7800" cy="284100"/>
            </a:xfrm>
            <a:prstGeom prst="straightConnector1">
              <a:avLst/>
            </a:prstGeom>
            <a:noFill/>
            <a:ln w="38100" cap="flat" cmpd="sng">
              <a:solidFill>
                <a:srgbClr val="000000"/>
              </a:solidFill>
              <a:prstDash val="solid"/>
              <a:round/>
              <a:headEnd type="none" w="med" len="med"/>
              <a:tailEnd type="none" w="med" len="med"/>
            </a:ln>
          </p:spPr>
        </p:cxnSp>
      </p:grpSp>
      <p:grpSp>
        <p:nvGrpSpPr>
          <p:cNvPr id="14" name="Group 13">
            <a:extLst>
              <a:ext uri="{FF2B5EF4-FFF2-40B4-BE49-F238E27FC236}">
                <a16:creationId xmlns:a16="http://schemas.microsoft.com/office/drawing/2014/main" id="{9BC9A02E-79E4-3EB0-EADC-A9719F1BA73C}"/>
              </a:ext>
            </a:extLst>
          </p:cNvPr>
          <p:cNvGrpSpPr/>
          <p:nvPr/>
        </p:nvGrpSpPr>
        <p:grpSpPr>
          <a:xfrm>
            <a:off x="7229081" y="2122995"/>
            <a:ext cx="891000" cy="2736900"/>
            <a:chOff x="7724200" y="2186250"/>
            <a:chExt cx="891000" cy="2736900"/>
          </a:xfrm>
        </p:grpSpPr>
        <p:sp>
          <p:nvSpPr>
            <p:cNvPr id="407" name="Google Shape;407;p66"/>
            <p:cNvSpPr/>
            <p:nvPr/>
          </p:nvSpPr>
          <p:spPr>
            <a:xfrm>
              <a:off x="7724200" y="4480050"/>
              <a:ext cx="891000"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//sql/BUILD.gn</a:t>
              </a:r>
              <a:endParaRPr sz="600">
                <a:solidFill>
                  <a:srgbClr val="FFFFFF"/>
                </a:solidFill>
                <a:latin typeface="Droid Sans"/>
                <a:ea typeface="Droid Sans"/>
                <a:cs typeface="Droid Sans"/>
                <a:sym typeface="Droid Sans"/>
              </a:endParaRPr>
            </a:p>
          </p:txBody>
        </p:sp>
        <p:cxnSp>
          <p:nvCxnSpPr>
            <p:cNvPr id="409" name="Google Shape;409;p66"/>
            <p:cNvCxnSpPr>
              <a:stCxn id="407" idx="0"/>
            </p:cNvCxnSpPr>
            <p:nvPr/>
          </p:nvCxnSpPr>
          <p:spPr>
            <a:xfrm rot="10800000">
              <a:off x="8169700" y="2186250"/>
              <a:ext cx="0" cy="2293800"/>
            </a:xfrm>
            <a:prstGeom prst="straightConnector1">
              <a:avLst/>
            </a:prstGeom>
            <a:noFill/>
            <a:ln w="38100" cap="flat" cmpd="sng">
              <a:solidFill>
                <a:srgbClr val="000000"/>
              </a:solidFill>
              <a:prstDash val="solid"/>
              <a:round/>
              <a:headEnd type="none" w="med" len="med"/>
              <a:tailEnd type="none" w="med" len="med"/>
            </a:ln>
          </p:spPr>
        </p:cxnSp>
      </p:grpSp>
      <p:grpSp>
        <p:nvGrpSpPr>
          <p:cNvPr id="17" name="Group 16">
            <a:extLst>
              <a:ext uri="{FF2B5EF4-FFF2-40B4-BE49-F238E27FC236}">
                <a16:creationId xmlns:a16="http://schemas.microsoft.com/office/drawing/2014/main" id="{DC926028-13DE-EE74-E2C2-52602CBAADDB}"/>
              </a:ext>
            </a:extLst>
          </p:cNvPr>
          <p:cNvGrpSpPr/>
          <p:nvPr/>
        </p:nvGrpSpPr>
        <p:grpSpPr>
          <a:xfrm>
            <a:off x="8260656" y="2091445"/>
            <a:ext cx="958787" cy="1269799"/>
            <a:chOff x="9088375" y="1933425"/>
            <a:chExt cx="958787" cy="1269799"/>
          </a:xfrm>
        </p:grpSpPr>
        <p:sp>
          <p:nvSpPr>
            <p:cNvPr id="405" name="Google Shape;405;p66"/>
            <p:cNvSpPr/>
            <p:nvPr/>
          </p:nvSpPr>
          <p:spPr>
            <a:xfrm>
              <a:off x="9088375" y="2760124"/>
              <a:ext cx="958787" cy="443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//chrome/BUILD.gn</a:t>
              </a:r>
              <a:endParaRPr sz="600">
                <a:solidFill>
                  <a:srgbClr val="FFFFFF"/>
                </a:solidFill>
                <a:latin typeface="Droid Sans"/>
                <a:ea typeface="Droid Sans"/>
                <a:cs typeface="Droid Sans"/>
                <a:sym typeface="Droid Sans"/>
              </a:endParaRPr>
            </a:p>
          </p:txBody>
        </p:sp>
        <p:cxnSp>
          <p:nvCxnSpPr>
            <p:cNvPr id="410" name="Google Shape;410;p66"/>
            <p:cNvCxnSpPr>
              <a:cxnSpLocks/>
              <a:stCxn id="405" idx="0"/>
            </p:cNvCxnSpPr>
            <p:nvPr/>
          </p:nvCxnSpPr>
          <p:spPr>
            <a:xfrm flipV="1">
              <a:off x="9567769" y="1933425"/>
              <a:ext cx="1" cy="826699"/>
            </a:xfrm>
            <a:prstGeom prst="straightConnector1">
              <a:avLst/>
            </a:prstGeom>
            <a:noFill/>
            <a:ln w="38100" cap="flat" cmpd="sng">
              <a:solidFill>
                <a:srgbClr val="000000"/>
              </a:solidFill>
              <a:prstDash val="solid"/>
              <a:round/>
              <a:headEnd type="none" w="med" len="med"/>
              <a:tailEnd type="none" w="med" len="med"/>
            </a:ln>
          </p:spPr>
        </p:cxnSp>
      </p:grpSp>
      <p:grpSp>
        <p:nvGrpSpPr>
          <p:cNvPr id="2" name="Group 1">
            <a:extLst>
              <a:ext uri="{FF2B5EF4-FFF2-40B4-BE49-F238E27FC236}">
                <a16:creationId xmlns:a16="http://schemas.microsoft.com/office/drawing/2014/main" id="{5C4BC245-35F8-ECB2-2977-440E0C8C098F}"/>
              </a:ext>
            </a:extLst>
          </p:cNvPr>
          <p:cNvGrpSpPr/>
          <p:nvPr/>
        </p:nvGrpSpPr>
        <p:grpSpPr>
          <a:xfrm>
            <a:off x="7798265" y="2270445"/>
            <a:ext cx="818100" cy="1612200"/>
            <a:chOff x="8617275" y="2270445"/>
            <a:chExt cx="818100" cy="1612200"/>
          </a:xfrm>
        </p:grpSpPr>
        <p:sp>
          <p:nvSpPr>
            <p:cNvPr id="406" name="Google Shape;406;p66"/>
            <p:cNvSpPr/>
            <p:nvPr/>
          </p:nvSpPr>
          <p:spPr>
            <a:xfrm>
              <a:off x="8617275" y="3491445"/>
              <a:ext cx="818100" cy="391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rgbClr val="FFFFFF"/>
                  </a:solidFill>
                  <a:latin typeface="Droid Sans"/>
                  <a:ea typeface="Droid Sans"/>
                  <a:cs typeface="Droid Sans"/>
                  <a:sym typeface="Droid Sans"/>
                </a:rPr>
                <a:t>//cc/BUILD.gn</a:t>
              </a:r>
              <a:endParaRPr sz="600">
                <a:solidFill>
                  <a:srgbClr val="FFFFFF"/>
                </a:solidFill>
                <a:latin typeface="Droid Sans"/>
                <a:ea typeface="Droid Sans"/>
                <a:cs typeface="Droid Sans"/>
                <a:sym typeface="Droid Sans"/>
              </a:endParaRPr>
            </a:p>
          </p:txBody>
        </p:sp>
        <p:cxnSp>
          <p:nvCxnSpPr>
            <p:cNvPr id="411" name="Google Shape;411;p66"/>
            <p:cNvCxnSpPr>
              <a:stCxn id="406" idx="0"/>
            </p:cNvCxnSpPr>
            <p:nvPr/>
          </p:nvCxnSpPr>
          <p:spPr>
            <a:xfrm rot="10800000">
              <a:off x="9026325" y="2270445"/>
              <a:ext cx="0" cy="1221000"/>
            </a:xfrm>
            <a:prstGeom prst="straightConnector1">
              <a:avLst/>
            </a:prstGeom>
            <a:noFill/>
            <a:ln w="38100" cap="flat" cmpd="sng">
              <a:solidFill>
                <a:srgbClr val="000000"/>
              </a:solidFill>
              <a:prstDash val="solid"/>
              <a:round/>
              <a:headEnd type="none" w="med" len="med"/>
              <a:tailEnd type="none" w="med" len="med"/>
            </a:ln>
          </p:spPr>
        </p:cxnSp>
      </p:grpSp>
      <p:sp>
        <p:nvSpPr>
          <p:cNvPr id="412" name="Google Shape;412;p66"/>
          <p:cNvSpPr txBox="1"/>
          <p:nvPr/>
        </p:nvSpPr>
        <p:spPr>
          <a:xfrm>
            <a:off x="124075" y="209300"/>
            <a:ext cx="3293400" cy="5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Droid Sans"/>
                <a:ea typeface="Droid Sans"/>
                <a:cs typeface="Droid Sans"/>
                <a:sym typeface="Droid Sans"/>
              </a:rPr>
              <a:t>Default/target toolchain</a:t>
            </a:r>
            <a:endParaRPr sz="1200" b="1">
              <a:latin typeface="Droid Sans"/>
              <a:ea typeface="Droid Sans"/>
              <a:cs typeface="Droid Sans"/>
              <a:sym typeface="Droid Sans"/>
            </a:endParaRPr>
          </a:p>
        </p:txBody>
      </p:sp>
      <p:sp>
        <p:nvSpPr>
          <p:cNvPr id="413" name="Google Shape;413;p66"/>
          <p:cNvSpPr txBox="1"/>
          <p:nvPr/>
        </p:nvSpPr>
        <p:spPr>
          <a:xfrm>
            <a:off x="3554300" y="205175"/>
            <a:ext cx="3184800" cy="5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Droid Sans"/>
                <a:ea typeface="Droid Sans"/>
                <a:cs typeface="Droid Sans"/>
                <a:sym typeface="Droid Sans"/>
              </a:rPr>
              <a:t>Host toolchain</a:t>
            </a:r>
            <a:endParaRPr sz="1200" b="1">
              <a:latin typeface="Droid Sans"/>
              <a:ea typeface="Droid Sans"/>
              <a:cs typeface="Droid Sans"/>
              <a:sym typeface="Droid Sans"/>
            </a:endParaRPr>
          </a:p>
        </p:txBody>
      </p:sp>
      <p:sp>
        <p:nvSpPr>
          <p:cNvPr id="414" name="Google Shape;414;p66"/>
          <p:cNvSpPr txBox="1"/>
          <p:nvPr/>
        </p:nvSpPr>
        <p:spPr>
          <a:xfrm>
            <a:off x="6633728" y="161058"/>
            <a:ext cx="3184800" cy="5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Droid Sans"/>
                <a:ea typeface="Droid Sans"/>
                <a:cs typeface="Droid Sans"/>
                <a:sym typeface="Droid Sans"/>
              </a:rPr>
              <a:t>Nacl newlib toolchain</a:t>
            </a:r>
            <a:endParaRPr sz="1200" b="1">
              <a:latin typeface="Droid Sans"/>
              <a:ea typeface="Droid Sans"/>
              <a:cs typeface="Droid Sans"/>
              <a:sym typeface="Droid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7"/>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 toolchain?</a:t>
            </a:r>
            <a:endParaRPr/>
          </a:p>
        </p:txBody>
      </p:sp>
      <p:sp>
        <p:nvSpPr>
          <p:cNvPr id="420" name="Google Shape;420;p67"/>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00">
              <a:solidFill>
                <a:srgbClr val="000000"/>
              </a:solidFill>
            </a:endParaRPr>
          </a:p>
          <a:p>
            <a:pPr marL="457200" lvl="0" indent="-381000" algn="l" rtl="0">
              <a:spcBef>
                <a:spcPts val="1600"/>
              </a:spcBef>
              <a:spcAft>
                <a:spcPts val="0"/>
              </a:spcAft>
              <a:buClr>
                <a:srgbClr val="000000"/>
              </a:buClr>
              <a:buSzPts val="2400"/>
              <a:buChar char="●"/>
            </a:pPr>
            <a:r>
              <a:rPr lang="en" sz="2000">
                <a:solidFill>
                  <a:srgbClr val="000000"/>
                </a:solidFill>
              </a:rPr>
              <a:t>Identified by a label</a:t>
            </a:r>
            <a:endParaRPr sz="2000">
              <a:solidFill>
                <a:srgbClr val="000000"/>
              </a:solidFill>
            </a:endParaRPr>
          </a:p>
          <a:p>
            <a:pPr marL="0" lvl="0" indent="0" algn="l" rtl="0">
              <a:spcBef>
                <a:spcPts val="1600"/>
              </a:spcBef>
              <a:spcAft>
                <a:spcPts val="0"/>
              </a:spcAft>
              <a:buNone/>
            </a:pPr>
            <a:endParaRPr sz="2000">
              <a:solidFill>
                <a:srgbClr val="000000"/>
              </a:solidFill>
            </a:endParaRPr>
          </a:p>
          <a:p>
            <a:pPr marL="457200" lvl="0" indent="-381000" algn="l" rtl="0">
              <a:spcBef>
                <a:spcPts val="1600"/>
              </a:spcBef>
              <a:spcAft>
                <a:spcPts val="0"/>
              </a:spcAft>
              <a:buClr>
                <a:srgbClr val="000000"/>
              </a:buClr>
              <a:buSzPts val="2400"/>
              <a:buChar char="●"/>
            </a:pPr>
            <a:r>
              <a:rPr lang="en" sz="2000">
                <a:solidFill>
                  <a:srgbClr val="000000"/>
                </a:solidFill>
              </a:rPr>
              <a:t>Defines a set of compiler and linker rules.</a:t>
            </a:r>
            <a:endParaRPr sz="2000">
              <a:solidFill>
                <a:srgbClr val="000000"/>
              </a:solidFill>
            </a:endParaRPr>
          </a:p>
          <a:p>
            <a:pPr marL="0" lvl="0" indent="0" algn="l" rtl="0">
              <a:spcBef>
                <a:spcPts val="1600"/>
              </a:spcBef>
              <a:spcAft>
                <a:spcPts val="0"/>
              </a:spcAft>
              <a:buNone/>
            </a:pPr>
            <a:endParaRPr sz="2000">
              <a:solidFill>
                <a:srgbClr val="000000"/>
              </a:solidFill>
            </a:endParaRPr>
          </a:p>
          <a:p>
            <a:pPr marL="457200" lvl="0" indent="-381000" algn="l" rtl="0">
              <a:spcBef>
                <a:spcPts val="1600"/>
              </a:spcBef>
              <a:spcAft>
                <a:spcPts val="0"/>
              </a:spcAft>
              <a:buClr>
                <a:srgbClr val="000000"/>
              </a:buClr>
              <a:buSzPts val="2400"/>
              <a:buChar char="●"/>
            </a:pPr>
            <a:r>
              <a:rPr lang="en" sz="2000">
                <a:solidFill>
                  <a:srgbClr val="000000"/>
                </a:solidFill>
              </a:rPr>
              <a:t>Goes with a set of variables (OS, CPU, etc.)</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Make an output directory once!</a:t>
            </a:r>
            <a:endParaRPr/>
          </a:p>
        </p:txBody>
      </p:sp>
      <p:sp>
        <p:nvSpPr>
          <p:cNvPr id="107" name="Google Shape;107;p2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&gt; </a:t>
            </a:r>
            <a:r>
              <a:rPr lang="en" sz="1800">
                <a:solidFill>
                  <a:srgbClr val="FF9900"/>
                </a:solidFill>
              </a:rPr>
              <a:t>gn gen</a:t>
            </a:r>
            <a:r>
              <a:rPr lang="en" sz="1800"/>
              <a:t> out/Default </a:t>
            </a:r>
            <a:endParaRPr sz="1800"/>
          </a:p>
          <a:p>
            <a:pPr marL="0" lvl="0" indent="0" algn="l" rtl="0">
              <a:spcBef>
                <a:spcPts val="0"/>
              </a:spcBef>
              <a:spcAft>
                <a:spcPts val="0"/>
              </a:spcAft>
              <a:buNone/>
            </a:pPr>
            <a:r>
              <a:rPr lang="en" sz="1800">
                <a:solidFill>
                  <a:srgbClr val="FFFFFF"/>
                </a:solidFill>
              </a:rPr>
              <a:t>Done.</a:t>
            </a:r>
            <a:endParaRPr sz="1800">
              <a:solidFill>
                <a:srgbClr val="FFFFFF"/>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 sz="1800"/>
              <a:t>&gt; touch base/BUILD.gn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solidFill>
                  <a:schemeClr val="lt1"/>
                </a:solidFill>
              </a:rPr>
              <a:t>&gt; ninja -C out/Default base</a:t>
            </a:r>
            <a:endParaRPr sz="1800">
              <a:solidFill>
                <a:schemeClr val="lt1"/>
              </a:solidFill>
            </a:endParaRPr>
          </a:p>
          <a:p>
            <a:pPr marL="0" lvl="0" indent="0" algn="l" rtl="0">
              <a:spcBef>
                <a:spcPts val="0"/>
              </a:spcBef>
              <a:spcAft>
                <a:spcPts val="0"/>
              </a:spcAft>
              <a:buNone/>
            </a:pPr>
            <a:r>
              <a:rPr lang="en" sz="1800">
                <a:solidFill>
                  <a:srgbClr val="FF9900"/>
                </a:solidFill>
              </a:rPr>
              <a:t>[1/1] Regenerating ninja files</a:t>
            </a:r>
            <a:endParaRPr sz="1800">
              <a:solidFill>
                <a:srgbClr val="FF9900"/>
              </a:solidFill>
            </a:endParaRPr>
          </a:p>
          <a:p>
            <a:pPr marL="0" lvl="0" indent="0" algn="l" rtl="0">
              <a:spcBef>
                <a:spcPts val="0"/>
              </a:spcBef>
              <a:spcAft>
                <a:spcPts val="0"/>
              </a:spcAft>
              <a:buNone/>
            </a:pPr>
            <a:r>
              <a:rPr lang="en" sz="1800">
                <a:solidFill>
                  <a:schemeClr val="lt1"/>
                </a:solidFill>
              </a:rPr>
              <a:t>[101/323] CXX obj/base/icu_utf.o</a:t>
            </a:r>
            <a:endParaRPr sz="1800">
              <a:solidFill>
                <a:schemeClr val="lt1"/>
              </a:solidFill>
            </a:endParaRPr>
          </a:p>
          <a:p>
            <a:pPr marL="0" lvl="0" indent="0" algn="l" rtl="0">
              <a:spcBef>
                <a:spcPts val="0"/>
              </a:spcBef>
              <a:spcAft>
                <a:spcPts val="0"/>
              </a:spcAft>
              <a:buNone/>
            </a:pPr>
            <a:r>
              <a:rPr lang="en" sz="1800">
                <a:solidFill>
                  <a:schemeClr val="lt1"/>
                </a:solidFill>
              </a:rPr>
              <a:t>...</a:t>
            </a: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r>
              <a:rPr lang="en" sz="1800">
                <a:solidFill>
                  <a:schemeClr val="lt1"/>
                </a:solidFill>
              </a:rPr>
              <a:t>&gt; </a:t>
            </a:r>
            <a:r>
              <a:rPr lang="en" sz="1800">
                <a:solidFill>
                  <a:srgbClr val="FF9900"/>
                </a:solidFill>
              </a:rPr>
              <a:t>gn clean</a:t>
            </a:r>
            <a:r>
              <a:rPr lang="en" sz="1800">
                <a:solidFill>
                  <a:schemeClr val="lt1"/>
                </a:solidFill>
              </a:rPr>
              <a:t> out/Default</a:t>
            </a:r>
            <a:endParaRPr sz="18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8"/>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Cross-toolchain dependencies.</a:t>
            </a:r>
            <a:endParaRPr/>
          </a:p>
        </p:txBody>
      </p:sp>
      <p:sp>
        <p:nvSpPr>
          <p:cNvPr id="426" name="Google Shape;426;p68"/>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executable(“chrome”) {</a:t>
            </a:r>
            <a:endParaRPr/>
          </a:p>
          <a:p>
            <a:pPr marL="0" lvl="0" indent="0" algn="l" rtl="0">
              <a:spcBef>
                <a:spcPts val="0"/>
              </a:spcBef>
              <a:spcAft>
                <a:spcPts val="0"/>
              </a:spcAft>
              <a:buNone/>
            </a:pPr>
            <a:r>
              <a:rPr lang="en"/>
              <a:t>  … </a:t>
            </a:r>
            <a:endParaRPr/>
          </a:p>
          <a:p>
            <a:pPr marL="0" lvl="0" indent="0" algn="l" rtl="0">
              <a:spcBef>
                <a:spcPts val="0"/>
              </a:spcBef>
              <a:spcAft>
                <a:spcPts val="0"/>
              </a:spcAft>
              <a:buNone/>
            </a:pPr>
            <a:r>
              <a:rPr lang="en"/>
              <a:t>  </a:t>
            </a:r>
            <a:r>
              <a:rPr lang="en">
                <a:solidFill>
                  <a:srgbClr val="FF9900"/>
                </a:solidFill>
              </a:rPr>
              <a:t>data_deps </a:t>
            </a:r>
            <a:r>
              <a:rPr lang="en"/>
              <a:t>= [</a:t>
            </a:r>
            <a:endParaRPr/>
          </a:p>
          <a:p>
            <a:pPr marL="0" lvl="0" indent="0" algn="l" rtl="0">
              <a:spcBef>
                <a:spcPts val="0"/>
              </a:spcBef>
              <a:spcAft>
                <a:spcPts val="0"/>
              </a:spcAft>
              <a:buNone/>
            </a:pPr>
            <a:r>
              <a:rPr lang="en"/>
              <a:t>   </a:t>
            </a:r>
            <a:r>
              <a:rPr lang="en" sz="1400"/>
              <a:t>“//nacl:irt</a:t>
            </a:r>
            <a:r>
              <a:rPr lang="en" sz="1400">
                <a:solidFill>
                  <a:srgbClr val="FF9900"/>
                </a:solidFill>
              </a:rPr>
              <a:t>(//build/toolchain/nacl:newlib)</a:t>
            </a:r>
            <a:r>
              <a:rPr lang="en" sz="1400"/>
              <a:t>”</a:t>
            </a:r>
            <a:endParaRPr sz="1400"/>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lt1"/>
                </a:solidFill>
              </a:rPr>
              <a:t>action(“compile_some_protos”)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rgbClr val="FF9900"/>
                </a:solidFill>
              </a:rPr>
              <a:t>  </a:t>
            </a:r>
            <a:r>
              <a:rPr lang="en">
                <a:solidFill>
                  <a:srgbClr val="FFFFFF"/>
                </a:solidFill>
              </a:rPr>
              <a:t>deps = [</a:t>
            </a:r>
            <a:endParaRPr>
              <a:solidFill>
                <a:srgbClr val="FFFFFF"/>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sz="1400">
                <a:solidFill>
                  <a:schemeClr val="lt1"/>
                </a:solidFill>
              </a:rPr>
              <a:t>“:proto_compiler</a:t>
            </a:r>
            <a:r>
              <a:rPr lang="en" sz="1400">
                <a:solidFill>
                  <a:srgbClr val="FF9900"/>
                </a:solidFill>
              </a:rPr>
              <a:t>($host_toolchain)</a:t>
            </a:r>
            <a:r>
              <a:rPr lang="en" sz="1400">
                <a:solidFill>
                  <a:schemeClr val="lt1"/>
                </a:solidFill>
              </a:rPr>
              <a:t>”</a:t>
            </a:r>
            <a:endParaRPr sz="1400">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9"/>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Comparing toolchains.</a:t>
            </a:r>
            <a:endParaRPr/>
          </a:p>
        </p:txBody>
      </p:sp>
      <p:sp>
        <p:nvSpPr>
          <p:cNvPr id="432" name="Google Shape;432;p69"/>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if (</a:t>
            </a:r>
            <a:r>
              <a:rPr lang="en">
                <a:solidFill>
                  <a:srgbClr val="FF9900"/>
                </a:solidFill>
              </a:rPr>
              <a:t>current_toolchain</a:t>
            </a: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r>
              <a:rPr lang="en">
                <a:solidFill>
                  <a:srgbClr val="FF9900"/>
                </a:solidFill>
              </a:rPr>
              <a:t>host_toolchain</a:t>
            </a: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executable(“proto_compiler”)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a:t>
            </a:r>
            <a:endParaRPr>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0"/>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Other things that exist</a:t>
            </a:r>
            <a:endParaRPr/>
          </a:p>
        </p:txBody>
      </p:sp>
      <p:sp>
        <p:nvSpPr>
          <p:cNvPr id="438" name="Google Shape;438;p70"/>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381000" algn="l" rtl="0">
              <a:spcBef>
                <a:spcPts val="1600"/>
              </a:spcBef>
              <a:spcAft>
                <a:spcPts val="0"/>
              </a:spcAft>
              <a:buClr>
                <a:srgbClr val="000000"/>
              </a:buClr>
              <a:buSzPts val="2400"/>
              <a:buChar char="●"/>
            </a:pPr>
            <a:r>
              <a:rPr lang="en">
                <a:solidFill>
                  <a:srgbClr val="000000"/>
                </a:solidFill>
              </a:rPr>
              <a:t>Generate projects for popular IDEs</a:t>
            </a:r>
            <a:br>
              <a:rPr lang="en">
                <a:solidFill>
                  <a:srgbClr val="000000"/>
                </a:solidFill>
              </a:rPr>
            </a:br>
            <a:r>
              <a:rPr lang="en" b="0">
                <a:solidFill>
                  <a:srgbClr val="000000"/>
                </a:solidFill>
              </a:rPr>
              <a:t>→ see “gn help gen”</a:t>
            </a:r>
            <a:endParaRPr b="0">
              <a:solidFill>
                <a:srgbClr val="000000"/>
              </a:solidFill>
            </a:endParaRPr>
          </a:p>
          <a:p>
            <a:pPr marL="0" lvl="0" indent="0" algn="l" rtl="0">
              <a:spcBef>
                <a:spcPts val="1600"/>
              </a:spcBef>
              <a:spcAft>
                <a:spcPts val="1600"/>
              </a:spcAft>
              <a:buNone/>
            </a:pPr>
            <a:endParaRPr b="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1"/>
          <p:cNvSpPr txBox="1"/>
          <p:nvPr/>
        </p:nvSpPr>
        <p:spPr>
          <a:xfrm>
            <a:off x="0" y="0"/>
            <a:ext cx="9144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Droid Sans"/>
                <a:ea typeface="Droid Sans"/>
                <a:cs typeface="Droid Sans"/>
                <a:sym typeface="Droid Sans"/>
              </a:rPr>
              <a:t>fin.</a:t>
            </a:r>
            <a:endParaRPr sz="2000" b="1">
              <a:latin typeface="Droid Sans"/>
              <a:ea typeface="Droid Sans"/>
              <a:cs typeface="Droid Sans"/>
              <a:sym typeface="Droid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311700" y="1602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Bonus advanced content</a:t>
            </a:r>
            <a:endParaRPr/>
          </a:p>
        </p:txBody>
      </p:sp>
      <p:sp>
        <p:nvSpPr>
          <p:cNvPr id="449" name="Google Shape;449;p72"/>
          <p:cNvSpPr txBox="1">
            <a:spLocks noGrp="1"/>
          </p:cNvSpPr>
          <p:nvPr>
            <p:ph type="body" idx="1"/>
          </p:nvPr>
        </p:nvSpPr>
        <p:spPr>
          <a:xfrm>
            <a:off x="311700" y="1296150"/>
            <a:ext cx="8709600" cy="364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3"/>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template(“grit”) {</a:t>
            </a:r>
            <a:endParaRPr/>
          </a:p>
          <a:p>
            <a:pPr marL="0" lvl="0" indent="0" algn="l" rtl="0">
              <a:spcBef>
                <a:spcPts val="0"/>
              </a:spcBef>
              <a:spcAft>
                <a:spcPts val="0"/>
              </a:spcAft>
              <a:buNone/>
            </a:pPr>
            <a:r>
              <a:rPr lang="en"/>
              <a:t>  action(</a:t>
            </a:r>
            <a:r>
              <a:rPr lang="en">
                <a:solidFill>
                  <a:srgbClr val="FF9900"/>
                </a:solidFill>
              </a:rPr>
              <a:t>target_name</a:t>
            </a:r>
            <a:r>
              <a:rPr lang="en"/>
              <a:t>) {</a:t>
            </a:r>
            <a:endParaRPr/>
          </a:p>
          <a:p>
            <a:pPr marL="0" lvl="0" indent="0" algn="l" rtl="0">
              <a:spcBef>
                <a:spcPts val="0"/>
              </a:spcBef>
              <a:spcAft>
                <a:spcPts val="0"/>
              </a:spcAft>
              <a:buNone/>
            </a:pPr>
            <a:r>
              <a:rPr lang="en"/>
              <a:t>    script = “//tools/grit.py”</a:t>
            </a:r>
            <a:endParaRPr/>
          </a:p>
          <a:p>
            <a:pPr marL="0" lvl="0" indent="0" algn="l" rtl="0">
              <a:spcBef>
                <a:spcPts val="0"/>
              </a:spcBef>
              <a:spcAft>
                <a:spcPts val="0"/>
              </a:spcAft>
              <a:buNone/>
            </a:pPr>
            <a:r>
              <a:rPr lang="en"/>
              <a:t>    sources = [ </a:t>
            </a:r>
            <a:r>
              <a:rPr lang="en">
                <a:solidFill>
                  <a:srgbClr val="FF9900"/>
                </a:solidFill>
              </a:rPr>
              <a:t>invoker.</a:t>
            </a:r>
            <a:r>
              <a:rPr lang="en"/>
              <a:t>source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rgbClr val="FF9900"/>
                </a:solidFill>
              </a:rPr>
              <a:t>grit</a:t>
            </a:r>
            <a:r>
              <a:rPr lang="en">
                <a:solidFill>
                  <a:schemeClr val="lt1"/>
                </a:solidFill>
              </a:rPr>
              <a:t>(“components_strings”)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source = “components.grd”</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  outputs = [ … ]</a:t>
            </a:r>
            <a:endParaRPr>
              <a:solidFill>
                <a:schemeClr val="lt1"/>
              </a:solidFill>
            </a:endParaRPr>
          </a:p>
          <a:p>
            <a:pPr marL="0" lvl="0" indent="0" algn="l" rtl="0">
              <a:spcBef>
                <a:spcPts val="0"/>
              </a:spcBef>
              <a:spcAft>
                <a:spcPts val="0"/>
              </a:spcAft>
              <a:buClr>
                <a:schemeClr val="dk1"/>
              </a:buClr>
              <a:buSzPts val="1100"/>
              <a:buFont typeface="Arial"/>
              <a:buNone/>
            </a:pPr>
            <a:r>
              <a:rPr lang="en">
                <a:solidFill>
                  <a:schemeClr val="lt1"/>
                </a:solidFill>
              </a:rPr>
              <a:t>}</a:t>
            </a:r>
            <a:endParaRPr/>
          </a:p>
        </p:txBody>
      </p:sp>
      <p:sp>
        <p:nvSpPr>
          <p:cNvPr id="455" name="Google Shape;455;p73"/>
          <p:cNvSpPr/>
          <p:nvPr/>
        </p:nvSpPr>
        <p:spPr>
          <a:xfrm>
            <a:off x="3533625" y="542450"/>
            <a:ext cx="929875" cy="147225"/>
          </a:xfrm>
          <a:custGeom>
            <a:avLst/>
            <a:gdLst/>
            <a:ahLst/>
            <a:cxnLst/>
            <a:rect l="l" t="t" r="r" b="b"/>
            <a:pathLst>
              <a:path w="37195" h="5889" extrusionOk="0">
                <a:moveTo>
                  <a:pt x="0" y="0"/>
                </a:moveTo>
                <a:cubicBezTo>
                  <a:pt x="2635" y="672"/>
                  <a:pt x="9609" y="3048"/>
                  <a:pt x="15808" y="4029"/>
                </a:cubicBezTo>
                <a:cubicBezTo>
                  <a:pt x="22007" y="5011"/>
                  <a:pt x="33631" y="5579"/>
                  <a:pt x="37195" y="5889"/>
                </a:cubicBezTo>
              </a:path>
            </a:pathLst>
          </a:custGeom>
          <a:noFill/>
          <a:ln w="38100" cap="flat" cmpd="sng">
            <a:solidFill>
              <a:srgbClr val="FF9900"/>
            </a:solidFill>
            <a:prstDash val="solid"/>
            <a:round/>
            <a:headEnd type="none" w="med" len="med"/>
            <a:tailEnd type="stealth" w="med" len="med"/>
          </a:ln>
        </p:spPr>
      </p:sp>
      <p:sp>
        <p:nvSpPr>
          <p:cNvPr id="456" name="Google Shape;456;p73"/>
          <p:cNvSpPr txBox="1"/>
          <p:nvPr/>
        </p:nvSpPr>
        <p:spPr>
          <a:xfrm>
            <a:off x="31000" y="244325"/>
            <a:ext cx="3495000" cy="124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latin typeface="Droid Sans"/>
                <a:ea typeface="Droid Sans"/>
                <a:cs typeface="Droid Sans"/>
                <a:sym typeface="Droid Sans"/>
              </a:rPr>
              <a:t>Magic target_name variable expands to “components_strings”</a:t>
            </a:r>
            <a:endParaRPr sz="2400" b="1">
              <a:latin typeface="Droid Sans"/>
              <a:ea typeface="Droid Sans"/>
              <a:cs typeface="Droid Sans"/>
              <a:sym typeface="Droid Sans"/>
            </a:endParaRPr>
          </a:p>
          <a:p>
            <a:pPr marL="0" lvl="0" indent="0" algn="r" rtl="0">
              <a:spcBef>
                <a:spcPts val="0"/>
              </a:spcBef>
              <a:spcAft>
                <a:spcPts val="0"/>
              </a:spcAft>
              <a:buNone/>
            </a:pPr>
            <a:r>
              <a:rPr lang="en" sz="2400" b="1">
                <a:latin typeface="Droid Sans"/>
                <a:ea typeface="Droid Sans"/>
                <a:cs typeface="Droid Sans"/>
                <a:sym typeface="Droid Sans"/>
              </a:rPr>
              <a:t>in this example.</a:t>
            </a:r>
            <a:endParaRPr sz="2400" b="1">
              <a:latin typeface="Droid Sans"/>
              <a:ea typeface="Droid Sans"/>
              <a:cs typeface="Droid Sans"/>
              <a:sym typeface="Droid Sans"/>
            </a:endParaRPr>
          </a:p>
        </p:txBody>
      </p:sp>
      <p:sp>
        <p:nvSpPr>
          <p:cNvPr id="457" name="Google Shape;457;p73"/>
          <p:cNvSpPr/>
          <p:nvPr/>
        </p:nvSpPr>
        <p:spPr>
          <a:xfrm>
            <a:off x="3704100" y="1596325"/>
            <a:ext cx="3053150" cy="1425850"/>
          </a:xfrm>
          <a:custGeom>
            <a:avLst/>
            <a:gdLst/>
            <a:ahLst/>
            <a:cxnLst/>
            <a:rect l="l" t="t" r="r" b="b"/>
            <a:pathLst>
              <a:path w="122126" h="57034" extrusionOk="0">
                <a:moveTo>
                  <a:pt x="0" y="57034"/>
                </a:moveTo>
                <a:cubicBezTo>
                  <a:pt x="11882" y="55174"/>
                  <a:pt x="50938" y="55381"/>
                  <a:pt x="71292" y="45875"/>
                </a:cubicBezTo>
                <a:cubicBezTo>
                  <a:pt x="91646" y="36369"/>
                  <a:pt x="113654" y="7646"/>
                  <a:pt x="122126" y="0"/>
                </a:cubicBezTo>
              </a:path>
            </a:pathLst>
          </a:custGeom>
          <a:noFill/>
          <a:ln w="38100" cap="flat" cmpd="sng">
            <a:solidFill>
              <a:srgbClr val="FF9900"/>
            </a:solidFill>
            <a:prstDash val="solid"/>
            <a:round/>
            <a:headEnd type="none" w="med" len="med"/>
            <a:tailEnd type="stealth" w="med" len="med"/>
          </a:ln>
        </p:spPr>
      </p:sp>
      <p:sp>
        <p:nvSpPr>
          <p:cNvPr id="458" name="Google Shape;458;p73"/>
          <p:cNvSpPr txBox="1"/>
          <p:nvPr/>
        </p:nvSpPr>
        <p:spPr>
          <a:xfrm>
            <a:off x="183400" y="2712206"/>
            <a:ext cx="3495000" cy="172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latin typeface="Droid Sans"/>
                <a:ea typeface="Droid Sans"/>
                <a:cs typeface="Droid Sans"/>
                <a:sym typeface="Droid Sans"/>
              </a:rPr>
              <a:t>Access the variables from the caller via “invoker.”</a:t>
            </a:r>
            <a:endParaRPr sz="2400" b="1">
              <a:latin typeface="Droid Sans"/>
              <a:ea typeface="Droid Sans"/>
              <a:cs typeface="Droid Sans"/>
              <a:sym typeface="Droid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4"/>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exec_script</a:t>
            </a:r>
            <a:r>
              <a:rPr lang="en" b="0"/>
              <a:t>:</a:t>
            </a:r>
            <a:endParaRPr b="0"/>
          </a:p>
          <a:p>
            <a:pPr marL="0" lvl="0" indent="0" algn="l" rtl="0">
              <a:spcBef>
                <a:spcPts val="0"/>
              </a:spcBef>
              <a:spcAft>
                <a:spcPts val="0"/>
              </a:spcAft>
              <a:buNone/>
            </a:pPr>
            <a:r>
              <a:rPr lang="en" b="0"/>
              <a:t>The universal escape hatch.</a:t>
            </a:r>
            <a:endParaRPr b="0"/>
          </a:p>
        </p:txBody>
      </p:sp>
      <p:sp>
        <p:nvSpPr>
          <p:cNvPr id="464" name="Google Shape;464;p74"/>
          <p:cNvSpPr txBox="1">
            <a:spLocks noGrp="1"/>
          </p:cNvSpPr>
          <p:nvPr>
            <p:ph type="body" idx="1"/>
          </p:nvPr>
        </p:nvSpPr>
        <p:spPr>
          <a:xfrm>
            <a:off x="4144525" y="82175"/>
            <a:ext cx="50976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gypi_values = </a:t>
            </a:r>
            <a:r>
              <a:rPr lang="en">
                <a:solidFill>
                  <a:srgbClr val="FF9900"/>
                </a:solidFill>
              </a:rPr>
              <a:t>exec_script</a:t>
            </a:r>
            <a:r>
              <a:rPr lang="en"/>
              <a:t>(</a:t>
            </a:r>
            <a:endParaRPr/>
          </a:p>
          <a:p>
            <a:pPr marL="0" lvl="0" indent="0" algn="l" rtl="0">
              <a:spcBef>
                <a:spcPts val="0"/>
              </a:spcBef>
              <a:spcAft>
                <a:spcPts val="0"/>
              </a:spcAft>
              <a:buNone/>
            </a:pPr>
            <a:r>
              <a:rPr lang="en" sz="1700"/>
              <a:t>  “//build/gypi_to_gn.py”,</a:t>
            </a:r>
            <a:endParaRPr sz="1700"/>
          </a:p>
          <a:p>
            <a:pPr marL="0" lvl="0" indent="0" algn="l" rtl="0">
              <a:spcBef>
                <a:spcPts val="0"/>
              </a:spcBef>
              <a:spcAft>
                <a:spcPts val="0"/>
              </a:spcAft>
              <a:buNone/>
            </a:pPr>
            <a:r>
              <a:rPr lang="en" sz="1700"/>
              <a:t>  [ rebase_path(“chrome_browser.gypi”) ],</a:t>
            </a:r>
            <a:endParaRPr sz="1700"/>
          </a:p>
          <a:p>
            <a:pPr marL="0" lvl="0" indent="0" algn="l" rtl="0">
              <a:spcBef>
                <a:spcPts val="0"/>
              </a:spcBef>
              <a:spcAft>
                <a:spcPts val="0"/>
              </a:spcAft>
              <a:buNone/>
            </a:pPr>
            <a:r>
              <a:rPr lang="en" sz="1700"/>
              <a:t>  “scope”,</a:t>
            </a:r>
            <a:endParaRPr sz="1700"/>
          </a:p>
          <a:p>
            <a:pPr marL="0" lvl="0" indent="0" algn="l" rtl="0">
              <a:spcBef>
                <a:spcPts val="0"/>
              </a:spcBef>
              <a:spcAft>
                <a:spcPts val="0"/>
              </a:spcAft>
              <a:buNone/>
            </a:pPr>
            <a:r>
              <a:rPr lang="en" sz="1700"/>
              <a:t>  [ “chrome_browser.gypi”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example</a:t>
            </a:r>
            <a:endParaRPr/>
          </a:p>
        </p:txBody>
      </p:sp>
      <p:sp>
        <p:nvSpPr>
          <p:cNvPr id="113" name="Google Shape;113;p24"/>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static_library(“base”) {</a:t>
            </a:r>
            <a:endParaRPr/>
          </a:p>
          <a:p>
            <a:pPr marL="0" lvl="0" indent="0" algn="l" rtl="0">
              <a:spcBef>
                <a:spcPts val="0"/>
              </a:spcBef>
              <a:spcAft>
                <a:spcPts val="0"/>
              </a:spcAft>
              <a:buNone/>
            </a:pPr>
            <a:r>
              <a:rPr lang="en"/>
              <a:t>  sources = [</a:t>
            </a:r>
            <a:endParaRPr/>
          </a:p>
          <a:p>
            <a:pPr marL="0" lvl="0" indent="0" algn="l" rtl="0">
              <a:spcBef>
                <a:spcPts val="0"/>
              </a:spcBef>
              <a:spcAft>
                <a:spcPts val="0"/>
              </a:spcAft>
              <a:buNone/>
            </a:pPr>
            <a:r>
              <a:rPr lang="en"/>
              <a:t>    “a.cc”,</a:t>
            </a:r>
            <a:endParaRPr/>
          </a:p>
          <a:p>
            <a:pPr marL="0" lvl="0" indent="0" algn="l" rtl="0">
              <a:spcBef>
                <a:spcPts val="0"/>
              </a:spcBef>
              <a:spcAft>
                <a:spcPts val="0"/>
              </a:spcAft>
              <a:buNone/>
            </a:pPr>
            <a:r>
              <a:rPr lang="en"/>
              <a:t>    “b.cc”,</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Dependencies</a:t>
            </a:r>
            <a:endParaRPr/>
          </a:p>
        </p:txBody>
      </p:sp>
      <p:sp>
        <p:nvSpPr>
          <p:cNvPr id="119" name="Google Shape;119;p25"/>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static_library(“base”) {</a:t>
            </a:r>
            <a:endParaRPr/>
          </a:p>
          <a:p>
            <a:pPr marL="0" lvl="0" indent="0" algn="l" rtl="0">
              <a:spcBef>
                <a:spcPts val="0"/>
              </a:spcBef>
              <a:spcAft>
                <a:spcPts val="0"/>
              </a:spcAft>
              <a:buClr>
                <a:schemeClr val="dk1"/>
              </a:buClr>
              <a:buSzPts val="1100"/>
              <a:buFont typeface="Arial"/>
              <a:buNone/>
            </a:pPr>
            <a:r>
              <a:rPr lang="en"/>
              <a:t>  sources = [</a:t>
            </a:r>
            <a:endParaRPr/>
          </a:p>
          <a:p>
            <a:pPr marL="0" lvl="0" indent="0" algn="l" rtl="0">
              <a:spcBef>
                <a:spcPts val="0"/>
              </a:spcBef>
              <a:spcAft>
                <a:spcPts val="0"/>
              </a:spcAft>
              <a:buClr>
                <a:schemeClr val="dk1"/>
              </a:buClr>
              <a:buSzPts val="1100"/>
              <a:buFont typeface="Arial"/>
              <a:buNone/>
            </a:pPr>
            <a:r>
              <a:rPr lang="en"/>
              <a:t>    “a.cc”,</a:t>
            </a:r>
            <a:endParaRPr/>
          </a:p>
          <a:p>
            <a:pPr marL="0" lvl="0" indent="0" algn="l" rtl="0">
              <a:spcBef>
                <a:spcPts val="0"/>
              </a:spcBef>
              <a:spcAft>
                <a:spcPts val="0"/>
              </a:spcAft>
              <a:buClr>
                <a:schemeClr val="dk1"/>
              </a:buClr>
              <a:buSzPts val="1100"/>
              <a:buFont typeface="Arial"/>
              <a:buNone/>
            </a:pPr>
            <a:r>
              <a:rPr lang="en"/>
              <a:t>    “b.cc”,</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FF9900"/>
                </a:solidFill>
              </a:rPr>
              <a:t>  deps = [</a:t>
            </a:r>
            <a:endParaRPr>
              <a:solidFill>
                <a:srgbClr val="FF9900"/>
              </a:solidFill>
            </a:endParaRPr>
          </a:p>
          <a:p>
            <a:pPr marL="0" lvl="0" indent="0" algn="l" rtl="0">
              <a:spcBef>
                <a:spcPts val="0"/>
              </a:spcBef>
              <a:spcAft>
                <a:spcPts val="0"/>
              </a:spcAft>
              <a:buNone/>
            </a:pPr>
            <a:r>
              <a:rPr lang="en">
                <a:solidFill>
                  <a:srgbClr val="FF9900"/>
                </a:solidFill>
              </a:rPr>
              <a:t>    “//fancypants”,</a:t>
            </a:r>
            <a:endParaRPr>
              <a:solidFill>
                <a:srgbClr val="FF9900"/>
              </a:solidFill>
            </a:endParaRPr>
          </a:p>
          <a:p>
            <a:pPr marL="0" lvl="0" indent="0" algn="l" rtl="0">
              <a:spcBef>
                <a:spcPts val="0"/>
              </a:spcBef>
              <a:spcAft>
                <a:spcPts val="0"/>
              </a:spcAft>
              <a:buNone/>
            </a:pPr>
            <a:r>
              <a:rPr lang="en">
                <a:solidFill>
                  <a:srgbClr val="FF9900"/>
                </a:solidFill>
              </a:rPr>
              <a:t>    “//foo/bar:baz”,</a:t>
            </a:r>
            <a:endParaRPr>
              <a:solidFill>
                <a:srgbClr val="FF9900"/>
              </a:solidFill>
            </a:endParaRPr>
          </a:p>
          <a:p>
            <a:pPr marL="0" lvl="0" indent="0" algn="l" rtl="0">
              <a:spcBef>
                <a:spcPts val="0"/>
              </a:spcBef>
              <a:spcAft>
                <a:spcPts val="0"/>
              </a:spcAft>
              <a:buClr>
                <a:schemeClr val="dk1"/>
              </a:buClr>
              <a:buSzPts val="1100"/>
              <a:buFont typeface="Arial"/>
              <a:buNone/>
            </a:pPr>
            <a:r>
              <a:rPr lang="en">
                <a:solidFill>
                  <a:srgbClr val="FF9900"/>
                </a:solidFill>
              </a:rPr>
              <a:t>  ]</a:t>
            </a:r>
            <a:endParaRPr>
              <a:solidFill>
                <a:srgbClr val="FF9900"/>
              </a:solidFill>
            </a:endParaRPr>
          </a:p>
          <a:p>
            <a:pPr marL="0" lvl="0" indent="0" algn="l" rtl="0">
              <a:spcBef>
                <a:spcPts val="0"/>
              </a:spcBef>
              <a:spcAft>
                <a:spcPts val="0"/>
              </a:spcAft>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152625" y="0"/>
            <a:ext cx="37443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More about labels</a:t>
            </a:r>
            <a:endParaRPr/>
          </a:p>
        </p:txBody>
      </p:sp>
      <p:sp>
        <p:nvSpPr>
          <p:cNvPr id="125" name="Google Shape;125;p26"/>
          <p:cNvSpPr txBox="1">
            <a:spLocks noGrp="1"/>
          </p:cNvSpPr>
          <p:nvPr>
            <p:ph type="body" idx="1"/>
          </p:nvPr>
        </p:nvSpPr>
        <p:spPr>
          <a:xfrm>
            <a:off x="4249200" y="82175"/>
            <a:ext cx="4992900" cy="5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Droid Sans"/>
                <a:ea typeface="Droid Sans"/>
                <a:cs typeface="Droid Sans"/>
                <a:sym typeface="Droid Sans"/>
              </a:rPr>
              <a:t>Full label</a:t>
            </a:r>
            <a:endParaRPr sz="1800">
              <a:latin typeface="Droid Sans"/>
              <a:ea typeface="Droid Sans"/>
              <a:cs typeface="Droid Sans"/>
              <a:sym typeface="Droid Sans"/>
            </a:endParaRPr>
          </a:p>
          <a:p>
            <a:pPr marL="0" lvl="0" indent="0" algn="l" rtl="0">
              <a:spcBef>
                <a:spcPts val="0"/>
              </a:spcBef>
              <a:spcAft>
                <a:spcPts val="0"/>
              </a:spcAft>
              <a:buNone/>
            </a:pPr>
            <a:r>
              <a:rPr lang="en" sz="1800">
                <a:solidFill>
                  <a:srgbClr val="FF9900"/>
                </a:solidFill>
              </a:rPr>
              <a:t>//chrome/browser:version</a:t>
            </a:r>
            <a:endParaRPr sz="1800">
              <a:solidFill>
                <a:srgbClr val="FF9900"/>
              </a:solidFill>
            </a:endParaRPr>
          </a:p>
          <a:p>
            <a:pPr marL="0" lvl="0" indent="0" algn="l" rtl="0">
              <a:spcBef>
                <a:spcPts val="0"/>
              </a:spcBef>
              <a:spcAft>
                <a:spcPts val="0"/>
              </a:spcAft>
              <a:buNone/>
            </a:pPr>
            <a:r>
              <a:rPr lang="en" sz="1800" b="0" i="1">
                <a:solidFill>
                  <a:srgbClr val="D9D9D9"/>
                </a:solidFill>
                <a:latin typeface="Droid Sans"/>
                <a:ea typeface="Droid Sans"/>
                <a:cs typeface="Droid Sans"/>
                <a:sym typeface="Droid Sans"/>
              </a:rPr>
              <a:t>→ Looks for “version” in chrome/browser/BUILD.gn</a:t>
            </a:r>
            <a:endParaRPr sz="1800" b="0" i="1">
              <a:solidFill>
                <a:srgbClr val="D9D9D9"/>
              </a:solidFill>
              <a:latin typeface="Droid Sans"/>
              <a:ea typeface="Droid Sans"/>
              <a:cs typeface="Droid Sans"/>
              <a:sym typeface="Droid Sans"/>
            </a:endParaRPr>
          </a:p>
          <a:p>
            <a:pPr marL="0" lvl="0" indent="0" algn="l" rtl="0">
              <a:spcBef>
                <a:spcPts val="0"/>
              </a:spcBef>
              <a:spcAft>
                <a:spcPts val="0"/>
              </a:spcAft>
              <a:buNone/>
            </a:pPr>
            <a:endParaRPr sz="1800" b="0" i="1">
              <a:latin typeface="Droid Sans"/>
              <a:ea typeface="Droid Sans"/>
              <a:cs typeface="Droid Sans"/>
              <a:sym typeface="Droid Sans"/>
            </a:endParaRPr>
          </a:p>
          <a:p>
            <a:pPr marL="0" lvl="0" indent="0" algn="l" rtl="0">
              <a:spcBef>
                <a:spcPts val="0"/>
              </a:spcBef>
              <a:spcAft>
                <a:spcPts val="0"/>
              </a:spcAft>
              <a:buClr>
                <a:schemeClr val="dk1"/>
              </a:buClr>
              <a:buSzPts val="1100"/>
              <a:buFont typeface="Arial"/>
              <a:buNone/>
            </a:pPr>
            <a:r>
              <a:rPr lang="en" sz="1800">
                <a:solidFill>
                  <a:schemeClr val="lt1"/>
                </a:solidFill>
                <a:latin typeface="Droid Sans"/>
                <a:ea typeface="Droid Sans"/>
                <a:cs typeface="Droid Sans"/>
                <a:sym typeface="Droid Sans"/>
              </a:rPr>
              <a:t>Implicit name</a:t>
            </a:r>
            <a:endParaRPr sz="1800">
              <a:solidFill>
                <a:schemeClr val="lt1"/>
              </a:solidFill>
              <a:latin typeface="Droid Sans"/>
              <a:ea typeface="Droid Sans"/>
              <a:cs typeface="Droid Sans"/>
              <a:sym typeface="Droid Sans"/>
            </a:endParaRPr>
          </a:p>
          <a:p>
            <a:pPr marL="0" lvl="0" indent="0" algn="l" rtl="0">
              <a:spcBef>
                <a:spcPts val="0"/>
              </a:spcBef>
              <a:spcAft>
                <a:spcPts val="0"/>
              </a:spcAft>
              <a:buClr>
                <a:schemeClr val="dk1"/>
              </a:buClr>
              <a:buSzPts val="1100"/>
              <a:buFont typeface="Arial"/>
              <a:buNone/>
            </a:pPr>
            <a:r>
              <a:rPr lang="en" sz="1800">
                <a:solidFill>
                  <a:srgbClr val="FF9900"/>
                </a:solidFill>
              </a:rPr>
              <a:t>//base</a:t>
            </a:r>
            <a:endParaRPr sz="1800">
              <a:solidFill>
                <a:srgbClr val="FF9900"/>
              </a:solidFill>
            </a:endParaRPr>
          </a:p>
          <a:p>
            <a:pPr marL="0" lvl="0" indent="0" algn="l" rtl="0">
              <a:spcBef>
                <a:spcPts val="0"/>
              </a:spcBef>
              <a:spcAft>
                <a:spcPts val="0"/>
              </a:spcAft>
              <a:buNone/>
            </a:pPr>
            <a:r>
              <a:rPr lang="en" sz="1800" b="0" i="1">
                <a:solidFill>
                  <a:srgbClr val="D9D9D9"/>
                </a:solidFill>
                <a:latin typeface="Droid Sans"/>
                <a:ea typeface="Droid Sans"/>
                <a:cs typeface="Droid Sans"/>
                <a:sym typeface="Droid Sans"/>
              </a:rPr>
              <a:t>→ Shorthand for //base:base</a:t>
            </a:r>
            <a:endParaRPr sz="1800" b="0" i="1">
              <a:solidFill>
                <a:srgbClr val="D9D9D9"/>
              </a:solidFill>
              <a:latin typeface="Droid Sans"/>
              <a:ea typeface="Droid Sans"/>
              <a:cs typeface="Droid Sans"/>
              <a:sym typeface="Droid Sans"/>
            </a:endParaRPr>
          </a:p>
          <a:p>
            <a:pPr marL="0" lvl="0" indent="0" algn="l" rtl="0">
              <a:spcBef>
                <a:spcPts val="0"/>
              </a:spcBef>
              <a:spcAft>
                <a:spcPts val="0"/>
              </a:spcAft>
              <a:buNone/>
            </a:pPr>
            <a:r>
              <a:rPr lang="en" sz="1800" b="0" i="1">
                <a:solidFill>
                  <a:srgbClr val="D9D9D9"/>
                </a:solidFill>
                <a:latin typeface="Droid Sans"/>
                <a:ea typeface="Droid Sans"/>
                <a:cs typeface="Droid Sans"/>
                <a:sym typeface="Droid Sans"/>
              </a:rPr>
              <a:t>Useful when a folder has a “main thing”.</a:t>
            </a:r>
            <a:endParaRPr sz="1800" b="0" i="1">
              <a:solidFill>
                <a:srgbClr val="D9D9D9"/>
              </a:solidFill>
              <a:latin typeface="Droid Sans"/>
              <a:ea typeface="Droid Sans"/>
              <a:cs typeface="Droid Sans"/>
              <a:sym typeface="Droid Sans"/>
            </a:endParaRPr>
          </a:p>
          <a:p>
            <a:pPr marL="0" lvl="0" indent="0" algn="l" rtl="0">
              <a:spcBef>
                <a:spcPts val="0"/>
              </a:spcBef>
              <a:spcAft>
                <a:spcPts val="0"/>
              </a:spcAft>
              <a:buNone/>
            </a:pPr>
            <a:endParaRPr sz="1800" b="0" i="1">
              <a:solidFill>
                <a:schemeClr val="lt1"/>
              </a:solidFill>
              <a:latin typeface="Droid Sans"/>
              <a:ea typeface="Droid Sans"/>
              <a:cs typeface="Droid Sans"/>
              <a:sym typeface="Droid Sans"/>
            </a:endParaRPr>
          </a:p>
          <a:p>
            <a:pPr marL="0" lvl="0" indent="0" algn="l" rtl="0">
              <a:spcBef>
                <a:spcPts val="0"/>
              </a:spcBef>
              <a:spcAft>
                <a:spcPts val="0"/>
              </a:spcAft>
              <a:buNone/>
            </a:pPr>
            <a:r>
              <a:rPr lang="en" sz="1800">
                <a:solidFill>
                  <a:schemeClr val="lt1"/>
                </a:solidFill>
                <a:latin typeface="Droid Sans"/>
                <a:ea typeface="Droid Sans"/>
                <a:cs typeface="Droid Sans"/>
                <a:sym typeface="Droid Sans"/>
              </a:rPr>
              <a:t>In current file</a:t>
            </a:r>
            <a:endParaRPr sz="1800">
              <a:solidFill>
                <a:schemeClr val="lt1"/>
              </a:solidFill>
              <a:latin typeface="Droid Sans"/>
              <a:ea typeface="Droid Sans"/>
              <a:cs typeface="Droid Sans"/>
              <a:sym typeface="Droid Sans"/>
            </a:endParaRPr>
          </a:p>
          <a:p>
            <a:pPr marL="0" lvl="0" indent="0" algn="l" rtl="0">
              <a:spcBef>
                <a:spcPts val="0"/>
              </a:spcBef>
              <a:spcAft>
                <a:spcPts val="0"/>
              </a:spcAft>
              <a:buNone/>
            </a:pPr>
            <a:r>
              <a:rPr lang="en" sz="1800">
                <a:solidFill>
                  <a:srgbClr val="FF9900"/>
                </a:solidFill>
              </a:rPr>
              <a:t>:baz</a:t>
            </a:r>
            <a:endParaRPr sz="1800">
              <a:solidFill>
                <a:srgbClr val="FF9900"/>
              </a:solidFill>
            </a:endParaRPr>
          </a:p>
          <a:p>
            <a:pPr marL="0" lvl="0" indent="0" algn="l" rtl="0">
              <a:spcBef>
                <a:spcPts val="0"/>
              </a:spcBef>
              <a:spcAft>
                <a:spcPts val="0"/>
              </a:spcAft>
              <a:buClr>
                <a:schemeClr val="dk1"/>
              </a:buClr>
              <a:buSzPts val="1100"/>
              <a:buFont typeface="Arial"/>
              <a:buNone/>
            </a:pPr>
            <a:r>
              <a:rPr lang="en" sz="1800" b="0" i="1">
                <a:solidFill>
                  <a:srgbClr val="D9D9D9"/>
                </a:solidFill>
                <a:latin typeface="Droid Sans"/>
                <a:ea typeface="Droid Sans"/>
                <a:cs typeface="Droid Sans"/>
                <a:sym typeface="Droid Sans"/>
              </a:rPr>
              <a:t>→ Shorthand for “baz” in current file.</a:t>
            </a:r>
            <a:endParaRPr sz="1800" b="0" i="1">
              <a:solidFill>
                <a:srgbClr val="D9D9D9"/>
              </a:solidFill>
              <a:latin typeface="Droid Sans"/>
              <a:ea typeface="Droid Sans"/>
              <a:cs typeface="Droid Sans"/>
              <a:sym typeface="Droid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p:nvPr/>
        </p:nvSpPr>
        <p:spPr>
          <a:xfrm>
            <a:off x="202000" y="139850"/>
            <a:ext cx="8080500" cy="48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Droid Sans"/>
                <a:ea typeface="Droid Sans"/>
                <a:cs typeface="Droid Sans"/>
                <a:sym typeface="Droid Sans"/>
              </a:rPr>
              <a:t>Built-in target types</a:t>
            </a: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executable</a:t>
            </a:r>
            <a:r>
              <a:rPr lang="en" sz="1600">
                <a:latin typeface="Droid Sans"/>
                <a:ea typeface="Droid Sans"/>
                <a:cs typeface="Droid Sans"/>
                <a:sym typeface="Droid Sans"/>
              </a:rPr>
              <a:t>, </a:t>
            </a:r>
            <a:r>
              <a:rPr lang="en" sz="1600" b="1">
                <a:latin typeface="Droid Sans"/>
                <a:ea typeface="Droid Sans"/>
                <a:cs typeface="Droid Sans"/>
                <a:sym typeface="Droid Sans"/>
              </a:rPr>
              <a:t>shared_library</a:t>
            </a:r>
            <a:r>
              <a:rPr lang="en" sz="1600">
                <a:latin typeface="Droid Sans"/>
                <a:ea typeface="Droid Sans"/>
                <a:cs typeface="Droid Sans"/>
                <a:sym typeface="Droid Sans"/>
              </a:rPr>
              <a:t>, </a:t>
            </a:r>
            <a:r>
              <a:rPr lang="en" sz="1600" b="1">
                <a:latin typeface="Droid Sans"/>
                <a:ea typeface="Droid Sans"/>
                <a:cs typeface="Droid Sans"/>
                <a:sym typeface="Droid Sans"/>
              </a:rPr>
              <a:t>static_library</a:t>
            </a: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loadable_module</a:t>
            </a:r>
            <a:r>
              <a:rPr lang="en" sz="1600">
                <a:latin typeface="Droid Sans"/>
                <a:ea typeface="Droid Sans"/>
                <a:cs typeface="Droid Sans"/>
                <a:sym typeface="Droid Sans"/>
              </a:rPr>
              <a:t>: like a shared library but loaded at runtime</a:t>
            </a: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highlight>
                  <a:srgbClr val="F9CB9C"/>
                </a:highlight>
                <a:latin typeface="Droid Sans"/>
                <a:ea typeface="Droid Sans"/>
                <a:cs typeface="Droid Sans"/>
                <a:sym typeface="Droid Sans"/>
              </a:rPr>
              <a:t>source_set</a:t>
            </a:r>
            <a:r>
              <a:rPr lang="en" sz="1600">
                <a:latin typeface="Droid Sans"/>
                <a:ea typeface="Droid Sans"/>
                <a:cs typeface="Droid Sans"/>
                <a:sym typeface="Droid Sans"/>
              </a:rPr>
              <a:t>: compiles source files with no intermediate library</a:t>
            </a:r>
            <a:endParaRPr sz="1600">
              <a:latin typeface="Droid Sans"/>
              <a:ea typeface="Droid Sans"/>
              <a:cs typeface="Droid Sans"/>
              <a:sym typeface="Droid Sans"/>
            </a:endParaRPr>
          </a:p>
          <a:p>
            <a:pPr marL="0" lvl="0" indent="0" algn="l" rtl="0">
              <a:spcBef>
                <a:spcPts val="0"/>
              </a:spcBef>
              <a:spcAft>
                <a:spcPts val="0"/>
              </a:spcAft>
              <a:buNone/>
            </a:pP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group</a:t>
            </a:r>
            <a:r>
              <a:rPr lang="en" sz="1600">
                <a:latin typeface="Droid Sans"/>
                <a:ea typeface="Droid Sans"/>
                <a:cs typeface="Droid Sans"/>
                <a:sym typeface="Droid Sans"/>
              </a:rPr>
              <a:t>: a named group of targets (deps but no sources)</a:t>
            </a:r>
            <a:endParaRPr sz="1600">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copy</a:t>
            </a:r>
            <a:endParaRPr sz="1600">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action, action</a:t>
            </a:r>
            <a:r>
              <a:rPr lang="en" sz="700" b="1">
                <a:latin typeface="Droid Sans"/>
                <a:ea typeface="Droid Sans"/>
                <a:cs typeface="Droid Sans"/>
                <a:sym typeface="Droid Sans"/>
              </a:rPr>
              <a:t> </a:t>
            </a:r>
            <a:r>
              <a:rPr lang="en" sz="1600" b="1">
                <a:latin typeface="Droid Sans"/>
                <a:ea typeface="Droid Sans"/>
                <a:cs typeface="Droid Sans"/>
                <a:sym typeface="Droid Sans"/>
              </a:rPr>
              <a:t>_foreach</a:t>
            </a:r>
            <a:r>
              <a:rPr lang="en" sz="1600">
                <a:latin typeface="Droid Sans"/>
                <a:ea typeface="Droid Sans"/>
                <a:cs typeface="Droid Sans"/>
                <a:sym typeface="Droid Sans"/>
              </a:rPr>
              <a:t>: run a script</a:t>
            </a:r>
            <a:endParaRPr sz="1600">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bundle_data</a:t>
            </a:r>
            <a:r>
              <a:rPr lang="en" sz="1600">
                <a:latin typeface="Droid Sans"/>
                <a:ea typeface="Droid Sans"/>
                <a:cs typeface="Droid Sans"/>
                <a:sym typeface="Droid Sans"/>
              </a:rPr>
              <a:t>, </a:t>
            </a:r>
            <a:r>
              <a:rPr lang="en" sz="1600" b="1">
                <a:latin typeface="Droid Sans"/>
                <a:ea typeface="Droid Sans"/>
                <a:cs typeface="Droid Sans"/>
                <a:sym typeface="Droid Sans"/>
              </a:rPr>
              <a:t>create_bundle</a:t>
            </a:r>
            <a:r>
              <a:rPr lang="en" sz="1600">
                <a:latin typeface="Droid Sans"/>
                <a:ea typeface="Droid Sans"/>
                <a:cs typeface="Droid Sans"/>
                <a:sym typeface="Droid Sans"/>
              </a:rPr>
              <a:t>: Mac &amp; iOS</a:t>
            </a:r>
            <a:endParaRPr sz="1600">
              <a:latin typeface="Droid Sans"/>
              <a:ea typeface="Droid Sans"/>
              <a:cs typeface="Droid Sans"/>
              <a:sym typeface="Droid Sans"/>
            </a:endParaRPr>
          </a:p>
          <a:p>
            <a:pPr marL="0" lvl="0" indent="0" algn="l" rtl="0">
              <a:spcBef>
                <a:spcPts val="0"/>
              </a:spcBef>
              <a:spcAft>
                <a:spcPts val="0"/>
              </a:spcAft>
              <a:buNone/>
            </a:pPr>
            <a:endParaRPr sz="1600" b="1">
              <a:latin typeface="Droid Sans"/>
              <a:ea typeface="Droid Sans"/>
              <a:cs typeface="Droid Sans"/>
              <a:sym typeface="Droid Sans"/>
            </a:endParaRPr>
          </a:p>
          <a:p>
            <a:pPr marL="0" lvl="0" indent="0" algn="l" rtl="0">
              <a:spcBef>
                <a:spcPts val="0"/>
              </a:spcBef>
              <a:spcAft>
                <a:spcPts val="0"/>
              </a:spcAft>
              <a:buNone/>
            </a:pPr>
            <a:r>
              <a:rPr lang="en" sz="1600" b="1">
                <a:latin typeface="Droid Sans"/>
                <a:ea typeface="Droid Sans"/>
                <a:cs typeface="Droid Sans"/>
                <a:sym typeface="Droid Sans"/>
              </a:rPr>
              <a:t>Common Chrome-defined ones</a:t>
            </a: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component</a:t>
            </a:r>
            <a:r>
              <a:rPr lang="en" sz="1600">
                <a:latin typeface="Droid Sans"/>
                <a:ea typeface="Droid Sans"/>
                <a:cs typeface="Droid Sans"/>
                <a:sym typeface="Droid Sans"/>
              </a:rPr>
              <a:t>: shared library or source set depending on mode</a:t>
            </a:r>
            <a:endParaRPr sz="1600">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test </a:t>
            </a:r>
            <a:endParaRPr sz="1600" b="1">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app</a:t>
            </a:r>
            <a:r>
              <a:rPr lang="en" sz="1600">
                <a:latin typeface="Droid Sans"/>
                <a:ea typeface="Droid Sans"/>
                <a:cs typeface="Droid Sans"/>
                <a:sym typeface="Droid Sans"/>
              </a:rPr>
              <a:t>: executable or iOS application + bundle</a:t>
            </a:r>
            <a:endParaRPr sz="1600">
              <a:latin typeface="Droid Sans"/>
              <a:ea typeface="Droid Sans"/>
              <a:cs typeface="Droid Sans"/>
              <a:sym typeface="Droid Sans"/>
            </a:endParaRPr>
          </a:p>
          <a:p>
            <a:pPr marL="457200" lvl="0" indent="-355600" algn="l" rtl="0">
              <a:spcBef>
                <a:spcPts val="0"/>
              </a:spcBef>
              <a:spcAft>
                <a:spcPts val="0"/>
              </a:spcAft>
              <a:buSzPts val="2000"/>
              <a:buFont typeface="Droid Sans"/>
              <a:buChar char="●"/>
            </a:pPr>
            <a:r>
              <a:rPr lang="en" sz="1600" b="1">
                <a:latin typeface="Droid Sans"/>
                <a:ea typeface="Droid Sans"/>
                <a:cs typeface="Droid Sans"/>
                <a:sym typeface="Droid Sans"/>
              </a:rPr>
              <a:t>android_apk</a:t>
            </a:r>
            <a:r>
              <a:rPr lang="en" sz="1600">
                <a:latin typeface="Droid Sans"/>
                <a:ea typeface="Droid Sans"/>
                <a:cs typeface="Droid Sans"/>
                <a:sym typeface="Droid Sans"/>
              </a:rPr>
              <a:t>, </a:t>
            </a:r>
            <a:r>
              <a:rPr lang="en" sz="1600" b="1">
                <a:latin typeface="Droid Sans"/>
                <a:ea typeface="Droid Sans"/>
                <a:cs typeface="Droid Sans"/>
                <a:sym typeface="Droid Sans"/>
              </a:rPr>
              <a:t>generate_jni</a:t>
            </a:r>
            <a:r>
              <a:rPr lang="en" sz="1600">
                <a:latin typeface="Droid Sans"/>
                <a:ea typeface="Droid Sans"/>
                <a:cs typeface="Droid Sans"/>
                <a:sym typeface="Droid Sans"/>
              </a:rPr>
              <a:t>, etc.: Lots of Android ones!</a:t>
            </a:r>
            <a:endParaRPr sz="1600">
              <a:latin typeface="Droid Sans"/>
              <a:ea typeface="Droid Sans"/>
              <a:cs typeface="Droid Sans"/>
              <a:sym typeface="Droid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7299</Words>
  <Application>Microsoft Macintosh PowerPoint</Application>
  <PresentationFormat>On-screen Show (16:9)</PresentationFormat>
  <Paragraphs>809</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Consolas</vt:lpstr>
      <vt:lpstr>Droid Sans</vt:lpstr>
      <vt:lpstr>Simple Light</vt:lpstr>
      <vt:lpstr>PowerPoint Presentation</vt:lpstr>
      <vt:lpstr>Project info</vt:lpstr>
      <vt:lpstr>History</vt:lpstr>
      <vt:lpstr>Important files</vt:lpstr>
      <vt:lpstr>Make an output directory once!</vt:lpstr>
      <vt:lpstr>Simple example</vt:lpstr>
      <vt:lpstr>Dependencies</vt:lpstr>
      <vt:lpstr>More about labels</vt:lpstr>
      <vt:lpstr>PowerPoint Presentation</vt:lpstr>
      <vt:lpstr>Conditionals and expressions</vt:lpstr>
      <vt:lpstr>Compiler configuration</vt:lpstr>
      <vt:lpstr>gn help</vt:lpstr>
      <vt:lpstr>Configs group flags with a name.  Additive Atomic</vt:lpstr>
      <vt:lpstr>Apply settings to targets that depend on you.</vt:lpstr>
      <vt:lpstr>Forward public configs up the dependency chain.</vt:lpstr>
      <vt:lpstr>Some things the code loads dynamically.</vt:lpstr>
      <vt:lpstr>I have no idea what is going on.</vt:lpstr>
      <vt:lpstr>Drowning in flags!</vt:lpstr>
      <vt:lpstr>What targets exist?</vt:lpstr>
      <vt:lpstr>How do I depend on that?  Why can’t I use a header from a dependency?</vt:lpstr>
      <vt:lpstr>What references something?</vt:lpstr>
      <vt:lpstr>PowerPoint Presentation</vt:lpstr>
      <vt:lpstr>Design your build like code.</vt:lpstr>
      <vt:lpstr>Protect your code from your team.</vt:lpstr>
      <vt:lpstr>“gn check” validates includes.</vt:lpstr>
      <vt:lpstr>PowerPoint Presentation</vt:lpstr>
      <vt:lpstr>PowerPoint Presentation</vt:lpstr>
      <vt:lpstr>PowerPoint Presentation</vt:lpstr>
      <vt:lpstr>A target can modify the configs to opt-out of defaults.</vt:lpstr>
      <vt:lpstr>PowerPoint Presentation</vt:lpstr>
      <vt:lpstr>PowerPoint Presentation</vt:lpstr>
      <vt:lpstr>PowerPoint Presentation</vt:lpstr>
      <vt:lpstr>PowerPoint Presentation</vt:lpstr>
      <vt:lpstr>PowerPoint Presentation</vt:lpstr>
      <vt:lpstr>Templates allow creating of new target types.</vt:lpstr>
      <vt:lpstr>Actions run Python scripts.</vt:lpstr>
      <vt:lpstr>Dependency management.</vt:lpstr>
      <vt:lpstr>This writes a file to the source tree!</vt:lpstr>
      <vt:lpstr>gn help</vt:lpstr>
      <vt:lpstr>Put outputs in the target-specific out directory.</vt:lpstr>
      <vt:lpstr>Use $foo or ${foo} to expand variables in strings.</vt:lpstr>
      <vt:lpstr>Args are what is passed to the script.</vt:lpstr>
      <vt:lpstr>The script working directory is root_build_dir</vt:lpstr>
      <vt:lpstr>action_foreach runs a script over each source.</vt:lpstr>
      <vt:lpstr>Magic substitutions for dealing with multiple sources.</vt:lpstr>
      <vt:lpstr>PowerPoint Presentation</vt:lpstr>
      <vt:lpstr>PowerPoint Presentation</vt:lpstr>
      <vt:lpstr>PowerPoint Presentation</vt:lpstr>
      <vt:lpstr>What’s a toolchain?</vt:lpstr>
      <vt:lpstr>Cross-toolchain dependencies.</vt:lpstr>
      <vt:lpstr>Comparing toolchains.</vt:lpstr>
      <vt:lpstr>Other things that exist</vt:lpstr>
      <vt:lpstr>PowerPoint Presentation</vt:lpstr>
      <vt:lpstr>Bonus advanced content</vt:lpstr>
      <vt:lpstr>PowerPoint Presentation</vt:lpstr>
      <vt:lpstr>exec_script: The universal escape hatch.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office365</cp:lastModifiedBy>
  <cp:revision>1</cp:revision>
  <dcterms:modified xsi:type="dcterms:W3CDTF">2022-09-05T12:37:38Z</dcterms:modified>
</cp:coreProperties>
</file>