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  <p:sldMasterId id="2147483773" r:id="rId6"/>
  </p:sldMasterIdLst>
  <p:notesMasterIdLst>
    <p:notesMasterId r:id="rId31"/>
  </p:notesMasterIdLst>
  <p:handoutMasterIdLst>
    <p:handoutMasterId r:id="rId32"/>
  </p:handoutMasterIdLst>
  <p:sldIdLst>
    <p:sldId id="592" r:id="rId7"/>
    <p:sldId id="580" r:id="rId8"/>
    <p:sldId id="617" r:id="rId9"/>
    <p:sldId id="593" r:id="rId10"/>
    <p:sldId id="623" r:id="rId11"/>
    <p:sldId id="594" r:id="rId12"/>
    <p:sldId id="595" r:id="rId13"/>
    <p:sldId id="596" r:id="rId14"/>
    <p:sldId id="597" r:id="rId15"/>
    <p:sldId id="618" r:id="rId16"/>
    <p:sldId id="619" r:id="rId17"/>
    <p:sldId id="620" r:id="rId18"/>
    <p:sldId id="621" r:id="rId19"/>
    <p:sldId id="622" r:id="rId20"/>
    <p:sldId id="598" r:id="rId21"/>
    <p:sldId id="611" r:id="rId22"/>
    <p:sldId id="612" r:id="rId23"/>
    <p:sldId id="602" r:id="rId24"/>
    <p:sldId id="603" r:id="rId25"/>
    <p:sldId id="613" r:id="rId26"/>
    <p:sldId id="599" r:id="rId27"/>
    <p:sldId id="605" r:id="rId28"/>
    <p:sldId id="607" r:id="rId29"/>
    <p:sldId id="604" r:id="rId3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Pavel Azaletskiy" initials="P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746"/>
    <a:srgbClr val="464547"/>
    <a:srgbClr val="E5E850"/>
    <a:srgbClr val="666666"/>
    <a:srgbClr val="A3C644"/>
    <a:srgbClr val="E6E6E6"/>
    <a:srgbClr val="CCCCCC"/>
    <a:srgbClr val="999999"/>
    <a:srgbClr val="2FC2D9"/>
    <a:srgbClr val="1A9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9" autoAdjust="0"/>
    <p:restoredTop sz="96911" autoAdjust="0"/>
  </p:normalViewPr>
  <p:slideViewPr>
    <p:cSldViewPr snapToGrid="0">
      <p:cViewPr varScale="1">
        <p:scale>
          <a:sx n="108" d="100"/>
          <a:sy n="108" d="100"/>
        </p:scale>
        <p:origin x="984" y="77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5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72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76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04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53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2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84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65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53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9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08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85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6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87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5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23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64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25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6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24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7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="0" i="0" baseline="0">
                <a:latin typeface="Trebuchet MS"/>
                <a:cs typeface="Trebuchet M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683204"/>
            <a:ext cx="4114800" cy="41833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7"/>
            <a:ext cx="43434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3404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11" r:id="rId5"/>
    <p:sldLayoutId id="2147483749" r:id="rId6"/>
    <p:sldLayoutId id="2147483796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kern="0" spc="15" dirty="0">
                <a:solidFill>
                  <a:srgbClr val="CCCCCC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4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</p:sldLayoutIdLst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ingkataos/refacto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486" y="921570"/>
            <a:ext cx="82913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</p:txBody>
      </p:sp>
      <p:pic>
        <p:nvPicPr>
          <p:cNvPr id="1026" name="Picture 2" descr="https://vitalflux.com/wp-content/uploads/2014/01/refacto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39" y="158458"/>
            <a:ext cx="6749647" cy="438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4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46" y="364895"/>
            <a:ext cx="5975459" cy="422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1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Scope Rule for Naming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24150" y="1257300"/>
            <a:ext cx="4229100" cy="2911274"/>
          </a:xfrm>
          <a:solidFill>
            <a:schemeClr val="bg1"/>
          </a:solidFill>
          <a:effectLst/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 u="sng" dirty="0">
                <a:latin typeface="Trebuchet MS" panose="020B0603020202020204" pitchFamily="34" charset="0"/>
              </a:rPr>
              <a:t>Methods &amp; Classes</a:t>
            </a:r>
            <a:endParaRPr lang="en-IN" sz="1600" dirty="0">
              <a:latin typeface="Trebuchet MS" panose="020B0603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latin typeface="Trebuchet MS" panose="020B0603020202020204" pitchFamily="34" charset="0"/>
              </a:rPr>
              <a:t>The longer the scope of a function, the shorter its name should be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latin typeface="Trebuchet MS" panose="020B0603020202020204" pitchFamily="34" charset="0"/>
              </a:rPr>
              <a:t>Long and precise names when used in small scopes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latin typeface="Trebuchet MS" panose="020B0603020202020204" pitchFamily="34" charset="0"/>
              </a:rPr>
              <a:t>The longest function names should be given to those functions that are called from just one place</a:t>
            </a:r>
          </a:p>
        </p:txBody>
      </p:sp>
    </p:spTree>
    <p:extLst>
      <p:ext uri="{BB962C8B-B14F-4D97-AF65-F5344CB8AC3E}">
        <p14:creationId xmlns:p14="http://schemas.microsoft.com/office/powerpoint/2010/main" val="268816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Scope Rule for Naming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0800" y="1536660"/>
            <a:ext cx="44106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I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AccountDAO</a:t>
            </a: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I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BaseDAO</a:t>
            </a: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* Find single Account by ID</a:t>
            </a:r>
            <a:b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b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IN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IN" sz="1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IN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accountID</a:t>
            </a:r>
            <a:r>
              <a:rPr lang="en-IN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accountID</a:t>
            </a:r>
            <a:b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IN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Account if the account with such ID exists, null otherwise</a:t>
            </a:r>
            <a:b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*/</a:t>
            </a:r>
            <a:b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PublisherAccount</a:t>
            </a: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I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accountID</a:t>
            </a: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* Saves the Publisher account</a:t>
            </a:r>
            <a:b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b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IN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IN" sz="1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IN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accountData</a:t>
            </a:r>
            <a:r>
              <a:rPr lang="en-IN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Account to be saved</a:t>
            </a:r>
            <a:b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*/</a:t>
            </a:r>
            <a:b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I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savePublisherAccountData</a:t>
            </a: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I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PublisherAccount</a:t>
            </a: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accountData</a:t>
            </a: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19350" y="781050"/>
            <a:ext cx="4229100" cy="2911274"/>
          </a:xfrm>
          <a:prstGeom prst="rect">
            <a:avLst/>
          </a:prstGeom>
          <a:noFill/>
          <a:effectLst/>
        </p:spPr>
        <p:txBody>
          <a:bodyPr vert="horz" lIns="0" tIns="0" rIns="0" bIns="0" rtlCol="0">
            <a:noAutofit/>
          </a:bodyPr>
          <a:lstStyle>
            <a:lvl1pPr marL="0" indent="0" algn="l" defTabSz="3429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</a:pPr>
            <a:r>
              <a:rPr lang="en-IN" sz="1600" u="sng">
                <a:latin typeface="Trebuchet MS" panose="020B0603020202020204" pitchFamily="34" charset="0"/>
              </a:rPr>
              <a:t>Long Method/Class scope = Short name</a:t>
            </a:r>
            <a:endParaRPr lang="en-IN" sz="1600" u="sng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20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Scope Rule for Naming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47850" y="781050"/>
            <a:ext cx="4229100" cy="2911274"/>
          </a:xfrm>
          <a:noFill/>
          <a:effectLst/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 u="sng" dirty="0">
                <a:latin typeface="Trebuchet MS" panose="020B0603020202020204" pitchFamily="34" charset="0"/>
              </a:rPr>
              <a:t>Variables &amp; Parameters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latin typeface="Trebuchet MS" panose="020B0603020202020204" pitchFamily="34" charset="0"/>
              </a:rPr>
              <a:t>The length of a name should correspond to the size of its scope.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latin typeface="Trebuchet MS" panose="020B0603020202020204" pitchFamily="34" charset="0"/>
              </a:rPr>
              <a:t>Local variables of a short method or small block can have short names.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latin typeface="Trebuchet MS" panose="020B0603020202020204" pitchFamily="34" charset="0"/>
              </a:rPr>
              <a:t>Global variables should have long and self-descriptive names.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sz="1600" dirty="0">
                <a:latin typeface="Trebuchet MS" panose="020B0603020202020204" pitchFamily="34" charset="0"/>
              </a:rPr>
              <a:t>Single-letter names should be used only for: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74980" y="3703899"/>
            <a:ext cx="3701970" cy="1165426"/>
          </a:xfrm>
          <a:prstGeom prst="rect">
            <a:avLst/>
          </a:prstGeom>
          <a:noFill/>
          <a:effectLst/>
        </p:spPr>
        <p:txBody>
          <a:bodyPr vert="horz" lIns="0" tIns="0" rIns="0" bIns="0" rtlCol="0">
            <a:no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557171" indent="-214298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Wingdings" charset="2"/>
              <a:buChar char="§"/>
            </a:pPr>
            <a:r>
              <a:rPr lang="en-IN" sz="1600" dirty="0">
                <a:latin typeface="Trebuchet MS" panose="020B0603020202020204" pitchFamily="34" charset="0"/>
              </a:rPr>
              <a:t> Counter variables for simple for loops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Wingdings" charset="2"/>
              <a:buChar char="§"/>
            </a:pPr>
            <a:r>
              <a:rPr lang="en-IN" sz="1600" dirty="0">
                <a:latin typeface="Trebuchet MS" panose="020B0603020202020204" pitchFamily="34" charset="0"/>
              </a:rPr>
              <a:t> Exception instances in Catch blocks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Wingdings" charset="2"/>
              <a:buChar char="§"/>
            </a:pPr>
            <a:r>
              <a:rPr lang="en-IN" sz="1600" dirty="0">
                <a:latin typeface="Trebuchet MS" panose="020B0603020202020204" pitchFamily="34" charset="0"/>
              </a:rPr>
              <a:t> Arguments of very short functions</a:t>
            </a:r>
          </a:p>
        </p:txBody>
      </p:sp>
    </p:spTree>
    <p:extLst>
      <p:ext uri="{BB962C8B-B14F-4D97-AF65-F5344CB8AC3E}">
        <p14:creationId xmlns:p14="http://schemas.microsoft.com/office/powerpoint/2010/main" val="204042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Scope Rule for Naming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71725" y="781050"/>
            <a:ext cx="4114800" cy="266700"/>
          </a:xfrm>
          <a:noFill/>
          <a:effectLst/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 u="sng" dirty="0">
                <a:latin typeface="Trebuchet MS" panose="020B0603020202020204" pitchFamily="34" charset="0"/>
              </a:rPr>
              <a:t>Long Variable scope = Long name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09825" y="2971216"/>
            <a:ext cx="4114800" cy="266700"/>
          </a:xfrm>
          <a:prstGeom prst="rect">
            <a:avLst/>
          </a:prstGeom>
          <a:noFill/>
          <a:effectLst/>
        </p:spPr>
        <p:txBody>
          <a:bodyPr vert="horz" lIns="0" tIns="0" rIns="0" bIns="0" rtlCol="0">
            <a:no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557171" indent="-214298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None/>
            </a:pPr>
            <a:r>
              <a:rPr lang="en-IN" sz="1600" u="sng" dirty="0">
                <a:latin typeface="Trebuchet MS" panose="020B0603020202020204" pitchFamily="34" charset="0"/>
              </a:rPr>
              <a:t>Short Variable scope = (Short name)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80861" y="1190842"/>
            <a:ext cx="4555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I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TargetProcessorImpl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IN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TargetProcessor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long </a:t>
            </a:r>
            <a:r>
              <a:rPr lang="en-IN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GEO_TARGET_TYPE_COUNTRY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1L;</a:t>
            </a:r>
            <a:b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long </a:t>
            </a:r>
            <a:r>
              <a:rPr lang="en-IN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GEO_TARGET_TYPE_REGION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2L;</a:t>
            </a:r>
            <a:b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long </a:t>
            </a:r>
            <a:r>
              <a:rPr lang="en-IN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GEO_TARGET_TYPE_CITY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3L;</a:t>
            </a:r>
            <a:b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long </a:t>
            </a:r>
            <a:r>
              <a:rPr lang="en-IN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GEO_TARGET_TYPE_DMA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4L;</a:t>
            </a:r>
            <a:b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IN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INTERNET_EXPLORER_BROWSER_SYNONYM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"IE"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IN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INTERNET_EXPLORER_BROWSER_CODE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"MSIE"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IN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DEVICE_CONNECTED_TV_NAME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"CONNECTED TV"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IN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UNKNOWN_TYPE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"UNKNOWN"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IN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UNKNOWN_TYPE_NATIVE_SYNONYM 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N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"OTHER"</a:t>
            </a:r>
            <a:r>
              <a:rPr lang="en-IN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48121" y="3443125"/>
            <a:ext cx="443820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I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ActiveTarget</a:t>
            </a: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toBeUpdatedTargets</a:t>
            </a: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gatherActiveTargets</a:t>
            </a: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//update Active targets</a:t>
            </a:r>
            <a:br>
              <a:rPr lang="en-IN" sz="9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ActiveTarget</a:t>
            </a: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targetToBeUpdated</a:t>
            </a: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I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toBeUpdatedTargets</a:t>
            </a: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b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IN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targetingDAO</a:t>
            </a:r>
            <a:r>
              <a:rPr lang="en-I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.saveOrUpdate</a:t>
            </a: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targetToBeUpdated</a:t>
            </a: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9916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Duplicate Code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24882" y="827107"/>
            <a:ext cx="8797198" cy="3926066"/>
          </a:xfrm>
        </p:spPr>
        <p:txBody>
          <a:bodyPr vert="horz" lIns="68580" tIns="34290" rIns="68580" bIns="34290" numCol="2" rtlCol="0" anchor="t">
            <a:no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Signs &amp; Symptoms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Two code fragments look almost identical.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Ways to refactor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Extract Method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Pull Up field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Pull up constructor Body</a:t>
            </a:r>
          </a:p>
        </p:txBody>
      </p:sp>
      <p:pic>
        <p:nvPicPr>
          <p:cNvPr id="3074" name="Picture 2" descr="https://refactoring.guru/images/refactoring/content/smells/duplicate-code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45" y="1084730"/>
            <a:ext cx="4329545" cy="339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817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Duplicate Code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24882" y="827107"/>
            <a:ext cx="8797198" cy="3926066"/>
          </a:xfrm>
        </p:spPr>
        <p:txBody>
          <a:bodyPr vert="horz" lIns="68580" tIns="34290" rIns="68580" bIns="34290" numCol="2" rtlCol="0" anchor="t">
            <a:no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Signs &amp; Symptoms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Two code fragments look almost identical.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How does it arise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Imposed duplication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Inadvertent duplication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Impatient duplication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Arial" charset="0"/>
              <a:buChar char="•"/>
            </a:pPr>
            <a:r>
              <a:rPr lang="en-IN" dirty="0" err="1">
                <a:latin typeface="Trebuchet MS" panose="020B0603020202020204" pitchFamily="34" charset="0"/>
              </a:rPr>
              <a:t>Interdeveloper</a:t>
            </a:r>
            <a:r>
              <a:rPr lang="en-IN" dirty="0">
                <a:latin typeface="Trebuchet MS" panose="020B0603020202020204" pitchFamily="34" charset="0"/>
              </a:rPr>
              <a:t> duplication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074" name="Picture 2" descr="https://refactoring.guru/images/refactoring/content/smells/duplicate-code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45" y="1084730"/>
            <a:ext cx="4329545" cy="339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62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Inadvertent Duplication</a:t>
            </a:r>
          </a:p>
        </p:txBody>
      </p:sp>
      <p:pic>
        <p:nvPicPr>
          <p:cNvPr id="3074" name="Picture 2" descr="https://refactoring.guru/images/refactoring/content/smells/duplicate-code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45" y="1084730"/>
            <a:ext cx="4329545" cy="339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2120" y="2833837"/>
            <a:ext cx="4343400" cy="614302"/>
          </a:xfrm>
          <a:noFill/>
          <a:effectLst/>
        </p:spPr>
        <p:txBody>
          <a:bodyPr lIns="0" tIns="0" rIns="0" bIns="0">
            <a:noAutofit/>
          </a:bodyPr>
          <a:lstStyle/>
          <a:p>
            <a:pPr marL="287338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FC2D9"/>
              </a:buClr>
              <a:buFont typeface="Wingdings" charset="2"/>
              <a:buChar char="ü"/>
            </a:pPr>
            <a:r>
              <a:rPr lang="en-IN" sz="1600" dirty="0">
                <a:latin typeface="Trebuchet MS" panose="020B0603020202020204" pitchFamily="34" charset="0"/>
              </a:rPr>
              <a:t>Length can be calculated from start and end fields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2120" y="1330003"/>
            <a:ext cx="422910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Courier New"/>
                <a:cs typeface="Consolas" panose="020B0609020204030204" pitchFamily="49" charset="0"/>
              </a:rPr>
              <a:t>class Line {</a:t>
            </a:r>
            <a:br>
              <a:rPr lang="en-US" sz="1600" dirty="0">
                <a:latin typeface="Courier New"/>
                <a:cs typeface="Consolas" panose="020B0609020204030204" pitchFamily="49" charset="0"/>
              </a:rPr>
            </a:br>
            <a:r>
              <a:rPr lang="en-US" sz="1600" dirty="0">
                <a:latin typeface="Courier New"/>
                <a:cs typeface="Consolas" panose="020B0609020204030204" pitchFamily="49" charset="0"/>
              </a:rPr>
              <a:t>    Point start;</a:t>
            </a:r>
            <a:br>
              <a:rPr lang="en-US" sz="1600" dirty="0">
                <a:latin typeface="Courier New"/>
                <a:cs typeface="Consolas" panose="020B0609020204030204" pitchFamily="49" charset="0"/>
              </a:rPr>
            </a:br>
            <a:r>
              <a:rPr lang="en-US" sz="1600" dirty="0">
                <a:latin typeface="Courier New"/>
                <a:cs typeface="Consolas" panose="020B0609020204030204" pitchFamily="49" charset="0"/>
              </a:rPr>
              <a:t>    Point end;</a:t>
            </a:r>
            <a:br>
              <a:rPr lang="en-US" sz="1600" dirty="0">
                <a:latin typeface="Courier New"/>
                <a:cs typeface="Consolas" panose="020B0609020204030204" pitchFamily="49" charset="0"/>
              </a:rPr>
            </a:br>
            <a:r>
              <a:rPr lang="en-US" sz="1600" dirty="0">
                <a:latin typeface="Courier New"/>
                <a:cs typeface="Consolas" panose="020B0609020204030204" pitchFamily="49" charset="0"/>
              </a:rPr>
              <a:t>    double length;</a:t>
            </a:r>
            <a:br>
              <a:rPr lang="en-US" sz="1600" dirty="0">
                <a:latin typeface="Courier New"/>
                <a:cs typeface="Consolas" panose="020B0609020204030204" pitchFamily="49" charset="0"/>
              </a:rPr>
            </a:br>
            <a:r>
              <a:rPr lang="en-US" sz="1600" dirty="0">
                <a:latin typeface="Courier New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434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Dead Code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24882" y="827107"/>
            <a:ext cx="8797198" cy="3926066"/>
          </a:xfrm>
        </p:spPr>
        <p:txBody>
          <a:bodyPr vert="horz" lIns="68580" tIns="34290" rIns="68580" bIns="34290" numCol="2" rtlCol="0" anchor="t">
            <a:no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Signs &amp; Symptoms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 variable, parameter, field, method or class is no longer used.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Ways to refactor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Delete Unused Code 	and Files.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Remove unused Parameters</a:t>
            </a:r>
          </a:p>
        </p:txBody>
      </p:sp>
      <p:pic>
        <p:nvPicPr>
          <p:cNvPr id="7170" name="Picture 2" descr="https://refactoring.guru/images/refactoring/content/smells/dead-code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1293832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576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Message Chains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24882" y="827107"/>
            <a:ext cx="8797198" cy="3926066"/>
          </a:xfrm>
        </p:spPr>
        <p:txBody>
          <a:bodyPr vert="horz" lIns="68580" tIns="34290" rIns="68580" bIns="34290" numCol="2" rtlCol="0" anchor="t">
            <a:no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Signs &amp; Symptoms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In code you see a series of calls resembling 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$a-&gt;b()-&gt;c()-&gt;d().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Ways to refactor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Tell Don’t Ask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Hide Delegate</a:t>
            </a:r>
          </a:p>
        </p:txBody>
      </p:sp>
      <p:pic>
        <p:nvPicPr>
          <p:cNvPr id="8195" name="Picture 3" descr="https://refactoring.guru/images/refactoring/content/smells/message-chains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5" y="111442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Agenda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24883" y="699516"/>
            <a:ext cx="8600140" cy="4053657"/>
          </a:xfrm>
        </p:spPr>
        <p:txBody>
          <a:bodyPr vert="horz" lIns="68580" tIns="34290" rIns="68580" bIns="34290" numCol="2" rtlCol="0" anchor="t">
            <a:normAutofit/>
          </a:bodyPr>
          <a:lstStyle/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Refactoring Techniques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Practice tasks</a:t>
            </a:r>
          </a:p>
          <a:p>
            <a:r>
              <a:rPr lang="en-US" sz="1600" dirty="0">
                <a:hlinkClick r:id="rId3"/>
              </a:rPr>
              <a:t>https://github.com/codingkataos/refactoring</a:t>
            </a:r>
            <a:endParaRPr lang="en-US" sz="1600" dirty="0"/>
          </a:p>
          <a:p>
            <a:endParaRPr lang="en-US" sz="1600" b="1" dirty="0">
              <a:latin typeface="+mj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625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Untestable Code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24882" y="827107"/>
            <a:ext cx="8797198" cy="3926066"/>
          </a:xfrm>
        </p:spPr>
        <p:txBody>
          <a:bodyPr vert="horz" lIns="68580" tIns="34290" rIns="68580" bIns="34290" numCol="2" rtlCol="0" anchor="t">
            <a:noAutofit/>
          </a:bodyPr>
          <a:lstStyle/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Signs &amp; Symptoms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In code you see a series of calls resembling 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$a-&gt;b()-&gt;c()-&gt;d().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Ways to refactor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Tell Don’t Ask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Hide Delegate</a:t>
            </a:r>
          </a:p>
        </p:txBody>
      </p:sp>
      <p:pic>
        <p:nvPicPr>
          <p:cNvPr id="8195" name="Picture 3" descr="https://refactoring.guru/images/refactoring/content/smells/message-chains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5" y="111442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179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73" y="1945767"/>
            <a:ext cx="8339328" cy="2273808"/>
          </a:xfrm>
        </p:spPr>
        <p:txBody>
          <a:bodyPr/>
          <a:lstStyle/>
          <a:p>
            <a:pPr algn="ctr"/>
            <a:r>
              <a:rPr lang="en-US" sz="4400" dirty="0"/>
              <a:t>Refactoring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65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Pull Up Field/Method</a:t>
            </a:r>
          </a:p>
        </p:txBody>
      </p:sp>
      <p:pic>
        <p:nvPicPr>
          <p:cNvPr id="4102" name="Picture 6" descr="Pull Up Method - Bef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71" y="1369761"/>
            <a:ext cx="4016909" cy="26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ull Up Method - Af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796" y="1369761"/>
            <a:ext cx="4016909" cy="26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319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Pull Up constructor Body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4724399" y="1506072"/>
            <a:ext cx="4096871" cy="1864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sz="1200" b="1" dirty="0">
                <a:solidFill>
                  <a:srgbClr val="990000"/>
                </a:solidFill>
                <a:latin typeface="Menlo"/>
              </a:rPr>
              <a:t>Manager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sz="1200" b="1">
                <a:solidFill>
                  <a:srgbClr val="000000"/>
                </a:solidFill>
                <a:latin typeface="Menlo"/>
              </a:rPr>
              <a:t>:</a:t>
            </a:r>
            <a:r>
              <a:rPr lang="en-US" altLang="en-US" sz="1200">
                <a:solidFill>
                  <a:srgbClr val="000000"/>
                </a:solidFill>
                <a:latin typeface="Menlo"/>
              </a:rPr>
              <a:t> Employee {</a:t>
            </a:r>
            <a:endParaRPr lang="en-US" altLang="en-US" sz="1200" dirty="0">
              <a:solidFill>
                <a:srgbClr val="000000"/>
              </a:solidFill>
              <a:latin typeface="Menlo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Manager(</a:t>
            </a: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name, </a:t>
            </a: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id, </a:t>
            </a: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int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grade) :: base(</a:t>
            </a:r>
            <a:r>
              <a:rPr lang="en-US" altLang="en-US" sz="1200" dirty="0" err="1">
                <a:solidFill>
                  <a:srgbClr val="000000"/>
                </a:solidFill>
                <a:latin typeface="Menlo"/>
              </a:rPr>
              <a:t>name,id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   </a:t>
            </a:r>
            <a:r>
              <a:rPr lang="en-US" altLang="en-US" sz="1200" b="1" dirty="0" err="1">
                <a:solidFill>
                  <a:srgbClr val="000000"/>
                </a:solidFill>
                <a:latin typeface="Menlo"/>
              </a:rPr>
              <a:t>this</a:t>
            </a:r>
            <a:r>
              <a:rPr lang="en-US" altLang="en-US" sz="1200" dirty="0" err="1">
                <a:solidFill>
                  <a:srgbClr val="000000"/>
                </a:solidFill>
                <a:latin typeface="Menlo"/>
              </a:rPr>
              <a:t>.grade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= grade;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     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sz="1200" i="1" dirty="0">
                <a:solidFill>
                  <a:srgbClr val="009900"/>
                </a:solidFill>
                <a:latin typeface="Menlo"/>
              </a:rPr>
              <a:t>//...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}</a:t>
            </a:r>
            <a:r>
              <a:rPr lang="en-US" altLang="en-US" sz="700" dirty="0"/>
              <a:t> 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658" y="1506071"/>
            <a:ext cx="4096871" cy="18646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sz="1200" b="1" dirty="0">
                <a:solidFill>
                  <a:srgbClr val="990000"/>
                </a:solidFill>
                <a:latin typeface="Menlo"/>
              </a:rPr>
              <a:t>Manager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: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Employee {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Manager(</a:t>
            </a: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name, </a:t>
            </a: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id, </a:t>
            </a:r>
            <a:r>
              <a:rPr lang="en-US" altLang="en-US" sz="1200" b="1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grade) {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this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.name = name;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Menlo"/>
              </a:rPr>
              <a:t>this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.id = id;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000000"/>
                </a:solidFill>
                <a:latin typeface="Menlo"/>
              </a:rPr>
              <a:t>this</a:t>
            </a:r>
            <a:r>
              <a:rPr lang="en-US" altLang="en-US" sz="1200" dirty="0" err="1">
                <a:solidFill>
                  <a:srgbClr val="000000"/>
                </a:solidFill>
                <a:latin typeface="Menlo"/>
              </a:rPr>
              <a:t>.grade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= grade;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  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en-US" sz="1200" i="1" dirty="0">
                <a:solidFill>
                  <a:srgbClr val="009900"/>
                </a:solidFill>
                <a:latin typeface="Menlo"/>
              </a:rPr>
              <a:t>//...</a:t>
            </a: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Menlo"/>
              </a:rPr>
              <a:t>}</a:t>
            </a:r>
            <a:r>
              <a:rPr lang="en-US" altLang="en-US" sz="700" dirty="0"/>
              <a:t> 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0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Hide Delegate</a:t>
            </a:r>
          </a:p>
        </p:txBody>
      </p:sp>
      <p:pic>
        <p:nvPicPr>
          <p:cNvPr id="9218" name="Picture 2" descr="Hide Delegate - Bef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1" y="1600324"/>
            <a:ext cx="4056899" cy="221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ide Delegate - Af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203" y="1213612"/>
            <a:ext cx="1639868" cy="32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23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Desired Outcomes!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24883" y="827107"/>
            <a:ext cx="8337502" cy="3926066"/>
          </a:xfrm>
        </p:spPr>
        <p:txBody>
          <a:bodyPr vert="horz" lIns="68580" tIns="34290" rIns="68580" bIns="34290" numCol="2" rtlCol="0" anchor="t">
            <a:normAutofit/>
          </a:bodyPr>
          <a:lstStyle/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800" b="1" dirty="0">
                <a:latin typeface="Arial" charset="0"/>
                <a:ea typeface="Arial" charset="0"/>
                <a:cs typeface="Arial" charset="0"/>
              </a:rPr>
              <a:t>Readability</a:t>
            </a:r>
          </a:p>
          <a:p>
            <a:endParaRPr lang="en-US" sz="18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800" b="1" dirty="0">
                <a:latin typeface="Arial" charset="0"/>
                <a:ea typeface="Arial" charset="0"/>
                <a:cs typeface="Arial" charset="0"/>
              </a:rPr>
              <a:t>Maintainability</a:t>
            </a:r>
          </a:p>
          <a:p>
            <a:endParaRPr lang="en-US" sz="18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8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800" b="1" dirty="0">
                <a:latin typeface="Arial" charset="0"/>
                <a:ea typeface="Arial" charset="0"/>
                <a:cs typeface="Arial" charset="0"/>
              </a:rPr>
              <a:t>Reliability</a:t>
            </a:r>
            <a:endParaRPr lang="en-US" sz="1800" b="1" dirty="0">
              <a:latin typeface="+mj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18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Large Class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24883" y="827107"/>
            <a:ext cx="8337502" cy="3926066"/>
          </a:xfrm>
        </p:spPr>
        <p:txBody>
          <a:bodyPr vert="horz" lIns="68580" tIns="34290" rIns="68580" bIns="34290" numCol="2" rtlCol="0" anchor="t">
            <a:norm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Signs &amp; Symptoms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Too many instance variables/lines of code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Often leads to duplicate code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Hinders readability of code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Ways to refactor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Extract class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Extract Subclass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Extract Interface</a:t>
            </a:r>
          </a:p>
        </p:txBody>
      </p:sp>
      <p:pic>
        <p:nvPicPr>
          <p:cNvPr id="19460" name="Picture 4" descr="https://refactoring.guru/images/refactoring/content/smells/large-class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126682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00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Extract Class</a:t>
            </a:r>
          </a:p>
        </p:txBody>
      </p:sp>
      <p:pic>
        <p:nvPicPr>
          <p:cNvPr id="4106" name="Picture 10" descr="Extract Class - Bef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63" y="1921190"/>
            <a:ext cx="2242048" cy="163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Extract Class - Af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576" y="1809749"/>
            <a:ext cx="4519022" cy="174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16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Long Method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24882" y="827107"/>
            <a:ext cx="8649151" cy="3926066"/>
          </a:xfrm>
        </p:spPr>
        <p:txBody>
          <a:bodyPr vert="horz" lIns="68580" tIns="34290" rIns="68580" bIns="34290" numCol="2" rtlCol="0" anchor="t">
            <a:norm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Signs &amp; Symptoms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Too many lines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Needs lots of inline comments to explain the intent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Ways to refactor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Extract Method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Preserve Whole Object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Replace method with Method Object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For Conditional sections use Decompose Conditional</a:t>
            </a:r>
          </a:p>
        </p:txBody>
      </p:sp>
      <p:pic>
        <p:nvPicPr>
          <p:cNvPr id="18434" name="Picture 2" descr="https://refactoring.guru/images/refactoring/content/smells/long-method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122872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36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Too Many Parameters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24882" y="827107"/>
            <a:ext cx="8649151" cy="3926066"/>
          </a:xfrm>
        </p:spPr>
        <p:txBody>
          <a:bodyPr vert="horz" lIns="68580" tIns="34290" rIns="68580" bIns="34290" numCol="2" rtlCol="0" anchor="t">
            <a:norm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Signs &amp; Symptoms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More than 3 or 4 parameters for a method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Ways to refactor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Preserve Whole Object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Introduce Parameter Object</a:t>
            </a:r>
          </a:p>
        </p:txBody>
      </p:sp>
      <p:pic>
        <p:nvPicPr>
          <p:cNvPr id="17410" name="Picture 2" descr="https://refactoring.guru/images/refactoring/content/smells/long-parameter-list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109537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24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Switch Statements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24882" y="827107"/>
            <a:ext cx="8797198" cy="3926066"/>
          </a:xfrm>
        </p:spPr>
        <p:txBody>
          <a:bodyPr vert="horz" lIns="68580" tIns="34290" rIns="68580" bIns="34290" numCol="2" rtlCol="0" anchor="t">
            <a:no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Signs &amp; Symptoms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 complex switch operator or sequence of if statements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Ways to refactor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Replace Type code with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SubClasses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or state/strategy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Introduce Parameter Object</a:t>
            </a:r>
          </a:p>
        </p:txBody>
      </p:sp>
      <p:pic>
        <p:nvPicPr>
          <p:cNvPr id="12290" name="Picture 2" descr="https://refactoring.guru/images/refactoring/content/smells/switch-statements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978" y="1253837"/>
            <a:ext cx="4329545" cy="259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99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Comments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24882" y="827107"/>
            <a:ext cx="8797198" cy="3926066"/>
          </a:xfrm>
        </p:spPr>
        <p:txBody>
          <a:bodyPr vert="horz" lIns="68580" tIns="34290" rIns="68580" bIns="34290" numCol="2" rtlCol="0" anchor="t">
            <a:no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Signs &amp; Symptoms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 method is filled up with explanatory comments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Ways to refactor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Extract Variable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Extract Method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Rename Method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50" name="Picture 2" descr="https://refactoring.guru/images/refactoring/content/smells/comments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978" y="1336021"/>
            <a:ext cx="4329545" cy="259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08755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999d65ad-8cac-4471-b639-c1a054ea4d51">S3XKPYP4QJUS-1-41</_dlc_DocId>
    <_dlc_DocIdUrl xmlns="999d65ad-8cac-4471-b639-c1a054ea4d51">
      <Url>https://sharepoint.epam.com/Project/EPM-ENGP/_layouts/15/DocIdRedir.aspx?ID=S3XKPYP4QJUS-1-41</Url>
      <Description>S3XKPYP4QJUS-1-41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68B963D8918F4690E2A194FA417007" ma:contentTypeVersion="1" ma:contentTypeDescription="Create a new document." ma:contentTypeScope="" ma:versionID="42ae80addffaa1cadc7a78b63fb7df2f">
  <xsd:schema xmlns:xsd="http://www.w3.org/2001/XMLSchema" xmlns:xs="http://www.w3.org/2001/XMLSchema" xmlns:p="http://schemas.microsoft.com/office/2006/metadata/properties" xmlns:ns1="http://schemas.microsoft.com/sharepoint/v3" xmlns:ns2="999d65ad-8cac-4471-b639-c1a054ea4d51" targetNamespace="http://schemas.microsoft.com/office/2006/metadata/properties" ma:root="true" ma:fieldsID="c10ee78dfd39c26c0032e97b954c4dfb" ns1:_="" ns2:_="">
    <xsd:import namespace="http://schemas.microsoft.com/sharepoint/v3"/>
    <xsd:import namespace="999d65ad-8cac-4471-b639-c1a054ea4d5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d65ad-8cac-4471-b639-c1a054ea4d5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openxmlformats.org/package/2006/metadata/core-properties"/>
    <ds:schemaRef ds:uri="http://schemas.microsoft.com/sharepoint/v3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999d65ad-8cac-4471-b639-c1a054ea4d51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4195C5-04CD-4CB4-8763-42196229BBF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5359C25-33AA-4706-80E0-F16369E01B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99d65ad-8cac-4471-b639-c1a054ea4d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36216</TotalTime>
  <Words>596</Words>
  <Application>Microsoft Office PowerPoint</Application>
  <PresentationFormat>On-screen Show (16:9)</PresentationFormat>
  <Paragraphs>192</Paragraphs>
  <Slides>24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Black</vt:lpstr>
      <vt:lpstr>Calibri</vt:lpstr>
      <vt:lpstr>Courier New</vt:lpstr>
      <vt:lpstr>Lucida Grande</vt:lpstr>
      <vt:lpstr>Menlo</vt:lpstr>
      <vt:lpstr>Trebuchet MS</vt:lpstr>
      <vt:lpstr>Wingdings</vt:lpstr>
      <vt:lpstr>Cover Slides</vt:lpstr>
      <vt:lpstr>1_Cover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Murali_Rudraraju@epam.com;Shiva_Midatanapalli@epam.com</dc:creator>
  <cp:lastModifiedBy>Vedantham Ram</cp:lastModifiedBy>
  <cp:revision>1282</cp:revision>
  <cp:lastPrinted>2016-02-09T06:49:47Z</cp:lastPrinted>
  <dcterms:created xsi:type="dcterms:W3CDTF">2014-07-08T13:27:24Z</dcterms:created>
  <dcterms:modified xsi:type="dcterms:W3CDTF">2019-09-12T13:09:40Z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0x010100FF68B963D8918F4690E2A194FA417007</vt:lpwstr>
  </property>
  <property fmtid="{D5CDD505-2E9C-101B-9397-08002B2CF9AE}" pid="3" name="_dlc_DocIdItemGuid">
    <vt:lpwstr>32d722fe-0731-480f-8a40-82e87884b069</vt:lpwstr>
  </property>
</Properties>
</file>