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9" r:id="rId7"/>
    <p:sldId id="260" r:id="rId8"/>
    <p:sldId id="261" r:id="rId9"/>
    <p:sldId id="263" r:id="rId10"/>
    <p:sldId id="262" r:id="rId11"/>
    <p:sldId id="265" r:id="rId12"/>
    <p:sldId id="266" r:id="rId13"/>
    <p:sldId id="264" r:id="rId14"/>
    <p:sldId id="267" r:id="rId15"/>
    <p:sldId id="269" r:id="rId16"/>
    <p:sldId id="270" r:id="rId17"/>
    <p:sldId id="268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A1453-1F50-4508-A755-05CDBE78CD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A1453-1F50-4508-A755-05CDBE78CD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A1453-1F50-4508-A755-05CDBE78CD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266950"/>
            <a:ext cx="12192000" cy="24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5838825" y="3602038"/>
            <a:ext cx="4983480" cy="4667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38225" y="1581150"/>
            <a:ext cx="3676650" cy="367665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722438"/>
            <a:ext cx="3690937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2046" y="2760663"/>
            <a:ext cx="6902768" cy="822642"/>
          </a:xfrm>
        </p:spPr>
        <p:txBody>
          <a:bodyPr anchor="b"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38825" y="3613468"/>
            <a:ext cx="4983480" cy="4365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780167" y="1833159"/>
            <a:ext cx="9000128" cy="36051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28"/>
          <p:cNvGrpSpPr/>
          <p:nvPr userDrawn="1"/>
        </p:nvGrpSpPr>
        <p:grpSpPr bwMode="auto">
          <a:xfrm>
            <a:off x="2393950" y="850900"/>
            <a:ext cx="6205538" cy="5022850"/>
            <a:chOff x="2080305" y="655260"/>
            <a:chExt cx="6971334" cy="5643855"/>
          </a:xfrm>
        </p:grpSpPr>
        <p:grpSp>
          <p:nvGrpSpPr>
            <p:cNvPr id="8" name="组合 18"/>
            <p:cNvGrpSpPr/>
            <p:nvPr/>
          </p:nvGrpSpPr>
          <p:grpSpPr bwMode="auto">
            <a:xfrm>
              <a:off x="2080305" y="655260"/>
              <a:ext cx="6971334" cy="5643855"/>
              <a:chOff x="1691915" y="1468271"/>
              <a:chExt cx="4258865" cy="3447893"/>
            </a:xfrm>
          </p:grpSpPr>
          <p:grpSp>
            <p:nvGrpSpPr>
              <p:cNvPr id="11" name="组合 3"/>
              <p:cNvGrpSpPr/>
              <p:nvPr/>
            </p:nvGrpSpPr>
            <p:grpSpPr bwMode="auto">
              <a:xfrm>
                <a:off x="1691915" y="1468271"/>
                <a:ext cx="4258865" cy="3447893"/>
                <a:chOff x="1654969" y="2724416"/>
                <a:chExt cx="4258865" cy="3447893"/>
              </a:xfrm>
            </p:grpSpPr>
            <p:grpSp>
              <p:nvGrpSpPr>
                <p:cNvPr id="13" name="组合 4"/>
                <p:cNvGrpSpPr/>
                <p:nvPr/>
              </p:nvGrpSpPr>
              <p:grpSpPr bwMode="auto">
                <a:xfrm>
                  <a:off x="2532018" y="2833388"/>
                  <a:ext cx="3381816" cy="3338921"/>
                  <a:chOff x="449429" y="2029825"/>
                  <a:chExt cx="3381816" cy="3338921"/>
                </a:xfrm>
              </p:grpSpPr>
              <p:grpSp>
                <p:nvGrpSpPr>
                  <p:cNvPr id="16" name="组合 7"/>
                  <p:cNvGrpSpPr/>
                  <p:nvPr/>
                </p:nvGrpSpPr>
                <p:grpSpPr bwMode="auto">
                  <a:xfrm>
                    <a:off x="449429" y="2029825"/>
                    <a:ext cx="3381816" cy="3338921"/>
                    <a:chOff x="683779" y="2143309"/>
                    <a:chExt cx="3381816" cy="3338921"/>
                  </a:xfrm>
                </p:grpSpPr>
                <p:grpSp>
                  <p:nvGrpSpPr>
                    <p:cNvPr id="18" name="组合 9"/>
                    <p:cNvGrpSpPr/>
                    <p:nvPr/>
                  </p:nvGrpSpPr>
                  <p:grpSpPr bwMode="auto">
                    <a:xfrm>
                      <a:off x="683779" y="2143309"/>
                      <a:ext cx="3381816" cy="3338921"/>
                      <a:chOff x="231197" y="3242436"/>
                      <a:chExt cx="3381816" cy="3338921"/>
                    </a:xfrm>
                  </p:grpSpPr>
                  <p:sp>
                    <p:nvSpPr>
                      <p:cNvPr id="20" name="等腰三角形 19"/>
                      <p:cNvSpPr/>
                      <p:nvPr/>
                    </p:nvSpPr>
                    <p:spPr>
                      <a:xfrm rot="10800000">
                        <a:off x="231197" y="3665250"/>
                        <a:ext cx="3381816" cy="2916107"/>
                      </a:xfrm>
                      <a:prstGeom prst="triangle">
                        <a:avLst/>
                      </a:prstGeom>
                      <a:solidFill>
                        <a:schemeClr val="tx1">
                          <a:alpha val="57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anchor="ctr">
                        <a:normAutofit/>
                      </a:bodyPr>
                      <a:lstStyle/>
                      <a:p>
                        <a:pPr algn="ctr" eaLnBrk="1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1" name="等腰三角形 20"/>
                      <p:cNvSpPr/>
                      <p:nvPr/>
                    </p:nvSpPr>
                    <p:spPr>
                      <a:xfrm rot="10800000">
                        <a:off x="2002729" y="5353236"/>
                        <a:ext cx="1025221" cy="883767"/>
                      </a:xfrm>
                      <a:prstGeom prst="triangl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  <a:alpha val="57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anchor="ctr">
                        <a:normAutofit/>
                      </a:bodyPr>
                      <a:lstStyle/>
                      <a:p>
                        <a:pPr algn="ctr" eaLnBrk="1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22" name="直接连接符 21"/>
                      <p:cNvCxnSpPr/>
                      <p:nvPr/>
                    </p:nvCxnSpPr>
                    <p:spPr>
                      <a:xfrm>
                        <a:off x="231198" y="3242436"/>
                        <a:ext cx="1025221" cy="1847086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" name="等腰三角形 18"/>
                    <p:cNvSpPr/>
                    <p:nvPr/>
                  </p:nvSpPr>
                  <p:spPr>
                    <a:xfrm rot="10800000">
                      <a:off x="3414073" y="3518544"/>
                      <a:ext cx="453233" cy="391212"/>
                    </a:xfrm>
                    <a:prstGeom prst="triangle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anchor="ctr">
                      <a:normAutofit fontScale="65000" lnSpcReduction="20000"/>
                    </a:bodyPr>
                    <a:lstStyle/>
                    <a:p>
                      <a:pPr algn="ctr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763207" y="2192195"/>
                    <a:ext cx="135098" cy="260444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椭圆 13"/>
                <p:cNvSpPr/>
                <p:nvPr/>
              </p:nvSpPr>
              <p:spPr>
                <a:xfrm>
                  <a:off x="1913181" y="3388059"/>
                  <a:ext cx="738683" cy="738834"/>
                </a:xfrm>
                <a:prstGeom prst="ellipse">
                  <a:avLst/>
                </a:prstGeom>
                <a:solidFill>
                  <a:schemeClr val="accent1"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654969" y="2724416"/>
                  <a:ext cx="386774" cy="385763"/>
                </a:xfrm>
                <a:prstGeom prst="ellipse">
                  <a:avLst/>
                </a:prstGeom>
                <a:solidFill>
                  <a:schemeClr val="tx1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>
              <a:xfrm>
                <a:off x="3024377" y="2000057"/>
                <a:ext cx="289808" cy="5557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93"/>
            <p:cNvSpPr>
              <a:spLocks noEditPoints="1"/>
            </p:cNvSpPr>
            <p:nvPr/>
          </p:nvSpPr>
          <p:spPr bwMode="auto">
            <a:xfrm>
              <a:off x="5981292" y="1657703"/>
              <a:ext cx="591299" cy="794861"/>
            </a:xfrm>
            <a:custGeom>
              <a:avLst/>
              <a:gdLst>
                <a:gd name="T0" fmla="*/ 1408849255 w 216"/>
                <a:gd name="T1" fmla="*/ 959772578 h 288"/>
                <a:gd name="T2" fmla="*/ 1408849255 w 216"/>
                <a:gd name="T3" fmla="*/ 601762216 h 288"/>
                <a:gd name="T4" fmla="*/ 816833031 w 216"/>
                <a:gd name="T5" fmla="*/ 0 h 288"/>
                <a:gd name="T6" fmla="*/ 809340506 w 216"/>
                <a:gd name="T7" fmla="*/ 0 h 288"/>
                <a:gd name="T8" fmla="*/ 794352719 w 216"/>
                <a:gd name="T9" fmla="*/ 0 h 288"/>
                <a:gd name="T10" fmla="*/ 209829020 w 216"/>
                <a:gd name="T11" fmla="*/ 601762216 h 288"/>
                <a:gd name="T12" fmla="*/ 209829020 w 216"/>
                <a:gd name="T13" fmla="*/ 959772578 h 288"/>
                <a:gd name="T14" fmla="*/ 0 w 216"/>
                <a:gd name="T15" fmla="*/ 959772578 h 288"/>
                <a:gd name="T16" fmla="*/ 0 w 216"/>
                <a:gd name="T17" fmla="*/ 2147483646 h 288"/>
                <a:gd name="T18" fmla="*/ 1618678275 w 216"/>
                <a:gd name="T19" fmla="*/ 2147483646 h 288"/>
                <a:gd name="T20" fmla="*/ 1618678275 w 216"/>
                <a:gd name="T21" fmla="*/ 959772578 h 288"/>
                <a:gd name="T22" fmla="*/ 1408849255 w 216"/>
                <a:gd name="T23" fmla="*/ 959772578 h 288"/>
                <a:gd name="T24" fmla="*/ 996686477 w 216"/>
                <a:gd name="T25" fmla="*/ 1972864322 h 288"/>
                <a:gd name="T26" fmla="*/ 629487060 w 216"/>
                <a:gd name="T27" fmla="*/ 1972864322 h 288"/>
                <a:gd name="T28" fmla="*/ 719413783 w 216"/>
                <a:gd name="T29" fmla="*/ 1569149452 h 288"/>
                <a:gd name="T30" fmla="*/ 629487060 w 216"/>
                <a:gd name="T31" fmla="*/ 1409189195 h 288"/>
                <a:gd name="T32" fmla="*/ 809340506 w 216"/>
                <a:gd name="T33" fmla="*/ 1226373925 h 288"/>
                <a:gd name="T34" fmla="*/ 996686477 w 216"/>
                <a:gd name="T35" fmla="*/ 1409189195 h 288"/>
                <a:gd name="T36" fmla="*/ 899264492 w 216"/>
                <a:gd name="T37" fmla="*/ 1569149452 h 288"/>
                <a:gd name="T38" fmla="*/ 996686477 w 216"/>
                <a:gd name="T39" fmla="*/ 1972864322 h 288"/>
                <a:gd name="T40" fmla="*/ 1109093512 w 216"/>
                <a:gd name="T41" fmla="*/ 959772578 h 288"/>
                <a:gd name="T42" fmla="*/ 502089501 w 216"/>
                <a:gd name="T43" fmla="*/ 959772578 h 288"/>
                <a:gd name="T44" fmla="*/ 502089501 w 216"/>
                <a:gd name="T45" fmla="*/ 601762216 h 288"/>
                <a:gd name="T46" fmla="*/ 794352719 w 216"/>
                <a:gd name="T47" fmla="*/ 304688437 h 288"/>
                <a:gd name="T48" fmla="*/ 809340506 w 216"/>
                <a:gd name="T49" fmla="*/ 304688437 h 288"/>
                <a:gd name="T50" fmla="*/ 816833031 w 216"/>
                <a:gd name="T51" fmla="*/ 304688437 h 288"/>
                <a:gd name="T52" fmla="*/ 1109093512 w 216"/>
                <a:gd name="T53" fmla="*/ 601762216 h 288"/>
                <a:gd name="T54" fmla="*/ 1109093512 w 216"/>
                <a:gd name="T55" fmla="*/ 959772578 h 28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" h="288">
                  <a:moveTo>
                    <a:pt x="188" y="126"/>
                  </a:moveTo>
                  <a:cubicBezTo>
                    <a:pt x="188" y="79"/>
                    <a:pt x="188" y="79"/>
                    <a:pt x="188" y="79"/>
                  </a:cubicBezTo>
                  <a:cubicBezTo>
                    <a:pt x="188" y="36"/>
                    <a:pt x="152" y="0"/>
                    <a:pt x="109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7" y="0"/>
                    <a:pt x="107" y="0"/>
                    <a:pt x="106" y="0"/>
                  </a:cubicBezTo>
                  <a:cubicBezTo>
                    <a:pt x="63" y="0"/>
                    <a:pt x="28" y="36"/>
                    <a:pt x="28" y="7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6" y="126"/>
                    <a:pt x="216" y="126"/>
                    <a:pt x="216" y="126"/>
                  </a:cubicBezTo>
                  <a:lnTo>
                    <a:pt x="188" y="126"/>
                  </a:lnTo>
                  <a:close/>
                  <a:moveTo>
                    <a:pt x="133" y="259"/>
                  </a:moveTo>
                  <a:cubicBezTo>
                    <a:pt x="84" y="259"/>
                    <a:pt x="84" y="259"/>
                    <a:pt x="84" y="259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88" y="202"/>
                    <a:pt x="84" y="194"/>
                    <a:pt x="84" y="185"/>
                  </a:cubicBezTo>
                  <a:cubicBezTo>
                    <a:pt x="84" y="172"/>
                    <a:pt x="95" y="161"/>
                    <a:pt x="108" y="161"/>
                  </a:cubicBezTo>
                  <a:cubicBezTo>
                    <a:pt x="122" y="161"/>
                    <a:pt x="133" y="172"/>
                    <a:pt x="133" y="185"/>
                  </a:cubicBezTo>
                  <a:cubicBezTo>
                    <a:pt x="133" y="194"/>
                    <a:pt x="128" y="202"/>
                    <a:pt x="120" y="206"/>
                  </a:cubicBezTo>
                  <a:lnTo>
                    <a:pt x="133" y="259"/>
                  </a:lnTo>
                  <a:close/>
                  <a:moveTo>
                    <a:pt x="148" y="126"/>
                  </a:moveTo>
                  <a:cubicBezTo>
                    <a:pt x="67" y="126"/>
                    <a:pt x="67" y="126"/>
                    <a:pt x="67" y="126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7" y="57"/>
                    <a:pt x="85" y="40"/>
                    <a:pt x="106" y="40"/>
                  </a:cubicBezTo>
                  <a:cubicBezTo>
                    <a:pt x="107" y="40"/>
                    <a:pt x="108" y="40"/>
                    <a:pt x="108" y="40"/>
                  </a:cubicBezTo>
                  <a:cubicBezTo>
                    <a:pt x="108" y="40"/>
                    <a:pt x="109" y="40"/>
                    <a:pt x="109" y="40"/>
                  </a:cubicBezTo>
                  <a:cubicBezTo>
                    <a:pt x="131" y="40"/>
                    <a:pt x="148" y="57"/>
                    <a:pt x="148" y="79"/>
                  </a:cubicBezTo>
                  <a:lnTo>
                    <a:pt x="148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9200" y="2523600"/>
            <a:ext cx="2894400" cy="155880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844336" y="1618357"/>
            <a:ext cx="8823663" cy="193361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844336" y="3554079"/>
            <a:ext cx="8823663" cy="193361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35038" y="280988"/>
            <a:ext cx="10515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67"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组合 6"/>
            <p:cNvGrpSpPr/>
            <p:nvPr userDrawn="1"/>
          </p:nvGrpSpPr>
          <p:grpSpPr bwMode="auto">
            <a:xfrm>
              <a:off x="547688" y="1192213"/>
              <a:ext cx="6203950" cy="5022850"/>
              <a:chOff x="1691915" y="1468271"/>
              <a:chExt cx="4258865" cy="3447893"/>
            </a:xfrm>
          </p:grpSpPr>
          <p:grpSp>
            <p:nvGrpSpPr>
              <p:cNvPr id="9" name="组合 9"/>
              <p:cNvGrpSpPr/>
              <p:nvPr/>
            </p:nvGrpSpPr>
            <p:grpSpPr bwMode="auto">
              <a:xfrm>
                <a:off x="1691915" y="1468271"/>
                <a:ext cx="4258865" cy="3447893"/>
                <a:chOff x="1654969" y="2724416"/>
                <a:chExt cx="4258865" cy="3447893"/>
              </a:xfrm>
            </p:grpSpPr>
            <p:grpSp>
              <p:nvGrpSpPr>
                <p:cNvPr id="11" name="组合 11"/>
                <p:cNvGrpSpPr/>
                <p:nvPr/>
              </p:nvGrpSpPr>
              <p:grpSpPr bwMode="auto">
                <a:xfrm>
                  <a:off x="2531730" y="2833593"/>
                  <a:ext cx="3382104" cy="3338716"/>
                  <a:chOff x="449141" y="2030030"/>
                  <a:chExt cx="3382104" cy="3338716"/>
                </a:xfrm>
              </p:grpSpPr>
              <p:grpSp>
                <p:nvGrpSpPr>
                  <p:cNvPr id="14" name="组合 14"/>
                  <p:cNvGrpSpPr/>
                  <p:nvPr/>
                </p:nvGrpSpPr>
                <p:grpSpPr bwMode="auto">
                  <a:xfrm>
                    <a:off x="449141" y="2030030"/>
                    <a:ext cx="3382104" cy="3338716"/>
                    <a:chOff x="683491" y="2143514"/>
                    <a:chExt cx="3382104" cy="3338716"/>
                  </a:xfrm>
                </p:grpSpPr>
                <p:grpSp>
                  <p:nvGrpSpPr>
                    <p:cNvPr id="16" name="组合 16"/>
                    <p:cNvGrpSpPr/>
                    <p:nvPr/>
                  </p:nvGrpSpPr>
                  <p:grpSpPr bwMode="auto">
                    <a:xfrm>
                      <a:off x="683491" y="2143514"/>
                      <a:ext cx="3382104" cy="3338716"/>
                      <a:chOff x="230909" y="3242641"/>
                      <a:chExt cx="3382104" cy="3338716"/>
                    </a:xfrm>
                  </p:grpSpPr>
                  <p:sp>
                    <p:nvSpPr>
                      <p:cNvPr id="18" name="等腰三角形 17"/>
                      <p:cNvSpPr/>
                      <p:nvPr/>
                    </p:nvSpPr>
                    <p:spPr>
                      <a:xfrm rot="10800000">
                        <a:off x="231422" y="3665250"/>
                        <a:ext cx="3381591" cy="2916107"/>
                      </a:xfrm>
                      <a:prstGeom prst="triangle">
                        <a:avLst/>
                      </a:prstGeom>
                      <a:solidFill>
                        <a:schemeClr val="tx1">
                          <a:alpha val="57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9" name="等腰三角形 18"/>
                      <p:cNvSpPr/>
                      <p:nvPr/>
                    </p:nvSpPr>
                    <p:spPr>
                      <a:xfrm rot="10800000">
                        <a:off x="2003406" y="5353235"/>
                        <a:ext cx="1024394" cy="883768"/>
                      </a:xfrm>
                      <a:prstGeom prst="triangl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  <a:alpha val="57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20" name="直接连接符 19"/>
                      <p:cNvCxnSpPr/>
                      <p:nvPr/>
                    </p:nvCxnSpPr>
                    <p:spPr>
                      <a:xfrm>
                        <a:off x="231422" y="3242436"/>
                        <a:ext cx="1025484" cy="1847085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" name="等腰三角形 16"/>
                    <p:cNvSpPr/>
                    <p:nvPr/>
                  </p:nvSpPr>
                  <p:spPr>
                    <a:xfrm rot="10800000">
                      <a:off x="3414995" y="3518544"/>
                      <a:ext cx="452260" cy="391211"/>
                    </a:xfrm>
                    <a:prstGeom prst="triangle">
                      <a:avLst/>
                    </a:prstGeom>
                    <a:solidFill>
                      <a:schemeClr val="accent1">
                        <a:lumMod val="60000"/>
                        <a:lumOff val="40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cxnSp>
                <p:nvCxnSpPr>
                  <p:cNvPr id="15" name="直接连接符 14"/>
                  <p:cNvCxnSpPr/>
                  <p:nvPr/>
                </p:nvCxnSpPr>
                <p:spPr>
                  <a:xfrm>
                    <a:off x="763511" y="2192194"/>
                    <a:ext cx="135133" cy="260445"/>
                  </a:xfrm>
                  <a:prstGeom prst="line">
                    <a:avLst/>
                  </a:prstGeom>
                  <a:ln>
                    <a:solidFill>
                      <a:srgbClr val="FFDE0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椭圆 11"/>
                <p:cNvSpPr/>
                <p:nvPr/>
              </p:nvSpPr>
              <p:spPr>
                <a:xfrm>
                  <a:off x="1913247" y="3388059"/>
                  <a:ext cx="738872" cy="738834"/>
                </a:xfrm>
                <a:prstGeom prst="ellipse">
                  <a:avLst/>
                </a:prstGeom>
                <a:solidFill>
                  <a:schemeClr val="accent1"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654969" y="2724416"/>
                  <a:ext cx="385783" cy="385763"/>
                </a:xfrm>
                <a:prstGeom prst="ellipse">
                  <a:avLst/>
                </a:prstGeom>
                <a:solidFill>
                  <a:schemeClr val="tx1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0" name="直接连接符 9"/>
              <p:cNvCxnSpPr/>
              <p:nvPr/>
            </p:nvCxnSpPr>
            <p:spPr>
              <a:xfrm>
                <a:off x="3010550" y="2000057"/>
                <a:ext cx="289882" cy="5557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74000" y="2739600"/>
            <a:ext cx="5374800" cy="925200"/>
          </a:xfrm>
        </p:spPr>
        <p:txBody>
          <a:bodyPr anchor="t" anchorCtr="0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3314" y="365125"/>
            <a:ext cx="189048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421914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35038" y="280988"/>
            <a:ext cx="10515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35038" y="1234440"/>
            <a:ext cx="10418762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668F135-D931-47D4-AB85-E058C998B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F4182E-C714-42C7-A469-58BC6CAD6E1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5"/>
          <p:cNvGrpSpPr/>
          <p:nvPr/>
        </p:nvGrpSpPr>
        <p:grpSpPr bwMode="auto">
          <a:xfrm>
            <a:off x="234950" y="285750"/>
            <a:ext cx="700336" cy="563563"/>
            <a:chOff x="5075564" y="2933562"/>
            <a:chExt cx="2860947" cy="2302753"/>
          </a:xfrm>
        </p:grpSpPr>
        <p:sp>
          <p:nvSpPr>
            <p:cNvPr id="8" name="等腰三角形 7"/>
            <p:cNvSpPr/>
            <p:nvPr/>
          </p:nvSpPr>
          <p:spPr>
            <a:xfrm rot="10800000">
              <a:off x="5075564" y="2933562"/>
              <a:ext cx="2671864" cy="2302753"/>
            </a:xfrm>
            <a:prstGeom prst="triangle">
              <a:avLst/>
            </a:prstGeom>
            <a:solidFill>
              <a:schemeClr val="tx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6229913" y="3770338"/>
              <a:ext cx="1705585" cy="1465977"/>
            </a:xfrm>
            <a:prstGeom prst="triangle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0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9.xml"/><Relationship Id="rId4" Type="http://schemas.openxmlformats.org/officeDocument/2006/relationships/image" Target="../media/image25.jpe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1.xml"/><Relationship Id="rId2" Type="http://schemas.openxmlformats.org/officeDocument/2006/relationships/image" Target="../media/image26.png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3.xml"/><Relationship Id="rId2" Type="http://schemas.openxmlformats.org/officeDocument/2006/relationships/image" Target="../media/image27.png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5.xml"/><Relationship Id="rId2" Type="http://schemas.openxmlformats.org/officeDocument/2006/relationships/image" Target="../media/image28.png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7.xml"/><Relationship Id="rId2" Type="http://schemas.openxmlformats.org/officeDocument/2006/relationships/image" Target="../media/image29.png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3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科技论文报告会</a:t>
            </a:r>
            <a:r>
              <a:rPr lang="en-US" altLang="zh-CN" dirty="0">
                <a:latin typeface="+mj-lt"/>
                <a:ea typeface="+mj-ea"/>
                <a:cs typeface="+mj-cs"/>
              </a:rPr>
              <a:t>---</a:t>
            </a:r>
            <a:r>
              <a:rPr lang="zh-CN" altLang="en-US" dirty="0">
                <a:latin typeface="+mj-lt"/>
                <a:ea typeface="+mj-ea"/>
                <a:cs typeface="+mj-cs"/>
              </a:rPr>
              <a:t>微行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902325" y="3674428"/>
            <a:ext cx="4983480" cy="436562"/>
          </a:xfrm>
        </p:spPr>
        <p:txBody>
          <a:bodyPr>
            <a:normAutofit fontScale="80000"/>
          </a:bodyPr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团队成员：刘聪，谭杰，李治韬，薛大暄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95" y="1437005"/>
            <a:ext cx="2419023" cy="449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070" y="1437005"/>
            <a:ext cx="2419023" cy="4492800"/>
          </a:xfrm>
          <a:prstGeom prst="rect">
            <a:avLst/>
          </a:prstGeom>
        </p:spPr>
      </p:pic>
      <p:pic>
        <p:nvPicPr>
          <p:cNvPr id="4" name="图片 3" descr="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30" y="1437005"/>
            <a:ext cx="2527239" cy="4492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---web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端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688465"/>
            <a:ext cx="8946515" cy="4820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---web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端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1688465"/>
            <a:ext cx="8946120" cy="4820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---web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端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688465"/>
            <a:ext cx="8946120" cy="4820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---web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端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88465"/>
            <a:ext cx="8946120" cy="4820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08820" y="2373840"/>
            <a:ext cx="5374800" cy="925200"/>
          </a:xfrm>
        </p:spPr>
        <p:txBody>
          <a:bodyPr/>
          <a:lstStyle/>
          <a:p>
            <a:r>
              <a:rPr lang="zh-CN" altLang="en-US" smtClean="0">
                <a:latin typeface="+mj-lt"/>
                <a:ea typeface="+mj-ea"/>
                <a:cs typeface="+mj-cs"/>
              </a:rPr>
              <a:t>谢谢大家观看</a:t>
            </a:r>
            <a:endParaRPr lang="zh-CN" altLang="en-US" smtClean="0"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2520" y="4373880"/>
            <a:ext cx="35356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演讲人：刘聪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40830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435" name="组合 17"/>
          <p:cNvGrpSpPr/>
          <p:nvPr>
            <p:custDataLst>
              <p:tags r:id="rId2"/>
            </p:custDataLst>
          </p:nvPr>
        </p:nvGrpSpPr>
        <p:grpSpPr bwMode="auto">
          <a:xfrm>
            <a:off x="1703388" y="130175"/>
            <a:ext cx="4060825" cy="3717925"/>
            <a:chOff x="1654969" y="1913283"/>
            <a:chExt cx="4060951" cy="3718250"/>
          </a:xfrm>
        </p:grpSpPr>
        <p:grpSp>
          <p:nvGrpSpPr>
            <p:cNvPr id="18471" name="组合 14"/>
            <p:cNvGrpSpPr/>
            <p:nvPr/>
          </p:nvGrpSpPr>
          <p:grpSpPr bwMode="auto">
            <a:xfrm>
              <a:off x="2282770" y="1913283"/>
              <a:ext cx="3433150" cy="3718250"/>
              <a:chOff x="200181" y="1109720"/>
              <a:chExt cx="3433150" cy="3718250"/>
            </a:xfrm>
          </p:grpSpPr>
          <p:grpSp>
            <p:nvGrpSpPr>
              <p:cNvPr id="18474" name="组合 11"/>
              <p:cNvGrpSpPr/>
              <p:nvPr/>
            </p:nvGrpSpPr>
            <p:grpSpPr bwMode="auto">
              <a:xfrm>
                <a:off x="449141" y="2030030"/>
                <a:ext cx="3184190" cy="2797940"/>
                <a:chOff x="683491" y="2143514"/>
                <a:chExt cx="3184190" cy="2797940"/>
              </a:xfrm>
            </p:grpSpPr>
            <p:grpSp>
              <p:nvGrpSpPr>
                <p:cNvPr id="18476" name="组合 9"/>
                <p:cNvGrpSpPr/>
                <p:nvPr/>
              </p:nvGrpSpPr>
              <p:grpSpPr bwMode="auto">
                <a:xfrm>
                  <a:off x="683491" y="2143514"/>
                  <a:ext cx="2426209" cy="2797940"/>
                  <a:chOff x="230909" y="3242641"/>
                  <a:chExt cx="2426209" cy="2797940"/>
                </a:xfrm>
              </p:grpSpPr>
              <p:sp>
                <p:nvSpPr>
                  <p:cNvPr id="5" name="等腰三角形 4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 rot="10800000">
                    <a:off x="535284" y="4211621"/>
                    <a:ext cx="2119378" cy="1828960"/>
                  </a:xfrm>
                  <a:prstGeom prst="triangle">
                    <a:avLst/>
                  </a:prstGeom>
                  <a:solidFill>
                    <a:schemeClr val="tx1">
                      <a:alpha val="5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" name="等腰三角形 5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 rot="10800000">
                    <a:off x="1630693" y="5124514"/>
                    <a:ext cx="1023969" cy="882727"/>
                  </a:xfrm>
                  <a:prstGeom prst="triangle">
                    <a:avLst/>
                  </a:prstGeom>
                  <a:solidFill>
                    <a:schemeClr val="accent1">
                      <a:lumMod val="60000"/>
                      <a:lumOff val="40000"/>
                      <a:alpha val="5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" name="直接连接符 7"/>
                  <p:cNvCxnSpPr/>
                  <p:nvPr>
                    <p:custDataLst>
                      <p:tags r:id="rId5"/>
                    </p:custDataLst>
                  </p:nvPr>
                </p:nvCxnSpPr>
                <p:spPr>
                  <a:xfrm>
                    <a:off x="230475" y="3243161"/>
                    <a:ext cx="1025557" cy="184642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等腰三角形 10"/>
                <p:cNvSpPr/>
                <p:nvPr>
                  <p:custDataLst>
                    <p:tags r:id="rId6"/>
                  </p:custDataLst>
                </p:nvPr>
              </p:nvSpPr>
              <p:spPr>
                <a:xfrm rot="10800000">
                  <a:off x="3415229" y="3518929"/>
                  <a:ext cx="452452" cy="390559"/>
                </a:xfrm>
                <a:prstGeom prst="triangle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3" name="直接连接符 12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199461" y="1109720"/>
                <a:ext cx="1274803" cy="22957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椭圆 15"/>
            <p:cNvSpPr/>
            <p:nvPr>
              <p:custDataLst>
                <p:tags r:id="rId8"/>
              </p:custDataLst>
            </p:nvPr>
          </p:nvSpPr>
          <p:spPr>
            <a:xfrm>
              <a:off x="1913739" y="3388200"/>
              <a:ext cx="738211" cy="738252"/>
            </a:xfrm>
            <a:prstGeom prst="ellipse">
              <a:avLst/>
            </a:prstGeom>
            <a:solidFill>
              <a:schemeClr val="tx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9"/>
              </p:custDataLst>
            </p:nvPr>
          </p:nvSpPr>
          <p:spPr>
            <a:xfrm>
              <a:off x="1654969" y="2724567"/>
              <a:ext cx="385774" cy="385796"/>
            </a:xfrm>
            <a:prstGeom prst="ellipse">
              <a:avLst/>
            </a:prstGeom>
            <a:solidFill>
              <a:schemeClr val="tx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436" name="组合 25"/>
          <p:cNvGrpSpPr/>
          <p:nvPr>
            <p:custDataLst>
              <p:tags r:id="rId10"/>
            </p:custDataLst>
          </p:nvPr>
        </p:nvGrpSpPr>
        <p:grpSpPr bwMode="auto">
          <a:xfrm>
            <a:off x="798513" y="3230563"/>
            <a:ext cx="2338387" cy="2135187"/>
            <a:chOff x="867300" y="2877770"/>
            <a:chExt cx="2337718" cy="2135949"/>
          </a:xfrm>
        </p:grpSpPr>
        <p:grpSp>
          <p:nvGrpSpPr>
            <p:cNvPr id="18466" name="组合 20"/>
            <p:cNvGrpSpPr/>
            <p:nvPr/>
          </p:nvGrpSpPr>
          <p:grpSpPr bwMode="auto">
            <a:xfrm>
              <a:off x="867300" y="2877770"/>
              <a:ext cx="1196107" cy="1771056"/>
              <a:chOff x="490432" y="2759871"/>
              <a:chExt cx="1196107" cy="1771056"/>
            </a:xfrm>
          </p:grpSpPr>
          <p:sp>
            <p:nvSpPr>
              <p:cNvPr id="18469" name="文本框 18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90432" y="2759871"/>
                <a:ext cx="581891" cy="1055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6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endParaRPr lang="zh-CN" altLang="en-US" sz="6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70" name="文本框 19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104648" y="3475180"/>
                <a:ext cx="581891" cy="1055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6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  <a:endParaRPr lang="zh-CN" altLang="en-US" sz="6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467" name="文本框 2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81516" y="4490499"/>
              <a:ext cx="17235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mtClean="0">
                  <a:solidFill>
                    <a:srgbClr val="262626"/>
                  </a:solidFill>
                  <a:latin typeface="+mn-lt"/>
                  <a:ea typeface="+mn-ea"/>
                </a:rPr>
                <a:t>Contents</a:t>
              </a:r>
              <a:endParaRPr lang="en-US" altLang="zh-CN" smtClean="0">
                <a:solidFill>
                  <a:srgbClr val="262626"/>
                </a:solidFill>
                <a:latin typeface="+mn-lt"/>
                <a:ea typeface="+mn-ea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14"/>
              </p:custDataLst>
            </p:nvPr>
          </p:nvCxnSpPr>
          <p:spPr>
            <a:xfrm>
              <a:off x="1033939" y="5013719"/>
              <a:ext cx="18854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>
            <p:custDataLst>
              <p:tags r:id="rId15"/>
            </p:custDataLst>
          </p:nvPr>
        </p:nvSpPr>
        <p:spPr bwMode="auto">
          <a:xfrm>
            <a:off x="6489700" y="2154010"/>
            <a:ext cx="4295034" cy="470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txBody>
          <a:bodyPr wrap="square" anchor="ctr" anchorCtr="0">
            <a:norm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+mn-lt"/>
                <a:ea typeface="+mn-ea"/>
              </a:rPr>
              <a:t>产品架构</a:t>
            </a:r>
            <a:endParaRPr lang="zh-CN" altLang="en-US" sz="200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 bwMode="auto">
          <a:xfrm>
            <a:off x="5764214" y="2134280"/>
            <a:ext cx="592138" cy="490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white"/>
                </a:solidFill>
              </a:rPr>
              <a:t>01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 bwMode="auto">
          <a:xfrm>
            <a:off x="6489700" y="3316967"/>
            <a:ext cx="4295034" cy="470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txBody>
          <a:bodyPr wrap="square" anchor="ctr" anchorCtr="0">
            <a:norm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+mn-lt"/>
                <a:ea typeface="+mn-ea"/>
              </a:rPr>
              <a:t>产品具体功能</a:t>
            </a:r>
            <a:endParaRPr lang="zh-CN" altLang="en-US" sz="200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8"/>
            </p:custDataLst>
          </p:nvPr>
        </p:nvSpPr>
        <p:spPr bwMode="auto">
          <a:xfrm>
            <a:off x="5764214" y="3297237"/>
            <a:ext cx="592138" cy="490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white"/>
                </a:solidFill>
              </a:rPr>
              <a:t>02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>
            <p:custDataLst>
              <p:tags r:id="rId19"/>
            </p:custDataLst>
          </p:nvPr>
        </p:nvSpPr>
        <p:spPr bwMode="auto">
          <a:xfrm>
            <a:off x="6489700" y="4499654"/>
            <a:ext cx="4295034" cy="470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txBody>
          <a:bodyPr wrap="square" anchor="ctr" anchorCtr="0">
            <a:norm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+mn-lt"/>
                <a:ea typeface="+mn-ea"/>
              </a:rPr>
              <a:t>产品展示</a:t>
            </a:r>
            <a:endParaRPr lang="zh-CN" altLang="en-US" sz="200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>
            <p:custDataLst>
              <p:tags r:id="rId20"/>
            </p:custDataLst>
          </p:nvPr>
        </p:nvSpPr>
        <p:spPr bwMode="auto">
          <a:xfrm>
            <a:off x="5764214" y="4479924"/>
            <a:ext cx="592138" cy="490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white"/>
                </a:solidFill>
              </a:rPr>
              <a:t>03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</p:spTree>
    <p:custDataLst>
      <p:tags r:id="rId2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-15240"/>
            <a:ext cx="9108440" cy="6700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---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移动端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572895"/>
            <a:ext cx="2332355" cy="4332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105" y="1560195"/>
            <a:ext cx="2333737" cy="433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89070" y="2966720"/>
            <a:ext cx="387032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</a:t>
            </a:r>
            <a:r>
              <a:rPr lang="zh-CN" altLang="en-US" sz="2000"/>
              <a:t>用户可以通过注册新用户来获得自己的用户名和密码，而用户所注册的账号和密码都会保存在数据库里。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2335" y="2773680"/>
            <a:ext cx="387032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</a:t>
            </a:r>
            <a:r>
              <a:rPr lang="zh-CN" altLang="en-US" sz="2000"/>
              <a:t>主界面是由</a:t>
            </a:r>
            <a:r>
              <a:rPr lang="en-US" altLang="zh-CN" sz="2000"/>
              <a:t>6</a:t>
            </a:r>
            <a:r>
              <a:rPr lang="zh-CN" altLang="en-US" sz="2000"/>
              <a:t>部分内容构成，分别是：特别关心，</a:t>
            </a:r>
            <a:r>
              <a:rPr lang="en-US" altLang="zh-CN" sz="2000"/>
              <a:t>POI</a:t>
            </a:r>
            <a:r>
              <a:rPr lang="zh-CN" altLang="en-US" sz="2000"/>
              <a:t>查询，结伴而行，社团和校园，附近动态，校园全景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80" y="1688465"/>
            <a:ext cx="2332800" cy="44383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570" y="1688465"/>
            <a:ext cx="2479675" cy="4493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1474470"/>
            <a:ext cx="2314253" cy="449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70" y="1472565"/>
            <a:ext cx="2279708" cy="449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14800" y="2743200"/>
            <a:ext cx="351980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</a:t>
            </a:r>
            <a:r>
              <a:rPr lang="zh-CN" altLang="en-US" sz="2000"/>
              <a:t>输入目的地，点击搜索按钮，会出现右边的内容，用户可以在右边的内容里搜索自己的目的地，然后进行路径规划，放大即可看到路线的总长度和路线的耗费时间。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10" y="1690370"/>
            <a:ext cx="2332800" cy="4332660"/>
          </a:xfrm>
          <a:prstGeom prst="rect">
            <a:avLst/>
          </a:prstGeom>
        </p:spPr>
      </p:pic>
      <p:pic>
        <p:nvPicPr>
          <p:cNvPr id="3" name="图片 2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70" y="1688465"/>
            <a:ext cx="2438138" cy="433440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30" y="1690370"/>
            <a:ext cx="2527239" cy="449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95400" y="6370320"/>
            <a:ext cx="2270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结伴而行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43400" y="6385560"/>
            <a:ext cx="2179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    </a:t>
            </a:r>
            <a:r>
              <a:rPr lang="zh-CN" altLang="en-US"/>
              <a:t>附近动态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74330" y="6370320"/>
            <a:ext cx="2011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社团和校园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88465"/>
            <a:ext cx="2527239" cy="4492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105" y="1688465"/>
            <a:ext cx="2419023" cy="449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410" y="1688465"/>
            <a:ext cx="2527239" cy="449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410" y="1688465"/>
            <a:ext cx="2526665" cy="4492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240" y="6385560"/>
            <a:ext cx="525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还有离线地图的在线下载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产品功能展示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10" y="1688465"/>
            <a:ext cx="2419023" cy="449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90" y="1688465"/>
            <a:ext cx="2419023" cy="449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0" y="1688465"/>
            <a:ext cx="2419023" cy="4492800"/>
          </a:xfrm>
          <a:prstGeom prst="rect">
            <a:avLst/>
          </a:prstGeom>
        </p:spPr>
      </p:pic>
      <p:pic>
        <p:nvPicPr>
          <p:cNvPr id="9" name="图片 8" descr="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1688465"/>
            <a:ext cx="2527239" cy="4492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13"/>
  <p:tag name="KSO_WM_TEMPLATE_CATEGORY" val="custom"/>
  <p:tag name="KSO_WM_TEMPLATE_INDEX" val="16018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14"/>
  <p:tag name="KSO_WM_TEMPLATE_CATEGORY" val="custom"/>
  <p:tag name="KSO_WM_TEMPLATE_INDEX" val="16018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15"/>
  <p:tag name="KSO_WM_TEMPLATE_CATEGORY" val="custom"/>
  <p:tag name="KSO_WM_TEMPLATE_INDEX" val="16018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16"/>
  <p:tag name="KSO_WM_TEMPLATE_CATEGORY" val="custom"/>
  <p:tag name="KSO_WM_TEMPLATE_INDEX" val="16018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21"/>
  <p:tag name="KSO_WM_TEMPLATE_CATEGORY" val="custom"/>
  <p:tag name="KSO_WM_TEMPLATE_INDEX" val="16018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22"/>
  <p:tag name="KSO_WM_TEMPLATE_CATEGORY" val="custom"/>
  <p:tag name="KSO_WM_TEMPLATE_INDEX" val="16018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b"/>
  <p:tag name="KSO_WM_UNIT_INDEX" val="1"/>
  <p:tag name="KSO_WM_UNIT_ID" val="custom160187_8*b*1"/>
  <p:tag name="KSO_WM_UNIT_CLEAR" val="1"/>
  <p:tag name="KSO_WM_UNIT_LAYERLEVEL" val="1"/>
  <p:tag name="KSO_WM_UNIT_VALUE" val="5"/>
  <p:tag name="KSO_WM_UNIT_ISCONTENTSTITLE" val="1"/>
  <p:tag name="KSO_WM_UNIT_HIGHLIGHT" val="0"/>
  <p:tag name="KSO_WM_UNIT_COMPATIBLE" val="0"/>
  <p:tag name="KSO_WM_UNIT_PRESET_TEXT" val="Content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24"/>
  <p:tag name="KSO_WM_TEMPLATE_CATEGORY" val="custom"/>
  <p:tag name="KSO_WM_TEMPLATE_INDEX" val="16018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l_h_f"/>
  <p:tag name="KSO_WM_UNIT_INDEX" val="1_1_1"/>
  <p:tag name="KSO_WM_UNIT_ID" val="custom160187_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l_i"/>
  <p:tag name="KSO_WM_UNIT_INDEX" val="1_1"/>
  <p:tag name="KSO_WM_UNIT_ID" val="custom160187_8*l_i*1_1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b"/>
  <p:tag name="KSO_WM_UNIT_INDEX" val="1"/>
  <p:tag name="KSO_WM_UNIT_ID" val="custom160187_1*b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l_h_f"/>
  <p:tag name="KSO_WM_UNIT_INDEX" val="1_2_1"/>
  <p:tag name="KSO_WM_UNIT_ID" val="custom160187_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l_i"/>
  <p:tag name="KSO_WM_UNIT_INDEX" val="1_2"/>
  <p:tag name="KSO_WM_UNIT_ID" val="custom160187_8*l_i*1_2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l_h_f"/>
  <p:tag name="KSO_WM_UNIT_INDEX" val="1_3_1"/>
  <p:tag name="KSO_WM_UNIT_ID" val="custom160187_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l_i"/>
  <p:tag name="KSO_WM_UNIT_INDEX" val="1_3"/>
  <p:tag name="KSO_WM_UNIT_ID" val="custom160187_8*l_i*1_3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8"/>
  <p:tag name="KSO_WM_SLIDE_INDEX" val="8"/>
  <p:tag name="KSO_WM_SLIDE_ITEM_CNT" val="3"/>
  <p:tag name="KSO_WM_SLIDE_LAYOUT" val="b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p="http://schemas.openxmlformats.org/presentationml/2006/main">
  <p:tag name="KSO_WM_TEMPLATE_THUMBS_INDEX" val="1、5、8、11、18、21、22、25"/>
  <p:tag name="KSO_WM_TEMPLATE_CATEGORY" val="custom"/>
  <p:tag name="KSO_WM_TEMPLATE_INDEX" val="160187"/>
  <p:tag name="KSO_WM_TAG_VERSION" val="1.0"/>
  <p:tag name="KSO_WM_SLIDE_ID" val="custom16018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0"/>
  <p:tag name="KSO_WM_TEMPLATE_CATEGORY" val="custom"/>
  <p:tag name="KSO_WM_TEMPLATE_INDEX" val="16018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87"/>
  <p:tag name="KSO_WM_UNIT_TYPE" val="a"/>
  <p:tag name="KSO_WM_UNIT_INDEX" val="1"/>
  <p:tag name="KSO_WM_UNIT_ID" val="custom160187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S"/>
</p:tagLst>
</file>

<file path=ppt/tags/tag49.xml><?xml version="1.0" encoding="utf-8"?>
<p:tagLst xmlns:p="http://schemas.openxmlformats.org/presentationml/2006/main">
  <p:tag name="KSO_WM_TEMPLATE_CATEGORY" val="custom"/>
  <p:tag name="KSO_WM_TEMPLATE_INDEX" val="160187"/>
  <p:tag name="KSO_WM_TAG_VERSION" val="1.0"/>
  <p:tag name="KSO_WM_SLIDE_ID" val="custom16018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1"/>
  <p:tag name="KSO_WM_TEMPLATE_CATEGORY" val="custom"/>
  <p:tag name="KSO_WM_TEMPLATE_INDEX" val="16018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9"/>
  <p:tag name="KSO_WM_TEMPLATE_CATEGORY" val="custom"/>
  <p:tag name="KSO_WM_TEMPLATE_INDEX" val="16018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10"/>
  <p:tag name="KSO_WM_TEMPLATE_CATEGORY" val="custom"/>
  <p:tag name="KSO_WM_TEMPLATE_INDEX" val="16018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11"/>
  <p:tag name="KSO_WM_TEMPLATE_CATEGORY" val="custom"/>
  <p:tag name="KSO_WM_TEMPLATE_INDEX" val="16018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7_8*i*12"/>
  <p:tag name="KSO_WM_TEMPLATE_CATEGORY" val="custom"/>
  <p:tag name="KSO_WM_TEMPLATE_INDEX" val="16018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F2B"/>
      </a:accent1>
      <a:accent2>
        <a:srgbClr val="404040"/>
      </a:accent2>
      <a:accent3>
        <a:srgbClr val="ED7D31"/>
      </a:accent3>
      <a:accent4>
        <a:srgbClr val="29304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黑体</vt:lpstr>
      <vt:lpstr>Calibri Light</vt:lpstr>
      <vt:lpstr>微软雅黑</vt:lpstr>
      <vt:lpstr>Calibri</vt:lpstr>
      <vt:lpstr>Office 主题</vt:lpstr>
      <vt:lpstr>1_Office 主题</vt:lpstr>
      <vt:lpstr>产学研---微行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lc</cp:lastModifiedBy>
  <cp:revision>22</cp:revision>
  <dcterms:created xsi:type="dcterms:W3CDTF">2015-05-05T08:02:00Z</dcterms:created>
  <dcterms:modified xsi:type="dcterms:W3CDTF">2016-11-09T06:45:51Z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