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12" r:id="rId5"/>
  </p:sldMasterIdLst>
  <p:notesMasterIdLst>
    <p:notesMasterId r:id="rId10"/>
  </p:notesMasterIdLst>
  <p:sldIdLst>
    <p:sldId id="9894" r:id="rId6"/>
    <p:sldId id="10049" r:id="rId7"/>
    <p:sldId id="9959" r:id="rId8"/>
    <p:sldId id="99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2EFBF3-93EA-470E-BE23-BEDA3FB6AF2F}">
          <p14:sldIdLst>
            <p14:sldId id="9894"/>
            <p14:sldId id="10049"/>
            <p14:sldId id="9959"/>
            <p14:sldId id="99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E38B"/>
    <a:srgbClr val="CCFFCC"/>
    <a:srgbClr val="FFD13F"/>
    <a:srgbClr val="FFFF93"/>
    <a:srgbClr val="FFFFD1"/>
    <a:srgbClr val="FFFFFF"/>
    <a:srgbClr val="FFFF99"/>
    <a:srgbClr val="FF6600"/>
    <a:srgbClr val="0A4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02463-C524-E33A-9EAF-504727F03AA3}" v="38" dt="2025-08-21T14:01:30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48"/>
      </p:cViewPr>
      <p:guideLst>
        <p:guide orient="horz" pos="28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C50D9-474C-438B-9FBD-420DC7F5C013}" type="datetimeFigureOut">
              <a:rPr lang="en-US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F45D9-A0FD-4DB1-A827-664E1027438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2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4B61-CDA8-437E-9AA0-D8C4F435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18414-C677-C91D-C0C0-4A0C62B41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34087-F841-53D7-6A56-7D9DE61D5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178F-4B52-031E-C18C-CA2093B0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F45D9-A0FD-4DB1-A827-664E102743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7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18853-44CE-4291-8AAC-0847FBFB89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46A357-6EE4-43E2-A2A2-B439DE617B4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1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5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1F5075-0231-4AF9-8895-560D1F89B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3667" y="6459538"/>
            <a:ext cx="4114800" cy="2524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A070285-E2D1-41E6-82AB-5720D3B81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989" y="6397632"/>
            <a:ext cx="503767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fld id="{56ACB8EC-BC60-427E-B1F9-D49F3479D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036" y="267153"/>
            <a:ext cx="10515600" cy="443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94DA15-B0D2-48F0-9231-955E97BC4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13667" y="6459538"/>
            <a:ext cx="4114800" cy="2524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FAE89FD-5313-4E32-9FB5-3604BF17B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2989" y="6397632"/>
            <a:ext cx="503767" cy="3651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fld id="{56ACB8EC-BC60-427E-B1F9-D49F3479D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9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54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DD1E58-0715-476F-D216-5EFFBBBD7397}"/>
              </a:ext>
            </a:extLst>
          </p:cNvPr>
          <p:cNvSpPr txBox="1">
            <a:spLocks/>
          </p:cNvSpPr>
          <p:nvPr userDrawn="1"/>
        </p:nvSpPr>
        <p:spPr>
          <a:xfrm>
            <a:off x="10107561" y="6341806"/>
            <a:ext cx="1858297" cy="3724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6"/>
                </a:solidFill>
                <a:latin typeface="Tahoma" panose="020B0604030504040204" pitchFamily="34" charset="0"/>
              </a:rPr>
              <a:t>© 2025 Prolifics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376AE-08E2-DDFA-5B94-63E0F5589799}"/>
              </a:ext>
            </a:extLst>
          </p:cNvPr>
          <p:cNvGrpSpPr/>
          <p:nvPr userDrawn="1"/>
        </p:nvGrpSpPr>
        <p:grpSpPr>
          <a:xfrm>
            <a:off x="0" y="199"/>
            <a:ext cx="383458" cy="6857801"/>
            <a:chOff x="0" y="199"/>
            <a:chExt cx="383458" cy="6857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E0370B-E798-E491-2494-B81BDCCBDF68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199"/>
              <a:ext cx="383457" cy="137156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496C7D-50AE-1A11-5A7E-3278352473AC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1371759"/>
              <a:ext cx="383457" cy="137156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42B8C8-349E-A5CD-D28D-B840EC4D6FB4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2743319"/>
              <a:ext cx="383457" cy="1371560"/>
            </a:xfrm>
            <a:prstGeom prst="rect">
              <a:avLst/>
            </a:prstGeom>
            <a:solidFill>
              <a:srgbClr val="1799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966E1-FC36-B4B9-81F4-8E2DB8D4BD05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5486440"/>
              <a:ext cx="383457" cy="1371560"/>
            </a:xfrm>
            <a:prstGeom prst="rect">
              <a:avLst/>
            </a:prstGeom>
            <a:solidFill>
              <a:srgbClr val="F8993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C4A192-65F0-6323-3261-28D2061F0DC4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4114880"/>
              <a:ext cx="383457" cy="1371560"/>
            </a:xfrm>
            <a:prstGeom prst="rect">
              <a:avLst/>
            </a:prstGeom>
            <a:solidFill>
              <a:srgbClr val="98CD67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53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4" r:id="rId4"/>
    <p:sldLayoutId id="214748371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9DD1E58-0715-476F-D216-5EFFBBBD7397}"/>
              </a:ext>
            </a:extLst>
          </p:cNvPr>
          <p:cNvSpPr txBox="1">
            <a:spLocks/>
          </p:cNvSpPr>
          <p:nvPr userDrawn="1"/>
        </p:nvSpPr>
        <p:spPr>
          <a:xfrm>
            <a:off x="10107561" y="6341806"/>
            <a:ext cx="1858297" cy="3724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6"/>
                </a:solidFill>
                <a:latin typeface="Tahoma" panose="020B0604030504040204" pitchFamily="34" charset="0"/>
              </a:rPr>
              <a:t>© 2025 Prolifics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D376AE-08E2-DDFA-5B94-63E0F5589799}"/>
              </a:ext>
            </a:extLst>
          </p:cNvPr>
          <p:cNvGrpSpPr/>
          <p:nvPr userDrawn="1"/>
        </p:nvGrpSpPr>
        <p:grpSpPr>
          <a:xfrm>
            <a:off x="0" y="199"/>
            <a:ext cx="383458" cy="6857801"/>
            <a:chOff x="0" y="199"/>
            <a:chExt cx="383458" cy="6857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E0370B-E798-E491-2494-B81BDCCBDF68}"/>
                </a:ext>
              </a:extLst>
            </p:cNvPr>
            <p:cNvSpPr>
              <a:spLocks/>
            </p:cNvSpPr>
            <p:nvPr/>
          </p:nvSpPr>
          <p:spPr>
            <a:xfrm rot="10800000">
              <a:off x="0" y="199"/>
              <a:ext cx="383457" cy="137156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496C7D-50AE-1A11-5A7E-3278352473AC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1371759"/>
              <a:ext cx="383457" cy="137156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42B8C8-349E-A5CD-D28D-B840EC4D6FB4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2743319"/>
              <a:ext cx="383457" cy="1371560"/>
            </a:xfrm>
            <a:prstGeom prst="rect">
              <a:avLst/>
            </a:prstGeom>
            <a:solidFill>
              <a:srgbClr val="1799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9966E1-FC36-B4B9-81F4-8E2DB8D4BD05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5486440"/>
              <a:ext cx="383457" cy="1371560"/>
            </a:xfrm>
            <a:prstGeom prst="rect">
              <a:avLst/>
            </a:prstGeom>
            <a:solidFill>
              <a:srgbClr val="F89939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C4A192-65F0-6323-3261-28D2061F0DC4}"/>
                </a:ext>
              </a:extLst>
            </p:cNvPr>
            <p:cNvSpPr>
              <a:spLocks/>
            </p:cNvSpPr>
            <p:nvPr/>
          </p:nvSpPr>
          <p:spPr>
            <a:xfrm rot="10800000">
              <a:off x="1" y="4114880"/>
              <a:ext cx="383457" cy="1371560"/>
            </a:xfrm>
            <a:prstGeom prst="rect">
              <a:avLst/>
            </a:prstGeom>
            <a:solidFill>
              <a:srgbClr val="98CD67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199">
                <a:latin typeface="Tahoma" panose="020B0604030504040204" pitchFamily="34" charset="0"/>
              </a:endParaRPr>
            </a:p>
          </p:txBody>
        </p:sp>
      </p:grp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E3063F9-47E5-7CE6-3E52-0DC0A55D6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938" y="-1"/>
            <a:ext cx="6148177" cy="5973513"/>
          </a:xfrm>
          <a:prstGeom prst="rect">
            <a:avLst/>
          </a:prstGeom>
        </p:spPr>
      </p:pic>
      <p:pic>
        <p:nvPicPr>
          <p:cNvPr id="7" name="Picture 6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403FDE4A-CC93-BEF7-2EA7-FF4668CD22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7" y="3431787"/>
            <a:ext cx="3672727" cy="36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D3DEC-E729-4F90-AE10-B9544A100EC5}"/>
              </a:ext>
            </a:extLst>
          </p:cNvPr>
          <p:cNvSpPr/>
          <p:nvPr/>
        </p:nvSpPr>
        <p:spPr>
          <a:xfrm>
            <a:off x="5976594" y="20020"/>
            <a:ext cx="6215406" cy="6858000"/>
          </a:xfrm>
          <a:prstGeom prst="rect">
            <a:avLst/>
          </a:prstGeom>
          <a:solidFill>
            <a:srgbClr val="13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CB4E7-7CBD-412D-AE55-3B955CB70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099" y="1485900"/>
            <a:ext cx="5147835" cy="4336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68D928-4312-4601-A596-EFE16BB2E97A}"/>
              </a:ext>
            </a:extLst>
          </p:cNvPr>
          <p:cNvSpPr txBox="1"/>
          <p:nvPr/>
        </p:nvSpPr>
        <p:spPr>
          <a:xfrm>
            <a:off x="6740165" y="5822253"/>
            <a:ext cx="5284979" cy="10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3600" b="1">
                <a:solidFill>
                  <a:schemeClr val="bg1"/>
                </a:solidFill>
                <a:latin typeface="Baskerville Old Face" panose="02020602080505020303" pitchFamily="18" charset="0"/>
              </a:rPr>
              <a:t>Vision to Value. </a:t>
            </a:r>
            <a:r>
              <a:rPr lang="en-US" sz="3600" b="1">
                <a:solidFill>
                  <a:srgbClr val="66CCCC"/>
                </a:solidFill>
                <a:latin typeface="Baskerville Old Face" panose="02020602080505020303" pitchFamily="18" charset="0"/>
              </a:rPr>
              <a:t>Faster</a:t>
            </a:r>
            <a:r>
              <a:rPr lang="en-US" sz="4400" b="1">
                <a:solidFill>
                  <a:srgbClr val="66CCCC"/>
                </a:solidFill>
                <a:latin typeface="Baskerville Old Face" panose="02020602080505020303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D91D5-81D3-4106-A13F-885C2E7B68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99" y="341052"/>
            <a:ext cx="4828728" cy="732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4410B6-18E9-4D3E-AB95-208F74EF9C37}"/>
              </a:ext>
            </a:extLst>
          </p:cNvPr>
          <p:cNvSpPr/>
          <p:nvPr/>
        </p:nvSpPr>
        <p:spPr>
          <a:xfrm>
            <a:off x="5976594" y="1203066"/>
            <a:ext cx="6215406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SWB - Van Delivery Integration</a:t>
            </a:r>
            <a:endParaRPr lang="en-GB" sz="2800" b="1" dirty="0">
              <a:solidFill>
                <a:srgbClr val="00B0F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Weekly Project Status Report</a:t>
            </a:r>
          </a:p>
          <a:p>
            <a:pPr algn="ctr"/>
            <a:r>
              <a:rPr lang="en-GB" sz="2800" b="1" dirty="0">
                <a:solidFill>
                  <a:srgbClr val="00B0F0"/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Date: </a:t>
            </a:r>
            <a:r>
              <a:rPr lang="en-GB" sz="2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 </a:t>
            </a:r>
            <a:r>
              <a:rPr lang="en-US" sz="2800" b="1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08</a:t>
            </a:r>
            <a:r>
              <a:rPr lang="en-US" sz="2800" b="1" baseline="30000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th</a:t>
            </a:r>
            <a:r>
              <a:rPr lang="en-US" sz="2800" b="1">
                <a:solidFill>
                  <a:schemeClr val="tx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Tahoma"/>
                <a:cs typeface="Calibri" panose="020F0502020204030204" pitchFamily="34" charset="0"/>
              </a:rPr>
              <a:t> August 2025</a:t>
            </a:r>
            <a:endParaRPr lang="en-GB" sz="2800" b="1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Tahoma"/>
              <a:cs typeface="Calibri" panose="020F0502020204030204" pitchFamily="34" charset="0"/>
            </a:endParaRPr>
          </a:p>
          <a:p>
            <a:pPr algn="ctr"/>
            <a:r>
              <a:rPr lang="en-GB" sz="2800" b="1" dirty="0">
                <a:solidFill>
                  <a:srgbClr val="00B0F0"/>
                </a:solidFill>
                <a:latin typeface="Calibri"/>
                <a:ea typeface="Tahoma"/>
                <a:cs typeface="Calibri"/>
              </a:rPr>
              <a:t>Author: </a:t>
            </a:r>
            <a:r>
              <a:rPr lang="en-GB" sz="28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Calibri"/>
                <a:ea typeface="Tahoma"/>
                <a:cs typeface="Calibri"/>
              </a:rPr>
              <a:t>Sindhura Kudaravalli</a:t>
            </a:r>
            <a:endParaRPr lang="en-GB" sz="2800" b="1" dirty="0">
              <a:solidFill>
                <a:schemeClr val="tx1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8BCA29-7D2A-6EA5-B184-9BE6F9C2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13385"/>
              </p:ext>
            </p:extLst>
          </p:nvPr>
        </p:nvGraphicFramePr>
        <p:xfrm>
          <a:off x="6507126" y="3558387"/>
          <a:ext cx="5291775" cy="24993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199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541">
                <a:tc>
                  <a:txBody>
                    <a:bodyPr/>
                    <a:lstStyle/>
                    <a:p>
                      <a:pPr algn="l"/>
                      <a:r>
                        <a:rPr lang="en-GB" sz="14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Distribution: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Will Rudkin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SWB - Project Manager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13833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Belliappa Konganda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SWB - </a:t>
                      </a:r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Integration Architect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770134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Paul Lanman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SWB - Lead Architect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114300" marR="114300" marT="0" marB="0" anchor="ctr"/>
                </a:tc>
                <a:extLst>
                  <a:ext uri="{0D108BD9-81ED-4DB2-BD59-A6C34878D82A}">
                    <a16:rowId xmlns:a16="http://schemas.microsoft.com/office/drawing/2014/main" val="2135365953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Raj Chaudhary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Prolifics Senior Technical Architect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35962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Ranjith Vadiyala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Prolifics Technical Lead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325233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Jonathan Sharland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Prolifics Account Executive</a:t>
                      </a:r>
                      <a:endParaRPr lang="en-GB"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357966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Craig Murphy</a:t>
                      </a:r>
                      <a:endParaRPr lang="en-GB"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Tahom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Prolifics Technology Manager &amp; CSL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806167"/>
                  </a:ext>
                </a:extLst>
              </a:tr>
              <a:tr h="21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Shyam Tumma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Tahoma" panose="020B0604030504040204" pitchFamily="34" charset="0"/>
                          <a:cs typeface="Calibri" panose="020F0502020204030204" pitchFamily="34" charset="0"/>
                        </a:rPr>
                        <a:t>Prolifics Delivery Partner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321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76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9C03-06CC-846A-761E-001024720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011D449-9D9A-7EA7-90EA-089D22F73E1E}"/>
              </a:ext>
            </a:extLst>
          </p:cNvPr>
          <p:cNvSpPr/>
          <p:nvPr/>
        </p:nvSpPr>
        <p:spPr>
          <a:xfrm>
            <a:off x="7693013" y="377932"/>
            <a:ext cx="165423" cy="149673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C753D34-D02F-9D7E-485E-1D88685F1FFD}"/>
              </a:ext>
            </a:extLst>
          </p:cNvPr>
          <p:cNvSpPr/>
          <p:nvPr/>
        </p:nvSpPr>
        <p:spPr>
          <a:xfrm>
            <a:off x="7693014" y="585682"/>
            <a:ext cx="165423" cy="15507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C61C0BD-AAC0-B6D2-46A7-196D0B92B27C}"/>
              </a:ext>
            </a:extLst>
          </p:cNvPr>
          <p:cNvSpPr/>
          <p:nvPr/>
        </p:nvSpPr>
        <p:spPr>
          <a:xfrm>
            <a:off x="7693013" y="169911"/>
            <a:ext cx="165423" cy="15507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99285A8-F011-0300-6543-E5885F60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681" y="107220"/>
            <a:ext cx="3989614" cy="80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15000"/>
              </a:spcBef>
              <a:spcAft>
                <a:spcPct val="30000"/>
              </a:spcAft>
              <a:buChar char="•"/>
              <a:defRPr sz="1000" b="1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Char char="–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Char char="–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Char char="–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30000"/>
              </a:spcAft>
              <a:buClr>
                <a:schemeClr val="tx2"/>
              </a:buClr>
              <a:buSzPct val="70000"/>
              <a:buFont typeface="Wingdings" pitchFamily="2" charset="2"/>
              <a:buChar char="Ø"/>
              <a:defRPr sz="10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E" altLang="en-US" sz="85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Red:      </a:t>
            </a:r>
            <a:r>
              <a:rPr lang="en-IE" altLang="en-US" sz="850">
                <a:solidFill>
                  <a:srgbClr val="6363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at risk with no agreed plan to recover/mitigate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E" altLang="en-US" sz="85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Amber: </a:t>
            </a:r>
            <a:r>
              <a:rPr lang="en-IE" altLang="en-US" sz="850">
                <a:solidFill>
                  <a:srgbClr val="6363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at risk with agreed plan in place to recover/mitigate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IE" altLang="en-US" sz="85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Green:  </a:t>
            </a:r>
            <a:r>
              <a:rPr lang="en-IE" altLang="en-US" sz="850">
                <a:solidFill>
                  <a:srgbClr val="6363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on track to time, budget and quality.</a:t>
            </a:r>
            <a:r>
              <a:rPr lang="en-IE" altLang="en-US" sz="800">
                <a:solidFill>
                  <a:srgbClr val="6363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E" altLang="en-US" sz="800">
              <a:solidFill>
                <a:srgbClr val="B6B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3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autismchalkart.com/wp-content/uploads/2013/10/Thank-you.png">
            <a:extLst>
              <a:ext uri="{FF2B5EF4-FFF2-40B4-BE49-F238E27FC236}">
                <a16:creationId xmlns:a16="http://schemas.microsoft.com/office/drawing/2014/main" id="{12B06955-684B-0558-4569-58B704595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99" y="1361831"/>
            <a:ext cx="4561071" cy="31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5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42C8-A4B3-AACB-0912-9A52D3AD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/>
              <a:t>Appendix A – RAG Definitions</a:t>
            </a:r>
            <a:endParaRPr lang="en-GB" sz="20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332E0-5CB2-2003-1BDA-41586DB2D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6ACB8EC-BC60-427E-B1F9-D49F3479D5F6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B632B0-4F6B-2E51-9F2D-B94B376FC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207288"/>
              </p:ext>
            </p:extLst>
          </p:nvPr>
        </p:nvGraphicFramePr>
        <p:xfrm>
          <a:off x="830036" y="1212504"/>
          <a:ext cx="4561114" cy="2134796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868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660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Overall Plan RAG 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43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Note:</a:t>
                      </a:r>
                      <a:endParaRPr lang="en-GB" sz="1200" b="1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Agreed Plan RAG status indicates overall status of the Project, considering status of Deliverables, Target Milestone dates and Commercial Budget.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9C000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RED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Major issues outstanding, no identified resolution plan. Project progress impacted. </a:t>
                      </a:r>
                      <a:endParaRPr lang="en-GB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9C65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AMBER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Major issues outstanding, resolution plans in place.  Project progress at risk. </a:t>
                      </a:r>
                      <a:endParaRPr lang="en-GB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0061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GREEN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Project on track, no major issues impacting progress outstanding.  </a:t>
                      </a:r>
                      <a:endParaRPr lang="en-GB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4217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5B1336-13DC-8E37-AABC-8048F9150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783134"/>
              </p:ext>
            </p:extLst>
          </p:nvPr>
        </p:nvGraphicFramePr>
        <p:xfrm>
          <a:off x="5849414" y="1859390"/>
          <a:ext cx="5743575" cy="190950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135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60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Milestone RAG 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3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Note:</a:t>
                      </a:r>
                      <a:endParaRPr lang="en-GB" sz="1200" b="1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Project RAG status indicates overall status of the Project, considering status of Deliverables, Target Milestone dates and Commercial Budget.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9C000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RED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Milestone blocked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9C65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AMBER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Milestone at risk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0061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GREEN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20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Milestone on track or complete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421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24DF28-92E9-8EC4-93F1-969772E8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54568"/>
              </p:ext>
            </p:extLst>
          </p:nvPr>
        </p:nvGraphicFramePr>
        <p:xfrm>
          <a:off x="5849414" y="4043858"/>
          <a:ext cx="5743575" cy="236737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{1E171933-4619-4E11-9A3F-F7608DF75F80}</a:tableStyleId>
              </a:tblPr>
              <a:tblGrid>
                <a:gridCol w="135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960">
                <a:tc gridSpan="2">
                  <a:txBody>
                    <a:bodyPr/>
                    <a:lstStyle/>
                    <a:p>
                      <a:pPr algn="l"/>
                      <a:r>
                        <a:rPr lang="en-GB" sz="12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Deliverable RAG Status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3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Note:</a:t>
                      </a:r>
                      <a:endParaRPr lang="en-GB" sz="1200" b="1">
                        <a:solidFill>
                          <a:schemeClr val="tx1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 kern="120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Deliverable RAG indicates readiness of an deliverable for formal testing (considering Design Dependencies, Development &amp; Unit-testing progress)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9C0006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RED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Dependencies PENDING or ISSUES blocking progress.  Cannot complete Development &amp; Unit Testing by planned date.   </a:t>
                      </a:r>
                      <a:endParaRPr lang="en-GB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9C65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AMBER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Dependencies PENDING.  Development &amp; Unit-testing IN-PROGRESS but at risk.  OR Dependencies COMPLETE but there are ISSUES needing resolving. </a:t>
                      </a:r>
                      <a:endParaRPr lang="en-GB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96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b="1">
                          <a:solidFill>
                            <a:srgbClr val="0061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GREEN </a:t>
                      </a:r>
                      <a:endParaRPr lang="en-GB" sz="12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Dependencies COMPLETE.  Development &amp; Unit-testing IN-PROGRESS.   No blockers.  OR Deliverable COMPLETE and ready for testing. </a:t>
                      </a:r>
                      <a:endParaRPr lang="en-GB" sz="1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337130"/>
      </p:ext>
    </p:extLst>
  </p:cSld>
  <p:clrMapOvr>
    <a:masterClrMapping/>
  </p:clrMapOvr>
</p:sld>
</file>

<file path=ppt/theme/theme1.xml><?xml version="1.0" encoding="utf-8"?>
<a:theme xmlns:a="http://schemas.openxmlformats.org/drawingml/2006/main" name="1_Prolifics Brand Theme 2022">
  <a:themeElements>
    <a:clrScheme name="Prolifics Color Pal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9917"/>
      </a:accent1>
      <a:accent2>
        <a:srgbClr val="73D313"/>
      </a:accent2>
      <a:accent3>
        <a:srgbClr val="A5A5A5"/>
      </a:accent3>
      <a:accent4>
        <a:srgbClr val="00B0F0"/>
      </a:accent4>
      <a:accent5>
        <a:srgbClr val="0070C0"/>
      </a:accent5>
      <a:accent6>
        <a:srgbClr val="002060"/>
      </a:accent6>
      <a:hlink>
        <a:srgbClr val="002060"/>
      </a:hlink>
      <a:folHlink>
        <a:srgbClr val="0070C0"/>
      </a:folHlink>
    </a:clrScheme>
    <a:fontScheme name="Prolifics Font 2">
      <a:majorFont>
        <a:latin typeface="Tahoma 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lifics Brand Template 2022" id="{61BFE15B-CF7C-4A31-A50B-94D83B6567DA}" vid="{14E1EA16-E9EC-4D16-801F-B1AB5BDCB073}"/>
    </a:ext>
  </a:extLst>
</a:theme>
</file>

<file path=ppt/theme/theme2.xml><?xml version="1.0" encoding="utf-8"?>
<a:theme xmlns:a="http://schemas.openxmlformats.org/drawingml/2006/main" name="2_Prolifics Brand Theme 2022">
  <a:themeElements>
    <a:clrScheme name="Prolifics Color Palla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9917"/>
      </a:accent1>
      <a:accent2>
        <a:srgbClr val="73D313"/>
      </a:accent2>
      <a:accent3>
        <a:srgbClr val="A5A5A5"/>
      </a:accent3>
      <a:accent4>
        <a:srgbClr val="00B0F0"/>
      </a:accent4>
      <a:accent5>
        <a:srgbClr val="0070C0"/>
      </a:accent5>
      <a:accent6>
        <a:srgbClr val="002060"/>
      </a:accent6>
      <a:hlink>
        <a:srgbClr val="002060"/>
      </a:hlink>
      <a:folHlink>
        <a:srgbClr val="0070C0"/>
      </a:folHlink>
    </a:clrScheme>
    <a:fontScheme name="Prolifics Font 2">
      <a:majorFont>
        <a:latin typeface="Tahoma 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lifics Brand Template 2022" id="{61BFE15B-CF7C-4A31-A50B-94D83B6567DA}" vid="{14E1EA16-E9EC-4D16-801F-B1AB5BDCB07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19593c-01e6-4374-b8e1-87dd68cce7e4" xsi:nil="true"/>
    <lcf76f155ced4ddcb4097134ff3c332f xmlns="59cf2138-ab8b-42a6-ab1c-e4b1429d6e8e">
      <Terms xmlns="http://schemas.microsoft.com/office/infopath/2007/PartnerControls"/>
    </lcf76f155ced4ddcb4097134ff3c332f>
    <folder xmlns="59cf2138-ab8b-42a6-ab1c-e4b1429d6e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E506DF7850042BEA2FB20DD60FF98" ma:contentTypeVersion="16" ma:contentTypeDescription="Create a new document." ma:contentTypeScope="" ma:versionID="f17bf6ec8862d3e2ef1c3ca14ad7a6ea">
  <xsd:schema xmlns:xsd="http://www.w3.org/2001/XMLSchema" xmlns:xs="http://www.w3.org/2001/XMLSchema" xmlns:p="http://schemas.microsoft.com/office/2006/metadata/properties" xmlns:ns2="eb19593c-01e6-4374-b8e1-87dd68cce7e4" xmlns:ns3="59cf2138-ab8b-42a6-ab1c-e4b1429d6e8e" targetNamespace="http://schemas.microsoft.com/office/2006/metadata/properties" ma:root="true" ma:fieldsID="d3642423f26faed56870f77d0a8965bd" ns2:_="" ns3:_="">
    <xsd:import namespace="eb19593c-01e6-4374-b8e1-87dd68cce7e4"/>
    <xsd:import namespace="59cf2138-ab8b-42a6-ab1c-e4b1429d6e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fol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9593c-01e6-4374-b8e1-87dd68cce7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a37be15-4c8d-44d0-8bbb-21b6439019ac}" ma:internalName="TaxCatchAll" ma:showField="CatchAllData" ma:web="eb19593c-01e6-4374-b8e1-87dd68cce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cf2138-ab8b-42a6-ab1c-e4b1429d6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015ab51-9e3b-424c-9af6-12bdd7217be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folder" ma:index="23" nillable="true" ma:displayName="folder" ma:format="Dropdown" ma:internalName="fold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D73441-1E1B-423C-96C0-27CBD50C45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2A1DA3-1E7C-4DD8-9ADB-F29790313BA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59cf2138-ab8b-42a6-ab1c-e4b1429d6e8e"/>
    <ds:schemaRef ds:uri="http://schemas.microsoft.com/office/infopath/2007/PartnerControls"/>
    <ds:schemaRef ds:uri="http://schemas.openxmlformats.org/package/2006/metadata/core-properties"/>
    <ds:schemaRef ds:uri="eb19593c-01e6-4374-b8e1-87dd68cce7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559CB6-8FA4-44E8-BFAC-E0EF77A8833A}">
  <ds:schemaRefs>
    <ds:schemaRef ds:uri="59cf2138-ab8b-42a6-ab1c-e4b1429d6e8e"/>
    <ds:schemaRef ds:uri="eb19593c-01e6-4374-b8e1-87dd68cce7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13851</TotalTime>
  <Words>8580</Words>
  <Application>Microsoft Office PowerPoint</Application>
  <PresentationFormat>Widescreen</PresentationFormat>
  <Paragraphs>1881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1_Prolifics Brand Theme 2022</vt:lpstr>
      <vt:lpstr>2_Prolifics Brand Theme 2022</vt:lpstr>
      <vt:lpstr>PowerPoint Presentation</vt:lpstr>
      <vt:lpstr>PowerPoint Presentation</vt:lpstr>
      <vt:lpstr>PowerPoint Presentation</vt:lpstr>
      <vt:lpstr>Appendix A – RAG Definitions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Siddhartha Mutyala</dc:creator>
  <cp:lastModifiedBy>Sindhura Kudaravalli</cp:lastModifiedBy>
  <cp:revision>16</cp:revision>
  <dcterms:created xsi:type="dcterms:W3CDTF">2020-03-11T15:00:19Z</dcterms:created>
  <dcterms:modified xsi:type="dcterms:W3CDTF">2025-08-21T14:02:02Z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0x01010057CE506DF7850042BEA2FB20DD60FF98</vt:lpwstr>
  </property>
  <property fmtid="{D5CDD505-2E9C-101B-9397-08002B2CF9AE}" pid="3" name="MediaServiceImageTags">
    <vt:lpwstr/>
  </property>
</Properties>
</file>