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87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297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93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300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282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301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29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280.xml"/>
  <Override ContentType="application/vnd.openxmlformats-officedocument.presentationml.slide+xml" PartName="/ppt/slides/slide302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28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90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85A0E0-C310-4484-9FFD-4DE2AAD302B7}">
  <a:tblStyle styleId="{3585A0E0-C310-4484-9FFD-4DE2AAD30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297" Type="http://schemas.openxmlformats.org/officeDocument/2006/relationships/slide" Target="slides/slide291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296" Type="http://schemas.openxmlformats.org/officeDocument/2006/relationships/slide" Target="slides/slide290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295" Type="http://schemas.openxmlformats.org/officeDocument/2006/relationships/slide" Target="slides/slide289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294" Type="http://schemas.openxmlformats.org/officeDocument/2006/relationships/slide" Target="slides/slide288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299" Type="http://schemas.openxmlformats.org/officeDocument/2006/relationships/slide" Target="slides/slide293.xml"/><Relationship Id="rId177" Type="http://schemas.openxmlformats.org/officeDocument/2006/relationships/slide" Target="slides/slide171.xml"/><Relationship Id="rId298" Type="http://schemas.openxmlformats.org/officeDocument/2006/relationships/slide" Target="slides/slide29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271" Type="http://schemas.openxmlformats.org/officeDocument/2006/relationships/slide" Target="slides/slide265.xml"/><Relationship Id="rId87" Type="http://schemas.openxmlformats.org/officeDocument/2006/relationships/slide" Target="slides/slide81.xml"/><Relationship Id="rId270" Type="http://schemas.openxmlformats.org/officeDocument/2006/relationships/slide" Target="slides/slide264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269" Type="http://schemas.openxmlformats.org/officeDocument/2006/relationships/slide" Target="slides/slide263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264" Type="http://schemas.openxmlformats.org/officeDocument/2006/relationships/slide" Target="slides/slide258.xml"/><Relationship Id="rId142" Type="http://schemas.openxmlformats.org/officeDocument/2006/relationships/slide" Target="slides/slide136.xml"/><Relationship Id="rId263" Type="http://schemas.openxmlformats.org/officeDocument/2006/relationships/slide" Target="slides/slide257.xml"/><Relationship Id="rId141" Type="http://schemas.openxmlformats.org/officeDocument/2006/relationships/slide" Target="slides/slide135.xml"/><Relationship Id="rId262" Type="http://schemas.openxmlformats.org/officeDocument/2006/relationships/slide" Target="slides/slide256.xml"/><Relationship Id="rId140" Type="http://schemas.openxmlformats.org/officeDocument/2006/relationships/slide" Target="slides/slide134.xml"/><Relationship Id="rId261" Type="http://schemas.openxmlformats.org/officeDocument/2006/relationships/slide" Target="slides/slide255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268" Type="http://schemas.openxmlformats.org/officeDocument/2006/relationships/slide" Target="slides/slide262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267" Type="http://schemas.openxmlformats.org/officeDocument/2006/relationships/slide" Target="slides/slide261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266" Type="http://schemas.openxmlformats.org/officeDocument/2006/relationships/slide" Target="slides/slide260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265" Type="http://schemas.openxmlformats.org/officeDocument/2006/relationships/slide" Target="slides/slide259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260" Type="http://schemas.openxmlformats.org/officeDocument/2006/relationships/slide" Target="slides/slide254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259" Type="http://schemas.openxmlformats.org/officeDocument/2006/relationships/slide" Target="slides/slide253.xml"/><Relationship Id="rId137" Type="http://schemas.openxmlformats.org/officeDocument/2006/relationships/slide" Target="slides/slide131.xml"/><Relationship Id="rId258" Type="http://schemas.openxmlformats.org/officeDocument/2006/relationships/slide" Target="slides/slide252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257" Type="http://schemas.openxmlformats.org/officeDocument/2006/relationships/slide" Target="slides/slide251.xml"/><Relationship Id="rId135" Type="http://schemas.openxmlformats.org/officeDocument/2006/relationships/slide" Target="slides/slide129.xml"/><Relationship Id="rId256" Type="http://schemas.openxmlformats.org/officeDocument/2006/relationships/slide" Target="slides/slide250.xml"/><Relationship Id="rId134" Type="http://schemas.openxmlformats.org/officeDocument/2006/relationships/slide" Target="slides/slide128.xml"/><Relationship Id="rId255" Type="http://schemas.openxmlformats.org/officeDocument/2006/relationships/slide" Target="slides/slide249.xml"/><Relationship Id="rId133" Type="http://schemas.openxmlformats.org/officeDocument/2006/relationships/slide" Target="slides/slide127.xml"/><Relationship Id="rId254" Type="http://schemas.openxmlformats.org/officeDocument/2006/relationships/slide" Target="slides/slide248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293" Type="http://schemas.openxmlformats.org/officeDocument/2006/relationships/slide" Target="slides/slide287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292" Type="http://schemas.openxmlformats.org/officeDocument/2006/relationships/slide" Target="slides/slide286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291" Type="http://schemas.openxmlformats.org/officeDocument/2006/relationships/slide" Target="slides/slide285.xml"/><Relationship Id="rId67" Type="http://schemas.openxmlformats.org/officeDocument/2006/relationships/slide" Target="slides/slide61.xml"/><Relationship Id="rId290" Type="http://schemas.openxmlformats.org/officeDocument/2006/relationships/slide" Target="slides/slide284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286" Type="http://schemas.openxmlformats.org/officeDocument/2006/relationships/slide" Target="slides/slide280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285" Type="http://schemas.openxmlformats.org/officeDocument/2006/relationships/slide" Target="slides/slide279.xml"/><Relationship Id="rId163" Type="http://schemas.openxmlformats.org/officeDocument/2006/relationships/slide" Target="slides/slide157.xml"/><Relationship Id="rId284" Type="http://schemas.openxmlformats.org/officeDocument/2006/relationships/slide" Target="slides/slide278.xml"/><Relationship Id="rId162" Type="http://schemas.openxmlformats.org/officeDocument/2006/relationships/slide" Target="slides/slide156.xml"/><Relationship Id="rId283" Type="http://schemas.openxmlformats.org/officeDocument/2006/relationships/slide" Target="slides/slide277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289" Type="http://schemas.openxmlformats.org/officeDocument/2006/relationships/slide" Target="slides/slide283.xml"/><Relationship Id="rId167" Type="http://schemas.openxmlformats.org/officeDocument/2006/relationships/slide" Target="slides/slide161.xml"/><Relationship Id="rId288" Type="http://schemas.openxmlformats.org/officeDocument/2006/relationships/slide" Target="slides/slide282.xml"/><Relationship Id="rId166" Type="http://schemas.openxmlformats.org/officeDocument/2006/relationships/slide" Target="slides/slide160.xml"/><Relationship Id="rId287" Type="http://schemas.openxmlformats.org/officeDocument/2006/relationships/slide" Target="slides/slide281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282" Type="http://schemas.openxmlformats.org/officeDocument/2006/relationships/slide" Target="slides/slide276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281" Type="http://schemas.openxmlformats.org/officeDocument/2006/relationships/slide" Target="slides/slide275.xml"/><Relationship Id="rId57" Type="http://schemas.openxmlformats.org/officeDocument/2006/relationships/slide" Target="slides/slide51.xml"/><Relationship Id="rId280" Type="http://schemas.openxmlformats.org/officeDocument/2006/relationships/slide" Target="slides/slide274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275" Type="http://schemas.openxmlformats.org/officeDocument/2006/relationships/slide" Target="slides/slide269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274" Type="http://schemas.openxmlformats.org/officeDocument/2006/relationships/slide" Target="slides/slide268.xml"/><Relationship Id="rId152" Type="http://schemas.openxmlformats.org/officeDocument/2006/relationships/slide" Target="slides/slide146.xml"/><Relationship Id="rId273" Type="http://schemas.openxmlformats.org/officeDocument/2006/relationships/slide" Target="slides/slide267.xml"/><Relationship Id="rId151" Type="http://schemas.openxmlformats.org/officeDocument/2006/relationships/slide" Target="slides/slide145.xml"/><Relationship Id="rId272" Type="http://schemas.openxmlformats.org/officeDocument/2006/relationships/slide" Target="slides/slide266.xml"/><Relationship Id="rId158" Type="http://schemas.openxmlformats.org/officeDocument/2006/relationships/slide" Target="slides/slide152.xml"/><Relationship Id="rId279" Type="http://schemas.openxmlformats.org/officeDocument/2006/relationships/slide" Target="slides/slide273.xml"/><Relationship Id="rId157" Type="http://schemas.openxmlformats.org/officeDocument/2006/relationships/slide" Target="slides/slide151.xml"/><Relationship Id="rId278" Type="http://schemas.openxmlformats.org/officeDocument/2006/relationships/slide" Target="slides/slide272.xml"/><Relationship Id="rId156" Type="http://schemas.openxmlformats.org/officeDocument/2006/relationships/slide" Target="slides/slide150.xml"/><Relationship Id="rId277" Type="http://schemas.openxmlformats.org/officeDocument/2006/relationships/slide" Target="slides/slide271.xml"/><Relationship Id="rId155" Type="http://schemas.openxmlformats.org/officeDocument/2006/relationships/slide" Target="slides/slide149.xml"/><Relationship Id="rId276" Type="http://schemas.openxmlformats.org/officeDocument/2006/relationships/slide" Target="slides/slide270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305" Type="http://schemas.openxmlformats.org/officeDocument/2006/relationships/slide" Target="slides/slide299.xml"/><Relationship Id="rId304" Type="http://schemas.openxmlformats.org/officeDocument/2006/relationships/slide" Target="slides/slide298.xml"/><Relationship Id="rId303" Type="http://schemas.openxmlformats.org/officeDocument/2006/relationships/slide" Target="slides/slide297.xml"/><Relationship Id="rId302" Type="http://schemas.openxmlformats.org/officeDocument/2006/relationships/slide" Target="slides/slide296.xml"/><Relationship Id="rId309" Type="http://schemas.openxmlformats.org/officeDocument/2006/relationships/slide" Target="slides/slide303.xml"/><Relationship Id="rId308" Type="http://schemas.openxmlformats.org/officeDocument/2006/relationships/slide" Target="slides/slide302.xml"/><Relationship Id="rId307" Type="http://schemas.openxmlformats.org/officeDocument/2006/relationships/slide" Target="slides/slide301.xml"/><Relationship Id="rId306" Type="http://schemas.openxmlformats.org/officeDocument/2006/relationships/slide" Target="slides/slide300.xml"/><Relationship Id="rId301" Type="http://schemas.openxmlformats.org/officeDocument/2006/relationships/slide" Target="slides/slide295.xml"/><Relationship Id="rId300" Type="http://schemas.openxmlformats.org/officeDocument/2006/relationships/slide" Target="slides/slide294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Relationship Id="rId311" Type="http://schemas.openxmlformats.org/officeDocument/2006/relationships/slide" Target="slides/slide305.xml"/><Relationship Id="rId310" Type="http://schemas.openxmlformats.org/officeDocument/2006/relationships/slide" Target="slides/slide30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ogle.com" TargetMode="Externa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ginx.org" TargetMode="Externa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ogle.co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953017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953017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9e0b055eb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9e0b055eb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726cb85ddf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726cb85ddf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726cb85ddf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726cb85ddf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726cb85ddf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726cb85ddf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726cb85ddf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726cb85ddf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726cb85ddf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726cb85ddf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726cb85dd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726cb85dd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726cb85ddf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726cb85ddf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726cb85ddf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726cb85ddf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726cb85ddf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726cb85ddf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726cb85ddf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726cb85ddf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9e0b055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9e0b055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726cb85ddf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726cb85ddf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726cb85ddf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1726cb85dd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726cb85ddf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726cb85ddf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726cb85ddf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726cb85ddf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726cb85ddf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726cb85ddf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726cb85ddf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726cb85ddf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726cb85ddf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726cb85ddf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726cb85ddf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1726cb85ddf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726cb85ddf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726cb85ddf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726cb85ddf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726cb85ddf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9e0b055e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9e0b055e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show curl –trace on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http://google.com</a:t>
            </a:r>
            <a:r>
              <a:rPr lang="en"/>
              <a:t> and describe the request and response paths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726cb85ddf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726cb85ddf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726cb85ddf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726cb85ddf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726cb85ddf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726cb85ddf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726cb85ddf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726cb85ddf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726cb85ddf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1726cb85ddf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726cb85ddf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726cb85ddf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748ba250f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748ba250f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1726cb85ddf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1726cb85ddf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726cb85ddf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726cb85ddf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726cb85ddf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726cb85ddf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22db985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22db985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748ba250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748ba250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748ba250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748ba250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748ba250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748ba250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748ba250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748ba250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748ba250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748ba250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748ba250f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1748ba250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748ba250f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748ba250f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748ba250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748ba250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748ba250f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748ba250f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748ba250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1748ba250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2db985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22db985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178efbdd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178efbdd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1748ba250f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1748ba250f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748ba250f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1748ba250f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748ba250f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748ba250f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748ba250f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748ba250f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726cb85ddf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726cb85ddf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748ba250f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1748ba250f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1748ba250f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1748ba250f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748ba250f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748ba250f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748ba250f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748ba250f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2db985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2db985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748ba250f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748ba250f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1748ba250f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1748ba250f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748ba250f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748ba250f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748ba250f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1748ba250f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1748ba250f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1748ba250f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748ba250f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1748ba250f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726cb85ddf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726cb85ddf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748ba250f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1748ba250f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748ba250f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748ba250f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1748ba250f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1748ba250f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22db985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22db985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748ba250f0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748ba250f0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748ba250f0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748ba250f0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748ba250f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748ba250f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748ba250f0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748ba250f0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748ba250f0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748ba250f0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1748ba250f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1748ba250f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1748ba250f0_0_2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1748ba250f0_0_2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1726cb85ddf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1726cb85ddf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1748ba250f0_0_2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1748ba250f0_0_2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1748ba250f0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1748ba250f0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22db985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22db985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748ba250f0_0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748ba250f0_0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748ba250f0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1748ba250f0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748ba250f0_0_2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748ba250f0_0_2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748ba250f0_0_2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1748ba250f0_0_2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1748ba250f0_0_2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1748ba250f0_0_2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748ba250f0_0_2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748ba250f0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748ba250f0_0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748ba250f0_0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748ba250f0_0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1748ba250f0_0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748ba250f0_0_2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1748ba250f0_0_2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748ba250f0_0_2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1748ba250f0_0_2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22db985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22db985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1748ba250f0_0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1748ba250f0_0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748ba250f0_0_2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748ba250f0_0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726cb85ddf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726cb85ddf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748ba250f0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748ba250f0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748ba250f0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748ba250f0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748ba250f0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748ba250f0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1748ba250f0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1748ba250f0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1748ba250f0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1748ba250f0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1748ba250f0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Google Shape;2671;g1748ba250f0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748ba250f0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748ba250f0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22db985d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22db985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748ba250f0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748ba250f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748ba250f0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1748ba250f0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748ba250f0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1748ba250f0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748ba250f0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1748ba250f0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1748ba250f0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1748ba250f0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1726cb85ddf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1726cb85ddf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748ba250f0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748ba250f0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1748ba250f0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1748ba250f0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748ba250f0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748ba250f0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748ba250f0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748ba250f0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df2d0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df2d0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48ba250f0_0_2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48ba250f0_0_2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748ba250f0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1748ba250f0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1748ba250f0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1748ba250f0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748ba250f0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748ba250f0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748ba250f0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1748ba250f0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1748ba250f0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1748ba250f0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1748ba250f0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1748ba250f0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1748ba250f0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Google Shape;2962;g1748ba250f0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748ba250f0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748ba250f0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1748ba250f0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1748ba250f0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748ba250f0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1748ba250f0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22db985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22db985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readFileSync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console(“more code ”)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readFile()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console.log(“more code”)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1748ba250f0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4" name="Google Shape;3064;g1748ba250f0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1748ba250f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1748ba250f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1748ba250f0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1748ba250f0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1748ba250f0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1748ba250f0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1748ba250f0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1748ba250f0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748ba250f0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748ba250f0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748ba250f0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748ba250f0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1748ba250f0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4" name="Google Shape;3274;g1748ba250f0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g1748ba250f0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8" name="Google Shape;3298;g1748ba250f0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748ba250f0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748ba250f0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9e0b055eb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9e0b055eb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1748ba250f0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1748ba250f0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1748ba250f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1748ba250f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1748ba250f0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1748ba250f0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748ba250f0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748ba250f0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6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748ba250f0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748ba250f0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1748ba250f0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1748ba250f0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g1748ba250f0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0" name="Google Shape;3360;g1748ba250f0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1748ba250f0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1748ba250f0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g1748ba250f0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2" name="Google Shape;3372;g1748ba250f0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6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g1748ba250f0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8" name="Google Shape;3378;g1748ba250f0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9e0b055eb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9e0b055eb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g1748ba250f0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4" name="Google Shape;3384;g1748ba250f0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748ba250f0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748ba250f0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g1748ba250f0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6" name="Google Shape;3396;g1748ba250f0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0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g1748ba250f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2" name="Google Shape;3402;g1748ba250f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g1748ba250f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9" name="Google Shape;3409;g1748ba250f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1748ba250f0_0_2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5" name="Google Shape;3415;g1748ba250f0_0_2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g1748ba250f0_0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1" name="Google Shape;3421;g1748ba250f0_0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1748ba250f0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1748ba250f0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–trace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https://nginx.org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1748ba250f0_0_2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1748ba250f0_0_2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8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g1748ba250f0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0" name="Google Shape;3440;g1748ba250f0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–trace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9e0b055eb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9e0b055eb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g1748ba250f0_0_2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g1748ba250f0_0_2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g1748ba250f0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2" name="Google Shape;3452;g1748ba250f0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1748ba250f0_0_2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1748ba250f0_0_2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1748ba250f0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4" name="Google Shape;3464;g1748ba250f0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1748ba250f0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1748ba250f0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1748ba250f0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6" name="Google Shape;3476;g1748ba250f0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g1748ba250f0_0_2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1" name="Google Shape;3481;g1748ba250f0_0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6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g1748ba250f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8" name="Google Shape;3488;g1748ba250f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1748ba250f0_0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1748ba250f0_0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1748ba250f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0" name="Google Shape;3500;g1748ba250f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9e0b055eb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9e0b055eb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1726cb85ddf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5" name="Google Shape;3505;g1726cb85ddf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vs Threads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Sending data on the 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patterns to dispatch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Idempotency 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726cb85ddf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2" name="Google Shape;3512;g1726cb85ddf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1748ba250f0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1748ba250f0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4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1748ba250f0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1748ba250f0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g1748ba250f0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6" name="Google Shape;3536;g1748ba250f0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748ba250f0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748ba250f0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g1748ba250f0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3" name="Google Shape;3553;g1748ba250f0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1748ba250f0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1748ba250f0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1726cb85ddf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3" name="Google Shape;3573;g1726cb85ddf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1748ba250f0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1748ba250f0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9e0b055eb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9e0b055eb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4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1748ba250f0_0_1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1748ba250f0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g1748ba250f0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2" name="Google Shape;3602;g1748ba250f0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1748ba250f0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1748ba250f0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2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748ba250f0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748ba250f0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g1748ba250f0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Google Shape;3650;g1748ba250f0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5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Google Shape;3656;g1748ba250f0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7" name="Google Shape;3657;g1748ba250f0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g1748ba250f0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3" name="Google Shape;3663;g1748ba250f0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748ba250f0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7" name="Google Shape;3687;g1748ba250f0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g1748ba250f0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1" name="Google Shape;3711;g1748ba250f0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1726cb85ddf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1726cb85ddf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2db985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2db985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websocket server, have two clients connect, client one sends a message client two gets the message pushed</a:t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1748ba250f0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1748ba250f0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7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1726cb85ddf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9" name="Google Shape;3729;g1726cb85ddf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4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1748ba250f0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1748ba250f0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9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g1726cb85ddf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1" name="Google Shape;3741;g1726cb85ddf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g1748ba250f0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8" name="Google Shape;3748;g1748ba250f0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g1726cb85ddf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3" name="Google Shape;3753;g1726cb85ddf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8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1748ba250f0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0" name="Google Shape;3760;g1748ba250f0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3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1726cb85ddf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1726cb85ddf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g1748ba250f0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2" name="Google Shape;3772;g1748ba250f0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726cb85ddf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726cb85ddf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9e0b055e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9e0b055e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748ba250f0_0_2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748ba250f0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8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1748ba250f0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1748ba250f0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g1748ba250f0_0_2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6" name="Google Shape;3796;g1748ba250f0_0_2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g1748ba250f0_0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2" name="Google Shape;3802;g1748ba250f0_0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g1748ba250f0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9" name="Google Shape;3809;g1748ba250f0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3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g1748ba250f0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5" name="Google Shape;3815;g1748ba250f0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748ba250f0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748ba250f0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1748ba250f0_0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1748ba250f0_0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1748ba250f0_0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1748ba250f0_0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1748ba250f0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1748ba250f0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9e0b055eb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9e0b055eb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1748ba250f0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1748ba250f0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1748ba250f0_0_2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1748ba250f0_0_2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1748ba250f0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1748ba250f0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748ba250f0_0_2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1748ba250f0_0_2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1748ba250f0_0_2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Google Shape;3980;g1748ba250f0_0_2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1748ba250f0_0_2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1748ba250f0_0_2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1748ba250f0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1748ba250f0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1748ba250f0_0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1748ba250f0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1748ba250f0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1748ba250f0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g1748ba250f0_0_2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9" name="Google Shape;4079;g1748ba250f0_0_2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9e0b055e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69e0b055e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g1748ba250f0_0_2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3" name="Google Shape;4103;g1748ba250f0_0_2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1748ba250f0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1748ba250f0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Google Shape;4155;g1748ba250f0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6" name="Google Shape;4156;g1748ba250f0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9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1748ba250f0_0_2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1748ba250f0_0_2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5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1748ba250f0_0_2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1748ba250f0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1748ba250f0_0_2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1748ba250f0_0_2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9e0b055e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9e0b055e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9e0b055eb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9e0b055eb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22db985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22db985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 Express server.. /submitJob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/checkstatus)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9e0b055e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9e0b055e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9e0b055e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9e0b055e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9e0b055eb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9e0b055eb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9e0b055eb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9e0b055e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9e0b055eb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9e0b055eb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2db985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2db985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an Express server.. /submitJob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Checkstatus will block until we get a response, timer to check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df2d0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df2d0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9e0b055eb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9e0b055eb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9e0b055eb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69e0b055eb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9e0b055eb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9e0b055eb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9e0b055eb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9e0b055eb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9e0b055eb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9e0b055eb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722db985d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722db985d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Build an Express server.. /submitJob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/checkstatus and let the server stream progress)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722db985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722db985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22db985d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722db985d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22db985d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22db985d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22db985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722db985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9e0b05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9e0b05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22db985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22db985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722db985d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722db985d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748ba250f0_0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748ba250f0_0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a rabbitmq server -&gt; submit a job to a queue, and pull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22db985d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722db985d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726cb85d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726cb85d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726cb85d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726cb85d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726cb85d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726cb85d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726cb85dd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726cb85dd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726cb85dd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726cb85dd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726cb85dd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726cb85dd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9e0b055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9e0b055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726cb85d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726cb85d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an express server that takes 5 seconds to /GET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hte client, make 10 fetch requests each fetch </a:t>
            </a:r>
            <a:r>
              <a:rPr lang="en"/>
              <a:t>will from the GET request, notice how network tab will block the 7th request.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722db985d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722db985d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726cb85dd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726cb85dd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748ba250f0_0_2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748ba250f0_0_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726cb85dd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726cb85dd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726cb85dd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726cb85dd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726cb85dd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726cb85dd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726cb85dd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726cb85dd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726cb85dd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726cb85dd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726cb85dd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726cb85dd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9e0b055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9e0b055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726cb85dd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726cb85dd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726cb85dd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726cb85dd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an express http server and visit it from browser,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a tcp server http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722db985d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722db985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726cb85dd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726cb85dd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726cb85dd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726cb85dd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726cb85dd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726cb85dd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726cb85dd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726cb85dd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726cb85dd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726cb85dd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726cb85ddf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726cb85ddf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726cb85dd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726cb85dd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9e0b055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9e0b055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726cb85dd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726cb85dd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726cb85dd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726cb85dd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726cb85ddf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726cb85ddf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726cb85ddf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726cb85ddf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726cb85ddf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726cb85dd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26cb85dd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26cb85dd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726cb85dd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726cb85dd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726cb85ddf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726cb85ddf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726cb85ddf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726cb85ddf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726cb85dd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726cb85dd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e0b055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9e0b055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726cb85ddf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726cb85ddf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726cb85ddf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726cb85ddf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726cb85ddf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726cb85ddf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726cb85ddf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726cb85ddf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726cb85ddf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726cb85ddf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726cb85ddf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726cb85ddf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726cb85dd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726cb85dd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726cb85ddf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726cb85ddf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726cb85ddf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726cb85ddf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726cb85ddf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726cb85ddf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6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4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2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2.png"/><Relationship Id="rId6" Type="http://schemas.openxmlformats.org/officeDocument/2006/relationships/image" Target="../media/image16.png"/><Relationship Id="rId7" Type="http://schemas.openxmlformats.org/officeDocument/2006/relationships/image" Target="../media/image35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2.png"/><Relationship Id="rId6" Type="http://schemas.openxmlformats.org/officeDocument/2006/relationships/image" Target="../media/image16.png"/><Relationship Id="rId7" Type="http://schemas.openxmlformats.org/officeDocument/2006/relationships/image" Target="../media/image35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36.gif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36.gif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36.gif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38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47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43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42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48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46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49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6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Relationship Id="rId3" Type="http://schemas.openxmlformats.org/officeDocument/2006/relationships/image" Target="../media/image6.png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Relationship Id="rId3" Type="http://schemas.openxmlformats.org/officeDocument/2006/relationships/image" Target="../media/image6.png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9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0.xml"/><Relationship Id="rId3" Type="http://schemas.openxmlformats.org/officeDocument/2006/relationships/image" Target="../media/image51.png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2.xml"/><Relationship Id="rId3" Type="http://schemas.openxmlformats.org/officeDocument/2006/relationships/image" Target="../media/image52.png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4.xml"/><Relationship Id="rId3" Type="http://schemas.openxmlformats.org/officeDocument/2006/relationships/image" Target="../media/image50.png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6.xml"/><Relationship Id="rId3" Type="http://schemas.openxmlformats.org/officeDocument/2006/relationships/image" Target="../media/image53.png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7.xml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8.xml"/><Relationship Id="rId3" Type="http://schemas.openxmlformats.org/officeDocument/2006/relationships/image" Target="../media/image54.png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9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0.xml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1.xml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2.xml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3.xml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6.xml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7.xml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6.xm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4.xml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5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69025" y="1413525"/>
            <a:ext cx="7333500" cy="21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r>
              <a:rPr lang="en"/>
              <a:t> of Backend Communications and Protocols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68350"/>
            <a:ext cx="8520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what’s behind the backend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</a:t>
            </a:r>
            <a:r>
              <a:rPr lang="en"/>
              <a:t>everywhere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45625" y="1138900"/>
            <a:ext cx="57003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service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Chatting application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Very Long requests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if client disconnects?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will talk about alternatives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 Port</a:t>
            </a:r>
            <a:endParaRPr/>
          </a:p>
        </p:txBody>
      </p:sp>
      <p:sp>
        <p:nvSpPr>
          <p:cNvPr id="1284" name="Google Shape;1284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on 10.0.0.1 sends data to AppX on 10.0.0.2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Port = 53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AppX responds back to App1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Source Port so we know how to send back data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Port = 5555</a:t>
            </a:r>
            <a:endParaRPr/>
          </a:p>
        </p:txBody>
      </p:sp>
      <p:sp>
        <p:nvSpPr>
          <p:cNvPr id="1285" name="Google Shape;1285;p112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286" name="Google Shape;1286;p112"/>
          <p:cNvCxnSpPr/>
          <p:nvPr/>
        </p:nvCxnSpPr>
        <p:spPr>
          <a:xfrm flipH="1">
            <a:off x="2483063" y="3017050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287" name="Google Shape;1287;p112"/>
          <p:cNvGrpSpPr/>
          <p:nvPr/>
        </p:nvGrpSpPr>
        <p:grpSpPr>
          <a:xfrm>
            <a:off x="6209363" y="3390425"/>
            <a:ext cx="790176" cy="523250"/>
            <a:chOff x="6861863" y="3530550"/>
            <a:chExt cx="790176" cy="523250"/>
          </a:xfrm>
        </p:grpSpPr>
        <p:pic>
          <p:nvPicPr>
            <p:cNvPr id="1288" name="Google Shape;1288;p11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9" name="Google Shape;1289;p112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90" name="Google Shape;1290;p112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692900" y="339865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112"/>
          <p:cNvSpPr txBox="1"/>
          <p:nvPr/>
        </p:nvSpPr>
        <p:spPr>
          <a:xfrm>
            <a:off x="1692900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2" name="Google Shape;1292;p112"/>
          <p:cNvSpPr txBox="1"/>
          <p:nvPr/>
        </p:nvSpPr>
        <p:spPr>
          <a:xfrm>
            <a:off x="6246763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3" name="Google Shape;1293;p112"/>
          <p:cNvSpPr txBox="1"/>
          <p:nvPr/>
        </p:nvSpPr>
        <p:spPr>
          <a:xfrm>
            <a:off x="389325" y="33080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4" name="Google Shape;1294;p112"/>
          <p:cNvSpPr txBox="1"/>
          <p:nvPr/>
        </p:nvSpPr>
        <p:spPr>
          <a:xfrm>
            <a:off x="7083625" y="32445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53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6978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5" name="Google Shape;1295;p112"/>
          <p:cNvSpPr/>
          <p:nvPr/>
        </p:nvSpPr>
        <p:spPr>
          <a:xfrm>
            <a:off x="2906064" y="3107325"/>
            <a:ext cx="8988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10.0.0.1</a:t>
            </a:r>
            <a:endParaRPr/>
          </a:p>
        </p:txBody>
      </p:sp>
      <p:sp>
        <p:nvSpPr>
          <p:cNvPr id="1296" name="Google Shape;1296;p112"/>
          <p:cNvSpPr/>
          <p:nvPr/>
        </p:nvSpPr>
        <p:spPr>
          <a:xfrm>
            <a:off x="4398863" y="3107325"/>
            <a:ext cx="4887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</a:t>
            </a:r>
            <a:endParaRPr/>
          </a:p>
        </p:txBody>
      </p:sp>
      <p:sp>
        <p:nvSpPr>
          <p:cNvPr id="1297" name="Google Shape;1297;p112"/>
          <p:cNvSpPr/>
          <p:nvPr/>
        </p:nvSpPr>
        <p:spPr>
          <a:xfrm>
            <a:off x="4887584" y="3107325"/>
            <a:ext cx="8988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10.0.0.2</a:t>
            </a:r>
            <a:endParaRPr/>
          </a:p>
        </p:txBody>
      </p:sp>
      <p:sp>
        <p:nvSpPr>
          <p:cNvPr id="1298" name="Google Shape;1298;p112"/>
          <p:cNvSpPr/>
          <p:nvPr/>
        </p:nvSpPr>
        <p:spPr>
          <a:xfrm>
            <a:off x="3804990" y="3107325"/>
            <a:ext cx="5940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5555</a:t>
            </a:r>
            <a:endParaRPr sz="1200"/>
          </a:p>
        </p:txBody>
      </p:sp>
      <p:sp>
        <p:nvSpPr>
          <p:cNvPr id="1299" name="Google Shape;1299;p112"/>
          <p:cNvSpPr/>
          <p:nvPr/>
        </p:nvSpPr>
        <p:spPr>
          <a:xfrm>
            <a:off x="2875014" y="3864750"/>
            <a:ext cx="8988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10.0.0.2</a:t>
            </a:r>
            <a:endParaRPr/>
          </a:p>
        </p:txBody>
      </p:sp>
      <p:sp>
        <p:nvSpPr>
          <p:cNvPr id="1300" name="Google Shape;1300;p112"/>
          <p:cNvSpPr/>
          <p:nvPr/>
        </p:nvSpPr>
        <p:spPr>
          <a:xfrm>
            <a:off x="4205178" y="3864750"/>
            <a:ext cx="6513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5555</a:t>
            </a:r>
            <a:endParaRPr/>
          </a:p>
        </p:txBody>
      </p:sp>
      <p:sp>
        <p:nvSpPr>
          <p:cNvPr id="1301" name="Google Shape;1301;p112"/>
          <p:cNvSpPr/>
          <p:nvPr/>
        </p:nvSpPr>
        <p:spPr>
          <a:xfrm>
            <a:off x="4856534" y="3864750"/>
            <a:ext cx="8988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10.0.0.1</a:t>
            </a:r>
            <a:endParaRPr/>
          </a:p>
        </p:txBody>
      </p:sp>
      <p:sp>
        <p:nvSpPr>
          <p:cNvPr id="1302" name="Google Shape;1302;p112"/>
          <p:cNvSpPr/>
          <p:nvPr/>
        </p:nvSpPr>
        <p:spPr>
          <a:xfrm>
            <a:off x="3773947" y="3864750"/>
            <a:ext cx="4311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</a:t>
            </a:r>
            <a:endParaRPr sz="1200"/>
          </a:p>
        </p:txBody>
      </p:sp>
      <p:cxnSp>
        <p:nvCxnSpPr>
          <p:cNvPr id="1303" name="Google Shape;1303;p112"/>
          <p:cNvCxnSpPr/>
          <p:nvPr/>
        </p:nvCxnSpPr>
        <p:spPr>
          <a:xfrm flipH="1">
            <a:off x="2483063" y="4418300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Pros</a:t>
            </a:r>
            <a:endParaRPr/>
          </a:p>
        </p:txBody>
      </p:sp>
      <p:sp>
        <p:nvSpPr>
          <p:cNvPr id="1309" name="Google Shape;130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size is small so datagrams are small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less bandwidth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Consumes less memory (no state stored in the server/client) 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latency - no handshake , order, retransmission or guaranteed delivery</a:t>
            </a:r>
            <a:endParaRPr/>
          </a:p>
        </p:txBody>
      </p:sp>
      <p:sp>
        <p:nvSpPr>
          <p:cNvPr id="1310" name="Google Shape;1310;p113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Cons</a:t>
            </a:r>
            <a:endParaRPr/>
          </a:p>
        </p:txBody>
      </p:sp>
      <p:sp>
        <p:nvSpPr>
          <p:cNvPr id="1316" name="Google Shape;1316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acknowledgement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guarantee delivery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Connection-less - anyone can send data without prior knowledge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flow control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congestion control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ordered packets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- can be easily spoofed</a:t>
            </a:r>
            <a:endParaRPr/>
          </a:p>
        </p:txBody>
      </p:sp>
      <p:sp>
        <p:nvSpPr>
          <p:cNvPr id="1317" name="Google Shape;1317;p114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23" name="Google Shape;1323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is a simple message based layer 4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ports to address processes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&amp; Cons</a:t>
            </a:r>
            <a:endParaRPr/>
          </a:p>
        </p:txBody>
      </p:sp>
      <p:sp>
        <p:nvSpPr>
          <p:cNvPr id="1324" name="Google Shape;1324;p115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16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1330" name="Google Shape;1330;p116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</a:t>
            </a:r>
            <a:endParaRPr/>
          </a:p>
        </p:txBody>
      </p:sp>
      <p:sp>
        <p:nvSpPr>
          <p:cNvPr id="1331" name="Google Shape;1331;p11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1337" name="Google Shape;1337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Transmission Control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based Layer 4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address processes in a host using ports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“Controls” the transmission unlike UDP which is a firehose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handshake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bytes headers Segment (can go to 60)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</a:t>
            </a:r>
            <a:endParaRPr/>
          </a:p>
        </p:txBody>
      </p:sp>
      <p:sp>
        <p:nvSpPr>
          <p:cNvPr id="1338" name="Google Shape;1338;p11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Use cases</a:t>
            </a:r>
            <a:endParaRPr/>
          </a:p>
        </p:txBody>
      </p:sp>
      <p:sp>
        <p:nvSpPr>
          <p:cNvPr id="1344" name="Google Shape;1344;p118"/>
          <p:cNvSpPr txBox="1"/>
          <p:nvPr>
            <p:ph idx="1" type="body"/>
          </p:nvPr>
        </p:nvSpPr>
        <p:spPr>
          <a:xfrm>
            <a:off x="311700" y="1152475"/>
            <a:ext cx="85206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communication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shell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connections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communications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bidirectional communication</a:t>
            </a:r>
            <a:endParaRPr/>
          </a:p>
        </p:txBody>
      </p:sp>
      <p:sp>
        <p:nvSpPr>
          <p:cNvPr id="1345" name="Google Shape;1345;p118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346" name="Google Shape;1346;p118"/>
          <p:cNvCxnSpPr>
            <a:endCxn id="1347" idx="3"/>
          </p:cNvCxnSpPr>
          <p:nvPr/>
        </p:nvCxnSpPr>
        <p:spPr>
          <a:xfrm flipH="1">
            <a:off x="1177801" y="3739551"/>
            <a:ext cx="2893200" cy="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348" name="Google Shape;1348;p118"/>
          <p:cNvGrpSpPr/>
          <p:nvPr/>
        </p:nvGrpSpPr>
        <p:grpSpPr>
          <a:xfrm>
            <a:off x="4120938" y="3497425"/>
            <a:ext cx="790176" cy="523250"/>
            <a:chOff x="6861863" y="3530550"/>
            <a:chExt cx="790176" cy="523250"/>
          </a:xfrm>
        </p:grpSpPr>
        <p:pic>
          <p:nvPicPr>
            <p:cNvPr id="1349" name="Google Shape;1349;p118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0" name="Google Shape;1350;p118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51" name="Google Shape;1351;p118"/>
          <p:cNvGrpSpPr/>
          <p:nvPr/>
        </p:nvGrpSpPr>
        <p:grpSpPr>
          <a:xfrm>
            <a:off x="387625" y="3497425"/>
            <a:ext cx="790176" cy="523250"/>
            <a:chOff x="2666325" y="4298650"/>
            <a:chExt cx="790176" cy="523250"/>
          </a:xfrm>
        </p:grpSpPr>
        <p:pic>
          <p:nvPicPr>
            <p:cNvPr id="1347" name="Google Shape;1347;p118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2" name="Google Shape;1352;p118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</a:t>
            </a:r>
            <a:endParaRPr/>
          </a:p>
        </p:txBody>
      </p:sp>
      <p:sp>
        <p:nvSpPr>
          <p:cNvPr id="1358" name="Google Shape;1358;p119"/>
          <p:cNvSpPr txBox="1"/>
          <p:nvPr>
            <p:ph idx="1" type="body"/>
          </p:nvPr>
        </p:nvSpPr>
        <p:spPr>
          <a:xfrm>
            <a:off x="276425" y="114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is a Layer 5 (session)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is an agreement between client and server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create a connection to send data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is identified by 4 properties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SourceIP-SourcePort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DestinationIP-DestinationPort</a:t>
            </a:r>
            <a:endParaRPr/>
          </a:p>
        </p:txBody>
      </p:sp>
      <p:sp>
        <p:nvSpPr>
          <p:cNvPr id="1359" name="Google Shape;1359;p11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</a:t>
            </a:r>
            <a:endParaRPr/>
          </a:p>
        </p:txBody>
      </p:sp>
      <p:sp>
        <p:nvSpPr>
          <p:cNvPr id="1365" name="Google Shape;1365;p120"/>
          <p:cNvSpPr txBox="1"/>
          <p:nvPr>
            <p:ph idx="1" type="body"/>
          </p:nvPr>
        </p:nvSpPr>
        <p:spPr>
          <a:xfrm>
            <a:off x="276425" y="114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send data outside of a connection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socket or file descriptor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 3-way TCP handshake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are sequenced and ordered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are acknowledged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Lost segments are retransmitted </a:t>
            </a:r>
            <a:endParaRPr/>
          </a:p>
        </p:txBody>
      </p:sp>
      <p:sp>
        <p:nvSpPr>
          <p:cNvPr id="1366" name="Google Shape;1366;p120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and demultiplexing</a:t>
            </a:r>
            <a:endParaRPr/>
          </a:p>
        </p:txBody>
      </p:sp>
      <p:sp>
        <p:nvSpPr>
          <p:cNvPr id="1372" name="Google Shape;1372;p121"/>
          <p:cNvSpPr txBox="1"/>
          <p:nvPr>
            <p:ph idx="1" type="body"/>
          </p:nvPr>
        </p:nvSpPr>
        <p:spPr>
          <a:xfrm>
            <a:off x="311700" y="1152475"/>
            <a:ext cx="8520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target hosts only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run many apps each with different requirements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now identify the “app” or “process”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multiplexes all its apps into TCP connections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demultiplex TCP segments to each app based on connection pairs</a:t>
            </a:r>
            <a:endParaRPr/>
          </a:p>
        </p:txBody>
      </p:sp>
      <p:sp>
        <p:nvSpPr>
          <p:cNvPr id="1373" name="Google Shape;1373;p121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374" name="Google Shape;1374;p121"/>
          <p:cNvCxnSpPr>
            <a:stCxn id="1375" idx="1"/>
            <a:endCxn id="1376" idx="3"/>
          </p:cNvCxnSpPr>
          <p:nvPr/>
        </p:nvCxnSpPr>
        <p:spPr>
          <a:xfrm flipH="1">
            <a:off x="2482988" y="3656100"/>
            <a:ext cx="15462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7" name="Google Shape;1377;p121"/>
          <p:cNvGrpSpPr/>
          <p:nvPr/>
        </p:nvGrpSpPr>
        <p:grpSpPr>
          <a:xfrm>
            <a:off x="4029188" y="3394475"/>
            <a:ext cx="790176" cy="523250"/>
            <a:chOff x="6861863" y="3530550"/>
            <a:chExt cx="790176" cy="523250"/>
          </a:xfrm>
        </p:grpSpPr>
        <p:pic>
          <p:nvPicPr>
            <p:cNvPr id="1375" name="Google Shape;1375;p12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8" name="Google Shape;1378;p121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376" name="Google Shape;1376;p121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692900" y="339865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21"/>
          <p:cNvSpPr txBox="1"/>
          <p:nvPr/>
        </p:nvSpPr>
        <p:spPr>
          <a:xfrm>
            <a:off x="1692900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0" name="Google Shape;1380;p121"/>
          <p:cNvSpPr txBox="1"/>
          <p:nvPr/>
        </p:nvSpPr>
        <p:spPr>
          <a:xfrm>
            <a:off x="4029188" y="4071875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1" name="Google Shape;1381;p121"/>
          <p:cNvSpPr txBox="1"/>
          <p:nvPr/>
        </p:nvSpPr>
        <p:spPr>
          <a:xfrm>
            <a:off x="389325" y="33080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App1-port 5555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2" name="Google Shape;1382;p121"/>
          <p:cNvSpPr txBox="1"/>
          <p:nvPr/>
        </p:nvSpPr>
        <p:spPr>
          <a:xfrm>
            <a:off x="4866050" y="339447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AppX-port 53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6978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3"/>
          <p:cNvCxnSpPr/>
          <p:nvPr/>
        </p:nvCxnSpPr>
        <p:spPr>
          <a:xfrm rot="10800000">
            <a:off x="-32300" y="1432300"/>
            <a:ext cx="9165000" cy="28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5623538" y="27752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 flipH="1">
            <a:off x="936888" y="28795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1001900" y="1474600"/>
            <a:ext cx="4579200" cy="43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 txBox="1"/>
          <p:nvPr/>
        </p:nvSpPr>
        <p:spPr>
          <a:xfrm rot="379195">
            <a:off x="2976310" y="1389772"/>
            <a:ext cx="103016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Request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 flipH="1">
            <a:off x="1002050" y="3859400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3"/>
          <p:cNvSpPr txBox="1"/>
          <p:nvPr/>
        </p:nvSpPr>
        <p:spPr>
          <a:xfrm rot="-329884">
            <a:off x="2601053" y="3792099"/>
            <a:ext cx="1030139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Response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269225" y="216450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519905" y="248488"/>
            <a:ext cx="856787" cy="518123"/>
            <a:chOff x="2666325" y="4298650"/>
            <a:chExt cx="790176" cy="523250"/>
          </a:xfrm>
        </p:grpSpPr>
        <p:pic>
          <p:nvPicPr>
            <p:cNvPr id="152" name="Google Shape;152;p23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4" name="Google Shape;154;p23"/>
          <p:cNvSpPr txBox="1"/>
          <p:nvPr>
            <p:ph type="title"/>
          </p:nvPr>
        </p:nvSpPr>
        <p:spPr>
          <a:xfrm>
            <a:off x="173350" y="1120578"/>
            <a:ext cx="3714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solidFill>
                  <a:schemeClr val="accent6"/>
                </a:solidFill>
              </a:rPr>
              <a:t>t0</a:t>
            </a:r>
            <a:endParaRPr sz="1220">
              <a:solidFill>
                <a:schemeClr val="accent6"/>
              </a:solidFill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173350" y="1577778"/>
            <a:ext cx="3714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solidFill>
                  <a:schemeClr val="accent6"/>
                </a:solidFill>
              </a:rPr>
              <a:t>t2</a:t>
            </a:r>
            <a:endParaRPr sz="1220">
              <a:solidFill>
                <a:schemeClr val="accent6"/>
              </a:solidFill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-32300" y="1916375"/>
            <a:ext cx="9165000" cy="28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 txBox="1"/>
          <p:nvPr>
            <p:ph type="title"/>
          </p:nvPr>
        </p:nvSpPr>
        <p:spPr>
          <a:xfrm>
            <a:off x="166924" y="3461750"/>
            <a:ext cx="5115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solidFill>
                  <a:schemeClr val="accent6"/>
                </a:solidFill>
              </a:rPr>
              <a:t>t30</a:t>
            </a:r>
            <a:endParaRPr sz="1220">
              <a:solidFill>
                <a:schemeClr val="accent6"/>
              </a:solidFill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-10500" y="3800350"/>
            <a:ext cx="9165000" cy="28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>
            <p:ph type="title"/>
          </p:nvPr>
        </p:nvSpPr>
        <p:spPr>
          <a:xfrm>
            <a:off x="166925" y="3981025"/>
            <a:ext cx="5115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>
                <a:solidFill>
                  <a:schemeClr val="accent6"/>
                </a:solidFill>
              </a:rPr>
              <a:t>t32</a:t>
            </a:r>
            <a:endParaRPr sz="1220">
              <a:solidFill>
                <a:schemeClr val="accent6"/>
              </a:solidFill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 rot="10800000">
            <a:off x="-10500" y="4299925"/>
            <a:ext cx="9165000" cy="28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 txBox="1"/>
          <p:nvPr>
            <p:ph type="title"/>
          </p:nvPr>
        </p:nvSpPr>
        <p:spPr>
          <a:xfrm>
            <a:off x="1884625" y="221200"/>
            <a:ext cx="31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Request/Response</a:t>
            </a:r>
            <a:endParaRPr/>
          </a:p>
        </p:txBody>
      </p:sp>
      <p:cxnSp>
        <p:nvCxnSpPr>
          <p:cNvPr id="162" name="Google Shape;162;p23"/>
          <p:cNvCxnSpPr/>
          <p:nvPr/>
        </p:nvCxnSpPr>
        <p:spPr>
          <a:xfrm flipH="1">
            <a:off x="663100" y="1940275"/>
            <a:ext cx="21300" cy="184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3" name="Google Shape;163;p23"/>
          <p:cNvSpPr txBox="1"/>
          <p:nvPr/>
        </p:nvSpPr>
        <p:spPr>
          <a:xfrm>
            <a:off x="57850" y="2494563"/>
            <a:ext cx="73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</a:rPr>
              <a:t>Request processing </a:t>
            </a:r>
            <a:endParaRPr sz="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</a:rPr>
              <a:t>time</a:t>
            </a:r>
            <a:endParaRPr sz="7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Establishment</a:t>
            </a:r>
            <a:endParaRPr/>
          </a:p>
        </p:txBody>
      </p:sp>
      <p:sp>
        <p:nvSpPr>
          <p:cNvPr id="1388" name="Google Shape;1388;p122"/>
          <p:cNvSpPr txBox="1"/>
          <p:nvPr>
            <p:ph idx="1" type="body"/>
          </p:nvPr>
        </p:nvSpPr>
        <p:spPr>
          <a:xfrm>
            <a:off x="311700" y="1152475"/>
            <a:ext cx="85206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on 10.0.0.1 want to send data to AppX on 10.0.0.2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sends SYN to AppX to synchronous sequence numbers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AppX sends SYN/ACK to synchronous its sequence number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ACKs AppX SYN.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way handshake</a:t>
            </a:r>
            <a:endParaRPr/>
          </a:p>
        </p:txBody>
      </p:sp>
      <p:sp>
        <p:nvSpPr>
          <p:cNvPr id="1389" name="Google Shape;1389;p122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390" name="Google Shape;1390;p122"/>
          <p:cNvCxnSpPr/>
          <p:nvPr/>
        </p:nvCxnSpPr>
        <p:spPr>
          <a:xfrm flipH="1">
            <a:off x="2365250" y="3432625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391" name="Google Shape;1391;p122"/>
          <p:cNvGrpSpPr/>
          <p:nvPr/>
        </p:nvGrpSpPr>
        <p:grpSpPr>
          <a:xfrm>
            <a:off x="6209363" y="3390425"/>
            <a:ext cx="790176" cy="523250"/>
            <a:chOff x="6861863" y="3530550"/>
            <a:chExt cx="790176" cy="523250"/>
          </a:xfrm>
        </p:grpSpPr>
        <p:pic>
          <p:nvPicPr>
            <p:cNvPr id="1392" name="Google Shape;1392;p12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3" name="Google Shape;1393;p122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394" name="Google Shape;1394;p122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457275" y="339865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122"/>
          <p:cNvSpPr txBox="1"/>
          <p:nvPr/>
        </p:nvSpPr>
        <p:spPr>
          <a:xfrm>
            <a:off x="1457275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6" name="Google Shape;1396;p122"/>
          <p:cNvSpPr txBox="1"/>
          <p:nvPr/>
        </p:nvSpPr>
        <p:spPr>
          <a:xfrm>
            <a:off x="6246763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7" name="Google Shape;1397;p122"/>
          <p:cNvSpPr txBox="1"/>
          <p:nvPr/>
        </p:nvSpPr>
        <p:spPr>
          <a:xfrm>
            <a:off x="153700" y="33080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8" name="Google Shape;1398;p122"/>
          <p:cNvSpPr txBox="1"/>
          <p:nvPr/>
        </p:nvSpPr>
        <p:spPr>
          <a:xfrm>
            <a:off x="7083600" y="31313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22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443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80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9" name="Google Shape;1399;p122"/>
          <p:cNvSpPr/>
          <p:nvPr/>
        </p:nvSpPr>
        <p:spPr>
          <a:xfrm>
            <a:off x="2639760" y="31083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00" name="Google Shape;1400;p122"/>
          <p:cNvSpPr/>
          <p:nvPr/>
        </p:nvSpPr>
        <p:spPr>
          <a:xfrm>
            <a:off x="3284007" y="31073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cxnSp>
        <p:nvCxnSpPr>
          <p:cNvPr id="1401" name="Google Shape;1401;p122"/>
          <p:cNvCxnSpPr/>
          <p:nvPr/>
        </p:nvCxnSpPr>
        <p:spPr>
          <a:xfrm flipH="1">
            <a:off x="2327838" y="3958304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122"/>
          <p:cNvCxnSpPr/>
          <p:nvPr/>
        </p:nvCxnSpPr>
        <p:spPr>
          <a:xfrm flipH="1">
            <a:off x="2405438" y="4501728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3" name="Google Shape;1403;p122"/>
          <p:cNvSpPr/>
          <p:nvPr/>
        </p:nvSpPr>
        <p:spPr>
          <a:xfrm>
            <a:off x="4990998" y="31073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04" name="Google Shape;1404;p122"/>
          <p:cNvSpPr/>
          <p:nvPr/>
        </p:nvSpPr>
        <p:spPr>
          <a:xfrm>
            <a:off x="4519557" y="31083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05" name="Google Shape;1405;p122"/>
          <p:cNvSpPr/>
          <p:nvPr/>
        </p:nvSpPr>
        <p:spPr>
          <a:xfrm>
            <a:off x="3762500" y="310732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SYN</a:t>
            </a:r>
            <a:endParaRPr sz="700"/>
          </a:p>
        </p:txBody>
      </p:sp>
      <p:sp>
        <p:nvSpPr>
          <p:cNvPr id="1406" name="Google Shape;1406;p122"/>
          <p:cNvSpPr/>
          <p:nvPr/>
        </p:nvSpPr>
        <p:spPr>
          <a:xfrm>
            <a:off x="2639835" y="36362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07" name="Google Shape;1407;p122"/>
          <p:cNvSpPr/>
          <p:nvPr/>
        </p:nvSpPr>
        <p:spPr>
          <a:xfrm>
            <a:off x="3284082" y="36352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08" name="Google Shape;1408;p122"/>
          <p:cNvSpPr/>
          <p:nvPr/>
        </p:nvSpPr>
        <p:spPr>
          <a:xfrm>
            <a:off x="4991073" y="36352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09" name="Google Shape;1409;p122"/>
          <p:cNvSpPr/>
          <p:nvPr/>
        </p:nvSpPr>
        <p:spPr>
          <a:xfrm>
            <a:off x="4519632" y="36362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10" name="Google Shape;1410;p122"/>
          <p:cNvSpPr/>
          <p:nvPr/>
        </p:nvSpPr>
        <p:spPr>
          <a:xfrm>
            <a:off x="3762575" y="363522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SYN/ACK</a:t>
            </a:r>
            <a:endParaRPr sz="700"/>
          </a:p>
        </p:txBody>
      </p:sp>
      <p:sp>
        <p:nvSpPr>
          <p:cNvPr id="1411" name="Google Shape;1411;p122"/>
          <p:cNvSpPr/>
          <p:nvPr/>
        </p:nvSpPr>
        <p:spPr>
          <a:xfrm>
            <a:off x="2639835" y="416522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12" name="Google Shape;1412;p122"/>
          <p:cNvSpPr/>
          <p:nvPr/>
        </p:nvSpPr>
        <p:spPr>
          <a:xfrm>
            <a:off x="3284082" y="41641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13" name="Google Shape;1413;p122"/>
          <p:cNvSpPr/>
          <p:nvPr/>
        </p:nvSpPr>
        <p:spPr>
          <a:xfrm>
            <a:off x="4991073" y="416418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14" name="Google Shape;1414;p122"/>
          <p:cNvSpPr/>
          <p:nvPr/>
        </p:nvSpPr>
        <p:spPr>
          <a:xfrm>
            <a:off x="4519632" y="41652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15" name="Google Shape;1415;p122"/>
          <p:cNvSpPr/>
          <p:nvPr/>
        </p:nvSpPr>
        <p:spPr>
          <a:xfrm>
            <a:off x="3762575" y="416417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700"/>
          </a:p>
        </p:txBody>
      </p:sp>
      <p:sp>
        <p:nvSpPr>
          <p:cNvPr id="1416" name="Google Shape;1416;p122"/>
          <p:cNvSpPr/>
          <p:nvPr/>
        </p:nvSpPr>
        <p:spPr>
          <a:xfrm>
            <a:off x="7203700" y="3913675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17" name="Google Shape;1417;p122"/>
          <p:cNvSpPr txBox="1"/>
          <p:nvPr/>
        </p:nvSpPr>
        <p:spPr>
          <a:xfrm>
            <a:off x="7279625" y="44484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8" name="Google Shape;1418;p122"/>
          <p:cNvSpPr/>
          <p:nvPr/>
        </p:nvSpPr>
        <p:spPr>
          <a:xfrm>
            <a:off x="91725" y="4101350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19" name="Google Shape;1419;p122"/>
          <p:cNvSpPr txBox="1"/>
          <p:nvPr/>
        </p:nvSpPr>
        <p:spPr>
          <a:xfrm>
            <a:off x="167650" y="463610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</a:t>
            </a:r>
            <a:endParaRPr/>
          </a:p>
        </p:txBody>
      </p:sp>
      <p:sp>
        <p:nvSpPr>
          <p:cNvPr id="1425" name="Google Shape;1425;p123"/>
          <p:cNvSpPr txBox="1"/>
          <p:nvPr>
            <p:ph idx="1" type="body"/>
          </p:nvPr>
        </p:nvSpPr>
        <p:spPr>
          <a:xfrm>
            <a:off x="311700" y="1152475"/>
            <a:ext cx="85206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sends data to AppX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encapsulate the data in a segment and send it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AppX acknowledges the segment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Can App1 send new segment before ack of old segment arrives?</a:t>
            </a:r>
            <a:endParaRPr/>
          </a:p>
        </p:txBody>
      </p:sp>
      <p:sp>
        <p:nvSpPr>
          <p:cNvPr id="1426" name="Google Shape;1426;p123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427" name="Google Shape;1427;p123"/>
          <p:cNvCxnSpPr/>
          <p:nvPr/>
        </p:nvCxnSpPr>
        <p:spPr>
          <a:xfrm flipH="1">
            <a:off x="2365250" y="3432625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428" name="Google Shape;1428;p123"/>
          <p:cNvGrpSpPr/>
          <p:nvPr/>
        </p:nvGrpSpPr>
        <p:grpSpPr>
          <a:xfrm>
            <a:off x="6209363" y="3390425"/>
            <a:ext cx="790176" cy="523250"/>
            <a:chOff x="6861863" y="3530550"/>
            <a:chExt cx="790176" cy="523250"/>
          </a:xfrm>
        </p:grpSpPr>
        <p:pic>
          <p:nvPicPr>
            <p:cNvPr id="1429" name="Google Shape;1429;p123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Google Shape;1430;p123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431" name="Google Shape;1431;p123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457275" y="339865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23"/>
          <p:cNvSpPr txBox="1"/>
          <p:nvPr/>
        </p:nvSpPr>
        <p:spPr>
          <a:xfrm>
            <a:off x="1457275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3" name="Google Shape;1433;p123"/>
          <p:cNvSpPr txBox="1"/>
          <p:nvPr/>
        </p:nvSpPr>
        <p:spPr>
          <a:xfrm>
            <a:off x="6246763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4" name="Google Shape;1434;p123"/>
          <p:cNvSpPr txBox="1"/>
          <p:nvPr/>
        </p:nvSpPr>
        <p:spPr>
          <a:xfrm>
            <a:off x="153700" y="33080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5" name="Google Shape;1435;p123"/>
          <p:cNvSpPr txBox="1"/>
          <p:nvPr/>
        </p:nvSpPr>
        <p:spPr>
          <a:xfrm>
            <a:off x="7083600" y="31313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22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443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80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6" name="Google Shape;1436;p123"/>
          <p:cNvSpPr/>
          <p:nvPr/>
        </p:nvSpPr>
        <p:spPr>
          <a:xfrm>
            <a:off x="2639760" y="31083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37" name="Google Shape;1437;p123"/>
          <p:cNvSpPr/>
          <p:nvPr/>
        </p:nvSpPr>
        <p:spPr>
          <a:xfrm>
            <a:off x="3284007" y="31073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cxnSp>
        <p:nvCxnSpPr>
          <p:cNvPr id="1438" name="Google Shape;1438;p123"/>
          <p:cNvCxnSpPr/>
          <p:nvPr/>
        </p:nvCxnSpPr>
        <p:spPr>
          <a:xfrm flipH="1">
            <a:off x="2327838" y="3958304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9" name="Google Shape;1439;p123"/>
          <p:cNvSpPr/>
          <p:nvPr/>
        </p:nvSpPr>
        <p:spPr>
          <a:xfrm>
            <a:off x="4990998" y="31073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40" name="Google Shape;1440;p123"/>
          <p:cNvSpPr/>
          <p:nvPr/>
        </p:nvSpPr>
        <p:spPr>
          <a:xfrm>
            <a:off x="4519557" y="31083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41" name="Google Shape;1441;p123"/>
          <p:cNvSpPr/>
          <p:nvPr/>
        </p:nvSpPr>
        <p:spPr>
          <a:xfrm>
            <a:off x="3762500" y="3107325"/>
            <a:ext cx="757200" cy="283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ls</a:t>
            </a:r>
            <a:endParaRPr sz="700"/>
          </a:p>
        </p:txBody>
      </p:sp>
      <p:sp>
        <p:nvSpPr>
          <p:cNvPr id="1442" name="Google Shape;1442;p123"/>
          <p:cNvSpPr/>
          <p:nvPr/>
        </p:nvSpPr>
        <p:spPr>
          <a:xfrm>
            <a:off x="2639835" y="36362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43" name="Google Shape;1443;p123"/>
          <p:cNvSpPr/>
          <p:nvPr/>
        </p:nvSpPr>
        <p:spPr>
          <a:xfrm>
            <a:off x="3284082" y="36352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44" name="Google Shape;1444;p123"/>
          <p:cNvSpPr/>
          <p:nvPr/>
        </p:nvSpPr>
        <p:spPr>
          <a:xfrm>
            <a:off x="4991073" y="36352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45" name="Google Shape;1445;p123"/>
          <p:cNvSpPr/>
          <p:nvPr/>
        </p:nvSpPr>
        <p:spPr>
          <a:xfrm>
            <a:off x="4519632" y="36362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46" name="Google Shape;1446;p123"/>
          <p:cNvSpPr/>
          <p:nvPr/>
        </p:nvSpPr>
        <p:spPr>
          <a:xfrm>
            <a:off x="3762575" y="363522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700"/>
          </a:p>
        </p:txBody>
      </p:sp>
      <p:sp>
        <p:nvSpPr>
          <p:cNvPr id="1447" name="Google Shape;1447;p123"/>
          <p:cNvSpPr/>
          <p:nvPr/>
        </p:nvSpPr>
        <p:spPr>
          <a:xfrm>
            <a:off x="7203700" y="3913675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48" name="Google Shape;1448;p123"/>
          <p:cNvSpPr txBox="1"/>
          <p:nvPr/>
        </p:nvSpPr>
        <p:spPr>
          <a:xfrm>
            <a:off x="7279625" y="44484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9" name="Google Shape;1449;p123"/>
          <p:cNvSpPr/>
          <p:nvPr/>
        </p:nvSpPr>
        <p:spPr>
          <a:xfrm>
            <a:off x="91725" y="4101350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50" name="Google Shape;1450;p123"/>
          <p:cNvSpPr txBox="1"/>
          <p:nvPr/>
        </p:nvSpPr>
        <p:spPr>
          <a:xfrm>
            <a:off x="167650" y="463610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</a:t>
            </a:r>
            <a:endParaRPr/>
          </a:p>
        </p:txBody>
      </p:sp>
      <p:sp>
        <p:nvSpPr>
          <p:cNvPr id="1456" name="Google Shape;1456;p124"/>
          <p:cNvSpPr txBox="1"/>
          <p:nvPr>
            <p:ph idx="1" type="body"/>
          </p:nvPr>
        </p:nvSpPr>
        <p:spPr>
          <a:xfrm>
            <a:off x="311700" y="114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App1 sends segment 1,2 and 3 to AppX</a:t>
            </a:r>
            <a:endParaRPr/>
          </a:p>
          <a:p>
            <a:pPr indent="-30003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AppX acknowledge all of them with a single ACK 3</a:t>
            </a:r>
            <a:endParaRPr/>
          </a:p>
        </p:txBody>
      </p:sp>
      <p:sp>
        <p:nvSpPr>
          <p:cNvPr id="1457" name="Google Shape;1457;p124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458" name="Google Shape;1458;p124"/>
          <p:cNvCxnSpPr/>
          <p:nvPr/>
        </p:nvCxnSpPr>
        <p:spPr>
          <a:xfrm flipH="1">
            <a:off x="2356075" y="2134363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459" name="Google Shape;1459;p124"/>
          <p:cNvGrpSpPr/>
          <p:nvPr/>
        </p:nvGrpSpPr>
        <p:grpSpPr>
          <a:xfrm>
            <a:off x="6387938" y="2258725"/>
            <a:ext cx="790176" cy="523250"/>
            <a:chOff x="6861863" y="3530550"/>
            <a:chExt cx="790176" cy="523250"/>
          </a:xfrm>
        </p:grpSpPr>
        <p:pic>
          <p:nvPicPr>
            <p:cNvPr id="1460" name="Google Shape;1460;p124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Google Shape;1461;p124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462" name="Google Shape;1462;p124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429050" y="219370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124"/>
          <p:cNvSpPr txBox="1"/>
          <p:nvPr/>
        </p:nvSpPr>
        <p:spPr>
          <a:xfrm>
            <a:off x="1429050" y="271695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4" name="Google Shape;1464;p124"/>
          <p:cNvSpPr txBox="1"/>
          <p:nvPr/>
        </p:nvSpPr>
        <p:spPr>
          <a:xfrm>
            <a:off x="6425338" y="27902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5" name="Google Shape;1465;p124"/>
          <p:cNvSpPr txBox="1"/>
          <p:nvPr/>
        </p:nvSpPr>
        <p:spPr>
          <a:xfrm>
            <a:off x="125475" y="210305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6" name="Google Shape;1466;p124"/>
          <p:cNvSpPr txBox="1"/>
          <p:nvPr/>
        </p:nvSpPr>
        <p:spPr>
          <a:xfrm>
            <a:off x="7262175" y="19996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22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443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80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7" name="Google Shape;1467;p124"/>
          <p:cNvSpPr/>
          <p:nvPr/>
        </p:nvSpPr>
        <p:spPr>
          <a:xfrm>
            <a:off x="2630585" y="1810113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68" name="Google Shape;1468;p124"/>
          <p:cNvSpPr/>
          <p:nvPr/>
        </p:nvSpPr>
        <p:spPr>
          <a:xfrm>
            <a:off x="3274832" y="1809068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cxnSp>
        <p:nvCxnSpPr>
          <p:cNvPr id="1469" name="Google Shape;1469;p124"/>
          <p:cNvCxnSpPr/>
          <p:nvPr/>
        </p:nvCxnSpPr>
        <p:spPr>
          <a:xfrm flipH="1">
            <a:off x="2327838" y="3958304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0" name="Google Shape;1470;p124"/>
          <p:cNvSpPr/>
          <p:nvPr/>
        </p:nvSpPr>
        <p:spPr>
          <a:xfrm>
            <a:off x="4981823" y="1809068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71" name="Google Shape;1471;p124"/>
          <p:cNvSpPr/>
          <p:nvPr/>
        </p:nvSpPr>
        <p:spPr>
          <a:xfrm>
            <a:off x="4510382" y="1810118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72" name="Google Shape;1472;p124"/>
          <p:cNvSpPr/>
          <p:nvPr/>
        </p:nvSpPr>
        <p:spPr>
          <a:xfrm>
            <a:off x="3753325" y="1809063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seq1</a:t>
            </a:r>
            <a:endParaRPr sz="700"/>
          </a:p>
        </p:txBody>
      </p:sp>
      <p:sp>
        <p:nvSpPr>
          <p:cNvPr id="1473" name="Google Shape;1473;p124"/>
          <p:cNvSpPr/>
          <p:nvPr/>
        </p:nvSpPr>
        <p:spPr>
          <a:xfrm>
            <a:off x="2639835" y="36362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74" name="Google Shape;1474;p124"/>
          <p:cNvSpPr/>
          <p:nvPr/>
        </p:nvSpPr>
        <p:spPr>
          <a:xfrm>
            <a:off x="3284082" y="36352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75" name="Google Shape;1475;p124"/>
          <p:cNvSpPr/>
          <p:nvPr/>
        </p:nvSpPr>
        <p:spPr>
          <a:xfrm>
            <a:off x="4991073" y="36352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76" name="Google Shape;1476;p124"/>
          <p:cNvSpPr/>
          <p:nvPr/>
        </p:nvSpPr>
        <p:spPr>
          <a:xfrm>
            <a:off x="4519632" y="36362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77" name="Google Shape;1477;p124"/>
          <p:cNvSpPr/>
          <p:nvPr/>
        </p:nvSpPr>
        <p:spPr>
          <a:xfrm>
            <a:off x="3762575" y="363522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ACK3</a:t>
            </a:r>
            <a:endParaRPr sz="700"/>
          </a:p>
        </p:txBody>
      </p:sp>
      <p:sp>
        <p:nvSpPr>
          <p:cNvPr id="1478" name="Google Shape;1478;p124"/>
          <p:cNvSpPr/>
          <p:nvPr/>
        </p:nvSpPr>
        <p:spPr>
          <a:xfrm>
            <a:off x="7382275" y="2781975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79" name="Google Shape;1479;p124"/>
          <p:cNvSpPr txBox="1"/>
          <p:nvPr/>
        </p:nvSpPr>
        <p:spPr>
          <a:xfrm>
            <a:off x="7458200" y="33167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0" name="Google Shape;1480;p124"/>
          <p:cNvSpPr/>
          <p:nvPr/>
        </p:nvSpPr>
        <p:spPr>
          <a:xfrm>
            <a:off x="63500" y="2896400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481" name="Google Shape;1481;p124"/>
          <p:cNvSpPr txBox="1"/>
          <p:nvPr/>
        </p:nvSpPr>
        <p:spPr>
          <a:xfrm>
            <a:off x="139425" y="343115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82" name="Google Shape;1482;p124"/>
          <p:cNvCxnSpPr/>
          <p:nvPr/>
        </p:nvCxnSpPr>
        <p:spPr>
          <a:xfrm flipH="1">
            <a:off x="2356075" y="2563650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83" name="Google Shape;1483;p124"/>
          <p:cNvSpPr/>
          <p:nvPr/>
        </p:nvSpPr>
        <p:spPr>
          <a:xfrm>
            <a:off x="2630585" y="223940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84" name="Google Shape;1484;p124"/>
          <p:cNvSpPr/>
          <p:nvPr/>
        </p:nvSpPr>
        <p:spPr>
          <a:xfrm>
            <a:off x="3274832" y="22383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85" name="Google Shape;1485;p124"/>
          <p:cNvSpPr/>
          <p:nvPr/>
        </p:nvSpPr>
        <p:spPr>
          <a:xfrm>
            <a:off x="4981823" y="223835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86" name="Google Shape;1486;p124"/>
          <p:cNvSpPr/>
          <p:nvPr/>
        </p:nvSpPr>
        <p:spPr>
          <a:xfrm>
            <a:off x="4510382" y="22394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87" name="Google Shape;1487;p124"/>
          <p:cNvSpPr/>
          <p:nvPr/>
        </p:nvSpPr>
        <p:spPr>
          <a:xfrm>
            <a:off x="3753325" y="223835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seq2</a:t>
            </a:r>
            <a:endParaRPr sz="700"/>
          </a:p>
        </p:txBody>
      </p:sp>
      <p:cxnSp>
        <p:nvCxnSpPr>
          <p:cNvPr id="1488" name="Google Shape;1488;p124"/>
          <p:cNvCxnSpPr/>
          <p:nvPr/>
        </p:nvCxnSpPr>
        <p:spPr>
          <a:xfrm flipH="1">
            <a:off x="2356075" y="3007059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89" name="Google Shape;1489;p124"/>
          <p:cNvSpPr/>
          <p:nvPr/>
        </p:nvSpPr>
        <p:spPr>
          <a:xfrm>
            <a:off x="2630585" y="2682808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490" name="Google Shape;1490;p124"/>
          <p:cNvSpPr/>
          <p:nvPr/>
        </p:nvSpPr>
        <p:spPr>
          <a:xfrm>
            <a:off x="3274832" y="2681764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491" name="Google Shape;1491;p124"/>
          <p:cNvSpPr/>
          <p:nvPr/>
        </p:nvSpPr>
        <p:spPr>
          <a:xfrm>
            <a:off x="4981823" y="2681764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492" name="Google Shape;1492;p124"/>
          <p:cNvSpPr/>
          <p:nvPr/>
        </p:nvSpPr>
        <p:spPr>
          <a:xfrm>
            <a:off x="4510382" y="2682814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493" name="Google Shape;1493;p124"/>
          <p:cNvSpPr/>
          <p:nvPr/>
        </p:nvSpPr>
        <p:spPr>
          <a:xfrm>
            <a:off x="3753325" y="2681758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seq3</a:t>
            </a:r>
            <a:endParaRPr sz="7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data</a:t>
            </a:r>
            <a:endParaRPr/>
          </a:p>
        </p:txBody>
      </p:sp>
      <p:sp>
        <p:nvSpPr>
          <p:cNvPr id="1499" name="Google Shape;1499;p125"/>
          <p:cNvSpPr txBox="1"/>
          <p:nvPr>
            <p:ph idx="1" type="body"/>
          </p:nvPr>
        </p:nvSpPr>
        <p:spPr>
          <a:xfrm>
            <a:off x="311700" y="994300"/>
            <a:ext cx="53214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App1 sends segment 1,2 and 3 to AppX</a:t>
            </a:r>
            <a:endParaRPr/>
          </a:p>
          <a:p>
            <a:pPr indent="-30003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Seg 3 is lost, AppX acknowledge 3</a:t>
            </a:r>
            <a:endParaRPr/>
          </a:p>
          <a:p>
            <a:pPr indent="-30003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App1 resend Seq 3 </a:t>
            </a:r>
            <a:endParaRPr/>
          </a:p>
        </p:txBody>
      </p:sp>
      <p:sp>
        <p:nvSpPr>
          <p:cNvPr id="1500" name="Google Shape;1500;p125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501" name="Google Shape;1501;p125"/>
          <p:cNvCxnSpPr/>
          <p:nvPr/>
        </p:nvCxnSpPr>
        <p:spPr>
          <a:xfrm flipH="1">
            <a:off x="2356075" y="2134363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502" name="Google Shape;1502;p125"/>
          <p:cNvGrpSpPr/>
          <p:nvPr/>
        </p:nvGrpSpPr>
        <p:grpSpPr>
          <a:xfrm>
            <a:off x="6387938" y="2258725"/>
            <a:ext cx="790176" cy="523250"/>
            <a:chOff x="6861863" y="3530550"/>
            <a:chExt cx="790176" cy="523250"/>
          </a:xfrm>
        </p:grpSpPr>
        <p:pic>
          <p:nvPicPr>
            <p:cNvPr id="1503" name="Google Shape;1503;p125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4" name="Google Shape;1504;p125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505" name="Google Shape;1505;p125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429050" y="219370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25"/>
          <p:cNvSpPr txBox="1"/>
          <p:nvPr/>
        </p:nvSpPr>
        <p:spPr>
          <a:xfrm>
            <a:off x="1429050" y="271695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7" name="Google Shape;1507;p125"/>
          <p:cNvSpPr txBox="1"/>
          <p:nvPr/>
        </p:nvSpPr>
        <p:spPr>
          <a:xfrm>
            <a:off x="6425338" y="27902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8" name="Google Shape;1508;p125"/>
          <p:cNvSpPr txBox="1"/>
          <p:nvPr/>
        </p:nvSpPr>
        <p:spPr>
          <a:xfrm>
            <a:off x="125475" y="210305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9" name="Google Shape;1509;p125"/>
          <p:cNvSpPr txBox="1"/>
          <p:nvPr/>
        </p:nvSpPr>
        <p:spPr>
          <a:xfrm>
            <a:off x="7262175" y="19996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22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443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80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0" name="Google Shape;1510;p125"/>
          <p:cNvSpPr/>
          <p:nvPr/>
        </p:nvSpPr>
        <p:spPr>
          <a:xfrm>
            <a:off x="2630585" y="1810113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11" name="Google Shape;1511;p125"/>
          <p:cNvSpPr/>
          <p:nvPr/>
        </p:nvSpPr>
        <p:spPr>
          <a:xfrm>
            <a:off x="3274832" y="1809068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cxnSp>
        <p:nvCxnSpPr>
          <p:cNvPr id="1512" name="Google Shape;1512;p125"/>
          <p:cNvCxnSpPr/>
          <p:nvPr/>
        </p:nvCxnSpPr>
        <p:spPr>
          <a:xfrm flipH="1">
            <a:off x="2306671" y="3729704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125"/>
          <p:cNvSpPr/>
          <p:nvPr/>
        </p:nvSpPr>
        <p:spPr>
          <a:xfrm>
            <a:off x="4981823" y="1809068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14" name="Google Shape;1514;p125"/>
          <p:cNvSpPr/>
          <p:nvPr/>
        </p:nvSpPr>
        <p:spPr>
          <a:xfrm>
            <a:off x="4510382" y="1810118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15" name="Google Shape;1515;p125"/>
          <p:cNvSpPr/>
          <p:nvPr/>
        </p:nvSpPr>
        <p:spPr>
          <a:xfrm>
            <a:off x="3753325" y="1809063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seq1</a:t>
            </a:r>
            <a:endParaRPr sz="700"/>
          </a:p>
        </p:txBody>
      </p:sp>
      <p:sp>
        <p:nvSpPr>
          <p:cNvPr id="1516" name="Google Shape;1516;p125"/>
          <p:cNvSpPr/>
          <p:nvPr/>
        </p:nvSpPr>
        <p:spPr>
          <a:xfrm>
            <a:off x="2618668" y="3407675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17" name="Google Shape;1517;p125"/>
          <p:cNvSpPr/>
          <p:nvPr/>
        </p:nvSpPr>
        <p:spPr>
          <a:xfrm>
            <a:off x="3262915" y="340663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18" name="Google Shape;1518;p125"/>
          <p:cNvSpPr/>
          <p:nvPr/>
        </p:nvSpPr>
        <p:spPr>
          <a:xfrm>
            <a:off x="4969907" y="3406631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19" name="Google Shape;1519;p125"/>
          <p:cNvSpPr/>
          <p:nvPr/>
        </p:nvSpPr>
        <p:spPr>
          <a:xfrm>
            <a:off x="4498465" y="3407681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20" name="Google Shape;1520;p125"/>
          <p:cNvSpPr/>
          <p:nvPr/>
        </p:nvSpPr>
        <p:spPr>
          <a:xfrm>
            <a:off x="3741408" y="3406625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ACK2</a:t>
            </a:r>
            <a:endParaRPr sz="700"/>
          </a:p>
        </p:txBody>
      </p:sp>
      <p:sp>
        <p:nvSpPr>
          <p:cNvPr id="1521" name="Google Shape;1521;p125"/>
          <p:cNvSpPr/>
          <p:nvPr/>
        </p:nvSpPr>
        <p:spPr>
          <a:xfrm>
            <a:off x="7382275" y="2781975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522" name="Google Shape;1522;p125"/>
          <p:cNvSpPr txBox="1"/>
          <p:nvPr/>
        </p:nvSpPr>
        <p:spPr>
          <a:xfrm>
            <a:off x="7458200" y="33167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3" name="Google Shape;1523;p125"/>
          <p:cNvSpPr/>
          <p:nvPr/>
        </p:nvSpPr>
        <p:spPr>
          <a:xfrm>
            <a:off x="63500" y="2896400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524" name="Google Shape;1524;p125"/>
          <p:cNvSpPr txBox="1"/>
          <p:nvPr/>
        </p:nvSpPr>
        <p:spPr>
          <a:xfrm>
            <a:off x="139425" y="343115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25" name="Google Shape;1525;p125"/>
          <p:cNvCxnSpPr/>
          <p:nvPr/>
        </p:nvCxnSpPr>
        <p:spPr>
          <a:xfrm flipH="1">
            <a:off x="2356075" y="2563650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6" name="Google Shape;1526;p125"/>
          <p:cNvSpPr/>
          <p:nvPr/>
        </p:nvSpPr>
        <p:spPr>
          <a:xfrm>
            <a:off x="2630585" y="223940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27" name="Google Shape;1527;p125"/>
          <p:cNvSpPr/>
          <p:nvPr/>
        </p:nvSpPr>
        <p:spPr>
          <a:xfrm>
            <a:off x="3274832" y="22383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28" name="Google Shape;1528;p125"/>
          <p:cNvSpPr/>
          <p:nvPr/>
        </p:nvSpPr>
        <p:spPr>
          <a:xfrm>
            <a:off x="4981823" y="223835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29" name="Google Shape;1529;p125"/>
          <p:cNvSpPr/>
          <p:nvPr/>
        </p:nvSpPr>
        <p:spPr>
          <a:xfrm>
            <a:off x="4510382" y="22394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30" name="Google Shape;1530;p125"/>
          <p:cNvSpPr/>
          <p:nvPr/>
        </p:nvSpPr>
        <p:spPr>
          <a:xfrm>
            <a:off x="3753325" y="223835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seq2</a:t>
            </a:r>
            <a:endParaRPr sz="700"/>
          </a:p>
        </p:txBody>
      </p:sp>
      <p:cxnSp>
        <p:nvCxnSpPr>
          <p:cNvPr id="1531" name="Google Shape;1531;p125"/>
          <p:cNvCxnSpPr/>
          <p:nvPr/>
        </p:nvCxnSpPr>
        <p:spPr>
          <a:xfrm flipH="1">
            <a:off x="2356075" y="3007059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2" name="Google Shape;1532;p125"/>
          <p:cNvSpPr/>
          <p:nvPr/>
        </p:nvSpPr>
        <p:spPr>
          <a:xfrm>
            <a:off x="2630585" y="2682808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33" name="Google Shape;1533;p125"/>
          <p:cNvSpPr/>
          <p:nvPr/>
        </p:nvSpPr>
        <p:spPr>
          <a:xfrm>
            <a:off x="3274832" y="2681764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34" name="Google Shape;1534;p125"/>
          <p:cNvSpPr/>
          <p:nvPr/>
        </p:nvSpPr>
        <p:spPr>
          <a:xfrm>
            <a:off x="4981823" y="2681764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35" name="Google Shape;1535;p125"/>
          <p:cNvSpPr/>
          <p:nvPr/>
        </p:nvSpPr>
        <p:spPr>
          <a:xfrm>
            <a:off x="4510382" y="2682814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36" name="Google Shape;1536;p125"/>
          <p:cNvSpPr/>
          <p:nvPr/>
        </p:nvSpPr>
        <p:spPr>
          <a:xfrm>
            <a:off x="3753325" y="2681758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seq3</a:t>
            </a:r>
            <a:endParaRPr sz="700"/>
          </a:p>
        </p:txBody>
      </p:sp>
      <p:sp>
        <p:nvSpPr>
          <p:cNvPr id="1537" name="Google Shape;1537;p125"/>
          <p:cNvSpPr/>
          <p:nvPr/>
        </p:nvSpPr>
        <p:spPr>
          <a:xfrm>
            <a:off x="5523050" y="2602500"/>
            <a:ext cx="726600" cy="57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8" name="Google Shape;1538;p125"/>
          <p:cNvCxnSpPr/>
          <p:nvPr/>
        </p:nvCxnSpPr>
        <p:spPr>
          <a:xfrm flipH="1">
            <a:off x="2327850" y="4370184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9" name="Google Shape;1539;p125"/>
          <p:cNvSpPr/>
          <p:nvPr/>
        </p:nvSpPr>
        <p:spPr>
          <a:xfrm>
            <a:off x="2602360" y="4045933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40" name="Google Shape;1540;p125"/>
          <p:cNvSpPr/>
          <p:nvPr/>
        </p:nvSpPr>
        <p:spPr>
          <a:xfrm>
            <a:off x="3246607" y="4044889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41" name="Google Shape;1541;p125"/>
          <p:cNvSpPr/>
          <p:nvPr/>
        </p:nvSpPr>
        <p:spPr>
          <a:xfrm>
            <a:off x="4953598" y="4044889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42" name="Google Shape;1542;p125"/>
          <p:cNvSpPr/>
          <p:nvPr/>
        </p:nvSpPr>
        <p:spPr>
          <a:xfrm>
            <a:off x="4482157" y="4045939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43" name="Google Shape;1543;p125"/>
          <p:cNvSpPr/>
          <p:nvPr/>
        </p:nvSpPr>
        <p:spPr>
          <a:xfrm>
            <a:off x="3725100" y="4044883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seq3</a:t>
            </a:r>
            <a:endParaRPr sz="700"/>
          </a:p>
        </p:txBody>
      </p:sp>
      <p:cxnSp>
        <p:nvCxnSpPr>
          <p:cNvPr id="1544" name="Google Shape;1544;p125"/>
          <p:cNvCxnSpPr/>
          <p:nvPr/>
        </p:nvCxnSpPr>
        <p:spPr>
          <a:xfrm flipH="1">
            <a:off x="2278013" y="4843979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5" name="Google Shape;1545;p125"/>
          <p:cNvSpPr/>
          <p:nvPr/>
        </p:nvSpPr>
        <p:spPr>
          <a:xfrm>
            <a:off x="2590010" y="452195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46" name="Google Shape;1546;p125"/>
          <p:cNvSpPr/>
          <p:nvPr/>
        </p:nvSpPr>
        <p:spPr>
          <a:xfrm>
            <a:off x="3234257" y="45209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47" name="Google Shape;1547;p125"/>
          <p:cNvSpPr/>
          <p:nvPr/>
        </p:nvSpPr>
        <p:spPr>
          <a:xfrm>
            <a:off x="4941248" y="452090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48" name="Google Shape;1548;p125"/>
          <p:cNvSpPr/>
          <p:nvPr/>
        </p:nvSpPr>
        <p:spPr>
          <a:xfrm>
            <a:off x="4469807" y="45219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49" name="Google Shape;1549;p125"/>
          <p:cNvSpPr/>
          <p:nvPr/>
        </p:nvSpPr>
        <p:spPr>
          <a:xfrm>
            <a:off x="3712750" y="452090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ACK3</a:t>
            </a:r>
            <a:endParaRPr sz="7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Connection</a:t>
            </a:r>
            <a:endParaRPr/>
          </a:p>
        </p:txBody>
      </p:sp>
      <p:sp>
        <p:nvSpPr>
          <p:cNvPr id="1555" name="Google Shape;1555;p126"/>
          <p:cNvSpPr txBox="1"/>
          <p:nvPr>
            <p:ph idx="1" type="body"/>
          </p:nvPr>
        </p:nvSpPr>
        <p:spPr>
          <a:xfrm>
            <a:off x="311700" y="1152475"/>
            <a:ext cx="85206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wants to close the connection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App1 sends FIN, AppX ACK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AppX sends FIN, App1 ACK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way handshake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26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557" name="Google Shape;1557;p126"/>
          <p:cNvCxnSpPr/>
          <p:nvPr/>
        </p:nvCxnSpPr>
        <p:spPr>
          <a:xfrm flipH="1">
            <a:off x="2358200" y="3016350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558" name="Google Shape;1558;p126"/>
          <p:cNvGrpSpPr/>
          <p:nvPr/>
        </p:nvGrpSpPr>
        <p:grpSpPr>
          <a:xfrm>
            <a:off x="6202313" y="2974150"/>
            <a:ext cx="790176" cy="523250"/>
            <a:chOff x="6861863" y="3530550"/>
            <a:chExt cx="790176" cy="523250"/>
          </a:xfrm>
        </p:grpSpPr>
        <p:pic>
          <p:nvPicPr>
            <p:cNvPr id="1559" name="Google Shape;1559;p126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0" name="Google Shape;1560;p126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561" name="Google Shape;1561;p126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450225" y="2982375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126"/>
          <p:cNvSpPr txBox="1"/>
          <p:nvPr/>
        </p:nvSpPr>
        <p:spPr>
          <a:xfrm>
            <a:off x="1450225" y="3505625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3" name="Google Shape;1563;p126"/>
          <p:cNvSpPr txBox="1"/>
          <p:nvPr/>
        </p:nvSpPr>
        <p:spPr>
          <a:xfrm>
            <a:off x="6239713" y="3505625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4" name="Google Shape;1564;p126"/>
          <p:cNvSpPr txBox="1"/>
          <p:nvPr/>
        </p:nvSpPr>
        <p:spPr>
          <a:xfrm>
            <a:off x="146650" y="28917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App1-port 5555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5" name="Google Shape;1565;p126"/>
          <p:cNvSpPr txBox="1"/>
          <p:nvPr/>
        </p:nvSpPr>
        <p:spPr>
          <a:xfrm>
            <a:off x="7076550" y="271505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AppX-port 22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443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80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6" name="Google Shape;1566;p126"/>
          <p:cNvSpPr/>
          <p:nvPr/>
        </p:nvSpPr>
        <p:spPr>
          <a:xfrm>
            <a:off x="2632710" y="269210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67" name="Google Shape;1567;p126"/>
          <p:cNvSpPr/>
          <p:nvPr/>
        </p:nvSpPr>
        <p:spPr>
          <a:xfrm>
            <a:off x="3276957" y="26910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cxnSp>
        <p:nvCxnSpPr>
          <p:cNvPr id="1568" name="Google Shape;1568;p126"/>
          <p:cNvCxnSpPr/>
          <p:nvPr/>
        </p:nvCxnSpPr>
        <p:spPr>
          <a:xfrm flipH="1">
            <a:off x="2320788" y="3542029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126"/>
          <p:cNvCxnSpPr/>
          <p:nvPr/>
        </p:nvCxnSpPr>
        <p:spPr>
          <a:xfrm flipH="1">
            <a:off x="2398388" y="4584653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0" name="Google Shape;1570;p126"/>
          <p:cNvSpPr/>
          <p:nvPr/>
        </p:nvSpPr>
        <p:spPr>
          <a:xfrm>
            <a:off x="4983948" y="269105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71" name="Google Shape;1571;p126"/>
          <p:cNvSpPr/>
          <p:nvPr/>
        </p:nvSpPr>
        <p:spPr>
          <a:xfrm>
            <a:off x="4512507" y="26921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72" name="Google Shape;1572;p126"/>
          <p:cNvSpPr/>
          <p:nvPr/>
        </p:nvSpPr>
        <p:spPr>
          <a:xfrm>
            <a:off x="3755450" y="269105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</a:t>
            </a:r>
            <a:endParaRPr sz="700"/>
          </a:p>
        </p:txBody>
      </p:sp>
      <p:sp>
        <p:nvSpPr>
          <p:cNvPr id="1573" name="Google Shape;1573;p126"/>
          <p:cNvSpPr/>
          <p:nvPr/>
        </p:nvSpPr>
        <p:spPr>
          <a:xfrm>
            <a:off x="2632785" y="322000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74" name="Google Shape;1574;p126"/>
          <p:cNvSpPr/>
          <p:nvPr/>
        </p:nvSpPr>
        <p:spPr>
          <a:xfrm>
            <a:off x="3277032" y="32189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75" name="Google Shape;1575;p126"/>
          <p:cNvSpPr/>
          <p:nvPr/>
        </p:nvSpPr>
        <p:spPr>
          <a:xfrm>
            <a:off x="4984023" y="321895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76" name="Google Shape;1576;p126"/>
          <p:cNvSpPr/>
          <p:nvPr/>
        </p:nvSpPr>
        <p:spPr>
          <a:xfrm>
            <a:off x="4512582" y="32200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77" name="Google Shape;1577;p126"/>
          <p:cNvSpPr/>
          <p:nvPr/>
        </p:nvSpPr>
        <p:spPr>
          <a:xfrm>
            <a:off x="3755525" y="321895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700"/>
          </a:p>
        </p:txBody>
      </p:sp>
      <p:sp>
        <p:nvSpPr>
          <p:cNvPr id="1578" name="Google Shape;1578;p126"/>
          <p:cNvSpPr/>
          <p:nvPr/>
        </p:nvSpPr>
        <p:spPr>
          <a:xfrm>
            <a:off x="2632785" y="4248150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79" name="Google Shape;1579;p126"/>
          <p:cNvSpPr/>
          <p:nvPr/>
        </p:nvSpPr>
        <p:spPr>
          <a:xfrm>
            <a:off x="3277032" y="424710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80" name="Google Shape;1580;p126"/>
          <p:cNvSpPr/>
          <p:nvPr/>
        </p:nvSpPr>
        <p:spPr>
          <a:xfrm>
            <a:off x="4984023" y="4247106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81" name="Google Shape;1581;p126"/>
          <p:cNvSpPr/>
          <p:nvPr/>
        </p:nvSpPr>
        <p:spPr>
          <a:xfrm>
            <a:off x="4512582" y="4248156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82" name="Google Shape;1582;p126"/>
          <p:cNvSpPr/>
          <p:nvPr/>
        </p:nvSpPr>
        <p:spPr>
          <a:xfrm>
            <a:off x="3755525" y="4247100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700"/>
          </a:p>
        </p:txBody>
      </p:sp>
      <p:sp>
        <p:nvSpPr>
          <p:cNvPr id="1583" name="Google Shape;1583;p126"/>
          <p:cNvSpPr/>
          <p:nvPr/>
        </p:nvSpPr>
        <p:spPr>
          <a:xfrm>
            <a:off x="7196650" y="3497400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584" name="Google Shape;1584;p126"/>
          <p:cNvSpPr txBox="1"/>
          <p:nvPr/>
        </p:nvSpPr>
        <p:spPr>
          <a:xfrm>
            <a:off x="7272575" y="403215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5" name="Google Shape;1585;p126"/>
          <p:cNvSpPr/>
          <p:nvPr/>
        </p:nvSpPr>
        <p:spPr>
          <a:xfrm>
            <a:off x="84675" y="3685075"/>
            <a:ext cx="1418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10.0.0.1:5555:10.0.0.2:22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586" name="Google Shape;1586;p126"/>
          <p:cNvSpPr txBox="1"/>
          <p:nvPr/>
        </p:nvSpPr>
        <p:spPr>
          <a:xfrm>
            <a:off x="160600" y="42198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descriptor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87" name="Google Shape;1587;p126"/>
          <p:cNvCxnSpPr/>
          <p:nvPr/>
        </p:nvCxnSpPr>
        <p:spPr>
          <a:xfrm flipH="1">
            <a:off x="2320788" y="4056617"/>
            <a:ext cx="37263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8" name="Google Shape;1588;p126"/>
          <p:cNvSpPr/>
          <p:nvPr/>
        </p:nvSpPr>
        <p:spPr>
          <a:xfrm>
            <a:off x="2632785" y="3734588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10.0.0.2</a:t>
            </a:r>
            <a:endParaRPr sz="900"/>
          </a:p>
        </p:txBody>
      </p:sp>
      <p:sp>
        <p:nvSpPr>
          <p:cNvPr id="1589" name="Google Shape;1589;p126"/>
          <p:cNvSpPr/>
          <p:nvPr/>
        </p:nvSpPr>
        <p:spPr>
          <a:xfrm>
            <a:off x="3277032" y="3733543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</a:t>
            </a:r>
            <a:endParaRPr sz="700"/>
          </a:p>
        </p:txBody>
      </p:sp>
      <p:sp>
        <p:nvSpPr>
          <p:cNvPr id="1590" name="Google Shape;1590;p126"/>
          <p:cNvSpPr/>
          <p:nvPr/>
        </p:nvSpPr>
        <p:spPr>
          <a:xfrm>
            <a:off x="4984023" y="3733543"/>
            <a:ext cx="651300" cy="28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10.0.0.1</a:t>
            </a:r>
            <a:endParaRPr sz="900"/>
          </a:p>
        </p:txBody>
      </p:sp>
      <p:sp>
        <p:nvSpPr>
          <p:cNvPr id="1591" name="Google Shape;1591;p126"/>
          <p:cNvSpPr/>
          <p:nvPr/>
        </p:nvSpPr>
        <p:spPr>
          <a:xfrm>
            <a:off x="4512582" y="3734593"/>
            <a:ext cx="4785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5555</a:t>
            </a:r>
            <a:endParaRPr sz="700"/>
          </a:p>
        </p:txBody>
      </p:sp>
      <p:sp>
        <p:nvSpPr>
          <p:cNvPr id="1592" name="Google Shape;1592;p126"/>
          <p:cNvSpPr/>
          <p:nvPr/>
        </p:nvSpPr>
        <p:spPr>
          <a:xfrm>
            <a:off x="3755525" y="3733538"/>
            <a:ext cx="757200" cy="28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</a:t>
            </a:r>
            <a:endParaRPr sz="7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Pros</a:t>
            </a:r>
            <a:endParaRPr/>
          </a:p>
        </p:txBody>
      </p:sp>
      <p:sp>
        <p:nvSpPr>
          <p:cNvPr id="1598" name="Google Shape;1598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Guarantee delivery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one can send data without prior knowledge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Control and Congestion Control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Packets no corruption or app level work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and can’t be easily spoofed</a:t>
            </a:r>
            <a:endParaRPr/>
          </a:p>
        </p:txBody>
      </p:sp>
      <p:sp>
        <p:nvSpPr>
          <p:cNvPr id="1599" name="Google Shape;1599;p12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Cons</a:t>
            </a:r>
            <a:endParaRPr/>
          </a:p>
        </p:txBody>
      </p:sp>
      <p:sp>
        <p:nvSpPr>
          <p:cNvPr id="1605" name="Google Shape;1605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header overhead compared to UDP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- consumes memory on server and client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high latency for certain workloads (Slow start/ congestion/ acks)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too much at a low level (hence QUIC)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connection to send multiple streams of data (HTTP requests)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 1 has nothing to do with Stream 2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Stream 1 and Stream 2 packets must arrive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Meltdown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good candidate for VPN</a:t>
            </a:r>
            <a:endParaRPr/>
          </a:p>
        </p:txBody>
      </p:sp>
      <p:sp>
        <p:nvSpPr>
          <p:cNvPr id="1606" name="Google Shape;1606;p128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12" name="Google Shape;1612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Transmission Control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4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“Controls” the transmission unlike UDP which is a firehose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Connection concept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Retransmission, acknowledgement, guaranteed delivery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Stateful, connection has a state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&amp; Cons</a:t>
            </a:r>
            <a:endParaRPr/>
          </a:p>
        </p:txBody>
      </p:sp>
      <p:sp>
        <p:nvSpPr>
          <p:cNvPr id="1613" name="Google Shape;1613;p12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30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</a:t>
            </a:r>
            <a:endParaRPr/>
          </a:p>
        </p:txBody>
      </p:sp>
      <p:sp>
        <p:nvSpPr>
          <p:cNvPr id="1619" name="Google Shape;1619;p130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Security</a:t>
            </a:r>
            <a:endParaRPr/>
          </a:p>
        </p:txBody>
      </p:sp>
      <p:sp>
        <p:nvSpPr>
          <p:cNvPr id="1620" name="Google Shape;1620;p13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</a:t>
            </a:r>
            <a:endParaRPr/>
          </a:p>
        </p:txBody>
      </p:sp>
      <p:sp>
        <p:nvSpPr>
          <p:cNvPr id="1626" name="Google Shape;1626;p13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Vanilla HTTP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TLS 1.2 Handshake	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Diffie Hellman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TLS 1.3 Improvements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Curl</a:t>
            </a:r>
            <a:endParaRPr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–trace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32"/>
          <p:cNvSpPr txBox="1"/>
          <p:nvPr>
            <p:ph type="title"/>
          </p:nvPr>
        </p:nvSpPr>
        <p:spPr>
          <a:xfrm>
            <a:off x="323425" y="32065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632" name="Google Shape;1632;p132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3" name="Google Shape;1633;p132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132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5" name="Google Shape;1635;p132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636" name="Google Shape;1636;p132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7" name="Google Shape;1637;p132"/>
            <p:cNvSpPr txBox="1"/>
            <p:nvPr/>
          </p:nvSpPr>
          <p:spPr>
            <a:xfrm rot="379195">
              <a:off x="4024698" y="1333419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38" name="Google Shape;1638;p132"/>
          <p:cNvGrpSpPr/>
          <p:nvPr/>
        </p:nvGrpSpPr>
        <p:grpSpPr>
          <a:xfrm>
            <a:off x="2340550" y="2302173"/>
            <a:ext cx="4394100" cy="1204077"/>
            <a:chOff x="2340550" y="2302173"/>
            <a:chExt cx="4394100" cy="1204077"/>
          </a:xfrm>
        </p:grpSpPr>
        <p:cxnSp>
          <p:nvCxnSpPr>
            <p:cNvPr id="1639" name="Google Shape;1639;p132"/>
            <p:cNvCxnSpPr/>
            <p:nvPr/>
          </p:nvCxnSpPr>
          <p:spPr>
            <a:xfrm flipH="1">
              <a:off x="2340550" y="2516250"/>
              <a:ext cx="4394100" cy="990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0" name="Google Shape;1640;p132"/>
            <p:cNvSpPr txBox="1"/>
            <p:nvPr/>
          </p:nvSpPr>
          <p:spPr>
            <a:xfrm rot="-972128">
              <a:off x="4121545" y="2429552"/>
              <a:ext cx="1030009" cy="82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641" name="Google Shape;1641;p132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32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643" name="Google Shape;1643;p132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32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45" name="Google Shape;1645;p132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646" name="Google Shape;1646;p132"/>
          <p:cNvSpPr txBox="1"/>
          <p:nvPr/>
        </p:nvSpPr>
        <p:spPr>
          <a:xfrm>
            <a:off x="7817000" y="758575"/>
            <a:ext cx="980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7" name="Google Shape;1647;p132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4737" y="2106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8" name="Google Shape;1648;p132"/>
          <p:cNvGrpSpPr/>
          <p:nvPr/>
        </p:nvGrpSpPr>
        <p:grpSpPr>
          <a:xfrm>
            <a:off x="605993" y="2176737"/>
            <a:ext cx="1341323" cy="800783"/>
            <a:chOff x="2666325" y="4298650"/>
            <a:chExt cx="790176" cy="523250"/>
          </a:xfrm>
        </p:grpSpPr>
        <p:pic>
          <p:nvPicPr>
            <p:cNvPr id="1649" name="Google Shape;1649;p132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0" name="Google Shape;1650;p13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33"/>
          <p:cNvSpPr txBox="1"/>
          <p:nvPr>
            <p:ph type="title"/>
          </p:nvPr>
        </p:nvSpPr>
        <p:spPr>
          <a:xfrm>
            <a:off x="323425" y="32065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  <p:sp>
        <p:nvSpPr>
          <p:cNvPr id="1656" name="Google Shape;1656;p133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7" name="Google Shape;1657;p133"/>
          <p:cNvCxnSpPr/>
          <p:nvPr/>
        </p:nvCxnSpPr>
        <p:spPr>
          <a:xfrm>
            <a:off x="1609650" y="10518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Google Shape;1658;p133"/>
          <p:cNvSpPr txBox="1"/>
          <p:nvPr>
            <p:ph type="title"/>
          </p:nvPr>
        </p:nvSpPr>
        <p:spPr>
          <a:xfrm>
            <a:off x="1531950" y="5849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659" name="Google Shape;1659;p133"/>
          <p:cNvCxnSpPr/>
          <p:nvPr/>
        </p:nvCxnSpPr>
        <p:spPr>
          <a:xfrm>
            <a:off x="1570800" y="4819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0" name="Google Shape;1660;p133"/>
          <p:cNvSpPr txBox="1"/>
          <p:nvPr>
            <p:ph type="title"/>
          </p:nvPr>
        </p:nvSpPr>
        <p:spPr>
          <a:xfrm>
            <a:off x="1531950" y="43435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1661" name="Google Shape;1661;p133"/>
          <p:cNvGrpSpPr/>
          <p:nvPr/>
        </p:nvGrpSpPr>
        <p:grpSpPr>
          <a:xfrm>
            <a:off x="2536975" y="1092632"/>
            <a:ext cx="4005600" cy="492368"/>
            <a:chOff x="2536975" y="1092632"/>
            <a:chExt cx="4005600" cy="492368"/>
          </a:xfrm>
        </p:grpSpPr>
        <p:cxnSp>
          <p:nvCxnSpPr>
            <p:cNvPr id="1662" name="Google Shape;1662;p133"/>
            <p:cNvCxnSpPr/>
            <p:nvPr/>
          </p:nvCxnSpPr>
          <p:spPr>
            <a:xfrm>
              <a:off x="2536975" y="1585000"/>
              <a:ext cx="4005600" cy="0"/>
            </a:xfrm>
            <a:prstGeom prst="straightConnector1">
              <a:avLst/>
            </a:prstGeom>
            <a:noFill/>
            <a:ln cap="flat" cmpd="sng" w="114300">
              <a:solidFill>
                <a:srgbClr val="38761D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63" name="Google Shape;1663;p133"/>
            <p:cNvSpPr txBox="1"/>
            <p:nvPr/>
          </p:nvSpPr>
          <p:spPr>
            <a:xfrm rot="-1488">
              <a:off x="3936260" y="1092932"/>
              <a:ext cx="13863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Handshake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64" name="Google Shape;1664;p133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grpSp>
        <p:nvGrpSpPr>
          <p:cNvPr id="1665" name="Google Shape;1665;p133"/>
          <p:cNvGrpSpPr/>
          <p:nvPr/>
        </p:nvGrpSpPr>
        <p:grpSpPr>
          <a:xfrm>
            <a:off x="2333400" y="2998973"/>
            <a:ext cx="4392000" cy="1203977"/>
            <a:chOff x="2333400" y="2998973"/>
            <a:chExt cx="4392000" cy="1203977"/>
          </a:xfrm>
        </p:grpSpPr>
        <p:cxnSp>
          <p:nvCxnSpPr>
            <p:cNvPr id="1666" name="Google Shape;1666;p133"/>
            <p:cNvCxnSpPr/>
            <p:nvPr/>
          </p:nvCxnSpPr>
          <p:spPr>
            <a:xfrm flipH="1">
              <a:off x="2333400" y="3515350"/>
              <a:ext cx="4392000" cy="687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7" name="Google Shape;1667;p133"/>
            <p:cNvSpPr txBox="1"/>
            <p:nvPr/>
          </p:nvSpPr>
          <p:spPr>
            <a:xfrm rot="-972128">
              <a:off x="4114408" y="3126352"/>
              <a:ext cx="1030009" cy="82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68" name="Google Shape;1668;p133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9" name="Google Shape;1669;p133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4737" y="2106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133"/>
          <p:cNvGrpSpPr/>
          <p:nvPr/>
        </p:nvGrpSpPr>
        <p:grpSpPr>
          <a:xfrm>
            <a:off x="2386725" y="2099550"/>
            <a:ext cx="4359300" cy="632575"/>
            <a:chOff x="2386725" y="2099550"/>
            <a:chExt cx="4359300" cy="632575"/>
          </a:xfrm>
        </p:grpSpPr>
        <p:cxnSp>
          <p:nvCxnSpPr>
            <p:cNvPr id="1671" name="Google Shape;1671;p133"/>
            <p:cNvCxnSpPr/>
            <p:nvPr/>
          </p:nvCxnSpPr>
          <p:spPr>
            <a:xfrm>
              <a:off x="2386725" y="2368225"/>
              <a:ext cx="4359300" cy="363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2" name="Google Shape;1672;p133"/>
            <p:cNvSpPr txBox="1"/>
            <p:nvPr/>
          </p:nvSpPr>
          <p:spPr>
            <a:xfrm rot="379195">
              <a:off x="4024685" y="2155144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73" name="Google Shape;1673;p133"/>
          <p:cNvGrpSpPr/>
          <p:nvPr/>
        </p:nvGrpSpPr>
        <p:grpSpPr>
          <a:xfrm>
            <a:off x="605993" y="2176737"/>
            <a:ext cx="1341323" cy="800783"/>
            <a:chOff x="2666325" y="4298650"/>
            <a:chExt cx="790176" cy="523250"/>
          </a:xfrm>
        </p:grpSpPr>
        <p:pic>
          <p:nvPicPr>
            <p:cNvPr id="1674" name="Google Shape;1674;p133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5" name="Google Shape;1675;p133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676" name="Google Shape;1676;p133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133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8" name="Google Shape;1678;p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813" y="33146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350" y="13165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6275" y="1278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700" y="1926150"/>
            <a:ext cx="524925" cy="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TLS </a:t>
            </a:r>
            <a:endParaRPr/>
          </a:p>
        </p:txBody>
      </p:sp>
      <p:sp>
        <p:nvSpPr>
          <p:cNvPr id="1687" name="Google Shape;1687;p13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encrypt with symmetric key algorithms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need to exchange the symmetric key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Key exchange uses asymmetric key (PKI)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Authenticate the server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Extensions (SNI, preshared, 0RTT)</a:t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35"/>
          <p:cNvSpPr txBox="1"/>
          <p:nvPr>
            <p:ph type="title"/>
          </p:nvPr>
        </p:nvSpPr>
        <p:spPr>
          <a:xfrm>
            <a:off x="221675" y="28680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TLS1.2</a:t>
            </a:r>
            <a:endParaRPr/>
          </a:p>
        </p:txBody>
      </p:sp>
      <p:sp>
        <p:nvSpPr>
          <p:cNvPr id="1693" name="Google Shape;1693;p135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4" name="Google Shape;1694;p135"/>
          <p:cNvCxnSpPr/>
          <p:nvPr/>
        </p:nvCxnSpPr>
        <p:spPr>
          <a:xfrm>
            <a:off x="1609650" y="7536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135"/>
          <p:cNvSpPr txBox="1"/>
          <p:nvPr>
            <p:ph type="title"/>
          </p:nvPr>
        </p:nvSpPr>
        <p:spPr>
          <a:xfrm>
            <a:off x="1531950" y="2868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696" name="Google Shape;1696;p135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7" name="Google Shape;1697;p135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98" name="Google Shape;1698;p135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99" name="Google Shape;1699;p135"/>
          <p:cNvGrpSpPr/>
          <p:nvPr/>
        </p:nvGrpSpPr>
        <p:grpSpPr>
          <a:xfrm>
            <a:off x="2355475" y="770150"/>
            <a:ext cx="4368600" cy="512700"/>
            <a:chOff x="2355475" y="770150"/>
            <a:chExt cx="4368600" cy="512700"/>
          </a:xfrm>
        </p:grpSpPr>
        <p:cxnSp>
          <p:nvCxnSpPr>
            <p:cNvPr id="1700" name="Google Shape;1700;p135"/>
            <p:cNvCxnSpPr/>
            <p:nvPr/>
          </p:nvCxnSpPr>
          <p:spPr>
            <a:xfrm>
              <a:off x="2355475" y="1023100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1" name="Google Shape;1701;p135"/>
            <p:cNvSpPr txBox="1"/>
            <p:nvPr/>
          </p:nvSpPr>
          <p:spPr>
            <a:xfrm rot="379027">
              <a:off x="4023578" y="845994"/>
              <a:ext cx="1398693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Client hello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702" name="Google Shape;1702;p135"/>
          <p:cNvGrpSpPr/>
          <p:nvPr/>
        </p:nvGrpSpPr>
        <p:grpSpPr>
          <a:xfrm>
            <a:off x="2368225" y="1116383"/>
            <a:ext cx="4374300" cy="435000"/>
            <a:chOff x="2368225" y="1116383"/>
            <a:chExt cx="4374300" cy="435000"/>
          </a:xfrm>
        </p:grpSpPr>
        <p:cxnSp>
          <p:nvCxnSpPr>
            <p:cNvPr id="1703" name="Google Shape;1703;p135"/>
            <p:cNvCxnSpPr/>
            <p:nvPr/>
          </p:nvCxnSpPr>
          <p:spPr>
            <a:xfrm flipH="1">
              <a:off x="2368225" y="1422650"/>
              <a:ext cx="4374300" cy="12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4" name="Google Shape;1704;p135"/>
            <p:cNvSpPr txBox="1"/>
            <p:nvPr/>
          </p:nvSpPr>
          <p:spPr>
            <a:xfrm rot="-183674">
              <a:off x="3974215" y="1153478"/>
              <a:ext cx="1398796" cy="360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Server hello (cert)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705" name="Google Shape;1705;p135"/>
          <p:cNvGrpSpPr/>
          <p:nvPr/>
        </p:nvGrpSpPr>
        <p:grpSpPr>
          <a:xfrm>
            <a:off x="2414413" y="2026575"/>
            <a:ext cx="4312500" cy="536075"/>
            <a:chOff x="2414413" y="2026575"/>
            <a:chExt cx="4312500" cy="536075"/>
          </a:xfrm>
        </p:grpSpPr>
        <p:cxnSp>
          <p:nvCxnSpPr>
            <p:cNvPr id="1706" name="Google Shape;1706;p135"/>
            <p:cNvCxnSpPr/>
            <p:nvPr/>
          </p:nvCxnSpPr>
          <p:spPr>
            <a:xfrm flipH="1">
              <a:off x="2414413" y="2260850"/>
              <a:ext cx="4312500" cy="301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7" name="Google Shape;1707;p135"/>
            <p:cNvSpPr txBox="1"/>
            <p:nvPr/>
          </p:nvSpPr>
          <p:spPr>
            <a:xfrm rot="-183431">
              <a:off x="3807373" y="2081669"/>
              <a:ext cx="2075654" cy="360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Change cipher, fin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708" name="Google Shape;1708;p135"/>
          <p:cNvGrpSpPr/>
          <p:nvPr/>
        </p:nvGrpSpPr>
        <p:grpSpPr>
          <a:xfrm>
            <a:off x="2377475" y="2871100"/>
            <a:ext cx="4368600" cy="477550"/>
            <a:chOff x="2377475" y="2871100"/>
            <a:chExt cx="4368600" cy="477550"/>
          </a:xfrm>
        </p:grpSpPr>
        <p:cxnSp>
          <p:nvCxnSpPr>
            <p:cNvPr id="1709" name="Google Shape;1709;p135"/>
            <p:cNvCxnSpPr/>
            <p:nvPr/>
          </p:nvCxnSpPr>
          <p:spPr>
            <a:xfrm>
              <a:off x="2377475" y="3099050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0" name="Google Shape;1710;p135"/>
            <p:cNvSpPr txBox="1"/>
            <p:nvPr/>
          </p:nvSpPr>
          <p:spPr>
            <a:xfrm rot="379195">
              <a:off x="4158448" y="2926694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1" name="Google Shape;1711;p135"/>
          <p:cNvGrpSpPr/>
          <p:nvPr/>
        </p:nvGrpSpPr>
        <p:grpSpPr>
          <a:xfrm>
            <a:off x="2322000" y="3348573"/>
            <a:ext cx="4405500" cy="978000"/>
            <a:chOff x="2322000" y="3348573"/>
            <a:chExt cx="4405500" cy="978000"/>
          </a:xfrm>
        </p:grpSpPr>
        <p:cxnSp>
          <p:nvCxnSpPr>
            <p:cNvPr id="1712" name="Google Shape;1712;p135"/>
            <p:cNvCxnSpPr/>
            <p:nvPr/>
          </p:nvCxnSpPr>
          <p:spPr>
            <a:xfrm flipH="1">
              <a:off x="2322000" y="3829575"/>
              <a:ext cx="44055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3" name="Google Shape;1713;p135"/>
            <p:cNvSpPr txBox="1"/>
            <p:nvPr/>
          </p:nvSpPr>
          <p:spPr>
            <a:xfrm rot="-546999">
              <a:off x="4124306" y="3425005"/>
              <a:ext cx="1030011" cy="82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4" name="Google Shape;1714;p135"/>
          <p:cNvGrpSpPr/>
          <p:nvPr/>
        </p:nvGrpSpPr>
        <p:grpSpPr>
          <a:xfrm>
            <a:off x="2405225" y="1551375"/>
            <a:ext cx="4318800" cy="543600"/>
            <a:chOff x="2405225" y="1551375"/>
            <a:chExt cx="4318800" cy="543600"/>
          </a:xfrm>
        </p:grpSpPr>
        <p:cxnSp>
          <p:nvCxnSpPr>
            <p:cNvPr id="1715" name="Google Shape;1715;p135"/>
            <p:cNvCxnSpPr/>
            <p:nvPr/>
          </p:nvCxnSpPr>
          <p:spPr>
            <a:xfrm>
              <a:off x="2405225" y="1813175"/>
              <a:ext cx="4318800" cy="237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6" name="Google Shape;1716;p135"/>
            <p:cNvSpPr txBox="1"/>
            <p:nvPr/>
          </p:nvSpPr>
          <p:spPr>
            <a:xfrm rot="379123">
              <a:off x="3939100" y="1642669"/>
              <a:ext cx="1679100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Change cipher, fin 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pic>
        <p:nvPicPr>
          <p:cNvPr id="1717" name="Google Shape;1717;p13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4737" y="2106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8" name="Google Shape;1718;p135"/>
          <p:cNvGrpSpPr/>
          <p:nvPr/>
        </p:nvGrpSpPr>
        <p:grpSpPr>
          <a:xfrm>
            <a:off x="605993" y="2176737"/>
            <a:ext cx="1341323" cy="800783"/>
            <a:chOff x="2666325" y="4298650"/>
            <a:chExt cx="790176" cy="523250"/>
          </a:xfrm>
        </p:grpSpPr>
        <p:pic>
          <p:nvPicPr>
            <p:cNvPr id="1719" name="Google Shape;1719;p13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0" name="Google Shape;1720;p135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721" name="Google Shape;1721;p135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135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3" name="Google Shape;1723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875" y="5666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6000" y="5898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Google Shape;1725;p135"/>
          <p:cNvSpPr txBox="1"/>
          <p:nvPr/>
        </p:nvSpPr>
        <p:spPr>
          <a:xfrm>
            <a:off x="6969550" y="131625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RSA Public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6" name="Google Shape;1726;p135"/>
          <p:cNvSpPr txBox="1"/>
          <p:nvPr/>
        </p:nvSpPr>
        <p:spPr>
          <a:xfrm>
            <a:off x="6864079" y="666275"/>
            <a:ext cx="16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RSA Private key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7" name="Google Shape;1727;p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098" y="2716835"/>
            <a:ext cx="477550" cy="4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4949" y="3509374"/>
            <a:ext cx="512700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125" y="1095098"/>
            <a:ext cx="477550" cy="4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350" y="13165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275" y="1349913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2" name="Google Shape;1732;p135"/>
          <p:cNvGrpSpPr/>
          <p:nvPr/>
        </p:nvGrpSpPr>
        <p:grpSpPr>
          <a:xfrm>
            <a:off x="3339313" y="1349900"/>
            <a:ext cx="728425" cy="609600"/>
            <a:chOff x="2950000" y="1349900"/>
            <a:chExt cx="728425" cy="609600"/>
          </a:xfrm>
        </p:grpSpPr>
        <p:pic>
          <p:nvPicPr>
            <p:cNvPr id="1733" name="Google Shape;1733;p1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0875" y="1481948"/>
              <a:ext cx="477550" cy="47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4" name="Google Shape;1734;p1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950000" y="13499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5" name="Google Shape;1735;p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8800" y="1014313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6" name="Google Shape;1736;p135"/>
          <p:cNvGrpSpPr/>
          <p:nvPr/>
        </p:nvGrpSpPr>
        <p:grpSpPr>
          <a:xfrm>
            <a:off x="7132388" y="941775"/>
            <a:ext cx="728425" cy="609600"/>
            <a:chOff x="2950000" y="1349900"/>
            <a:chExt cx="728425" cy="609600"/>
          </a:xfrm>
        </p:grpSpPr>
        <p:pic>
          <p:nvPicPr>
            <p:cNvPr id="1737" name="Google Shape;1737;p1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0875" y="1481948"/>
              <a:ext cx="477550" cy="47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8" name="Google Shape;1738;p1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950000" y="1349900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1744" name="Google Shape;1744;p136"/>
          <p:cNvSpPr txBox="1"/>
          <p:nvPr/>
        </p:nvSpPr>
        <p:spPr>
          <a:xfrm>
            <a:off x="2095500" y="2061875"/>
            <a:ext cx="53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+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45" name="Google Shape;1745;p136"/>
          <p:cNvSpPr txBox="1"/>
          <p:nvPr/>
        </p:nvSpPr>
        <p:spPr>
          <a:xfrm>
            <a:off x="2034975" y="3379675"/>
            <a:ext cx="53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+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46" name="Google Shape;1746;p136"/>
          <p:cNvSpPr txBox="1"/>
          <p:nvPr/>
        </p:nvSpPr>
        <p:spPr>
          <a:xfrm>
            <a:off x="4437500" y="2465525"/>
            <a:ext cx="9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=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747" name="Google Shape;1747;p136"/>
          <p:cNvSpPr txBox="1"/>
          <p:nvPr/>
        </p:nvSpPr>
        <p:spPr>
          <a:xfrm>
            <a:off x="443750" y="1476075"/>
            <a:ext cx="997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Private </a:t>
            </a:r>
            <a:r>
              <a:rPr lang="en">
                <a:solidFill>
                  <a:schemeClr val="accent5"/>
                </a:solidFill>
              </a:rPr>
              <a:t>x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48" name="Google Shape;1748;p136"/>
          <p:cNvSpPr txBox="1"/>
          <p:nvPr/>
        </p:nvSpPr>
        <p:spPr>
          <a:xfrm>
            <a:off x="443750" y="2731175"/>
            <a:ext cx="997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</a:t>
            </a:r>
            <a:r>
              <a:rPr lang="en">
                <a:solidFill>
                  <a:srgbClr val="FF0000"/>
                </a:solidFill>
              </a:rPr>
              <a:t>g,n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9" name="Google Shape;1749;p136"/>
          <p:cNvSpPr txBox="1"/>
          <p:nvPr/>
        </p:nvSpPr>
        <p:spPr>
          <a:xfrm>
            <a:off x="443750" y="4085675"/>
            <a:ext cx="997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Private </a:t>
            </a:r>
            <a:r>
              <a:rPr lang="en">
                <a:solidFill>
                  <a:srgbClr val="D5A6BD"/>
                </a:solidFill>
              </a:rPr>
              <a:t>y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750" name="Google Shape;1750;p136"/>
          <p:cNvSpPr txBox="1"/>
          <p:nvPr/>
        </p:nvSpPr>
        <p:spPr>
          <a:xfrm>
            <a:off x="7140225" y="2731175"/>
            <a:ext cx="1692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Symmetric key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1" name="Google Shape;1751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875" y="2656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125" y="13556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9125" y="273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9125" y="4106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37"/>
          <p:cNvSpPr/>
          <p:nvPr/>
        </p:nvSpPr>
        <p:spPr>
          <a:xfrm>
            <a:off x="2117900" y="1266150"/>
            <a:ext cx="4258200" cy="13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1761" name="Google Shape;1761;p137"/>
          <p:cNvSpPr txBox="1"/>
          <p:nvPr/>
        </p:nvSpPr>
        <p:spPr>
          <a:xfrm>
            <a:off x="3972463" y="1576150"/>
            <a:ext cx="53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+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62" name="Google Shape;1762;p137"/>
          <p:cNvSpPr txBox="1"/>
          <p:nvPr/>
        </p:nvSpPr>
        <p:spPr>
          <a:xfrm>
            <a:off x="549100" y="1649550"/>
            <a:ext cx="13644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Unbreakable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/can be shared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3" name="Google Shape;1763;p137"/>
          <p:cNvSpPr/>
          <p:nvPr/>
        </p:nvSpPr>
        <p:spPr>
          <a:xfrm>
            <a:off x="2117900" y="3020975"/>
            <a:ext cx="4258200" cy="13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137"/>
          <p:cNvSpPr txBox="1"/>
          <p:nvPr/>
        </p:nvSpPr>
        <p:spPr>
          <a:xfrm>
            <a:off x="3972463" y="3330975"/>
            <a:ext cx="53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+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65" name="Google Shape;1765;p137"/>
          <p:cNvSpPr txBox="1"/>
          <p:nvPr/>
        </p:nvSpPr>
        <p:spPr>
          <a:xfrm>
            <a:off x="549100" y="3310475"/>
            <a:ext cx="1409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Unbreakable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/can be shared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rgbClr val="D5A6BD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6" name="Google Shape;176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50" y="1649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00" y="1649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00" y="33125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Google Shape;1769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750" y="33125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137"/>
          <p:cNvSpPr txBox="1"/>
          <p:nvPr/>
        </p:nvSpPr>
        <p:spPr>
          <a:xfrm>
            <a:off x="549100" y="4326575"/>
            <a:ext cx="3179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n)^</a:t>
            </a:r>
            <a:r>
              <a:rPr lang="en">
                <a:solidFill>
                  <a:srgbClr val="FF00FF"/>
                </a:solidFill>
              </a:rPr>
              <a:t>y = </a:t>
            </a:r>
            <a:r>
              <a:rPr lang="en">
                <a:solidFill>
                  <a:srgbClr val="FFD966"/>
                </a:solidFill>
              </a:rPr>
              <a:t>g^xy % n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rgbClr val="D5A6BD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n)^</a:t>
            </a: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rgbClr val="FF0000"/>
                </a:solidFill>
              </a:rPr>
              <a:t> = </a:t>
            </a:r>
            <a:r>
              <a:rPr lang="en">
                <a:solidFill>
                  <a:srgbClr val="FFD966"/>
                </a:solidFill>
              </a:rPr>
              <a:t>g^xy % 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Extensions</a:t>
            </a:r>
            <a:endParaRPr/>
          </a:p>
        </p:txBody>
      </p:sp>
      <p:sp>
        <p:nvSpPr>
          <p:cNvPr id="1776" name="Google Shape;1776;p13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SNI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Server Name Indication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ALPN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Application Layer Protocol </a:t>
            </a:r>
            <a:r>
              <a:rPr lang="en" sz="2400"/>
              <a:t>Negotiation</a:t>
            </a:r>
            <a:r>
              <a:rPr lang="en" sz="2400"/>
              <a:t> 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Pre-shared key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0RTT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ECH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Encrypted Client Hello</a:t>
            </a:r>
            <a:endParaRPr sz="2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39"/>
          <p:cNvSpPr txBox="1"/>
          <p:nvPr>
            <p:ph type="title"/>
          </p:nvPr>
        </p:nvSpPr>
        <p:spPr>
          <a:xfrm>
            <a:off x="221675" y="28680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TLS1.3</a:t>
            </a:r>
            <a:endParaRPr/>
          </a:p>
        </p:txBody>
      </p:sp>
      <p:cxnSp>
        <p:nvCxnSpPr>
          <p:cNvPr id="1782" name="Google Shape;1782;p139"/>
          <p:cNvCxnSpPr/>
          <p:nvPr/>
        </p:nvCxnSpPr>
        <p:spPr>
          <a:xfrm>
            <a:off x="1609650" y="7536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3" name="Google Shape;1783;p139"/>
          <p:cNvSpPr txBox="1"/>
          <p:nvPr>
            <p:ph type="title"/>
          </p:nvPr>
        </p:nvSpPr>
        <p:spPr>
          <a:xfrm>
            <a:off x="1531950" y="2868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784" name="Google Shape;1784;p139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5" name="Google Shape;1785;p139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86" name="Google Shape;1786;p139"/>
          <p:cNvSpPr txBox="1"/>
          <p:nvPr/>
        </p:nvSpPr>
        <p:spPr>
          <a:xfrm>
            <a:off x="4152363" y="3455488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grpSp>
        <p:nvGrpSpPr>
          <p:cNvPr id="1787" name="Google Shape;1787;p139"/>
          <p:cNvGrpSpPr/>
          <p:nvPr/>
        </p:nvGrpSpPr>
        <p:grpSpPr>
          <a:xfrm>
            <a:off x="2383213" y="2064038"/>
            <a:ext cx="4368600" cy="477550"/>
            <a:chOff x="2383213" y="2064038"/>
            <a:chExt cx="4368600" cy="477550"/>
          </a:xfrm>
        </p:grpSpPr>
        <p:cxnSp>
          <p:nvCxnSpPr>
            <p:cNvPr id="1788" name="Google Shape;1788;p139"/>
            <p:cNvCxnSpPr/>
            <p:nvPr/>
          </p:nvCxnSpPr>
          <p:spPr>
            <a:xfrm>
              <a:off x="2383213" y="2291988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9" name="Google Shape;1789;p139"/>
            <p:cNvSpPr txBox="1"/>
            <p:nvPr/>
          </p:nvSpPr>
          <p:spPr>
            <a:xfrm rot="379195">
              <a:off x="4164185" y="2119632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90" name="Google Shape;1790;p139"/>
          <p:cNvGrpSpPr/>
          <p:nvPr/>
        </p:nvGrpSpPr>
        <p:grpSpPr>
          <a:xfrm>
            <a:off x="2327738" y="2541511"/>
            <a:ext cx="4405500" cy="978000"/>
            <a:chOff x="2327738" y="2541511"/>
            <a:chExt cx="4405500" cy="978000"/>
          </a:xfrm>
        </p:grpSpPr>
        <p:cxnSp>
          <p:nvCxnSpPr>
            <p:cNvPr id="1791" name="Google Shape;1791;p139"/>
            <p:cNvCxnSpPr/>
            <p:nvPr/>
          </p:nvCxnSpPr>
          <p:spPr>
            <a:xfrm flipH="1">
              <a:off x="2327738" y="3022513"/>
              <a:ext cx="44055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2" name="Google Shape;1792;p139"/>
            <p:cNvSpPr txBox="1"/>
            <p:nvPr/>
          </p:nvSpPr>
          <p:spPr>
            <a:xfrm rot="-546999">
              <a:off x="4130044" y="2617942"/>
              <a:ext cx="1030011" cy="82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93" name="Google Shape;1793;p139"/>
          <p:cNvGrpSpPr/>
          <p:nvPr/>
        </p:nvGrpSpPr>
        <p:grpSpPr>
          <a:xfrm>
            <a:off x="2340450" y="1245703"/>
            <a:ext cx="4412700" cy="632447"/>
            <a:chOff x="2340450" y="1245703"/>
            <a:chExt cx="4412700" cy="632447"/>
          </a:xfrm>
        </p:grpSpPr>
        <p:cxnSp>
          <p:nvCxnSpPr>
            <p:cNvPr id="1794" name="Google Shape;1794;p139"/>
            <p:cNvCxnSpPr/>
            <p:nvPr/>
          </p:nvCxnSpPr>
          <p:spPr>
            <a:xfrm flipH="1">
              <a:off x="2340450" y="1498650"/>
              <a:ext cx="4412700" cy="37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5" name="Google Shape;1795;p139"/>
            <p:cNvSpPr txBox="1"/>
            <p:nvPr/>
          </p:nvSpPr>
          <p:spPr>
            <a:xfrm rot="-183536">
              <a:off x="3565935" y="1318048"/>
              <a:ext cx="2720977" cy="360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server hello/ change cipher/ fin 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pic>
        <p:nvPicPr>
          <p:cNvPr id="1796" name="Google Shape;1796;p13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3525" y="26342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7" name="Google Shape;1797;p139"/>
          <p:cNvGrpSpPr/>
          <p:nvPr/>
        </p:nvGrpSpPr>
        <p:grpSpPr>
          <a:xfrm>
            <a:off x="604781" y="2704537"/>
            <a:ext cx="1341323" cy="800783"/>
            <a:chOff x="2666325" y="4298650"/>
            <a:chExt cx="790176" cy="523250"/>
          </a:xfrm>
        </p:grpSpPr>
        <p:pic>
          <p:nvPicPr>
            <p:cNvPr id="1798" name="Google Shape;1798;p13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Google Shape;1799;p139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00" name="Google Shape;1800;p139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139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2" name="Google Shape;1802;p139"/>
          <p:cNvGrpSpPr/>
          <p:nvPr/>
        </p:nvGrpSpPr>
        <p:grpSpPr>
          <a:xfrm>
            <a:off x="2355475" y="790750"/>
            <a:ext cx="4368600" cy="507300"/>
            <a:chOff x="2355475" y="790750"/>
            <a:chExt cx="4368600" cy="507300"/>
          </a:xfrm>
        </p:grpSpPr>
        <p:cxnSp>
          <p:nvCxnSpPr>
            <p:cNvPr id="1803" name="Google Shape;1803;p139"/>
            <p:cNvCxnSpPr/>
            <p:nvPr/>
          </p:nvCxnSpPr>
          <p:spPr>
            <a:xfrm>
              <a:off x="2355475" y="1023100"/>
              <a:ext cx="4368600" cy="249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4" name="Google Shape;1804;p139"/>
            <p:cNvSpPr txBox="1"/>
            <p:nvPr/>
          </p:nvSpPr>
          <p:spPr>
            <a:xfrm rot="274791">
              <a:off x="4022797" y="863962"/>
              <a:ext cx="1848502" cy="36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client hello / key /fin 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pic>
        <p:nvPicPr>
          <p:cNvPr id="1805" name="Google Shape;1805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75" y="7939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Google Shape;1806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575" y="1244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4375" y="5484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1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325" y="22391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9" name="Google Shape;1809;p1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5075" y="21261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0" name="Google Shape;1810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425" y="10861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8425" y="11923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550" y="493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7550" y="6038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6750" y="493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5600" y="1337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050" y="1414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125" y="1659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575" y="1736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7775" y="1910400"/>
            <a:ext cx="477550" cy="4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7950" y="2791725"/>
            <a:ext cx="477550" cy="4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139"/>
          <p:cNvSpPr txBox="1"/>
          <p:nvPr/>
        </p:nvSpPr>
        <p:spPr>
          <a:xfrm>
            <a:off x="2905550" y="4182850"/>
            <a:ext cx="3179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n)^</a:t>
            </a:r>
            <a:r>
              <a:rPr lang="en">
                <a:solidFill>
                  <a:srgbClr val="FF00FF"/>
                </a:solidFill>
              </a:rPr>
              <a:t>y = </a:t>
            </a:r>
            <a:r>
              <a:rPr lang="en">
                <a:solidFill>
                  <a:srgbClr val="FFD966"/>
                </a:solidFill>
              </a:rPr>
              <a:t>g^xy % n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(g</a:t>
            </a:r>
            <a:r>
              <a:rPr lang="en">
                <a:solidFill>
                  <a:schemeClr val="dk1"/>
                </a:solidFill>
              </a:rPr>
              <a:t>^</a:t>
            </a:r>
            <a:r>
              <a:rPr lang="en">
                <a:solidFill>
                  <a:srgbClr val="D5A6BD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% </a:t>
            </a:r>
            <a:r>
              <a:rPr lang="en">
                <a:solidFill>
                  <a:srgbClr val="FF0000"/>
                </a:solidFill>
              </a:rPr>
              <a:t>n)^</a:t>
            </a:r>
            <a:r>
              <a:rPr lang="en">
                <a:solidFill>
                  <a:schemeClr val="accent5"/>
                </a:solidFill>
              </a:rPr>
              <a:t>x</a:t>
            </a:r>
            <a:r>
              <a:rPr lang="en">
                <a:solidFill>
                  <a:srgbClr val="FF0000"/>
                </a:solidFill>
              </a:rPr>
              <a:t> = </a:t>
            </a:r>
            <a:r>
              <a:rPr lang="en">
                <a:solidFill>
                  <a:srgbClr val="FFD966"/>
                </a:solidFill>
              </a:rPr>
              <a:t>g^xy % 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Summary</a:t>
            </a:r>
            <a:endParaRPr/>
          </a:p>
        </p:txBody>
      </p:sp>
      <p:sp>
        <p:nvSpPr>
          <p:cNvPr id="1827" name="Google Shape;1827;p14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Vanilla HTTP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TLS 1.2 Handshake	(two round trips)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Diffie Hellman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TLS 1.3 Improvements (one round trip can be zero)</a:t>
            </a:r>
            <a:endParaRPr sz="2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41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</a:t>
            </a:r>
            <a:endParaRPr/>
          </a:p>
        </p:txBody>
      </p:sp>
      <p:sp>
        <p:nvSpPr>
          <p:cNvPr id="1833" name="Google Shape;1833;p141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web protocol lasts decades</a:t>
            </a:r>
            <a:endParaRPr/>
          </a:p>
        </p:txBody>
      </p:sp>
      <p:sp>
        <p:nvSpPr>
          <p:cNvPr id="1834" name="Google Shape;1834;p141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311708" y="43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311700" y="252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do work while waiting?</a:t>
            </a:r>
            <a:endParaRPr/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</a:t>
            </a:r>
            <a:endParaRPr/>
          </a:p>
        </p:txBody>
      </p:sp>
      <p:sp>
        <p:nvSpPr>
          <p:cNvPr id="1840" name="Google Shape;1840;p142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(Client) Browser, python or javascript app, or any app that makes HTTP request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(Server) HTTP Web Server, e.g. IIS, Apache Tomcat, NodeJS, Python Tornado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143"/>
          <p:cNvSpPr/>
          <p:nvPr/>
        </p:nvSpPr>
        <p:spPr>
          <a:xfrm>
            <a:off x="1014075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</a:t>
            </a:r>
            <a:endParaRPr sz="2400"/>
          </a:p>
        </p:txBody>
      </p:sp>
      <p:sp>
        <p:nvSpPr>
          <p:cNvPr id="1846" name="Google Shape;1846;p143"/>
          <p:cNvSpPr/>
          <p:nvPr/>
        </p:nvSpPr>
        <p:spPr>
          <a:xfrm>
            <a:off x="1014075" y="2092707"/>
            <a:ext cx="72504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Headers</a:t>
            </a:r>
            <a:endParaRPr sz="2400"/>
          </a:p>
        </p:txBody>
      </p:sp>
      <p:sp>
        <p:nvSpPr>
          <p:cNvPr id="1847" name="Google Shape;1847;p143"/>
          <p:cNvSpPr/>
          <p:nvPr/>
        </p:nvSpPr>
        <p:spPr>
          <a:xfrm>
            <a:off x="1014075" y="2886950"/>
            <a:ext cx="72504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Body</a:t>
            </a:r>
            <a:endParaRPr sz="2400"/>
          </a:p>
        </p:txBody>
      </p:sp>
      <p:sp>
        <p:nvSpPr>
          <p:cNvPr id="1848" name="Google Shape;1848;p14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1849" name="Google Shape;1849;p143"/>
          <p:cNvSpPr/>
          <p:nvPr/>
        </p:nvSpPr>
        <p:spPr>
          <a:xfrm>
            <a:off x="3466800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PATH</a:t>
            </a:r>
            <a:endParaRPr sz="2400"/>
          </a:p>
        </p:txBody>
      </p:sp>
      <p:sp>
        <p:nvSpPr>
          <p:cNvPr id="1850" name="Google Shape;1850;p143"/>
          <p:cNvSpPr/>
          <p:nvPr/>
        </p:nvSpPr>
        <p:spPr>
          <a:xfrm>
            <a:off x="5919525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Protocol</a:t>
            </a:r>
            <a:endParaRPr sz="2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4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pic>
        <p:nvPicPr>
          <p:cNvPr id="1856" name="Google Shape;1856;p144"/>
          <p:cNvPicPr preferRelativeResize="0"/>
          <p:nvPr/>
        </p:nvPicPr>
        <p:blipFill rotWithShape="1">
          <a:blip r:embed="rId3">
            <a:alphaModFix/>
          </a:blip>
          <a:srcRect b="45548" l="0" r="0" t="0"/>
          <a:stretch/>
        </p:blipFill>
        <p:spPr>
          <a:xfrm>
            <a:off x="428625" y="1224400"/>
            <a:ext cx="8286750" cy="3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144"/>
          <p:cNvPicPr preferRelativeResize="0"/>
          <p:nvPr/>
        </p:nvPicPr>
        <p:blipFill rotWithShape="1">
          <a:blip r:embed="rId4">
            <a:alphaModFix/>
          </a:blip>
          <a:srcRect b="-4430" l="0" r="0" t="4430"/>
          <a:stretch/>
        </p:blipFill>
        <p:spPr>
          <a:xfrm>
            <a:off x="1306375" y="2085150"/>
            <a:ext cx="54197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45"/>
          <p:cNvSpPr/>
          <p:nvPr/>
        </p:nvSpPr>
        <p:spPr>
          <a:xfrm>
            <a:off x="1014075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Protocol</a:t>
            </a:r>
            <a:endParaRPr sz="2400"/>
          </a:p>
        </p:txBody>
      </p:sp>
      <p:sp>
        <p:nvSpPr>
          <p:cNvPr id="1863" name="Google Shape;1863;p145"/>
          <p:cNvSpPr/>
          <p:nvPr/>
        </p:nvSpPr>
        <p:spPr>
          <a:xfrm>
            <a:off x="1014075" y="2092707"/>
            <a:ext cx="72504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Headers</a:t>
            </a:r>
            <a:endParaRPr sz="2400"/>
          </a:p>
        </p:txBody>
      </p:sp>
      <p:sp>
        <p:nvSpPr>
          <p:cNvPr id="1864" name="Google Shape;1864;p145"/>
          <p:cNvSpPr/>
          <p:nvPr/>
        </p:nvSpPr>
        <p:spPr>
          <a:xfrm>
            <a:off x="1014075" y="2886950"/>
            <a:ext cx="72504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Body</a:t>
            </a:r>
            <a:endParaRPr sz="2400"/>
          </a:p>
        </p:txBody>
      </p:sp>
      <p:sp>
        <p:nvSpPr>
          <p:cNvPr id="1865" name="Google Shape;1865;p145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866" name="Google Shape;1866;p145"/>
          <p:cNvSpPr/>
          <p:nvPr/>
        </p:nvSpPr>
        <p:spPr>
          <a:xfrm>
            <a:off x="3466800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</a:t>
            </a:r>
            <a:endParaRPr sz="2400"/>
          </a:p>
        </p:txBody>
      </p:sp>
      <p:sp>
        <p:nvSpPr>
          <p:cNvPr id="1867" name="Google Shape;1867;p145"/>
          <p:cNvSpPr/>
          <p:nvPr/>
        </p:nvSpPr>
        <p:spPr>
          <a:xfrm>
            <a:off x="5919525" y="1291250"/>
            <a:ext cx="23448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Text</a:t>
            </a:r>
            <a:endParaRPr sz="2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46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pic>
        <p:nvPicPr>
          <p:cNvPr id="1873" name="Google Shape;1873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5" y="1210825"/>
            <a:ext cx="8129599" cy="31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147"/>
          <p:cNvSpPr txBox="1"/>
          <p:nvPr>
            <p:ph type="title"/>
          </p:nvPr>
        </p:nvSpPr>
        <p:spPr>
          <a:xfrm>
            <a:off x="323425" y="32065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879" name="Google Shape;1879;p147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0" name="Google Shape;1880;p147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147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2" name="Google Shape;1882;p147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883" name="Google Shape;1883;p147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4" name="Google Shape;1884;p147"/>
            <p:cNvSpPr txBox="1"/>
            <p:nvPr/>
          </p:nvSpPr>
          <p:spPr>
            <a:xfrm rot="379195">
              <a:off x="4024698" y="1333419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85" name="Google Shape;1885;p147"/>
          <p:cNvGrpSpPr/>
          <p:nvPr/>
        </p:nvGrpSpPr>
        <p:grpSpPr>
          <a:xfrm>
            <a:off x="2340550" y="2302173"/>
            <a:ext cx="4394100" cy="1204077"/>
            <a:chOff x="2340550" y="2302173"/>
            <a:chExt cx="4394100" cy="1204077"/>
          </a:xfrm>
        </p:grpSpPr>
        <p:cxnSp>
          <p:nvCxnSpPr>
            <p:cNvPr id="1886" name="Google Shape;1886;p147"/>
            <p:cNvCxnSpPr/>
            <p:nvPr/>
          </p:nvCxnSpPr>
          <p:spPr>
            <a:xfrm flipH="1">
              <a:off x="2340550" y="2516250"/>
              <a:ext cx="4394100" cy="990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7" name="Google Shape;1887;p147"/>
            <p:cNvSpPr txBox="1"/>
            <p:nvPr/>
          </p:nvSpPr>
          <p:spPr>
            <a:xfrm rot="-972128">
              <a:off x="4121545" y="2429552"/>
              <a:ext cx="1030009" cy="82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88" name="Google Shape;1888;p147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9" name="Google Shape;1889;p147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890" name="Google Shape;1890;p147"/>
          <p:cNvCxnSpPr/>
          <p:nvPr/>
        </p:nvCxnSpPr>
        <p:spPr>
          <a:xfrm>
            <a:off x="1570800" y="46455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1" name="Google Shape;1891;p147"/>
          <p:cNvSpPr txBox="1"/>
          <p:nvPr>
            <p:ph type="title"/>
          </p:nvPr>
        </p:nvSpPr>
        <p:spPr>
          <a:xfrm>
            <a:off x="1531950" y="41694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92" name="Google Shape;1892;p147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893" name="Google Shape;1893;p147"/>
          <p:cNvSpPr txBox="1"/>
          <p:nvPr/>
        </p:nvSpPr>
        <p:spPr>
          <a:xfrm>
            <a:off x="7817000" y="758575"/>
            <a:ext cx="980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4" name="Google Shape;1894;p147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4737" y="2106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5" name="Google Shape;1895;p147"/>
          <p:cNvGrpSpPr/>
          <p:nvPr/>
        </p:nvGrpSpPr>
        <p:grpSpPr>
          <a:xfrm>
            <a:off x="605993" y="2176737"/>
            <a:ext cx="1341323" cy="800783"/>
            <a:chOff x="2666325" y="4298650"/>
            <a:chExt cx="790176" cy="523250"/>
          </a:xfrm>
        </p:grpSpPr>
        <p:pic>
          <p:nvPicPr>
            <p:cNvPr id="1896" name="Google Shape;1896;p147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7" name="Google Shape;1897;p147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48"/>
          <p:cNvSpPr txBox="1"/>
          <p:nvPr>
            <p:ph type="title"/>
          </p:nvPr>
        </p:nvSpPr>
        <p:spPr>
          <a:xfrm>
            <a:off x="323425" y="320650"/>
            <a:ext cx="1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  <p:sp>
        <p:nvSpPr>
          <p:cNvPr id="1903" name="Google Shape;1903;p148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4" name="Google Shape;1904;p148"/>
          <p:cNvCxnSpPr/>
          <p:nvPr/>
        </p:nvCxnSpPr>
        <p:spPr>
          <a:xfrm>
            <a:off x="1609650" y="10518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148"/>
          <p:cNvSpPr txBox="1"/>
          <p:nvPr>
            <p:ph type="title"/>
          </p:nvPr>
        </p:nvSpPr>
        <p:spPr>
          <a:xfrm>
            <a:off x="1531950" y="5849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906" name="Google Shape;1906;p148"/>
          <p:cNvCxnSpPr/>
          <p:nvPr/>
        </p:nvCxnSpPr>
        <p:spPr>
          <a:xfrm>
            <a:off x="1570800" y="4819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148"/>
          <p:cNvSpPr txBox="1"/>
          <p:nvPr>
            <p:ph type="title"/>
          </p:nvPr>
        </p:nvSpPr>
        <p:spPr>
          <a:xfrm>
            <a:off x="1531950" y="434350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1908" name="Google Shape;1908;p148"/>
          <p:cNvGrpSpPr/>
          <p:nvPr/>
        </p:nvGrpSpPr>
        <p:grpSpPr>
          <a:xfrm>
            <a:off x="2536975" y="1092632"/>
            <a:ext cx="4005600" cy="492368"/>
            <a:chOff x="2536975" y="1092632"/>
            <a:chExt cx="4005600" cy="492368"/>
          </a:xfrm>
        </p:grpSpPr>
        <p:cxnSp>
          <p:nvCxnSpPr>
            <p:cNvPr id="1909" name="Google Shape;1909;p148"/>
            <p:cNvCxnSpPr/>
            <p:nvPr/>
          </p:nvCxnSpPr>
          <p:spPr>
            <a:xfrm>
              <a:off x="2536975" y="1585000"/>
              <a:ext cx="4005600" cy="0"/>
            </a:xfrm>
            <a:prstGeom prst="straightConnector1">
              <a:avLst/>
            </a:prstGeom>
            <a:noFill/>
            <a:ln cap="flat" cmpd="sng" w="114300">
              <a:solidFill>
                <a:srgbClr val="38761D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10" name="Google Shape;1910;p148"/>
            <p:cNvSpPr txBox="1"/>
            <p:nvPr/>
          </p:nvSpPr>
          <p:spPr>
            <a:xfrm rot="-1488">
              <a:off x="3936260" y="1092932"/>
              <a:ext cx="13863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Handshake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11" name="Google Shape;1911;p148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grpSp>
        <p:nvGrpSpPr>
          <p:cNvPr id="1912" name="Google Shape;1912;p148"/>
          <p:cNvGrpSpPr/>
          <p:nvPr/>
        </p:nvGrpSpPr>
        <p:grpSpPr>
          <a:xfrm>
            <a:off x="2333400" y="2998973"/>
            <a:ext cx="4392000" cy="1203977"/>
            <a:chOff x="2333400" y="2998973"/>
            <a:chExt cx="4392000" cy="1203977"/>
          </a:xfrm>
        </p:grpSpPr>
        <p:cxnSp>
          <p:nvCxnSpPr>
            <p:cNvPr id="1913" name="Google Shape;1913;p148"/>
            <p:cNvCxnSpPr/>
            <p:nvPr/>
          </p:nvCxnSpPr>
          <p:spPr>
            <a:xfrm flipH="1">
              <a:off x="2333400" y="3515350"/>
              <a:ext cx="4392000" cy="687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4" name="Google Shape;1914;p148"/>
            <p:cNvSpPr txBox="1"/>
            <p:nvPr/>
          </p:nvSpPr>
          <p:spPr>
            <a:xfrm rot="-972128">
              <a:off x="4114408" y="3126352"/>
              <a:ext cx="1030009" cy="825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Headers+ index.html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&lt;html&gt;...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15" name="Google Shape;1915;p148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6" name="Google Shape;1916;p148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64737" y="2106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7" name="Google Shape;1917;p148"/>
          <p:cNvGrpSpPr/>
          <p:nvPr/>
        </p:nvGrpSpPr>
        <p:grpSpPr>
          <a:xfrm>
            <a:off x="2386725" y="2099550"/>
            <a:ext cx="4359300" cy="632575"/>
            <a:chOff x="2386725" y="2099550"/>
            <a:chExt cx="4359300" cy="632575"/>
          </a:xfrm>
        </p:grpSpPr>
        <p:cxnSp>
          <p:nvCxnSpPr>
            <p:cNvPr id="1918" name="Google Shape;1918;p148"/>
            <p:cNvCxnSpPr/>
            <p:nvPr/>
          </p:nvCxnSpPr>
          <p:spPr>
            <a:xfrm>
              <a:off x="2386725" y="2368225"/>
              <a:ext cx="4359300" cy="363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9" name="Google Shape;1919;p148"/>
            <p:cNvSpPr txBox="1"/>
            <p:nvPr/>
          </p:nvSpPr>
          <p:spPr>
            <a:xfrm rot="379195">
              <a:off x="4024685" y="2155144"/>
              <a:ext cx="103016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20" name="Google Shape;1920;p148"/>
          <p:cNvGrpSpPr/>
          <p:nvPr/>
        </p:nvGrpSpPr>
        <p:grpSpPr>
          <a:xfrm>
            <a:off x="605993" y="2176737"/>
            <a:ext cx="1341323" cy="800783"/>
            <a:chOff x="2666325" y="4298650"/>
            <a:chExt cx="790176" cy="523250"/>
          </a:xfrm>
        </p:grpSpPr>
        <p:pic>
          <p:nvPicPr>
            <p:cNvPr id="1921" name="Google Shape;1921;p148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2" name="Google Shape;1922;p148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923" name="Google Shape;1923;p148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148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5" name="Google Shape;1925;p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813" y="33146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350" y="13165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6275" y="1278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700" y="1926150"/>
            <a:ext cx="524925" cy="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49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</a:t>
            </a:r>
            <a:endParaRPr/>
          </a:p>
        </p:txBody>
      </p:sp>
      <p:sp>
        <p:nvSpPr>
          <p:cNvPr id="1934" name="Google Shape;1934;p149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5" name="Google Shape;1935;p149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149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7" name="Google Shape;1937;p149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938" name="Google Shape;1938;p149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9" name="Google Shape;1939;p149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/index.html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1940" name="Google Shape;1940;p149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1" name="Google Shape;1941;p149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2" name="Google Shape;1942;p149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1943" name="Google Shape;1943;p149"/>
          <p:cNvCxnSpPr/>
          <p:nvPr/>
        </p:nvCxnSpPr>
        <p:spPr>
          <a:xfrm>
            <a:off x="1609650" y="223641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149"/>
          <p:cNvSpPr txBox="1"/>
          <p:nvPr>
            <p:ph type="title"/>
          </p:nvPr>
        </p:nvSpPr>
        <p:spPr>
          <a:xfrm>
            <a:off x="1570800" y="17623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45" name="Google Shape;1945;p149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946" name="Google Shape;1946;p149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80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47" name="Google Shape;1947;p149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8" name="Google Shape;1948;p149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149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0" name="Google Shape;1950;p149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1" name="Google Shape;1951;p149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2" name="Google Shape;1952;p149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53" name="Google Shape;1953;p149"/>
          <p:cNvCxnSpPr/>
          <p:nvPr/>
        </p:nvCxnSpPr>
        <p:spPr>
          <a:xfrm>
            <a:off x="1609650" y="34259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149"/>
          <p:cNvCxnSpPr/>
          <p:nvPr/>
        </p:nvCxnSpPr>
        <p:spPr>
          <a:xfrm>
            <a:off x="1609650" y="3297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149"/>
          <p:cNvCxnSpPr/>
          <p:nvPr/>
        </p:nvCxnSpPr>
        <p:spPr>
          <a:xfrm>
            <a:off x="1609650" y="23607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149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7" name="Google Shape;1957;p14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8" name="Google Shape;1958;p149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1959" name="Google Shape;1959;p14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0" name="Google Shape;1960;p149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</a:t>
            </a:r>
            <a:endParaRPr/>
          </a:p>
        </p:txBody>
      </p:sp>
      <p:sp>
        <p:nvSpPr>
          <p:cNvPr id="1966" name="Google Shape;1966;p15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TCP connection with each request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Buffering (transfer-encoding:chunked didn’t exist)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multi-homed websites (HOST header)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51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1972" name="Google Shape;1972;p151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3" name="Google Shape;1973;p151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151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5" name="Google Shape;1975;p151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976" name="Google Shape;1976;p151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7" name="Google Shape;1977;p151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/index.html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1978" name="Google Shape;1978;p151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151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151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981" name="Google Shape;1981;p151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….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82" name="Google Shape;1982;p151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80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83" name="Google Shape;1983;p151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4" name="Google Shape;1984;p151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5" name="Google Shape;1985;p151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6" name="Google Shape;1986;p151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7" name="Google Shape;1987;p151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88" name="Google Shape;1988;p151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89" name="Google Shape;1989;p151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0" name="Google Shape;1990;p151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991" name="Google Shape;1991;p15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2" name="Google Shape;1992;p151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1993" name="Google Shape;1993;p151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4" name="Google Shape;1994;p151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I/O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Caller sends a request and blocks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Caller cannot execute any code meanwhile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Receiver responds, Caller unblocks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Caller and Receiver are in “sync”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52"/>
          <p:cNvSpPr txBox="1"/>
          <p:nvPr>
            <p:ph type="title"/>
          </p:nvPr>
        </p:nvSpPr>
        <p:spPr>
          <a:xfrm>
            <a:off x="31650" y="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sp>
        <p:nvSpPr>
          <p:cNvPr id="2000" name="Google Shape;2000;p152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152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152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3" name="Google Shape;2003;p152"/>
          <p:cNvGrpSpPr/>
          <p:nvPr/>
        </p:nvGrpSpPr>
        <p:grpSpPr>
          <a:xfrm>
            <a:off x="2275691" y="1352467"/>
            <a:ext cx="4375800" cy="757425"/>
            <a:chOff x="2377475" y="1277825"/>
            <a:chExt cx="4375800" cy="757425"/>
          </a:xfrm>
        </p:grpSpPr>
        <p:cxnSp>
          <p:nvCxnSpPr>
            <p:cNvPr id="2004" name="Google Shape;2004;p152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5" name="Google Shape;2005;p152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/index.html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2006" name="Google Shape;2006;p152"/>
          <p:cNvCxnSpPr/>
          <p:nvPr/>
        </p:nvCxnSpPr>
        <p:spPr>
          <a:xfrm flipH="1">
            <a:off x="2388625" y="3313950"/>
            <a:ext cx="43272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7" name="Google Shape;2007;p152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152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009" name="Google Shape;2009;p152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….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0" name="Google Shape;2010;p152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80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011" name="Google Shape;2011;p152"/>
          <p:cNvCxnSpPr/>
          <p:nvPr/>
        </p:nvCxnSpPr>
        <p:spPr>
          <a:xfrm>
            <a:off x="2351875" y="1960650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2" name="Google Shape;2012;p152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3" name="Google Shape;2013;p152"/>
          <p:cNvCxnSpPr/>
          <p:nvPr/>
        </p:nvCxnSpPr>
        <p:spPr>
          <a:xfrm>
            <a:off x="2351875" y="2274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4" name="Google Shape;2014;p152"/>
          <p:cNvCxnSpPr/>
          <p:nvPr/>
        </p:nvCxnSpPr>
        <p:spPr>
          <a:xfrm flipH="1">
            <a:off x="2360275" y="3585775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5" name="Google Shape;2015;p152"/>
          <p:cNvSpPr txBox="1"/>
          <p:nvPr/>
        </p:nvSpPr>
        <p:spPr>
          <a:xfrm rot="378785">
            <a:off x="3833230" y="1800269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6" name="Google Shape;2016;p152"/>
          <p:cNvSpPr txBox="1"/>
          <p:nvPr/>
        </p:nvSpPr>
        <p:spPr>
          <a:xfrm rot="378785">
            <a:off x="3799005" y="22027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017" name="Google Shape;2017;p152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8" name="Google Shape;2018;p152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019" name="Google Shape;2019;p152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0" name="Google Shape;2020;p152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021" name="Google Shape;2021;p152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2" name="Google Shape;2022;p15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028" name="Google Shape;2028;p153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Persisted TCP Connection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 Latency &amp; Low CPU Usage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Streaming with Chunked transfer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Pipelining (disabled by default)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Proxying &amp; Multi-homed websites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</a:t>
            </a:r>
            <a:endParaRPr/>
          </a:p>
        </p:txBody>
      </p:sp>
      <p:sp>
        <p:nvSpPr>
          <p:cNvPr id="2034" name="Google Shape;2034;p154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SPDY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Compression	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Multiplexing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Push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Secure by default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Protocol Negotiation during TLS (NPN/ALPN)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 QUIC (HTTP/3)</a:t>
            </a:r>
            <a:endParaRPr/>
          </a:p>
        </p:txBody>
      </p:sp>
      <p:sp>
        <p:nvSpPr>
          <p:cNvPr id="2040" name="Google Shape;2040;p155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Replaces TCP with QUIC	(UDP with Congestion control)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HTTP/2 features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Without HOL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46" name="Google Shape;2046;p156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 Anatomy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HTTP/1.0 over TCP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HTTP/1.1 over TCP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HTTP/2 over TCP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 over QUIC (HTTP/3)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57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2052" name="Google Shape;2052;p157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communications on the web</a:t>
            </a:r>
            <a:endParaRPr/>
          </a:p>
        </p:txBody>
      </p:sp>
      <p:sp>
        <p:nvSpPr>
          <p:cNvPr id="2053" name="Google Shape;2053;p157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59" name="Google Shape;2059;p158"/>
          <p:cNvSpPr txBox="1"/>
          <p:nvPr>
            <p:ph idx="1" type="body"/>
          </p:nvPr>
        </p:nvSpPr>
        <p:spPr>
          <a:xfrm>
            <a:off x="311700" y="1152475"/>
            <a:ext cx="8520600" cy="356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Handshake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use cases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Example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Pros and Cons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59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</a:t>
            </a:r>
            <a:endParaRPr/>
          </a:p>
        </p:txBody>
      </p:sp>
      <p:sp>
        <p:nvSpPr>
          <p:cNvPr id="2065" name="Google Shape;2065;p159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6" name="Google Shape;2066;p159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7" name="Google Shape;2067;p159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8" name="Google Shape;2068;p159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2069" name="Google Shape;2069;p159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0" name="Google Shape;2070;p159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/index.html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2071" name="Google Shape;2071;p159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2" name="Google Shape;2072;p159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159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2074" name="Google Shape;2074;p159"/>
          <p:cNvCxnSpPr/>
          <p:nvPr/>
        </p:nvCxnSpPr>
        <p:spPr>
          <a:xfrm>
            <a:off x="1609650" y="223641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5" name="Google Shape;2075;p159"/>
          <p:cNvSpPr txBox="1"/>
          <p:nvPr>
            <p:ph type="title"/>
          </p:nvPr>
        </p:nvSpPr>
        <p:spPr>
          <a:xfrm>
            <a:off x="1570800" y="17623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76" name="Google Shape;2076;p159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077" name="Google Shape;2077;p159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80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078" name="Google Shape;2078;p159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159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0" name="Google Shape;2080;p159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1" name="Google Shape;2081;p159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2" name="Google Shape;2082;p159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83" name="Google Shape;2083;p159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084" name="Google Shape;2084;p159"/>
          <p:cNvCxnSpPr/>
          <p:nvPr/>
        </p:nvCxnSpPr>
        <p:spPr>
          <a:xfrm>
            <a:off x="1609650" y="34259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159"/>
          <p:cNvCxnSpPr/>
          <p:nvPr/>
        </p:nvCxnSpPr>
        <p:spPr>
          <a:xfrm>
            <a:off x="1609650" y="3297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159"/>
          <p:cNvCxnSpPr/>
          <p:nvPr/>
        </p:nvCxnSpPr>
        <p:spPr>
          <a:xfrm>
            <a:off x="1609650" y="23607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159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8" name="Google Shape;2088;p15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9" name="Google Shape;2089;p159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090" name="Google Shape;2090;p15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1" name="Google Shape;2091;p159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60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097" name="Google Shape;2097;p160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8" name="Google Shape;2098;p160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160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0" name="Google Shape;2100;p160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2101" name="Google Shape;2101;p160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2" name="Google Shape;2102;p160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/index.html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2103" name="Google Shape;2103;p160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4" name="Google Shape;2104;p160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160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106" name="Google Shape;2106;p160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….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07" name="Google Shape;2107;p160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80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108" name="Google Shape;2108;p160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9" name="Google Shape;2109;p160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0" name="Google Shape;2110;p160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1" name="Google Shape;2111;p160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2" name="Google Shape;2112;p160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13" name="Google Shape;2113;p160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114" name="Google Shape;2114;p160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5" name="Google Shape;2115;p160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116" name="Google Shape;2116;p16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7" name="Google Shape;2117;p160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118" name="Google Shape;2118;p160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9" name="Google Shape;2119;p160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61"/>
          <p:cNvSpPr txBox="1"/>
          <p:nvPr>
            <p:ph type="title"/>
          </p:nvPr>
        </p:nvSpPr>
        <p:spPr>
          <a:xfrm>
            <a:off x="66925" y="286800"/>
            <a:ext cx="22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2125" name="Google Shape;2125;p161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6" name="Google Shape;2126;p161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161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8" name="Google Shape;2128;p161"/>
          <p:cNvCxnSpPr/>
          <p:nvPr/>
        </p:nvCxnSpPr>
        <p:spPr>
          <a:xfrm>
            <a:off x="2366725" y="1898500"/>
            <a:ext cx="4346100" cy="23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9" name="Google Shape;2129;p161"/>
          <p:cNvCxnSpPr/>
          <p:nvPr/>
        </p:nvCxnSpPr>
        <p:spPr>
          <a:xfrm flipH="1">
            <a:off x="2353525" y="2666725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0" name="Google Shape;2130;p161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1" name="Google Shape;2131;p161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132" name="Google Shape;2132;p161"/>
          <p:cNvSpPr txBox="1"/>
          <p:nvPr/>
        </p:nvSpPr>
        <p:spPr>
          <a:xfrm>
            <a:off x="4146625" y="4458075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133" name="Google Shape;2133;p161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cxnSp>
        <p:nvCxnSpPr>
          <p:cNvPr id="2134" name="Google Shape;2134;p161"/>
          <p:cNvCxnSpPr/>
          <p:nvPr/>
        </p:nvCxnSpPr>
        <p:spPr>
          <a:xfrm>
            <a:off x="2375650" y="2246200"/>
            <a:ext cx="4352100" cy="260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Google Shape;2135;p161"/>
          <p:cNvCxnSpPr/>
          <p:nvPr/>
        </p:nvCxnSpPr>
        <p:spPr>
          <a:xfrm flipH="1">
            <a:off x="2343425" y="1680875"/>
            <a:ext cx="4368900" cy="1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6" name="Google Shape;2136;p161"/>
          <p:cNvCxnSpPr/>
          <p:nvPr/>
        </p:nvCxnSpPr>
        <p:spPr>
          <a:xfrm>
            <a:off x="2386850" y="2997000"/>
            <a:ext cx="4340700" cy="30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Google Shape;2137;p161"/>
          <p:cNvCxnSpPr/>
          <p:nvPr/>
        </p:nvCxnSpPr>
        <p:spPr>
          <a:xfrm flipH="1">
            <a:off x="2313775" y="34431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161"/>
          <p:cNvCxnSpPr/>
          <p:nvPr/>
        </p:nvCxnSpPr>
        <p:spPr>
          <a:xfrm>
            <a:off x="1609650" y="47727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9" name="Google Shape;2139;p161"/>
          <p:cNvSpPr txBox="1"/>
          <p:nvPr>
            <p:ph type="title"/>
          </p:nvPr>
        </p:nvSpPr>
        <p:spPr>
          <a:xfrm>
            <a:off x="1531950" y="43513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140" name="Google Shape;2140;p161"/>
          <p:cNvCxnSpPr/>
          <p:nvPr/>
        </p:nvCxnSpPr>
        <p:spPr>
          <a:xfrm flipH="1">
            <a:off x="2360275" y="37317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161"/>
          <p:cNvCxnSpPr/>
          <p:nvPr/>
        </p:nvCxnSpPr>
        <p:spPr>
          <a:xfrm flipH="1">
            <a:off x="2360275" y="4056813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161"/>
          <p:cNvCxnSpPr/>
          <p:nvPr/>
        </p:nvCxnSpPr>
        <p:spPr>
          <a:xfrm>
            <a:off x="2369425" y="4172600"/>
            <a:ext cx="4376400" cy="213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3" name="Google Shape;2143;p161"/>
          <p:cNvCxnSpPr/>
          <p:nvPr/>
        </p:nvCxnSpPr>
        <p:spPr>
          <a:xfrm rot="10800000">
            <a:off x="2359675" y="1432175"/>
            <a:ext cx="4267200" cy="441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4" name="Google Shape;2144;p161"/>
          <p:cNvSpPr txBox="1"/>
          <p:nvPr/>
        </p:nvSpPr>
        <p:spPr>
          <a:xfrm>
            <a:off x="3429113" y="1092875"/>
            <a:ext cx="2420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Websocket handshake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45" name="Google Shape;2145;p16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16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7" name="Google Shape;2147;p161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148" name="Google Shape;2148;p161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9" name="Google Shape;2149;p161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an OS synchronous I/O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Program asks OS to read from disk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Program main thread is taken off of the CPU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 completes, program can resume execution</a:t>
            </a:r>
            <a:endParaRPr sz="220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1" y="2428346"/>
            <a:ext cx="4875399" cy="207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7"/>
          <p:cNvCxnSpPr/>
          <p:nvPr/>
        </p:nvCxnSpPr>
        <p:spPr>
          <a:xfrm>
            <a:off x="359825" y="2525900"/>
            <a:ext cx="0" cy="17922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62"/>
          <p:cNvSpPr txBox="1"/>
          <p:nvPr>
            <p:ph type="title"/>
          </p:nvPr>
        </p:nvSpPr>
        <p:spPr>
          <a:xfrm>
            <a:off x="323425" y="168250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Handshake ws:// or wss://</a:t>
            </a:r>
            <a:endParaRPr/>
          </a:p>
        </p:txBody>
      </p:sp>
      <p:sp>
        <p:nvSpPr>
          <p:cNvPr id="2155" name="Google Shape;2155;p162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6" name="Google Shape;2156;p162"/>
          <p:cNvCxnSpPr/>
          <p:nvPr/>
        </p:nvCxnSpPr>
        <p:spPr>
          <a:xfrm>
            <a:off x="6858000" y="1053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162"/>
          <p:cNvCxnSpPr/>
          <p:nvPr/>
        </p:nvCxnSpPr>
        <p:spPr>
          <a:xfrm flipH="1">
            <a:off x="2229675" y="1053350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8" name="Google Shape;2158;p162"/>
          <p:cNvGrpSpPr/>
          <p:nvPr/>
        </p:nvGrpSpPr>
        <p:grpSpPr>
          <a:xfrm>
            <a:off x="2377475" y="1181350"/>
            <a:ext cx="4375800" cy="853900"/>
            <a:chOff x="2377475" y="1181350"/>
            <a:chExt cx="4375800" cy="853900"/>
          </a:xfrm>
        </p:grpSpPr>
        <p:cxnSp>
          <p:nvCxnSpPr>
            <p:cNvPr id="2159" name="Google Shape;2159;p162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0" name="Google Shape;2160;p162"/>
            <p:cNvSpPr txBox="1"/>
            <p:nvPr/>
          </p:nvSpPr>
          <p:spPr>
            <a:xfrm rot="378666">
              <a:off x="3578100" y="1298594"/>
              <a:ext cx="2153249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GET 1.1 UPGRADE</a:t>
              </a: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2161" name="Google Shape;2161;p162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162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3" name="Google Shape;2163;p162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164" name="Google Shape;2164;p162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165" name="Google Shape;2165;p162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cxnSp>
        <p:nvCxnSpPr>
          <p:cNvPr id="2166" name="Google Shape;2166;p162"/>
          <p:cNvCxnSpPr/>
          <p:nvPr/>
        </p:nvCxnSpPr>
        <p:spPr>
          <a:xfrm>
            <a:off x="2330825" y="2622175"/>
            <a:ext cx="4437600" cy="190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162"/>
          <p:cNvCxnSpPr/>
          <p:nvPr/>
        </p:nvCxnSpPr>
        <p:spPr>
          <a:xfrm flipH="1">
            <a:off x="2386825" y="3036350"/>
            <a:ext cx="4349400" cy="11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8" name="Google Shape;2168;p162"/>
          <p:cNvCxnSpPr/>
          <p:nvPr/>
        </p:nvCxnSpPr>
        <p:spPr>
          <a:xfrm>
            <a:off x="2351875" y="3502038"/>
            <a:ext cx="4349400" cy="13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162"/>
          <p:cNvCxnSpPr/>
          <p:nvPr/>
        </p:nvCxnSpPr>
        <p:spPr>
          <a:xfrm flipH="1">
            <a:off x="2364625" y="3765175"/>
            <a:ext cx="4370100" cy="3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0" name="Google Shape;2170;p162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1" name="Google Shape;2171;p162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72" name="Google Shape;2172;p162"/>
          <p:cNvSpPr txBox="1"/>
          <p:nvPr/>
        </p:nvSpPr>
        <p:spPr>
          <a:xfrm rot="-176219">
            <a:off x="3473038" y="1821675"/>
            <a:ext cx="1680407" cy="36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101 - Switching Protocols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173" name="Google Shape;2173;p162"/>
          <p:cNvCxnSpPr/>
          <p:nvPr/>
        </p:nvCxnSpPr>
        <p:spPr>
          <a:xfrm flipH="1">
            <a:off x="2375550" y="3246463"/>
            <a:ext cx="4393500" cy="11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4" name="Google Shape;2174;p162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5" name="Google Shape;2175;p162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176" name="Google Shape;2176;p162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7" name="Google Shape;2177;p16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Handshake</a:t>
            </a:r>
            <a:endParaRPr/>
          </a:p>
        </p:txBody>
      </p:sp>
      <p:pic>
        <p:nvPicPr>
          <p:cNvPr id="2183" name="Google Shape;2183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46926" cy="19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6650"/>
            <a:ext cx="64142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5" name="Google Shape;2185;p163"/>
          <p:cNvSpPr txBox="1"/>
          <p:nvPr/>
        </p:nvSpPr>
        <p:spPr>
          <a:xfrm>
            <a:off x="6880500" y="367102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Server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2186" name="Google Shape;2186;p163"/>
          <p:cNvSpPr txBox="1"/>
          <p:nvPr/>
        </p:nvSpPr>
        <p:spPr>
          <a:xfrm>
            <a:off x="6880500" y="115247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Client</a:t>
            </a:r>
            <a:endParaRPr sz="3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use cases</a:t>
            </a:r>
            <a:endParaRPr/>
          </a:p>
        </p:txBody>
      </p:sp>
      <p:sp>
        <p:nvSpPr>
          <p:cNvPr id="2192" name="Google Shape;2192;p16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Chatting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Feed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Multiplayer gaming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Showing client progress/logging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Pros and Cons</a:t>
            </a:r>
            <a:endParaRPr/>
          </a:p>
        </p:txBody>
      </p:sp>
      <p:sp>
        <p:nvSpPr>
          <p:cNvPr id="2198" name="Google Shape;2198;p165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199" name="Google Shape;2199;p165"/>
          <p:cNvSpPr txBox="1"/>
          <p:nvPr/>
        </p:nvSpPr>
        <p:spPr>
          <a:xfrm>
            <a:off x="463925" y="177725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Full-duplex (no polling)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00" name="Google Shape;2200;p165"/>
          <p:cNvSpPr txBox="1"/>
          <p:nvPr/>
        </p:nvSpPr>
        <p:spPr>
          <a:xfrm>
            <a:off x="493800" y="229590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HTTP compatible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201" name="Google Shape;2201;p165"/>
          <p:cNvSpPr txBox="1"/>
          <p:nvPr/>
        </p:nvSpPr>
        <p:spPr>
          <a:xfrm>
            <a:off x="493800" y="282675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Firewall friendly (standard)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202" name="Google Shape;2202;p165"/>
          <p:cNvSpPr txBox="1"/>
          <p:nvPr>
            <p:ph idx="1" type="body"/>
          </p:nvPr>
        </p:nvSpPr>
        <p:spPr>
          <a:xfrm>
            <a:off x="4505050" y="1152475"/>
            <a:ext cx="39411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2203" name="Google Shape;2203;p165"/>
          <p:cNvSpPr txBox="1"/>
          <p:nvPr/>
        </p:nvSpPr>
        <p:spPr>
          <a:xfrm>
            <a:off x="4657275" y="177725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Proxying is tricky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204" name="Google Shape;2204;p165"/>
          <p:cNvSpPr txBox="1"/>
          <p:nvPr/>
        </p:nvSpPr>
        <p:spPr>
          <a:xfrm>
            <a:off x="4687150" y="2295900"/>
            <a:ext cx="4145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L7 LB challenging (timeouts)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205" name="Google Shape;2205;p165"/>
          <p:cNvSpPr txBox="1"/>
          <p:nvPr/>
        </p:nvSpPr>
        <p:spPr>
          <a:xfrm>
            <a:off x="4687150" y="2826750"/>
            <a:ext cx="3576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Stateful, difficult to horizontally scale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to use WebSockets?</a:t>
            </a:r>
            <a:endParaRPr/>
          </a:p>
        </p:txBody>
      </p:sp>
      <p:sp>
        <p:nvSpPr>
          <p:cNvPr id="2211" name="Google Shape;2211;p166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of thumb - do you absolutely need bidirectional communication?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Long polling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Sent Events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17" name="Google Shape;2217;p167"/>
          <p:cNvSpPr txBox="1"/>
          <p:nvPr>
            <p:ph idx="1" type="body"/>
          </p:nvPr>
        </p:nvSpPr>
        <p:spPr>
          <a:xfrm>
            <a:off x="311700" y="1152475"/>
            <a:ext cx="8520600" cy="356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Handshake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use cases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Example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WebSockets Pros and Cons</a:t>
            </a:r>
            <a:endParaRPr sz="24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8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</a:t>
            </a:r>
            <a:endParaRPr/>
          </a:p>
        </p:txBody>
      </p:sp>
      <p:sp>
        <p:nvSpPr>
          <p:cNvPr id="2223" name="Google Shape;2223;p168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HTTP/1.1</a:t>
            </a:r>
            <a:endParaRPr/>
          </a:p>
        </p:txBody>
      </p:sp>
      <p:sp>
        <p:nvSpPr>
          <p:cNvPr id="2224" name="Google Shape;2224;p16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30" name="Google Shape;2230;p169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 1.1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HTTP/2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HTTP/2 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H1 vs H2 performance test!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70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236" name="Google Shape;2236;p170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237" name="Google Shape;2237;p170"/>
          <p:cNvSpPr/>
          <p:nvPr/>
        </p:nvSpPr>
        <p:spPr>
          <a:xfrm rot="5400000">
            <a:off x="4129250" y="-422125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8" name="Google Shape;2238;p170"/>
          <p:cNvCxnSpPr>
            <a:endCxn id="2237" idx="1"/>
          </p:cNvCxnSpPr>
          <p:nvPr/>
        </p:nvCxnSpPr>
        <p:spPr>
          <a:xfrm>
            <a:off x="1588400" y="2475575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9" name="Google Shape;2239;p170"/>
          <p:cNvSpPr txBox="1"/>
          <p:nvPr/>
        </p:nvSpPr>
        <p:spPr>
          <a:xfrm rot="-1693">
            <a:off x="3626124" y="1842917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/index.html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40" name="Google Shape;2240;p170"/>
          <p:cNvSpPr/>
          <p:nvPr/>
        </p:nvSpPr>
        <p:spPr>
          <a:xfrm rot="5400000">
            <a:off x="4129313" y="-422137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1" name="Google Shape;2241;p170"/>
          <p:cNvCxnSpPr/>
          <p:nvPr/>
        </p:nvCxnSpPr>
        <p:spPr>
          <a:xfrm flipH="1">
            <a:off x="1553050" y="247620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2" name="Google Shape;2242;p170"/>
          <p:cNvSpPr txBox="1"/>
          <p:nvPr/>
        </p:nvSpPr>
        <p:spPr>
          <a:xfrm rot="-1788">
            <a:off x="3129750" y="1842921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 ok Html document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243" name="Google Shape;2243;p17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4" name="Google Shape;2244;p170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245" name="Google Shape;2245;p170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6" name="Google Shape;2246;p170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71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252" name="Google Shape;2252;p171"/>
          <p:cNvSpPr txBox="1"/>
          <p:nvPr/>
        </p:nvSpPr>
        <p:spPr>
          <a:xfrm>
            <a:off x="4146625" y="3712925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253" name="Google Shape;2253;p171"/>
          <p:cNvSpPr/>
          <p:nvPr/>
        </p:nvSpPr>
        <p:spPr>
          <a:xfrm rot="5400000">
            <a:off x="4129250" y="-971750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4" name="Google Shape;2254;p171"/>
          <p:cNvCxnSpPr>
            <a:endCxn id="2253" idx="1"/>
          </p:cNvCxnSpPr>
          <p:nvPr/>
        </p:nvCxnSpPr>
        <p:spPr>
          <a:xfrm>
            <a:off x="1588400" y="192595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5" name="Google Shape;2255;p171"/>
          <p:cNvSpPr txBox="1"/>
          <p:nvPr/>
        </p:nvSpPr>
        <p:spPr>
          <a:xfrm rot="-1693">
            <a:off x="3626124" y="1293292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/main.js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56" name="Google Shape;2256;p171"/>
          <p:cNvSpPr/>
          <p:nvPr/>
        </p:nvSpPr>
        <p:spPr>
          <a:xfrm rot="5400000">
            <a:off x="4129313" y="-971762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171"/>
          <p:cNvSpPr txBox="1"/>
          <p:nvPr/>
        </p:nvSpPr>
        <p:spPr>
          <a:xfrm rot="-740">
            <a:off x="388200" y="2432338"/>
            <a:ext cx="13935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/index.html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r>
              <a:rPr b="1" lang="en" sz="2100">
                <a:solidFill>
                  <a:schemeClr val="accent2"/>
                </a:solidFill>
                <a:highlight>
                  <a:srgbClr val="17181C"/>
                </a:highlight>
              </a:rPr>
              <a:t> </a:t>
            </a:r>
            <a:endParaRPr b="1" sz="2100">
              <a:solidFill>
                <a:schemeClr val="accent2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/main.js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/main.css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/img1.jpg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258" name="Google Shape;2258;p171"/>
          <p:cNvCxnSpPr/>
          <p:nvPr/>
        </p:nvCxnSpPr>
        <p:spPr>
          <a:xfrm flipH="1">
            <a:off x="1553050" y="192657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9" name="Google Shape;2259;p171"/>
          <p:cNvSpPr txBox="1"/>
          <p:nvPr/>
        </p:nvSpPr>
        <p:spPr>
          <a:xfrm rot="-1788">
            <a:off x="2978300" y="1293296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Content type javascript, main.js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260" name="Google Shape;2260;p17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1560526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1" name="Google Shape;2261;p171"/>
          <p:cNvGrpSpPr/>
          <p:nvPr/>
        </p:nvGrpSpPr>
        <p:grpSpPr>
          <a:xfrm>
            <a:off x="229468" y="1621737"/>
            <a:ext cx="1341323" cy="800783"/>
            <a:chOff x="2666325" y="4298650"/>
            <a:chExt cx="790176" cy="523250"/>
          </a:xfrm>
        </p:grpSpPr>
        <p:pic>
          <p:nvPicPr>
            <p:cNvPr id="2262" name="Google Shape;2262;p171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3" name="Google Shape;2263;p171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I/O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45625" y="1138900"/>
            <a:ext cx="5778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Caller sends a request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Caller can work until it gets a response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Caller either: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Checks if the response is ready (epoll)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Receiver calls back when it's done (io_uring)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Spins up a new thread that blocks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Caller and receiver are not necessary in sync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72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269" name="Google Shape;2269;p172"/>
          <p:cNvSpPr txBox="1"/>
          <p:nvPr/>
        </p:nvSpPr>
        <p:spPr>
          <a:xfrm>
            <a:off x="4146625" y="3601188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270" name="Google Shape;2270;p172"/>
          <p:cNvSpPr/>
          <p:nvPr/>
        </p:nvSpPr>
        <p:spPr>
          <a:xfrm rot="5400000">
            <a:off x="4129250" y="-108348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1" name="Google Shape;2271;p172"/>
          <p:cNvCxnSpPr>
            <a:endCxn id="2270" idx="1"/>
          </p:cNvCxnSpPr>
          <p:nvPr/>
        </p:nvCxnSpPr>
        <p:spPr>
          <a:xfrm>
            <a:off x="1588400" y="181421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2" name="Google Shape;2272;p172"/>
          <p:cNvSpPr txBox="1"/>
          <p:nvPr/>
        </p:nvSpPr>
        <p:spPr>
          <a:xfrm rot="-1693">
            <a:off x="3626124" y="1181554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/main.css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73" name="Google Shape;2273;p172"/>
          <p:cNvSpPr/>
          <p:nvPr/>
        </p:nvSpPr>
        <p:spPr>
          <a:xfrm rot="5400000">
            <a:off x="4129313" y="-108350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172"/>
          <p:cNvSpPr txBox="1"/>
          <p:nvPr/>
        </p:nvSpPr>
        <p:spPr>
          <a:xfrm rot="-740">
            <a:off x="388200" y="2320601"/>
            <a:ext cx="13935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/index.html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r>
              <a:rPr b="1" lang="en" sz="2100">
                <a:solidFill>
                  <a:schemeClr val="accent2"/>
                </a:solidFill>
                <a:highlight>
                  <a:srgbClr val="17181C"/>
                </a:highlight>
              </a:rPr>
              <a:t> </a:t>
            </a:r>
            <a:endParaRPr b="1" sz="2100">
              <a:solidFill>
                <a:schemeClr val="accent2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/main.js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/main.css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/img1.jpg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275" name="Google Shape;2275;p172"/>
          <p:cNvCxnSpPr/>
          <p:nvPr/>
        </p:nvCxnSpPr>
        <p:spPr>
          <a:xfrm flipH="1">
            <a:off x="1553050" y="181483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6" name="Google Shape;2276;p172"/>
          <p:cNvSpPr txBox="1"/>
          <p:nvPr/>
        </p:nvSpPr>
        <p:spPr>
          <a:xfrm rot="-1788">
            <a:off x="3046150" y="1181558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Content type css, main.js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277" name="Google Shape;2277;p172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1448789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8" name="Google Shape;2278;p172"/>
          <p:cNvGrpSpPr/>
          <p:nvPr/>
        </p:nvGrpSpPr>
        <p:grpSpPr>
          <a:xfrm>
            <a:off x="229468" y="1509999"/>
            <a:ext cx="1341323" cy="800783"/>
            <a:chOff x="2666325" y="4298650"/>
            <a:chExt cx="790176" cy="523250"/>
          </a:xfrm>
        </p:grpSpPr>
        <p:pic>
          <p:nvPicPr>
            <p:cNvPr id="2279" name="Google Shape;2279;p172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0" name="Google Shape;2280;p17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73"/>
          <p:cNvSpPr/>
          <p:nvPr/>
        </p:nvSpPr>
        <p:spPr>
          <a:xfrm rot="5400000">
            <a:off x="4299413" y="-31063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173"/>
          <p:cNvSpPr/>
          <p:nvPr/>
        </p:nvSpPr>
        <p:spPr>
          <a:xfrm rot="5400000">
            <a:off x="4299400" y="-30460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173"/>
          <p:cNvSpPr txBox="1"/>
          <p:nvPr>
            <p:ph type="title"/>
          </p:nvPr>
        </p:nvSpPr>
        <p:spPr>
          <a:xfrm>
            <a:off x="323425" y="320650"/>
            <a:ext cx="84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(Browsers use 6 connections)</a:t>
            </a:r>
            <a:endParaRPr/>
          </a:p>
        </p:txBody>
      </p:sp>
      <p:sp>
        <p:nvSpPr>
          <p:cNvPr id="2288" name="Google Shape;2288;p173"/>
          <p:cNvSpPr/>
          <p:nvPr/>
        </p:nvSpPr>
        <p:spPr>
          <a:xfrm rot="5400000">
            <a:off x="4299400" y="-137093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9" name="Google Shape;2289;p173"/>
          <p:cNvCxnSpPr>
            <a:endCxn id="2288" idx="1"/>
          </p:cNvCxnSpPr>
          <p:nvPr/>
        </p:nvCxnSpPr>
        <p:spPr>
          <a:xfrm>
            <a:off x="1758550" y="15267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0" name="Google Shape;2290;p173"/>
          <p:cNvSpPr/>
          <p:nvPr/>
        </p:nvSpPr>
        <p:spPr>
          <a:xfrm rot="5400000">
            <a:off x="4299463" y="-137095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1" name="Google Shape;2291;p173"/>
          <p:cNvCxnSpPr/>
          <p:nvPr/>
        </p:nvCxnSpPr>
        <p:spPr>
          <a:xfrm flipH="1">
            <a:off x="1723200" y="152738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2" name="Google Shape;2292;p173"/>
          <p:cNvSpPr/>
          <p:nvPr/>
        </p:nvSpPr>
        <p:spPr>
          <a:xfrm rot="5400000">
            <a:off x="4310638" y="-846125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3" name="Google Shape;2293;p173"/>
          <p:cNvCxnSpPr>
            <a:endCxn id="2292" idx="1"/>
          </p:cNvCxnSpPr>
          <p:nvPr/>
        </p:nvCxnSpPr>
        <p:spPr>
          <a:xfrm>
            <a:off x="1769788" y="2051575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4" name="Google Shape;2294;p173"/>
          <p:cNvCxnSpPr/>
          <p:nvPr/>
        </p:nvCxnSpPr>
        <p:spPr>
          <a:xfrm flipH="1">
            <a:off x="1750263" y="257797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5" name="Google Shape;2295;p173"/>
          <p:cNvCxnSpPr>
            <a:endCxn id="2285" idx="1"/>
          </p:cNvCxnSpPr>
          <p:nvPr/>
        </p:nvCxnSpPr>
        <p:spPr>
          <a:xfrm>
            <a:off x="1758563" y="25870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6" name="Google Shape;2296;p173"/>
          <p:cNvSpPr/>
          <p:nvPr/>
        </p:nvSpPr>
        <p:spPr>
          <a:xfrm rot="5400000">
            <a:off x="4310719" y="-840782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7" name="Google Shape;2297;p173"/>
          <p:cNvCxnSpPr/>
          <p:nvPr/>
        </p:nvCxnSpPr>
        <p:spPr>
          <a:xfrm flipH="1">
            <a:off x="1687525" y="206305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8" name="Google Shape;2298;p173"/>
          <p:cNvSpPr/>
          <p:nvPr/>
        </p:nvSpPr>
        <p:spPr>
          <a:xfrm rot="5400000">
            <a:off x="4310613" y="206938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173"/>
          <p:cNvSpPr/>
          <p:nvPr/>
        </p:nvSpPr>
        <p:spPr>
          <a:xfrm rot="5400000">
            <a:off x="4310663" y="713488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73"/>
          <p:cNvSpPr/>
          <p:nvPr/>
        </p:nvSpPr>
        <p:spPr>
          <a:xfrm rot="5400000">
            <a:off x="4326536" y="1229549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73"/>
          <p:cNvSpPr txBox="1"/>
          <p:nvPr/>
        </p:nvSpPr>
        <p:spPr>
          <a:xfrm>
            <a:off x="73950" y="1359375"/>
            <a:ext cx="1305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/main.js </a:t>
            </a:r>
            <a:endParaRPr/>
          </a:p>
        </p:txBody>
      </p:sp>
      <p:sp>
        <p:nvSpPr>
          <p:cNvPr id="2302" name="Google Shape;2302;p173"/>
          <p:cNvSpPr txBox="1"/>
          <p:nvPr/>
        </p:nvSpPr>
        <p:spPr>
          <a:xfrm>
            <a:off x="72463" y="1884175"/>
            <a:ext cx="1393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/main.css</a:t>
            </a:r>
            <a:endParaRPr/>
          </a:p>
        </p:txBody>
      </p:sp>
      <p:sp>
        <p:nvSpPr>
          <p:cNvPr id="2303" name="Google Shape;2303;p173"/>
          <p:cNvSpPr txBox="1"/>
          <p:nvPr/>
        </p:nvSpPr>
        <p:spPr>
          <a:xfrm>
            <a:off x="67100" y="2408975"/>
            <a:ext cx="1466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/>
          </a:p>
        </p:txBody>
      </p:sp>
      <p:pic>
        <p:nvPicPr>
          <p:cNvPr id="2304" name="Google Shape;2304;p173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689387" y="2101489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p173"/>
          <p:cNvGrpSpPr/>
          <p:nvPr/>
        </p:nvGrpSpPr>
        <p:grpSpPr>
          <a:xfrm>
            <a:off x="229468" y="2926762"/>
            <a:ext cx="1341323" cy="800783"/>
            <a:chOff x="2666325" y="4298650"/>
            <a:chExt cx="790176" cy="523250"/>
          </a:xfrm>
        </p:grpSpPr>
        <p:pic>
          <p:nvPicPr>
            <p:cNvPr id="2306" name="Google Shape;2306;p173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7" name="Google Shape;2307;p173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174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</a:t>
            </a:r>
            <a:endParaRPr/>
          </a:p>
        </p:txBody>
      </p:sp>
      <p:sp>
        <p:nvSpPr>
          <p:cNvPr id="2313" name="Google Shape;2313;p174"/>
          <p:cNvSpPr txBox="1"/>
          <p:nvPr/>
        </p:nvSpPr>
        <p:spPr>
          <a:xfrm>
            <a:off x="8632025" y="14243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74"/>
          <p:cNvSpPr/>
          <p:nvPr/>
        </p:nvSpPr>
        <p:spPr>
          <a:xfrm rot="5400000">
            <a:off x="4038825" y="-535275"/>
            <a:ext cx="8532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174"/>
          <p:cNvCxnSpPr/>
          <p:nvPr/>
        </p:nvCxnSpPr>
        <p:spPr>
          <a:xfrm>
            <a:off x="1633325" y="207560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6" name="Google Shape;2316;p174"/>
          <p:cNvSpPr txBox="1"/>
          <p:nvPr/>
        </p:nvSpPr>
        <p:spPr>
          <a:xfrm rot="-1803">
            <a:off x="3727575" y="865509"/>
            <a:ext cx="28605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/main.js (stream1)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/main.css (stream3)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 (stream5)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 (stream7)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317" name="Google Shape;2317;p174"/>
          <p:cNvCxnSpPr/>
          <p:nvPr/>
        </p:nvCxnSpPr>
        <p:spPr>
          <a:xfrm flipH="1">
            <a:off x="1654575" y="249218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8" name="Google Shape;2318;p174"/>
          <p:cNvCxnSpPr/>
          <p:nvPr/>
        </p:nvCxnSpPr>
        <p:spPr>
          <a:xfrm>
            <a:off x="1633338" y="224640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9" name="Google Shape;2319;p174"/>
          <p:cNvCxnSpPr/>
          <p:nvPr/>
        </p:nvCxnSpPr>
        <p:spPr>
          <a:xfrm>
            <a:off x="1632225" y="24512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0" name="Google Shape;2320;p174"/>
          <p:cNvCxnSpPr/>
          <p:nvPr/>
        </p:nvCxnSpPr>
        <p:spPr>
          <a:xfrm>
            <a:off x="1633275" y="26264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1" name="Google Shape;2321;p174"/>
          <p:cNvCxnSpPr/>
          <p:nvPr/>
        </p:nvCxnSpPr>
        <p:spPr>
          <a:xfrm flipH="1">
            <a:off x="1654575" y="208122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2" name="Google Shape;2322;p174"/>
          <p:cNvCxnSpPr/>
          <p:nvPr/>
        </p:nvCxnSpPr>
        <p:spPr>
          <a:xfrm flipH="1">
            <a:off x="1632225" y="2655913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3" name="Google Shape;2323;p174"/>
          <p:cNvCxnSpPr/>
          <p:nvPr/>
        </p:nvCxnSpPr>
        <p:spPr>
          <a:xfrm flipH="1">
            <a:off x="1632225" y="228670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4" name="Google Shape;2324;p174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648637" y="17844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5" name="Google Shape;2325;p174"/>
          <p:cNvGrpSpPr/>
          <p:nvPr/>
        </p:nvGrpSpPr>
        <p:grpSpPr>
          <a:xfrm>
            <a:off x="161593" y="1973737"/>
            <a:ext cx="1341323" cy="800783"/>
            <a:chOff x="2666325" y="4298650"/>
            <a:chExt cx="790176" cy="523250"/>
          </a:xfrm>
        </p:grpSpPr>
        <p:pic>
          <p:nvPicPr>
            <p:cNvPr id="2326" name="Google Shape;2326;p174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7" name="Google Shape;2327;p174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75"/>
          <p:cNvSpPr txBox="1"/>
          <p:nvPr>
            <p:ph type="title"/>
          </p:nvPr>
        </p:nvSpPr>
        <p:spPr>
          <a:xfrm>
            <a:off x="323425" y="320650"/>
            <a:ext cx="36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with Push</a:t>
            </a:r>
            <a:endParaRPr/>
          </a:p>
        </p:txBody>
      </p:sp>
      <p:sp>
        <p:nvSpPr>
          <p:cNvPr id="2333" name="Google Shape;2333;p175"/>
          <p:cNvSpPr txBox="1"/>
          <p:nvPr/>
        </p:nvSpPr>
        <p:spPr>
          <a:xfrm>
            <a:off x="4350200" y="3641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334" name="Google Shape;2334;p175"/>
          <p:cNvSpPr/>
          <p:nvPr/>
        </p:nvSpPr>
        <p:spPr>
          <a:xfrm rot="5400000">
            <a:off x="4120275" y="-830575"/>
            <a:ext cx="8532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5" name="Google Shape;2335;p175"/>
          <p:cNvCxnSpPr/>
          <p:nvPr/>
        </p:nvCxnSpPr>
        <p:spPr>
          <a:xfrm>
            <a:off x="1714775" y="178030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6" name="Google Shape;2336;p175"/>
          <p:cNvSpPr txBox="1"/>
          <p:nvPr/>
        </p:nvSpPr>
        <p:spPr>
          <a:xfrm rot="-1693">
            <a:off x="3708175" y="1140903"/>
            <a:ext cx="1827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/index.html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337" name="Google Shape;2337;p175"/>
          <p:cNvCxnSpPr/>
          <p:nvPr/>
        </p:nvCxnSpPr>
        <p:spPr>
          <a:xfrm flipH="1">
            <a:off x="1736025" y="219688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8" name="Google Shape;2338;p175"/>
          <p:cNvCxnSpPr/>
          <p:nvPr/>
        </p:nvCxnSpPr>
        <p:spPr>
          <a:xfrm flipH="1">
            <a:off x="1767800" y="179535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9" name="Google Shape;2339;p175"/>
          <p:cNvCxnSpPr/>
          <p:nvPr/>
        </p:nvCxnSpPr>
        <p:spPr>
          <a:xfrm flipH="1">
            <a:off x="1745450" y="237003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0" name="Google Shape;2340;p175"/>
          <p:cNvCxnSpPr/>
          <p:nvPr/>
        </p:nvCxnSpPr>
        <p:spPr>
          <a:xfrm flipH="1">
            <a:off x="1745450" y="200082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1" name="Google Shape;2341;p175"/>
          <p:cNvSpPr txBox="1"/>
          <p:nvPr/>
        </p:nvSpPr>
        <p:spPr>
          <a:xfrm rot="-1693">
            <a:off x="3809025" y="2739726"/>
            <a:ext cx="1827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Index.html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Main.css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Main.js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img.jpg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42" name="Google Shape;2342;p17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723312" y="1447439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3" name="Google Shape;2343;p175"/>
          <p:cNvGrpSpPr/>
          <p:nvPr/>
        </p:nvGrpSpPr>
        <p:grpSpPr>
          <a:xfrm>
            <a:off x="256618" y="1652224"/>
            <a:ext cx="1341323" cy="800783"/>
            <a:chOff x="2666325" y="4298650"/>
            <a:chExt cx="790176" cy="523250"/>
          </a:xfrm>
        </p:grpSpPr>
        <p:pic>
          <p:nvPicPr>
            <p:cNvPr id="2344" name="Google Shape;2344;p17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5" name="Google Shape;2345;p175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Pros</a:t>
            </a:r>
            <a:endParaRPr/>
          </a:p>
        </p:txBody>
      </p:sp>
      <p:sp>
        <p:nvSpPr>
          <p:cNvPr id="2351" name="Google Shape;2351;p176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Multiplexing over Single Connection (save resources)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Compression	 (Headers &amp; Data)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Push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Secure by default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Protocol Negotiation during TLS (ALPN)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Cons</a:t>
            </a:r>
            <a:endParaRPr/>
          </a:p>
        </p:txBody>
      </p:sp>
      <p:sp>
        <p:nvSpPr>
          <p:cNvPr id="2357" name="Google Shape;2357;p177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TCP head of line blocking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Push never picked up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CPU usage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63" name="Google Shape;2363;p17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 1.1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HTTP/2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HTTP/2 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H1 vs H2 performance test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79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</a:t>
            </a:r>
            <a:endParaRPr/>
          </a:p>
        </p:txBody>
      </p:sp>
      <p:sp>
        <p:nvSpPr>
          <p:cNvPr id="2369" name="Google Shape;2369;p179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 QUIC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Multiplexed streams</a:t>
            </a:r>
            <a:endParaRPr/>
          </a:p>
        </p:txBody>
      </p:sp>
      <p:sp>
        <p:nvSpPr>
          <p:cNvPr id="2370" name="Google Shape;2370;p179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76" name="Google Shape;2376;p18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 1.1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HTTP/2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HTTP/2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HTTP/3 &amp; QUIC saves the day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HTTP/3 &amp; QUIC Pros &amp; Cons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81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382" name="Google Shape;2382;p181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383" name="Google Shape;2383;p181"/>
          <p:cNvSpPr/>
          <p:nvPr/>
        </p:nvSpPr>
        <p:spPr>
          <a:xfrm rot="5400000">
            <a:off x="4129250" y="-422125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4" name="Google Shape;2384;p181"/>
          <p:cNvCxnSpPr>
            <a:endCxn id="2383" idx="1"/>
          </p:cNvCxnSpPr>
          <p:nvPr/>
        </p:nvCxnSpPr>
        <p:spPr>
          <a:xfrm>
            <a:off x="1588400" y="2475575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5" name="Google Shape;2385;p181"/>
          <p:cNvSpPr txBox="1"/>
          <p:nvPr/>
        </p:nvSpPr>
        <p:spPr>
          <a:xfrm rot="-1693">
            <a:off x="3626124" y="1842917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/index.html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86" name="Google Shape;2386;p181"/>
          <p:cNvSpPr/>
          <p:nvPr/>
        </p:nvSpPr>
        <p:spPr>
          <a:xfrm rot="5400000">
            <a:off x="4129313" y="-422137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7" name="Google Shape;2387;p181"/>
          <p:cNvCxnSpPr/>
          <p:nvPr/>
        </p:nvCxnSpPr>
        <p:spPr>
          <a:xfrm flipH="1">
            <a:off x="1553050" y="247620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8" name="Google Shape;2388;p181"/>
          <p:cNvSpPr txBox="1"/>
          <p:nvPr/>
        </p:nvSpPr>
        <p:spPr>
          <a:xfrm rot="-1788">
            <a:off x="3129750" y="1842921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200 ok Html document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89" name="Google Shape;2389;p18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21101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0" name="Google Shape;2390;p181"/>
          <p:cNvGrpSpPr/>
          <p:nvPr/>
        </p:nvGrpSpPr>
        <p:grpSpPr>
          <a:xfrm>
            <a:off x="229468" y="2171362"/>
            <a:ext cx="1341323" cy="800783"/>
            <a:chOff x="2666325" y="4298650"/>
            <a:chExt cx="790176" cy="523250"/>
          </a:xfrm>
        </p:grpSpPr>
        <p:pic>
          <p:nvPicPr>
            <p:cNvPr id="2391" name="Google Shape;2391;p181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2" name="Google Shape;2392;p181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an OS asynchronous call (NodeJS)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Program spins up a secondary thread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Secondary thread reads from disk, OS blocks 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Main program still running and executing code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Thread finish reading and calls back main thread </a:t>
            </a:r>
            <a:endParaRPr sz="2200"/>
          </a:p>
        </p:txBody>
      </p:sp>
      <p:cxnSp>
        <p:nvCxnSpPr>
          <p:cNvPr id="204" name="Google Shape;204;p29"/>
          <p:cNvCxnSpPr/>
          <p:nvPr/>
        </p:nvCxnSpPr>
        <p:spPr>
          <a:xfrm>
            <a:off x="359825" y="2525900"/>
            <a:ext cx="0" cy="22788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2779300"/>
            <a:ext cx="3510525" cy="21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82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398" name="Google Shape;2398;p182"/>
          <p:cNvSpPr txBox="1"/>
          <p:nvPr/>
        </p:nvSpPr>
        <p:spPr>
          <a:xfrm>
            <a:off x="4146625" y="3712925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399" name="Google Shape;2399;p182"/>
          <p:cNvSpPr/>
          <p:nvPr/>
        </p:nvSpPr>
        <p:spPr>
          <a:xfrm rot="5400000">
            <a:off x="4129250" y="-971750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0" name="Google Shape;2400;p182"/>
          <p:cNvCxnSpPr>
            <a:endCxn id="2399" idx="1"/>
          </p:cNvCxnSpPr>
          <p:nvPr/>
        </p:nvCxnSpPr>
        <p:spPr>
          <a:xfrm>
            <a:off x="1588400" y="192595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1" name="Google Shape;2401;p182"/>
          <p:cNvSpPr txBox="1"/>
          <p:nvPr/>
        </p:nvSpPr>
        <p:spPr>
          <a:xfrm rot="-1693">
            <a:off x="3626124" y="1293292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/main.js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02" name="Google Shape;2402;p182"/>
          <p:cNvSpPr/>
          <p:nvPr/>
        </p:nvSpPr>
        <p:spPr>
          <a:xfrm rot="5400000">
            <a:off x="4129313" y="-971762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182"/>
          <p:cNvSpPr txBox="1"/>
          <p:nvPr/>
        </p:nvSpPr>
        <p:spPr>
          <a:xfrm rot="-740">
            <a:off x="388200" y="2432338"/>
            <a:ext cx="13935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/index.html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r>
              <a:rPr b="1" lang="en" sz="2100">
                <a:solidFill>
                  <a:schemeClr val="accent2"/>
                </a:solidFill>
                <a:highlight>
                  <a:srgbClr val="17181C"/>
                </a:highlight>
              </a:rPr>
              <a:t> </a:t>
            </a:r>
            <a:endParaRPr b="1" sz="2100">
              <a:solidFill>
                <a:schemeClr val="accent2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/main.js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/main.css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/img1.jpg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404" name="Google Shape;2404;p182"/>
          <p:cNvCxnSpPr/>
          <p:nvPr/>
        </p:nvCxnSpPr>
        <p:spPr>
          <a:xfrm flipH="1">
            <a:off x="1553050" y="192657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5" name="Google Shape;2405;p182"/>
          <p:cNvSpPr txBox="1"/>
          <p:nvPr/>
        </p:nvSpPr>
        <p:spPr>
          <a:xfrm rot="-1788">
            <a:off x="2978300" y="1293296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Content type javascript, main.js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406" name="Google Shape;2406;p182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1560526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7" name="Google Shape;2407;p182"/>
          <p:cNvGrpSpPr/>
          <p:nvPr/>
        </p:nvGrpSpPr>
        <p:grpSpPr>
          <a:xfrm>
            <a:off x="229468" y="1621737"/>
            <a:ext cx="1341323" cy="800783"/>
            <a:chOff x="2666325" y="4298650"/>
            <a:chExt cx="790176" cy="523250"/>
          </a:xfrm>
        </p:grpSpPr>
        <p:pic>
          <p:nvPicPr>
            <p:cNvPr id="2408" name="Google Shape;2408;p182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9" name="Google Shape;2409;p18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183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2415" name="Google Shape;2415;p183"/>
          <p:cNvSpPr txBox="1"/>
          <p:nvPr/>
        </p:nvSpPr>
        <p:spPr>
          <a:xfrm>
            <a:off x="4146625" y="3601188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2416" name="Google Shape;2416;p183"/>
          <p:cNvSpPr/>
          <p:nvPr/>
        </p:nvSpPr>
        <p:spPr>
          <a:xfrm rot="5400000">
            <a:off x="4129250" y="-108348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7" name="Google Shape;2417;p183"/>
          <p:cNvCxnSpPr>
            <a:endCxn id="2416" idx="1"/>
          </p:cNvCxnSpPr>
          <p:nvPr/>
        </p:nvCxnSpPr>
        <p:spPr>
          <a:xfrm>
            <a:off x="1588400" y="181421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8" name="Google Shape;2418;p183"/>
          <p:cNvSpPr txBox="1"/>
          <p:nvPr/>
        </p:nvSpPr>
        <p:spPr>
          <a:xfrm rot="-1693">
            <a:off x="3626124" y="1181554"/>
            <a:ext cx="1827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/main.css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9" name="Google Shape;2419;p183"/>
          <p:cNvSpPr/>
          <p:nvPr/>
        </p:nvSpPr>
        <p:spPr>
          <a:xfrm rot="5400000">
            <a:off x="4129313" y="-108350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183"/>
          <p:cNvSpPr txBox="1"/>
          <p:nvPr/>
        </p:nvSpPr>
        <p:spPr>
          <a:xfrm rot="-740">
            <a:off x="388200" y="2320601"/>
            <a:ext cx="13935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/index.html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r>
              <a:rPr b="1" lang="en" sz="2100">
                <a:solidFill>
                  <a:schemeClr val="accent2"/>
                </a:solidFill>
                <a:highlight>
                  <a:srgbClr val="17181C"/>
                </a:highlight>
              </a:rPr>
              <a:t> </a:t>
            </a:r>
            <a:endParaRPr b="1" sz="2100">
              <a:solidFill>
                <a:schemeClr val="accent2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/main.js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✅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/main.css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/img1.jpg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421" name="Google Shape;2421;p183"/>
          <p:cNvCxnSpPr/>
          <p:nvPr/>
        </p:nvCxnSpPr>
        <p:spPr>
          <a:xfrm flipH="1">
            <a:off x="1553050" y="181483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2" name="Google Shape;2422;p183"/>
          <p:cNvSpPr txBox="1"/>
          <p:nvPr/>
        </p:nvSpPr>
        <p:spPr>
          <a:xfrm rot="-1788">
            <a:off x="3046150" y="1181558"/>
            <a:ext cx="2884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Content type css, main.js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423" name="Google Shape;2423;p183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26512" y="1448789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4" name="Google Shape;2424;p183"/>
          <p:cNvGrpSpPr/>
          <p:nvPr/>
        </p:nvGrpSpPr>
        <p:grpSpPr>
          <a:xfrm>
            <a:off x="229468" y="1509999"/>
            <a:ext cx="1341323" cy="800783"/>
            <a:chOff x="2666325" y="4298650"/>
            <a:chExt cx="790176" cy="523250"/>
          </a:xfrm>
        </p:grpSpPr>
        <p:pic>
          <p:nvPicPr>
            <p:cNvPr id="2425" name="Google Shape;2425;p183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6" name="Google Shape;2426;p183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84"/>
          <p:cNvSpPr/>
          <p:nvPr/>
        </p:nvSpPr>
        <p:spPr>
          <a:xfrm rot="5400000">
            <a:off x="4299413" y="-31063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184"/>
          <p:cNvSpPr/>
          <p:nvPr/>
        </p:nvSpPr>
        <p:spPr>
          <a:xfrm rot="5400000">
            <a:off x="4299400" y="-30460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184"/>
          <p:cNvSpPr txBox="1"/>
          <p:nvPr>
            <p:ph type="title"/>
          </p:nvPr>
        </p:nvSpPr>
        <p:spPr>
          <a:xfrm>
            <a:off x="323425" y="320650"/>
            <a:ext cx="84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 (Browsers use 6 connections)</a:t>
            </a:r>
            <a:endParaRPr/>
          </a:p>
        </p:txBody>
      </p:sp>
      <p:sp>
        <p:nvSpPr>
          <p:cNvPr id="2434" name="Google Shape;2434;p184"/>
          <p:cNvSpPr/>
          <p:nvPr/>
        </p:nvSpPr>
        <p:spPr>
          <a:xfrm rot="5400000">
            <a:off x="4299400" y="-1370937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5" name="Google Shape;2435;p184"/>
          <p:cNvCxnSpPr>
            <a:endCxn id="2434" idx="1"/>
          </p:cNvCxnSpPr>
          <p:nvPr/>
        </p:nvCxnSpPr>
        <p:spPr>
          <a:xfrm>
            <a:off x="1758550" y="15267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6" name="Google Shape;2436;p184"/>
          <p:cNvSpPr/>
          <p:nvPr/>
        </p:nvSpPr>
        <p:spPr>
          <a:xfrm rot="5400000">
            <a:off x="4299463" y="-1370950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7" name="Google Shape;2437;p184"/>
          <p:cNvCxnSpPr/>
          <p:nvPr/>
        </p:nvCxnSpPr>
        <p:spPr>
          <a:xfrm flipH="1">
            <a:off x="1723200" y="152738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8" name="Google Shape;2438;p184"/>
          <p:cNvSpPr/>
          <p:nvPr/>
        </p:nvSpPr>
        <p:spPr>
          <a:xfrm rot="5400000">
            <a:off x="4310638" y="-846125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9" name="Google Shape;2439;p184"/>
          <p:cNvCxnSpPr>
            <a:endCxn id="2438" idx="1"/>
          </p:cNvCxnSpPr>
          <p:nvPr/>
        </p:nvCxnSpPr>
        <p:spPr>
          <a:xfrm>
            <a:off x="1769788" y="2051575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0" name="Google Shape;2440;p184"/>
          <p:cNvCxnSpPr/>
          <p:nvPr/>
        </p:nvCxnSpPr>
        <p:spPr>
          <a:xfrm flipH="1">
            <a:off x="1750263" y="257797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1" name="Google Shape;2441;p184"/>
          <p:cNvCxnSpPr>
            <a:endCxn id="2431" idx="1"/>
          </p:cNvCxnSpPr>
          <p:nvPr/>
        </p:nvCxnSpPr>
        <p:spPr>
          <a:xfrm>
            <a:off x="1758563" y="25870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2" name="Google Shape;2442;p184"/>
          <p:cNvSpPr/>
          <p:nvPr/>
        </p:nvSpPr>
        <p:spPr>
          <a:xfrm rot="5400000">
            <a:off x="4310719" y="-840782"/>
            <a:ext cx="428100" cy="5818800"/>
          </a:xfrm>
          <a:prstGeom prst="can">
            <a:avLst>
              <a:gd fmla="val 25000" name="adj"/>
            </a:avLst>
          </a:prstGeom>
          <a:solidFill>
            <a:srgbClr val="0E56D5">
              <a:alpha val="7933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3" name="Google Shape;2443;p184"/>
          <p:cNvCxnSpPr/>
          <p:nvPr/>
        </p:nvCxnSpPr>
        <p:spPr>
          <a:xfrm flipH="1">
            <a:off x="1687525" y="206305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4" name="Google Shape;2444;p184"/>
          <p:cNvSpPr/>
          <p:nvPr/>
        </p:nvSpPr>
        <p:spPr>
          <a:xfrm rot="5400000">
            <a:off x="4310613" y="206938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184"/>
          <p:cNvSpPr/>
          <p:nvPr/>
        </p:nvSpPr>
        <p:spPr>
          <a:xfrm rot="5400000">
            <a:off x="4310663" y="713488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184"/>
          <p:cNvSpPr/>
          <p:nvPr/>
        </p:nvSpPr>
        <p:spPr>
          <a:xfrm rot="5400000">
            <a:off x="4326536" y="1229549"/>
            <a:ext cx="4281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184"/>
          <p:cNvSpPr txBox="1"/>
          <p:nvPr/>
        </p:nvSpPr>
        <p:spPr>
          <a:xfrm>
            <a:off x="73950" y="1359375"/>
            <a:ext cx="1305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/main.js </a:t>
            </a:r>
            <a:endParaRPr/>
          </a:p>
        </p:txBody>
      </p:sp>
      <p:sp>
        <p:nvSpPr>
          <p:cNvPr id="2448" name="Google Shape;2448;p184"/>
          <p:cNvSpPr txBox="1"/>
          <p:nvPr/>
        </p:nvSpPr>
        <p:spPr>
          <a:xfrm>
            <a:off x="72463" y="1884175"/>
            <a:ext cx="1393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/main.css</a:t>
            </a:r>
            <a:endParaRPr/>
          </a:p>
        </p:txBody>
      </p:sp>
      <p:sp>
        <p:nvSpPr>
          <p:cNvPr id="2449" name="Google Shape;2449;p184"/>
          <p:cNvSpPr txBox="1"/>
          <p:nvPr/>
        </p:nvSpPr>
        <p:spPr>
          <a:xfrm>
            <a:off x="67100" y="2408975"/>
            <a:ext cx="1466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/>
          </a:p>
        </p:txBody>
      </p:sp>
      <p:pic>
        <p:nvPicPr>
          <p:cNvPr id="2450" name="Google Shape;2450;p184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689387" y="2101489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1" name="Google Shape;2451;p184"/>
          <p:cNvGrpSpPr/>
          <p:nvPr/>
        </p:nvGrpSpPr>
        <p:grpSpPr>
          <a:xfrm>
            <a:off x="229468" y="2926762"/>
            <a:ext cx="1341323" cy="800783"/>
            <a:chOff x="2666325" y="4298650"/>
            <a:chExt cx="790176" cy="523250"/>
          </a:xfrm>
        </p:grpSpPr>
        <p:pic>
          <p:nvPicPr>
            <p:cNvPr id="2452" name="Google Shape;2452;p184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3" name="Google Shape;2453;p184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185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</a:t>
            </a:r>
            <a:endParaRPr/>
          </a:p>
        </p:txBody>
      </p:sp>
      <p:sp>
        <p:nvSpPr>
          <p:cNvPr id="2459" name="Google Shape;2459;p185"/>
          <p:cNvSpPr txBox="1"/>
          <p:nvPr/>
        </p:nvSpPr>
        <p:spPr>
          <a:xfrm>
            <a:off x="8632025" y="14243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185"/>
          <p:cNvSpPr/>
          <p:nvPr/>
        </p:nvSpPr>
        <p:spPr>
          <a:xfrm rot="5400000">
            <a:off x="4038825" y="-535275"/>
            <a:ext cx="853200" cy="581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1" name="Google Shape;2461;p185"/>
          <p:cNvCxnSpPr/>
          <p:nvPr/>
        </p:nvCxnSpPr>
        <p:spPr>
          <a:xfrm>
            <a:off x="1633325" y="207560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2" name="Google Shape;2462;p185"/>
          <p:cNvSpPr txBox="1"/>
          <p:nvPr/>
        </p:nvSpPr>
        <p:spPr>
          <a:xfrm rot="-1803">
            <a:off x="3727575" y="865509"/>
            <a:ext cx="28605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/main.js (stream1)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/main.css (stream3)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/img1.jpg (stream5)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 /img2.jpg (stream7)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463" name="Google Shape;2463;p185"/>
          <p:cNvCxnSpPr/>
          <p:nvPr/>
        </p:nvCxnSpPr>
        <p:spPr>
          <a:xfrm flipH="1">
            <a:off x="1654575" y="2492188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4" name="Google Shape;2464;p185"/>
          <p:cNvCxnSpPr/>
          <p:nvPr/>
        </p:nvCxnSpPr>
        <p:spPr>
          <a:xfrm>
            <a:off x="1633338" y="2246400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5" name="Google Shape;2465;p185"/>
          <p:cNvCxnSpPr/>
          <p:nvPr/>
        </p:nvCxnSpPr>
        <p:spPr>
          <a:xfrm>
            <a:off x="1632225" y="24512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6" name="Google Shape;2466;p185"/>
          <p:cNvCxnSpPr/>
          <p:nvPr/>
        </p:nvCxnSpPr>
        <p:spPr>
          <a:xfrm>
            <a:off x="1633275" y="2626463"/>
            <a:ext cx="5664300" cy="11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7" name="Google Shape;2467;p185"/>
          <p:cNvCxnSpPr/>
          <p:nvPr/>
        </p:nvCxnSpPr>
        <p:spPr>
          <a:xfrm flipH="1">
            <a:off x="1654575" y="2081225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8" name="Google Shape;2468;p185"/>
          <p:cNvCxnSpPr/>
          <p:nvPr/>
        </p:nvCxnSpPr>
        <p:spPr>
          <a:xfrm flipH="1">
            <a:off x="1632225" y="2655913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9" name="Google Shape;2469;p185"/>
          <p:cNvCxnSpPr/>
          <p:nvPr/>
        </p:nvCxnSpPr>
        <p:spPr>
          <a:xfrm flipH="1">
            <a:off x="1632225" y="2286700"/>
            <a:ext cx="55806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70" name="Google Shape;2470;p18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648637" y="17844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1" name="Google Shape;2471;p185"/>
          <p:cNvGrpSpPr/>
          <p:nvPr/>
        </p:nvGrpSpPr>
        <p:grpSpPr>
          <a:xfrm>
            <a:off x="161593" y="1973737"/>
            <a:ext cx="1341323" cy="800783"/>
            <a:chOff x="2666325" y="4298650"/>
            <a:chExt cx="790176" cy="523250"/>
          </a:xfrm>
        </p:grpSpPr>
        <p:pic>
          <p:nvPicPr>
            <p:cNvPr id="2472" name="Google Shape;2472;p18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3" name="Google Shape;2473;p185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 of line blocking</a:t>
            </a:r>
            <a:endParaRPr/>
          </a:p>
        </p:txBody>
      </p:sp>
      <p:sp>
        <p:nvSpPr>
          <p:cNvPr id="2479" name="Google Shape;2479;p186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TCP segments must be delivered in order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streams don’t have to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Blocking requests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87"/>
          <p:cNvSpPr txBox="1"/>
          <p:nvPr>
            <p:ph type="title"/>
          </p:nvPr>
        </p:nvSpPr>
        <p:spPr>
          <a:xfrm>
            <a:off x="323425" y="320650"/>
            <a:ext cx="33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TCP HOL</a:t>
            </a:r>
            <a:endParaRPr/>
          </a:p>
        </p:txBody>
      </p:sp>
      <p:sp>
        <p:nvSpPr>
          <p:cNvPr id="2485" name="Google Shape;2485;p187"/>
          <p:cNvSpPr txBox="1"/>
          <p:nvPr/>
        </p:nvSpPr>
        <p:spPr>
          <a:xfrm>
            <a:off x="8632025" y="6384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187"/>
          <p:cNvSpPr/>
          <p:nvPr/>
        </p:nvSpPr>
        <p:spPr>
          <a:xfrm rot="5400000">
            <a:off x="5055950" y="-439025"/>
            <a:ext cx="1006200" cy="405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7" name="Google Shape;2487;p187"/>
          <p:cNvCxnSpPr/>
          <p:nvPr/>
        </p:nvCxnSpPr>
        <p:spPr>
          <a:xfrm>
            <a:off x="2190575" y="1236738"/>
            <a:ext cx="1294800" cy="12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8" name="Google Shape;2488;p187"/>
          <p:cNvSpPr txBox="1"/>
          <p:nvPr/>
        </p:nvSpPr>
        <p:spPr>
          <a:xfrm rot="-1791">
            <a:off x="-17875" y="1068389"/>
            <a:ext cx="230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489" name="Google Shape;2489;p187"/>
          <p:cNvCxnSpPr/>
          <p:nvPr/>
        </p:nvCxnSpPr>
        <p:spPr>
          <a:xfrm flipH="1" rot="10800000">
            <a:off x="2190588" y="1473838"/>
            <a:ext cx="1273500" cy="9900"/>
          </a:xfrm>
          <a:prstGeom prst="straightConnector1">
            <a:avLst/>
          </a:prstGeom>
          <a:noFill/>
          <a:ln cap="flat" cmpd="sng" w="28575">
            <a:solidFill>
              <a:srgbClr val="CE91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0" name="Google Shape;2490;p187"/>
          <p:cNvCxnSpPr/>
          <p:nvPr/>
        </p:nvCxnSpPr>
        <p:spPr>
          <a:xfrm flipH="1" rot="10800000">
            <a:off x="2189475" y="1678700"/>
            <a:ext cx="1260600" cy="9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1" name="Google Shape;2491;p187"/>
          <p:cNvCxnSpPr/>
          <p:nvPr/>
        </p:nvCxnSpPr>
        <p:spPr>
          <a:xfrm flipH="1" rot="10800000">
            <a:off x="2204636" y="1938200"/>
            <a:ext cx="1224300" cy="1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92" name="Google Shape;2492;p187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763287" y="1084914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3" name="Google Shape;2493;p187"/>
          <p:cNvGrpSpPr/>
          <p:nvPr/>
        </p:nvGrpSpPr>
        <p:grpSpPr>
          <a:xfrm>
            <a:off x="463006" y="2251487"/>
            <a:ext cx="1341323" cy="800783"/>
            <a:chOff x="2666325" y="4298650"/>
            <a:chExt cx="790176" cy="523250"/>
          </a:xfrm>
        </p:grpSpPr>
        <p:pic>
          <p:nvPicPr>
            <p:cNvPr id="2494" name="Google Shape;2494;p187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5" name="Google Shape;2495;p187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96" name="Google Shape;2496;p187"/>
          <p:cNvSpPr/>
          <p:nvPr/>
        </p:nvSpPr>
        <p:spPr>
          <a:xfrm>
            <a:off x="67574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497" name="Google Shape;2497;p187"/>
          <p:cNvSpPr/>
          <p:nvPr/>
        </p:nvSpPr>
        <p:spPr>
          <a:xfrm>
            <a:off x="63162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498" name="Google Shape;2498;p187"/>
          <p:cNvSpPr/>
          <p:nvPr/>
        </p:nvSpPr>
        <p:spPr>
          <a:xfrm>
            <a:off x="58750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499" name="Google Shape;2499;p187"/>
          <p:cNvSpPr/>
          <p:nvPr/>
        </p:nvSpPr>
        <p:spPr>
          <a:xfrm>
            <a:off x="54338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500" name="Google Shape;2500;p187"/>
          <p:cNvSpPr/>
          <p:nvPr/>
        </p:nvSpPr>
        <p:spPr>
          <a:xfrm>
            <a:off x="4992625" y="142583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01" name="Google Shape;2501;p187"/>
          <p:cNvSpPr/>
          <p:nvPr/>
        </p:nvSpPr>
        <p:spPr>
          <a:xfrm>
            <a:off x="4551425" y="142585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502" name="Google Shape;2502;p187"/>
          <p:cNvSpPr/>
          <p:nvPr/>
        </p:nvSpPr>
        <p:spPr>
          <a:xfrm>
            <a:off x="4110225" y="1425838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503" name="Google Shape;2503;p187"/>
          <p:cNvSpPr/>
          <p:nvPr/>
        </p:nvSpPr>
        <p:spPr>
          <a:xfrm>
            <a:off x="3669025" y="1425850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2504" name="Google Shape;2504;p187"/>
          <p:cNvSpPr/>
          <p:nvPr/>
        </p:nvSpPr>
        <p:spPr>
          <a:xfrm>
            <a:off x="84661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05" name="Google Shape;2505;p187"/>
          <p:cNvSpPr/>
          <p:nvPr/>
        </p:nvSpPr>
        <p:spPr>
          <a:xfrm>
            <a:off x="80249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pic>
        <p:nvPicPr>
          <p:cNvPr id="2506" name="Google Shape;2506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900" y="2702325"/>
            <a:ext cx="28655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7" name="Google Shape;2507;p187"/>
          <p:cNvSpPr txBox="1"/>
          <p:nvPr/>
        </p:nvSpPr>
        <p:spPr>
          <a:xfrm rot="-1852">
            <a:off x="6966450" y="2674454"/>
            <a:ext cx="222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</a:t>
            </a:r>
            <a:r>
              <a:rPr lang="en">
                <a:solidFill>
                  <a:schemeClr val="accent5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8" name="Google Shape;2508;p187"/>
          <p:cNvSpPr/>
          <p:nvPr/>
        </p:nvSpPr>
        <p:spPr>
          <a:xfrm>
            <a:off x="8466125" y="30896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509" name="Google Shape;2509;p187"/>
          <p:cNvSpPr/>
          <p:nvPr/>
        </p:nvSpPr>
        <p:spPr>
          <a:xfrm>
            <a:off x="8024925" y="30896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pic>
        <p:nvPicPr>
          <p:cNvPr id="2510" name="Google Shape;2510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900" y="3397825"/>
            <a:ext cx="28655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p187"/>
          <p:cNvSpPr txBox="1"/>
          <p:nvPr/>
        </p:nvSpPr>
        <p:spPr>
          <a:xfrm>
            <a:off x="6884125" y="334100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12" name="Google Shape;2512;p187"/>
          <p:cNvSpPr/>
          <p:nvPr/>
        </p:nvSpPr>
        <p:spPr>
          <a:xfrm>
            <a:off x="8466125" y="374118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13" name="Google Shape;2513;p187"/>
          <p:cNvSpPr/>
          <p:nvPr/>
        </p:nvSpPr>
        <p:spPr>
          <a:xfrm>
            <a:off x="8024925" y="374120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pic>
        <p:nvPicPr>
          <p:cNvPr id="2514" name="Google Shape;2514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894" y="3994992"/>
            <a:ext cx="28655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5" name="Google Shape;2515;p187"/>
          <p:cNvSpPr txBox="1"/>
          <p:nvPr/>
        </p:nvSpPr>
        <p:spPr>
          <a:xfrm>
            <a:off x="6966450" y="391245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16" name="Google Shape;2516;p187"/>
          <p:cNvSpPr txBox="1"/>
          <p:nvPr/>
        </p:nvSpPr>
        <p:spPr>
          <a:xfrm>
            <a:off x="6852925" y="4592175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7" name="Google Shape;2517;p187"/>
          <p:cNvSpPr/>
          <p:nvPr/>
        </p:nvSpPr>
        <p:spPr>
          <a:xfrm>
            <a:off x="8460383" y="4380371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518" name="Google Shape;2518;p187"/>
          <p:cNvSpPr/>
          <p:nvPr/>
        </p:nvSpPr>
        <p:spPr>
          <a:xfrm>
            <a:off x="8019183" y="4380383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pic>
        <p:nvPicPr>
          <p:cNvPr id="2519" name="Google Shape;2519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569" y="4648992"/>
            <a:ext cx="286550" cy="2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188"/>
          <p:cNvSpPr txBox="1"/>
          <p:nvPr>
            <p:ph type="title"/>
          </p:nvPr>
        </p:nvSpPr>
        <p:spPr>
          <a:xfrm>
            <a:off x="323425" y="320650"/>
            <a:ext cx="33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TCP HOL</a:t>
            </a:r>
            <a:endParaRPr/>
          </a:p>
        </p:txBody>
      </p:sp>
      <p:sp>
        <p:nvSpPr>
          <p:cNvPr id="2525" name="Google Shape;2525;p188"/>
          <p:cNvSpPr txBox="1"/>
          <p:nvPr/>
        </p:nvSpPr>
        <p:spPr>
          <a:xfrm>
            <a:off x="8632025" y="6384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188"/>
          <p:cNvSpPr/>
          <p:nvPr/>
        </p:nvSpPr>
        <p:spPr>
          <a:xfrm rot="5400000">
            <a:off x="5055950" y="-439025"/>
            <a:ext cx="1006200" cy="405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7" name="Google Shape;2527;p188"/>
          <p:cNvCxnSpPr/>
          <p:nvPr/>
        </p:nvCxnSpPr>
        <p:spPr>
          <a:xfrm>
            <a:off x="2190575" y="1236738"/>
            <a:ext cx="1294800" cy="12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8" name="Google Shape;2528;p188"/>
          <p:cNvSpPr txBox="1"/>
          <p:nvPr/>
        </p:nvSpPr>
        <p:spPr>
          <a:xfrm rot="-1791">
            <a:off x="-17875" y="1068389"/>
            <a:ext cx="230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29" name="Google Shape;2529;p188"/>
          <p:cNvCxnSpPr/>
          <p:nvPr/>
        </p:nvCxnSpPr>
        <p:spPr>
          <a:xfrm flipH="1" rot="10800000">
            <a:off x="2190588" y="1473838"/>
            <a:ext cx="1273500" cy="9900"/>
          </a:xfrm>
          <a:prstGeom prst="straightConnector1">
            <a:avLst/>
          </a:prstGeom>
          <a:noFill/>
          <a:ln cap="flat" cmpd="sng" w="28575">
            <a:solidFill>
              <a:srgbClr val="CE91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0" name="Google Shape;2530;p188"/>
          <p:cNvCxnSpPr/>
          <p:nvPr/>
        </p:nvCxnSpPr>
        <p:spPr>
          <a:xfrm flipH="1" rot="10800000">
            <a:off x="2189475" y="1678700"/>
            <a:ext cx="1260600" cy="9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1" name="Google Shape;2531;p188"/>
          <p:cNvCxnSpPr/>
          <p:nvPr/>
        </p:nvCxnSpPr>
        <p:spPr>
          <a:xfrm flipH="1" rot="10800000">
            <a:off x="2204636" y="1938200"/>
            <a:ext cx="1224300" cy="1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32" name="Google Shape;2532;p188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763287" y="1084914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3" name="Google Shape;2533;p188"/>
          <p:cNvGrpSpPr/>
          <p:nvPr/>
        </p:nvGrpSpPr>
        <p:grpSpPr>
          <a:xfrm>
            <a:off x="463006" y="2251487"/>
            <a:ext cx="1341323" cy="800783"/>
            <a:chOff x="2666325" y="4298650"/>
            <a:chExt cx="790176" cy="523250"/>
          </a:xfrm>
        </p:grpSpPr>
        <p:pic>
          <p:nvPicPr>
            <p:cNvPr id="2534" name="Google Shape;2534;p188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5" name="Google Shape;2535;p188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36" name="Google Shape;2536;p188"/>
          <p:cNvSpPr/>
          <p:nvPr/>
        </p:nvSpPr>
        <p:spPr>
          <a:xfrm>
            <a:off x="67574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37" name="Google Shape;2537;p188"/>
          <p:cNvSpPr/>
          <p:nvPr/>
        </p:nvSpPr>
        <p:spPr>
          <a:xfrm>
            <a:off x="63162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538" name="Google Shape;2538;p188"/>
          <p:cNvSpPr/>
          <p:nvPr/>
        </p:nvSpPr>
        <p:spPr>
          <a:xfrm>
            <a:off x="58750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539" name="Google Shape;2539;p188"/>
          <p:cNvSpPr/>
          <p:nvPr/>
        </p:nvSpPr>
        <p:spPr>
          <a:xfrm>
            <a:off x="54338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540" name="Google Shape;2540;p188"/>
          <p:cNvSpPr/>
          <p:nvPr/>
        </p:nvSpPr>
        <p:spPr>
          <a:xfrm>
            <a:off x="4992625" y="142583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41" name="Google Shape;2541;p188"/>
          <p:cNvSpPr/>
          <p:nvPr/>
        </p:nvSpPr>
        <p:spPr>
          <a:xfrm>
            <a:off x="4551425" y="142585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542" name="Google Shape;2542;p188"/>
          <p:cNvSpPr/>
          <p:nvPr/>
        </p:nvSpPr>
        <p:spPr>
          <a:xfrm>
            <a:off x="4110225" y="1425838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543" name="Google Shape;2543;p188"/>
          <p:cNvSpPr/>
          <p:nvPr/>
        </p:nvSpPr>
        <p:spPr>
          <a:xfrm>
            <a:off x="3669025" y="1425850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2544" name="Google Shape;2544;p188"/>
          <p:cNvSpPr/>
          <p:nvPr/>
        </p:nvSpPr>
        <p:spPr>
          <a:xfrm>
            <a:off x="84661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45" name="Google Shape;2545;p188"/>
          <p:cNvSpPr/>
          <p:nvPr/>
        </p:nvSpPr>
        <p:spPr>
          <a:xfrm>
            <a:off x="80249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pic>
        <p:nvPicPr>
          <p:cNvPr id="2546" name="Google Shape;2546;p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900" y="2702325"/>
            <a:ext cx="28655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7" name="Google Shape;2547;p188"/>
          <p:cNvSpPr txBox="1"/>
          <p:nvPr/>
        </p:nvSpPr>
        <p:spPr>
          <a:xfrm rot="-1852">
            <a:off x="6966450" y="2674454"/>
            <a:ext cx="222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48" name="Google Shape;2548;p188"/>
          <p:cNvSpPr/>
          <p:nvPr/>
        </p:nvSpPr>
        <p:spPr>
          <a:xfrm>
            <a:off x="8024925" y="30896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549" name="Google Shape;2549;p188"/>
          <p:cNvSpPr txBox="1"/>
          <p:nvPr/>
        </p:nvSpPr>
        <p:spPr>
          <a:xfrm>
            <a:off x="6884125" y="334100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50" name="Google Shape;2550;p188"/>
          <p:cNvSpPr/>
          <p:nvPr/>
        </p:nvSpPr>
        <p:spPr>
          <a:xfrm>
            <a:off x="8466125" y="374118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51" name="Google Shape;2551;p188"/>
          <p:cNvSpPr/>
          <p:nvPr/>
        </p:nvSpPr>
        <p:spPr>
          <a:xfrm>
            <a:off x="8024925" y="374120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552" name="Google Shape;2552;p188"/>
          <p:cNvSpPr txBox="1"/>
          <p:nvPr/>
        </p:nvSpPr>
        <p:spPr>
          <a:xfrm>
            <a:off x="6966450" y="391245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53" name="Google Shape;2553;p188"/>
          <p:cNvSpPr txBox="1"/>
          <p:nvPr/>
        </p:nvSpPr>
        <p:spPr>
          <a:xfrm>
            <a:off x="6852925" y="4592175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54" name="Google Shape;2554;p188"/>
          <p:cNvSpPr/>
          <p:nvPr/>
        </p:nvSpPr>
        <p:spPr>
          <a:xfrm>
            <a:off x="8460383" y="4380371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555" name="Google Shape;2555;p188"/>
          <p:cNvSpPr/>
          <p:nvPr/>
        </p:nvSpPr>
        <p:spPr>
          <a:xfrm>
            <a:off x="8019183" y="4380383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pic>
        <p:nvPicPr>
          <p:cNvPr id="2556" name="Google Shape;2556;p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750" y="1140250"/>
            <a:ext cx="343500" cy="3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675" y="335059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675" y="3912459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4925" y="4601772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 &amp; QUIC</a:t>
            </a:r>
            <a:endParaRPr/>
          </a:p>
        </p:txBody>
      </p:sp>
      <p:sp>
        <p:nvSpPr>
          <p:cNvPr id="2565" name="Google Shape;2565;p189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HTTP/3 uses QUIC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Like HTTP/2, QUIC has streams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QUIC use UDP instead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 decides the boundary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90"/>
          <p:cNvSpPr txBox="1"/>
          <p:nvPr>
            <p:ph type="title"/>
          </p:nvPr>
        </p:nvSpPr>
        <p:spPr>
          <a:xfrm>
            <a:off x="323425" y="320650"/>
            <a:ext cx="33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 </a:t>
            </a:r>
            <a:r>
              <a:rPr lang="en"/>
              <a:t>Streams</a:t>
            </a:r>
            <a:endParaRPr/>
          </a:p>
        </p:txBody>
      </p:sp>
      <p:sp>
        <p:nvSpPr>
          <p:cNvPr id="2571" name="Google Shape;2571;p190"/>
          <p:cNvSpPr txBox="1"/>
          <p:nvPr/>
        </p:nvSpPr>
        <p:spPr>
          <a:xfrm>
            <a:off x="8632025" y="6384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90"/>
          <p:cNvSpPr/>
          <p:nvPr/>
        </p:nvSpPr>
        <p:spPr>
          <a:xfrm rot="5400000">
            <a:off x="5055950" y="-439025"/>
            <a:ext cx="1006200" cy="405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3" name="Google Shape;2573;p190"/>
          <p:cNvCxnSpPr/>
          <p:nvPr/>
        </p:nvCxnSpPr>
        <p:spPr>
          <a:xfrm>
            <a:off x="2190575" y="1236738"/>
            <a:ext cx="1294800" cy="12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4" name="Google Shape;2574;p190"/>
          <p:cNvSpPr txBox="1"/>
          <p:nvPr/>
        </p:nvSpPr>
        <p:spPr>
          <a:xfrm rot="-1791">
            <a:off x="-17875" y="1068389"/>
            <a:ext cx="2303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75" name="Google Shape;2575;p190"/>
          <p:cNvCxnSpPr/>
          <p:nvPr/>
        </p:nvCxnSpPr>
        <p:spPr>
          <a:xfrm flipH="1" rot="10800000">
            <a:off x="2190588" y="1473838"/>
            <a:ext cx="1273500" cy="9900"/>
          </a:xfrm>
          <a:prstGeom prst="straightConnector1">
            <a:avLst/>
          </a:prstGeom>
          <a:noFill/>
          <a:ln cap="flat" cmpd="sng" w="28575">
            <a:solidFill>
              <a:srgbClr val="CE91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6" name="Google Shape;2576;p190"/>
          <p:cNvCxnSpPr/>
          <p:nvPr/>
        </p:nvCxnSpPr>
        <p:spPr>
          <a:xfrm flipH="1" rot="10800000">
            <a:off x="2189475" y="1678700"/>
            <a:ext cx="1260600" cy="9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7" name="Google Shape;2577;p190"/>
          <p:cNvCxnSpPr/>
          <p:nvPr/>
        </p:nvCxnSpPr>
        <p:spPr>
          <a:xfrm flipH="1" rot="10800000">
            <a:off x="2204636" y="1938200"/>
            <a:ext cx="1224300" cy="1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8" name="Google Shape;2578;p19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763287" y="1084914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9" name="Google Shape;2579;p190"/>
          <p:cNvGrpSpPr/>
          <p:nvPr/>
        </p:nvGrpSpPr>
        <p:grpSpPr>
          <a:xfrm>
            <a:off x="463006" y="2251487"/>
            <a:ext cx="1341323" cy="800783"/>
            <a:chOff x="2666325" y="4298650"/>
            <a:chExt cx="790176" cy="523250"/>
          </a:xfrm>
        </p:grpSpPr>
        <p:pic>
          <p:nvPicPr>
            <p:cNvPr id="2580" name="Google Shape;2580;p190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1" name="Google Shape;2581;p190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82" name="Google Shape;2582;p190"/>
          <p:cNvSpPr/>
          <p:nvPr/>
        </p:nvSpPr>
        <p:spPr>
          <a:xfrm>
            <a:off x="67574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83" name="Google Shape;2583;p190"/>
          <p:cNvSpPr/>
          <p:nvPr/>
        </p:nvSpPr>
        <p:spPr>
          <a:xfrm>
            <a:off x="6316225" y="1425850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584" name="Google Shape;2584;p190"/>
          <p:cNvSpPr/>
          <p:nvPr/>
        </p:nvSpPr>
        <p:spPr>
          <a:xfrm>
            <a:off x="58750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585" name="Google Shape;2585;p190"/>
          <p:cNvSpPr/>
          <p:nvPr/>
        </p:nvSpPr>
        <p:spPr>
          <a:xfrm>
            <a:off x="5433825" y="14258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586" name="Google Shape;2586;p190"/>
          <p:cNvSpPr/>
          <p:nvPr/>
        </p:nvSpPr>
        <p:spPr>
          <a:xfrm>
            <a:off x="4992625" y="142583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87" name="Google Shape;2587;p190"/>
          <p:cNvSpPr/>
          <p:nvPr/>
        </p:nvSpPr>
        <p:spPr>
          <a:xfrm>
            <a:off x="4551425" y="142585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588" name="Google Shape;2588;p190"/>
          <p:cNvSpPr/>
          <p:nvPr/>
        </p:nvSpPr>
        <p:spPr>
          <a:xfrm>
            <a:off x="4110225" y="1425838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589" name="Google Shape;2589;p190"/>
          <p:cNvSpPr/>
          <p:nvPr/>
        </p:nvSpPr>
        <p:spPr>
          <a:xfrm>
            <a:off x="3669025" y="1425850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2590" name="Google Shape;2590;p190"/>
          <p:cNvSpPr/>
          <p:nvPr/>
        </p:nvSpPr>
        <p:spPr>
          <a:xfrm>
            <a:off x="84661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591" name="Google Shape;2591;p190"/>
          <p:cNvSpPr/>
          <p:nvPr/>
        </p:nvSpPr>
        <p:spPr>
          <a:xfrm>
            <a:off x="8024925" y="2506175"/>
            <a:ext cx="381000" cy="21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pic>
        <p:nvPicPr>
          <p:cNvPr id="2592" name="Google Shape;2592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900" y="2702325"/>
            <a:ext cx="28655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3" name="Google Shape;2593;p190"/>
          <p:cNvSpPr txBox="1"/>
          <p:nvPr/>
        </p:nvSpPr>
        <p:spPr>
          <a:xfrm rot="-1852">
            <a:off x="6966450" y="2674454"/>
            <a:ext cx="222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 /main.js (stream1)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4" name="Google Shape;2594;p190"/>
          <p:cNvSpPr/>
          <p:nvPr/>
        </p:nvSpPr>
        <p:spPr>
          <a:xfrm>
            <a:off x="8024925" y="3089650"/>
            <a:ext cx="381000" cy="21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2595" name="Google Shape;2595;p190"/>
          <p:cNvSpPr txBox="1"/>
          <p:nvPr/>
        </p:nvSpPr>
        <p:spPr>
          <a:xfrm>
            <a:off x="6884125" y="334100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/main.css (stream2)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96" name="Google Shape;2596;p190"/>
          <p:cNvSpPr/>
          <p:nvPr/>
        </p:nvSpPr>
        <p:spPr>
          <a:xfrm>
            <a:off x="8466125" y="3741188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597" name="Google Shape;2597;p190"/>
          <p:cNvSpPr/>
          <p:nvPr/>
        </p:nvSpPr>
        <p:spPr>
          <a:xfrm>
            <a:off x="8024925" y="3741200"/>
            <a:ext cx="381000" cy="21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2598" name="Google Shape;2598;p190"/>
          <p:cNvSpPr txBox="1"/>
          <p:nvPr/>
        </p:nvSpPr>
        <p:spPr>
          <a:xfrm>
            <a:off x="6966450" y="3912450"/>
            <a:ext cx="22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 /img1.jpg (stream3)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99" name="Google Shape;2599;p190"/>
          <p:cNvSpPr txBox="1"/>
          <p:nvPr/>
        </p:nvSpPr>
        <p:spPr>
          <a:xfrm>
            <a:off x="6852925" y="4592175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GET /img2.jpg (stream4)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00" name="Google Shape;2600;p190"/>
          <p:cNvSpPr/>
          <p:nvPr/>
        </p:nvSpPr>
        <p:spPr>
          <a:xfrm>
            <a:off x="8460383" y="4380371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2601" name="Google Shape;2601;p190"/>
          <p:cNvSpPr/>
          <p:nvPr/>
        </p:nvSpPr>
        <p:spPr>
          <a:xfrm>
            <a:off x="8019183" y="4380383"/>
            <a:ext cx="381000" cy="21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pic>
        <p:nvPicPr>
          <p:cNvPr id="2602" name="Google Shape;2602;p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750" y="1140250"/>
            <a:ext cx="343500" cy="3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675" y="335059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900" y="3969275"/>
            <a:ext cx="286550" cy="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575" y="4649000"/>
            <a:ext cx="286550" cy="2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 &amp; QUIC Pros</a:t>
            </a:r>
            <a:endParaRPr/>
          </a:p>
        </p:txBody>
      </p:sp>
      <p:sp>
        <p:nvSpPr>
          <p:cNvPr id="2611" name="Google Shape;2611;p191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 has many other benefits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Merges Connection setup + TLS in one handshake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congestion control at stream level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Connection migration (connectionID)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not HTTP/2 over QUIC?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Header compression algorithm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in Request Response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45625" y="1138900"/>
            <a:ext cx="79164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Synchronicity is a client property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Most modern client libraries are asynchronous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E.g. Clients send an HTTP request and do work</a:t>
            </a:r>
            <a:endParaRPr sz="22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311700" y="3371475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640975" y="3321925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2014274" y="3497400"/>
            <a:ext cx="2426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2062049" y="4378562"/>
            <a:ext cx="2426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6" name="Google Shape;216;p30"/>
          <p:cNvSpPr txBox="1"/>
          <p:nvPr/>
        </p:nvSpPr>
        <p:spPr>
          <a:xfrm>
            <a:off x="679175" y="3497388"/>
            <a:ext cx="184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Executes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code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locally….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 &amp; QUIC Cons</a:t>
            </a:r>
            <a:endParaRPr/>
          </a:p>
        </p:txBody>
      </p:sp>
      <p:sp>
        <p:nvSpPr>
          <p:cNvPr id="2617" name="Google Shape;2617;p192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Takes a lot of CPU (parsing logic)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UDP could be blocked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IP Fragmentations is the enemy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23" name="Google Shape;2623;p193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 1.1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HTTP/2 Works?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HTTP/2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HTTP/3 &amp; QUIC saves the day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HTTP/3 &amp; QUIC Pros &amp; Cons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194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</a:t>
            </a:r>
            <a:endParaRPr/>
          </a:p>
        </p:txBody>
      </p:sp>
      <p:sp>
        <p:nvSpPr>
          <p:cNvPr id="2629" name="Google Shape;2629;p194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HTTP/2 to the next level</a:t>
            </a:r>
            <a:endParaRPr/>
          </a:p>
        </p:txBody>
      </p:sp>
      <p:sp>
        <p:nvSpPr>
          <p:cNvPr id="2630" name="Google Shape;2630;p19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195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36" name="Google Shape;2636;p195"/>
          <p:cNvSpPr txBox="1"/>
          <p:nvPr>
            <p:ph idx="1" type="body"/>
          </p:nvPr>
        </p:nvSpPr>
        <p:spPr>
          <a:xfrm>
            <a:off x="311700" y="884050"/>
            <a:ext cx="4334700" cy="397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Motivation</a:t>
            </a:r>
            <a:endParaRPr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Client/Server Communication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Problem with Client Libraries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gRPC was invented?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gRPC</a:t>
            </a:r>
            <a:endParaRPr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Unary gRPC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Streaming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Streaming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Bidirectional</a:t>
            </a:r>
            <a:endParaRPr sz="1800"/>
          </a:p>
        </p:txBody>
      </p:sp>
      <p:sp>
        <p:nvSpPr>
          <p:cNvPr id="2637" name="Google Shape;2637;p195"/>
          <p:cNvSpPr txBox="1"/>
          <p:nvPr>
            <p:ph idx="1" type="body"/>
          </p:nvPr>
        </p:nvSpPr>
        <p:spPr>
          <a:xfrm>
            <a:off x="4809300" y="884050"/>
            <a:ext cx="4108200" cy="397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Coding!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gRPC Pros &amp; Cons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I’m tired of new protocols</a:t>
            </a:r>
            <a:endParaRPr sz="1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Summary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Communication</a:t>
            </a:r>
            <a:endParaRPr/>
          </a:p>
        </p:txBody>
      </p:sp>
      <p:sp>
        <p:nvSpPr>
          <p:cNvPr id="2643" name="Google Shape;2643;p196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SOAP, REST, GraphQL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SSE, WebSockets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Raw TCP</a:t>
            </a:r>
            <a:endParaRPr sz="24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Client Libraries</a:t>
            </a:r>
            <a:endParaRPr/>
          </a:p>
        </p:txBody>
      </p:sp>
      <p:sp>
        <p:nvSpPr>
          <p:cNvPr id="2649" name="Google Shape;2649;p197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communication protocol needs client library for the language of choice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SOAP Library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HTTP Client Library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to maintain and patch client libraries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HTTP/1.1 HTTP/2, new features, security etc.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gRPC was invented?</a:t>
            </a:r>
            <a:endParaRPr/>
          </a:p>
        </p:txBody>
      </p:sp>
      <p:sp>
        <p:nvSpPr>
          <p:cNvPr id="2655" name="Google Shape;2655;p198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Library: One library for popular languages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Protocol: HTTP/2 (hidden implementation)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Message Format: Protocol buffers as format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modes</a:t>
            </a:r>
            <a:endParaRPr/>
          </a:p>
        </p:txBody>
      </p:sp>
      <p:sp>
        <p:nvSpPr>
          <p:cNvPr id="2661" name="Google Shape;2661;p199"/>
          <p:cNvSpPr txBox="1"/>
          <p:nvPr>
            <p:ph idx="1" type="body"/>
          </p:nvPr>
        </p:nvSpPr>
        <p:spPr>
          <a:xfrm>
            <a:off x="311700" y="1111900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Unary RPC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Bidirectional streaming RPC</a:t>
            </a:r>
            <a:endParaRPr sz="2400"/>
          </a:p>
        </p:txBody>
      </p:sp>
      <p:sp>
        <p:nvSpPr>
          <p:cNvPr id="2662" name="Google Shape;2662;p199"/>
          <p:cNvSpPr txBox="1"/>
          <p:nvPr/>
        </p:nvSpPr>
        <p:spPr>
          <a:xfrm>
            <a:off x="5071924" y="3821703"/>
            <a:ext cx="545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3" name="Google Shape;2663;p199"/>
          <p:cNvCxnSpPr/>
          <p:nvPr/>
        </p:nvCxnSpPr>
        <p:spPr>
          <a:xfrm flipH="1" rot="10800000">
            <a:off x="6237988" y="1942313"/>
            <a:ext cx="10653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4" name="Google Shape;2664;p199"/>
          <p:cNvCxnSpPr/>
          <p:nvPr/>
        </p:nvCxnSpPr>
        <p:spPr>
          <a:xfrm rot="10800000">
            <a:off x="6252813" y="2246688"/>
            <a:ext cx="1065300" cy="1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5" name="Google Shape;2665;p19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589237" y="1565126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6" name="Google Shape;2666;p199"/>
          <p:cNvGrpSpPr/>
          <p:nvPr/>
        </p:nvGrpSpPr>
        <p:grpSpPr>
          <a:xfrm>
            <a:off x="4779249" y="1668049"/>
            <a:ext cx="1172825" cy="700181"/>
            <a:chOff x="2666328" y="4298650"/>
            <a:chExt cx="690913" cy="457515"/>
          </a:xfrm>
        </p:grpSpPr>
        <p:pic>
          <p:nvPicPr>
            <p:cNvPr id="2667" name="Google Shape;2667;p19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8" y="4298650"/>
              <a:ext cx="690913" cy="457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8" name="Google Shape;2668;p199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modes</a:t>
            </a:r>
            <a:endParaRPr/>
          </a:p>
        </p:txBody>
      </p:sp>
      <p:sp>
        <p:nvSpPr>
          <p:cNvPr id="2674" name="Google Shape;2674;p200"/>
          <p:cNvSpPr txBox="1"/>
          <p:nvPr>
            <p:ph idx="1" type="body"/>
          </p:nvPr>
        </p:nvSpPr>
        <p:spPr>
          <a:xfrm>
            <a:off x="311700" y="1111900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Unary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Server streaming RPC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Bidirectional streaming RPC</a:t>
            </a:r>
            <a:endParaRPr sz="2400"/>
          </a:p>
        </p:txBody>
      </p:sp>
      <p:sp>
        <p:nvSpPr>
          <p:cNvPr id="2675" name="Google Shape;2675;p200"/>
          <p:cNvSpPr txBox="1"/>
          <p:nvPr/>
        </p:nvSpPr>
        <p:spPr>
          <a:xfrm>
            <a:off x="5071924" y="3821703"/>
            <a:ext cx="545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6" name="Google Shape;2676;p200"/>
          <p:cNvCxnSpPr/>
          <p:nvPr/>
        </p:nvCxnSpPr>
        <p:spPr>
          <a:xfrm flipH="1" rot="10800000">
            <a:off x="6237988" y="1466338"/>
            <a:ext cx="10653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77" name="Google Shape;2677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388475" y="1573100"/>
            <a:ext cx="764350" cy="12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20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589237" y="146635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9" name="Google Shape;2679;p200"/>
          <p:cNvGrpSpPr/>
          <p:nvPr/>
        </p:nvGrpSpPr>
        <p:grpSpPr>
          <a:xfrm>
            <a:off x="4779249" y="1569274"/>
            <a:ext cx="1172825" cy="700181"/>
            <a:chOff x="2666328" y="4298650"/>
            <a:chExt cx="690913" cy="457515"/>
          </a:xfrm>
        </p:grpSpPr>
        <p:pic>
          <p:nvPicPr>
            <p:cNvPr id="2680" name="Google Shape;2680;p200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8" y="4298650"/>
              <a:ext cx="690913" cy="457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1" name="Google Shape;2681;p200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modes</a:t>
            </a:r>
            <a:endParaRPr/>
          </a:p>
        </p:txBody>
      </p:sp>
      <p:sp>
        <p:nvSpPr>
          <p:cNvPr id="2687" name="Google Shape;2687;p201"/>
          <p:cNvSpPr txBox="1"/>
          <p:nvPr>
            <p:ph idx="1" type="body"/>
          </p:nvPr>
        </p:nvSpPr>
        <p:spPr>
          <a:xfrm>
            <a:off x="311700" y="1111900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Unary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Client streaming RPC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Bidirectional streaming RPC</a:t>
            </a:r>
            <a:endParaRPr sz="2400"/>
          </a:p>
        </p:txBody>
      </p:sp>
      <p:sp>
        <p:nvSpPr>
          <p:cNvPr id="2688" name="Google Shape;2688;p201"/>
          <p:cNvSpPr txBox="1"/>
          <p:nvPr/>
        </p:nvSpPr>
        <p:spPr>
          <a:xfrm>
            <a:off x="5071924" y="3821703"/>
            <a:ext cx="545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9" name="Google Shape;2689;p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81425" y="1344600"/>
            <a:ext cx="764350" cy="122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0" name="Google Shape;2690;p201"/>
          <p:cNvCxnSpPr/>
          <p:nvPr/>
        </p:nvCxnSpPr>
        <p:spPr>
          <a:xfrm rot="10800000">
            <a:off x="6245763" y="2561538"/>
            <a:ext cx="1065300" cy="1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91" name="Google Shape;2691;p20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589237" y="13055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2" name="Google Shape;2692;p201"/>
          <p:cNvGrpSpPr/>
          <p:nvPr/>
        </p:nvGrpSpPr>
        <p:grpSpPr>
          <a:xfrm>
            <a:off x="4779249" y="1408424"/>
            <a:ext cx="1172825" cy="700181"/>
            <a:chOff x="2666328" y="4298650"/>
            <a:chExt cx="690913" cy="457515"/>
          </a:xfrm>
        </p:grpSpPr>
        <p:pic>
          <p:nvPicPr>
            <p:cNvPr id="2693" name="Google Shape;2693;p201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8" y="4298650"/>
              <a:ext cx="690913" cy="457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4" name="Google Shape;2694;p201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in real life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45625" y="1138900"/>
            <a:ext cx="58704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Just in case it is still confusing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Synchronous communication the caller waits for a response from receiver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E.g. Asking someone a question in a meeting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communication the response can come whenever. Caller and receiver can do anything meanwhile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email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modes</a:t>
            </a:r>
            <a:endParaRPr/>
          </a:p>
        </p:txBody>
      </p:sp>
      <p:sp>
        <p:nvSpPr>
          <p:cNvPr id="2700" name="Google Shape;2700;p202"/>
          <p:cNvSpPr txBox="1"/>
          <p:nvPr>
            <p:ph idx="1" type="body"/>
          </p:nvPr>
        </p:nvSpPr>
        <p:spPr>
          <a:xfrm>
            <a:off x="311700" y="1111900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Unary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streaming 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Bidirectional streaming RPC</a:t>
            </a:r>
            <a:endParaRPr sz="2400"/>
          </a:p>
        </p:txBody>
      </p:sp>
      <p:sp>
        <p:nvSpPr>
          <p:cNvPr id="2701" name="Google Shape;2701;p202"/>
          <p:cNvSpPr txBox="1"/>
          <p:nvPr/>
        </p:nvSpPr>
        <p:spPr>
          <a:xfrm>
            <a:off x="5071924" y="3821703"/>
            <a:ext cx="545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2" name="Google Shape;2702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81425" y="941000"/>
            <a:ext cx="764350" cy="12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3" name="Google Shape;2703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381425" y="1798050"/>
            <a:ext cx="764350" cy="12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4" name="Google Shape;2704;p20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575137" y="14734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5" name="Google Shape;2705;p202"/>
          <p:cNvGrpSpPr/>
          <p:nvPr/>
        </p:nvGrpSpPr>
        <p:grpSpPr>
          <a:xfrm>
            <a:off x="4779249" y="1710374"/>
            <a:ext cx="1172825" cy="700181"/>
            <a:chOff x="2666328" y="4298650"/>
            <a:chExt cx="690913" cy="457515"/>
          </a:xfrm>
        </p:grpSpPr>
        <p:pic>
          <p:nvPicPr>
            <p:cNvPr id="2706" name="Google Shape;2706;p202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8" y="4298650"/>
              <a:ext cx="690913" cy="457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7" name="Google Shape;2707;p202"/>
            <p:cNvSpPr txBox="1"/>
            <p:nvPr/>
          </p:nvSpPr>
          <p:spPr>
            <a:xfrm>
              <a:off x="2875538" y="4298650"/>
              <a:ext cx="371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time!</a:t>
            </a:r>
            <a:endParaRPr/>
          </a:p>
        </p:txBody>
      </p:sp>
      <p:sp>
        <p:nvSpPr>
          <p:cNvPr id="2713" name="Google Shape;2713;p203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Todo application (server, client) with gRPC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createTodo ( )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readTodos ( ) //synchronous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readTodos ( ) //server stream</a:t>
            </a:r>
            <a:endParaRPr sz="24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Pros &amp; Cons</a:t>
            </a:r>
            <a:endParaRPr/>
          </a:p>
        </p:txBody>
      </p:sp>
      <p:sp>
        <p:nvSpPr>
          <p:cNvPr id="2719" name="Google Shape;2719;p204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720" name="Google Shape;2720;p204"/>
          <p:cNvSpPr txBox="1"/>
          <p:nvPr/>
        </p:nvSpPr>
        <p:spPr>
          <a:xfrm>
            <a:off x="493800" y="1578050"/>
            <a:ext cx="35769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Fast &amp; Compact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One Client Library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Progress Feedback (upload)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Cancel Request (H2)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H2/Protobuf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721" name="Google Shape;2721;p204"/>
          <p:cNvSpPr txBox="1"/>
          <p:nvPr>
            <p:ph idx="1" type="body"/>
          </p:nvPr>
        </p:nvSpPr>
        <p:spPr>
          <a:xfrm>
            <a:off x="450505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2722" name="Google Shape;2722;p204"/>
          <p:cNvSpPr txBox="1"/>
          <p:nvPr/>
        </p:nvSpPr>
        <p:spPr>
          <a:xfrm>
            <a:off x="4755450" y="1500475"/>
            <a:ext cx="3576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Schema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Thick Client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Proxies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Error handling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 native browser support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Timeouts (pub/sub)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write my own protocol too?</a:t>
            </a:r>
            <a:endParaRPr/>
          </a:p>
        </p:txBody>
      </p:sp>
      <p:sp>
        <p:nvSpPr>
          <p:cNvPr id="2728" name="Google Shape;2728;p205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you can, Spotify did (Hermes) but guess what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you will be using it so…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Spotify moved to gRPC not because of limitation of Hermes but because they are isolated.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206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34" name="Google Shape;2734;p206"/>
          <p:cNvSpPr txBox="1"/>
          <p:nvPr>
            <p:ph idx="1" type="body"/>
          </p:nvPr>
        </p:nvSpPr>
        <p:spPr>
          <a:xfrm>
            <a:off x="311700" y="884050"/>
            <a:ext cx="4334700" cy="397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Motivation</a:t>
            </a:r>
            <a:endParaRPr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Client/Server Communication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Problem with Client Libraries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gRPC was invented?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gRPC</a:t>
            </a:r>
            <a:endParaRPr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Unary gRPC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Streaming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Streaming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Bidirectional</a:t>
            </a:r>
            <a:endParaRPr sz="1800"/>
          </a:p>
        </p:txBody>
      </p:sp>
      <p:sp>
        <p:nvSpPr>
          <p:cNvPr id="2735" name="Google Shape;2735;p206"/>
          <p:cNvSpPr txBox="1"/>
          <p:nvPr>
            <p:ph idx="1" type="body"/>
          </p:nvPr>
        </p:nvSpPr>
        <p:spPr>
          <a:xfrm>
            <a:off x="4809300" y="884050"/>
            <a:ext cx="4108200" cy="397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Coding!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gRPC Pros &amp; Cons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I’m tired of new protocols</a:t>
            </a:r>
            <a:endParaRPr sz="1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Summary</a:t>
            </a:r>
            <a:endParaRPr sz="19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207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</a:t>
            </a:r>
            <a:endParaRPr/>
          </a:p>
        </p:txBody>
      </p:sp>
      <p:sp>
        <p:nvSpPr>
          <p:cNvPr id="2741" name="Google Shape;2741;p207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communication on the web</a:t>
            </a:r>
            <a:endParaRPr/>
          </a:p>
        </p:txBody>
      </p:sp>
      <p:sp>
        <p:nvSpPr>
          <p:cNvPr id="2742" name="Google Shape;2742;p207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208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48" name="Google Shape;2748;p208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Overview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Demystified  </a:t>
            </a:r>
            <a:endParaRPr sz="2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NAT, STUN, TURN, ICE, SDP, Signaling the SDP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WebRTC content beyond this content</a:t>
            </a:r>
            <a:endParaRPr sz="240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209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Overview</a:t>
            </a:r>
            <a:endParaRPr/>
          </a:p>
        </p:txBody>
      </p:sp>
      <p:sp>
        <p:nvSpPr>
          <p:cNvPr id="2754" name="Google Shape;2754;p209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Stands for Web Real-Time Communication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a peer to peer path to exchange video and audio in an efficient and low latency manner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Standardized API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Enables rich communications browsers, mobile, IOT devices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210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Overview</a:t>
            </a:r>
            <a:endParaRPr/>
          </a:p>
        </p:txBody>
      </p:sp>
      <p:sp>
        <p:nvSpPr>
          <p:cNvPr id="2760" name="Google Shape;2760;p210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wants to connect to B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finds out all possible ways the public can connect to it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 finds out all possible ways the public can connect to it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and B signal this session information via other means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WhatsApp, QR, Tweet, WebSockets, HTTP Fetch..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connects to B via the most optimal path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&amp; B also exchanges their supported media and security</a:t>
            </a:r>
            <a:endParaRPr sz="240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211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Overview</a:t>
            </a:r>
            <a:endParaRPr/>
          </a:p>
        </p:txBody>
      </p:sp>
      <p:grpSp>
        <p:nvGrpSpPr>
          <p:cNvPr id="2766" name="Google Shape;2766;p211"/>
          <p:cNvGrpSpPr/>
          <p:nvPr/>
        </p:nvGrpSpPr>
        <p:grpSpPr>
          <a:xfrm>
            <a:off x="0" y="1863623"/>
            <a:ext cx="1702224" cy="1992041"/>
            <a:chOff x="201122" y="1498100"/>
            <a:chExt cx="1412400" cy="1715059"/>
          </a:xfrm>
        </p:grpSpPr>
        <p:pic>
          <p:nvPicPr>
            <p:cNvPr id="2767" name="Google Shape;2767;p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8" name="Google Shape;2768;p211"/>
            <p:cNvSpPr txBox="1"/>
            <p:nvPr/>
          </p:nvSpPr>
          <p:spPr>
            <a:xfrm>
              <a:off x="201122" y="2513259"/>
              <a:ext cx="14124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A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2769" name="Google Shape;2769;p211"/>
          <p:cNvGrpSpPr/>
          <p:nvPr/>
        </p:nvGrpSpPr>
        <p:grpSpPr>
          <a:xfrm>
            <a:off x="7389925" y="1842797"/>
            <a:ext cx="1597142" cy="2052657"/>
            <a:chOff x="201136" y="1498100"/>
            <a:chExt cx="1412400" cy="1680852"/>
          </a:xfrm>
        </p:grpSpPr>
        <p:pic>
          <p:nvPicPr>
            <p:cNvPr id="2770" name="Google Shape;2770;p2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1" name="Google Shape;2771;p211"/>
            <p:cNvSpPr txBox="1"/>
            <p:nvPr/>
          </p:nvSpPr>
          <p:spPr>
            <a:xfrm>
              <a:off x="201136" y="2513252"/>
              <a:ext cx="14124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cxnSp>
        <p:nvCxnSpPr>
          <p:cNvPr id="2772" name="Google Shape;2772;p211"/>
          <p:cNvCxnSpPr>
            <a:stCxn id="2773" idx="5"/>
            <a:endCxn id="2774" idx="2"/>
          </p:cNvCxnSpPr>
          <p:nvPr/>
        </p:nvCxnSpPr>
        <p:spPr>
          <a:xfrm>
            <a:off x="2894967" y="1882515"/>
            <a:ext cx="146100" cy="744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5" name="Google Shape;2775;p211"/>
          <p:cNvSpPr txBox="1"/>
          <p:nvPr/>
        </p:nvSpPr>
        <p:spPr>
          <a:xfrm>
            <a:off x="206500" y="812898"/>
            <a:ext cx="25701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can people reach me? (A1, A2, A3) are candidates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Security Parameters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 options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6" name="Google Shape;2776;p211"/>
          <p:cNvSpPr txBox="1"/>
          <p:nvPr/>
        </p:nvSpPr>
        <p:spPr>
          <a:xfrm>
            <a:off x="6534100" y="710625"/>
            <a:ext cx="25701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can people reach me?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B1, B2, B3 are candidates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Security Parameters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 options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7" name="Google Shape;2777;p211"/>
          <p:cNvSpPr/>
          <p:nvPr/>
        </p:nvSpPr>
        <p:spPr>
          <a:xfrm>
            <a:off x="4339275" y="10523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211"/>
          <p:cNvSpPr/>
          <p:nvPr/>
        </p:nvSpPr>
        <p:spPr>
          <a:xfrm>
            <a:off x="5720950" y="13850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211"/>
          <p:cNvSpPr/>
          <p:nvPr/>
        </p:nvSpPr>
        <p:spPr>
          <a:xfrm>
            <a:off x="3979875" y="2032725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211"/>
          <p:cNvSpPr/>
          <p:nvPr/>
        </p:nvSpPr>
        <p:spPr>
          <a:xfrm>
            <a:off x="2588200" y="1598538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211"/>
          <p:cNvSpPr/>
          <p:nvPr/>
        </p:nvSpPr>
        <p:spPr>
          <a:xfrm>
            <a:off x="3040925" y="246105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211"/>
          <p:cNvSpPr/>
          <p:nvPr/>
        </p:nvSpPr>
        <p:spPr>
          <a:xfrm>
            <a:off x="5595050" y="251655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211"/>
          <p:cNvSpPr/>
          <p:nvPr/>
        </p:nvSpPr>
        <p:spPr>
          <a:xfrm>
            <a:off x="6354400" y="24054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211"/>
          <p:cNvSpPr/>
          <p:nvPr/>
        </p:nvSpPr>
        <p:spPr>
          <a:xfrm>
            <a:off x="3979875" y="335375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211"/>
          <p:cNvSpPr/>
          <p:nvPr/>
        </p:nvSpPr>
        <p:spPr>
          <a:xfrm>
            <a:off x="2408525" y="36329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211"/>
          <p:cNvSpPr/>
          <p:nvPr/>
        </p:nvSpPr>
        <p:spPr>
          <a:xfrm>
            <a:off x="5720950" y="41004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5" name="Google Shape;2785;p211"/>
          <p:cNvCxnSpPr>
            <a:stCxn id="2774" idx="7"/>
            <a:endCxn id="2779" idx="2"/>
          </p:cNvCxnSpPr>
          <p:nvPr/>
        </p:nvCxnSpPr>
        <p:spPr>
          <a:xfrm flipH="1" rot="10800000">
            <a:off x="3347692" y="2198973"/>
            <a:ext cx="632100" cy="310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211"/>
          <p:cNvCxnSpPr>
            <a:stCxn id="2779" idx="0"/>
            <a:endCxn id="2777" idx="3"/>
          </p:cNvCxnSpPr>
          <p:nvPr/>
        </p:nvCxnSpPr>
        <p:spPr>
          <a:xfrm flipH="1" rot="10800000">
            <a:off x="4159575" y="1336425"/>
            <a:ext cx="232200" cy="696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7" name="Google Shape;2787;p211"/>
          <p:cNvCxnSpPr>
            <a:stCxn id="2779" idx="6"/>
            <a:endCxn id="2778" idx="3"/>
          </p:cNvCxnSpPr>
          <p:nvPr/>
        </p:nvCxnSpPr>
        <p:spPr>
          <a:xfrm flipH="1" rot="10800000">
            <a:off x="4339275" y="1668975"/>
            <a:ext cx="1434300" cy="5301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211"/>
          <p:cNvCxnSpPr>
            <a:stCxn id="2778" idx="2"/>
            <a:endCxn id="2777" idx="6"/>
          </p:cNvCxnSpPr>
          <p:nvPr/>
        </p:nvCxnSpPr>
        <p:spPr>
          <a:xfrm rot="10800000">
            <a:off x="4698550" y="1218650"/>
            <a:ext cx="1022400" cy="3327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211"/>
          <p:cNvCxnSpPr>
            <a:stCxn id="2780" idx="0"/>
            <a:endCxn id="2778" idx="4"/>
          </p:cNvCxnSpPr>
          <p:nvPr/>
        </p:nvCxnSpPr>
        <p:spPr>
          <a:xfrm flipH="1" rot="10800000">
            <a:off x="5774750" y="1717650"/>
            <a:ext cx="126000" cy="798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211"/>
          <p:cNvCxnSpPr>
            <a:stCxn id="2782" idx="0"/>
            <a:endCxn id="2779" idx="4"/>
          </p:cNvCxnSpPr>
          <p:nvPr/>
        </p:nvCxnSpPr>
        <p:spPr>
          <a:xfrm rot="10800000">
            <a:off x="4159575" y="2365550"/>
            <a:ext cx="0" cy="988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1" name="Google Shape;2791;p211"/>
          <p:cNvCxnSpPr>
            <a:stCxn id="2783" idx="7"/>
            <a:endCxn id="2774" idx="4"/>
          </p:cNvCxnSpPr>
          <p:nvPr/>
        </p:nvCxnSpPr>
        <p:spPr>
          <a:xfrm flipH="1" rot="10800000">
            <a:off x="2715292" y="2793623"/>
            <a:ext cx="505200" cy="888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2" name="Google Shape;2792;p211"/>
          <p:cNvCxnSpPr>
            <a:stCxn id="2783" idx="1"/>
            <a:endCxn id="2773" idx="4"/>
          </p:cNvCxnSpPr>
          <p:nvPr/>
        </p:nvCxnSpPr>
        <p:spPr>
          <a:xfrm flipH="1" rot="10800000">
            <a:off x="2461158" y="1931123"/>
            <a:ext cx="306600" cy="1750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3" name="Google Shape;2793;p211"/>
          <p:cNvCxnSpPr>
            <a:stCxn id="2777" idx="2"/>
            <a:endCxn id="2773" idx="5"/>
          </p:cNvCxnSpPr>
          <p:nvPr/>
        </p:nvCxnSpPr>
        <p:spPr>
          <a:xfrm flipH="1">
            <a:off x="2895075" y="1218650"/>
            <a:ext cx="1444200" cy="663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211"/>
          <p:cNvCxnSpPr>
            <a:stCxn id="2782" idx="5"/>
            <a:endCxn id="2780" idx="3"/>
          </p:cNvCxnSpPr>
          <p:nvPr/>
        </p:nvCxnSpPr>
        <p:spPr>
          <a:xfrm flipH="1" rot="10800000">
            <a:off x="4286642" y="2800427"/>
            <a:ext cx="1361100" cy="837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211"/>
          <p:cNvCxnSpPr>
            <a:stCxn id="2782" idx="4"/>
            <a:endCxn id="2783" idx="6"/>
          </p:cNvCxnSpPr>
          <p:nvPr/>
        </p:nvCxnSpPr>
        <p:spPr>
          <a:xfrm flipH="1">
            <a:off x="2767875" y="3686450"/>
            <a:ext cx="1391700" cy="112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211"/>
          <p:cNvCxnSpPr>
            <a:stCxn id="2780" idx="6"/>
            <a:endCxn id="2781" idx="2"/>
          </p:cNvCxnSpPr>
          <p:nvPr/>
        </p:nvCxnSpPr>
        <p:spPr>
          <a:xfrm flipH="1" rot="10800000">
            <a:off x="5954450" y="2571900"/>
            <a:ext cx="399900" cy="111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211"/>
          <p:cNvCxnSpPr>
            <a:stCxn id="2781" idx="0"/>
            <a:endCxn id="2778" idx="5"/>
          </p:cNvCxnSpPr>
          <p:nvPr/>
        </p:nvCxnSpPr>
        <p:spPr>
          <a:xfrm rot="10800000">
            <a:off x="6027700" y="1668900"/>
            <a:ext cx="506400" cy="736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211"/>
          <p:cNvCxnSpPr>
            <a:stCxn id="2784" idx="0"/>
            <a:endCxn id="2780" idx="4"/>
          </p:cNvCxnSpPr>
          <p:nvPr/>
        </p:nvCxnSpPr>
        <p:spPr>
          <a:xfrm rot="10800000">
            <a:off x="5774650" y="2849400"/>
            <a:ext cx="126000" cy="1251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211"/>
          <p:cNvCxnSpPr>
            <a:stCxn id="2784" idx="1"/>
            <a:endCxn id="2782" idx="4"/>
          </p:cNvCxnSpPr>
          <p:nvPr/>
        </p:nvCxnSpPr>
        <p:spPr>
          <a:xfrm rot="10800000">
            <a:off x="4159583" y="3686523"/>
            <a:ext cx="1614000" cy="4626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211"/>
          <p:cNvCxnSpPr>
            <a:stCxn id="2784" idx="7"/>
            <a:endCxn id="2781" idx="3"/>
          </p:cNvCxnSpPr>
          <p:nvPr/>
        </p:nvCxnSpPr>
        <p:spPr>
          <a:xfrm flipH="1" rot="10800000">
            <a:off x="6027717" y="2689323"/>
            <a:ext cx="379200" cy="1459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1" name="Google Shape;2801;p211"/>
          <p:cNvSpPr/>
          <p:nvPr/>
        </p:nvSpPr>
        <p:spPr>
          <a:xfrm>
            <a:off x="1596150" y="185250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A1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02" name="Google Shape;2802;p211"/>
          <p:cNvSpPr/>
          <p:nvPr/>
        </p:nvSpPr>
        <p:spPr>
          <a:xfrm>
            <a:off x="1575000" y="2611275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A2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03" name="Google Shape;2803;p211"/>
          <p:cNvSpPr/>
          <p:nvPr/>
        </p:nvSpPr>
        <p:spPr>
          <a:xfrm>
            <a:off x="1575000" y="340085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A3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04" name="Google Shape;2804;p211"/>
          <p:cNvSpPr/>
          <p:nvPr/>
        </p:nvSpPr>
        <p:spPr>
          <a:xfrm>
            <a:off x="6989075" y="182990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B1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05" name="Google Shape;2805;p211"/>
          <p:cNvSpPr/>
          <p:nvPr/>
        </p:nvSpPr>
        <p:spPr>
          <a:xfrm>
            <a:off x="6967925" y="2588675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B2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06" name="Google Shape;2806;p211"/>
          <p:cNvSpPr/>
          <p:nvPr/>
        </p:nvSpPr>
        <p:spPr>
          <a:xfrm>
            <a:off x="6967925" y="337825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B3</a:t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workload is everywhere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45625" y="1138900"/>
            <a:ext cx="62514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Programming </a:t>
            </a:r>
            <a:r>
              <a:rPr lang="en" sz="1900"/>
              <a:t>(promises/futures)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backend processing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</a:t>
            </a:r>
            <a:r>
              <a:rPr lang="en" sz="2200"/>
              <a:t> commits in postgres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IO in Linux</a:t>
            </a:r>
            <a:r>
              <a:rPr lang="en" sz="2000"/>
              <a:t> (epoll, io_uring)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replication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Asynchronous OS fsync (fs cache)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212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Overview</a:t>
            </a:r>
            <a:endParaRPr/>
          </a:p>
        </p:txBody>
      </p:sp>
      <p:grpSp>
        <p:nvGrpSpPr>
          <p:cNvPr id="2812" name="Google Shape;2812;p212"/>
          <p:cNvGrpSpPr/>
          <p:nvPr/>
        </p:nvGrpSpPr>
        <p:grpSpPr>
          <a:xfrm>
            <a:off x="0" y="1863623"/>
            <a:ext cx="1702224" cy="1992041"/>
            <a:chOff x="201122" y="1498100"/>
            <a:chExt cx="1412400" cy="1715059"/>
          </a:xfrm>
        </p:grpSpPr>
        <p:pic>
          <p:nvPicPr>
            <p:cNvPr id="2813" name="Google Shape;2813;p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4" name="Google Shape;2814;p212"/>
            <p:cNvSpPr txBox="1"/>
            <p:nvPr/>
          </p:nvSpPr>
          <p:spPr>
            <a:xfrm>
              <a:off x="201122" y="2513259"/>
              <a:ext cx="14124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A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2815" name="Google Shape;2815;p212"/>
          <p:cNvGrpSpPr/>
          <p:nvPr/>
        </p:nvGrpSpPr>
        <p:grpSpPr>
          <a:xfrm>
            <a:off x="7389925" y="1842797"/>
            <a:ext cx="1597142" cy="2052657"/>
            <a:chOff x="201136" y="1498100"/>
            <a:chExt cx="1412400" cy="1680852"/>
          </a:xfrm>
        </p:grpSpPr>
        <p:pic>
          <p:nvPicPr>
            <p:cNvPr id="2816" name="Google Shape;2816;p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7" name="Google Shape;2817;p212"/>
            <p:cNvSpPr txBox="1"/>
            <p:nvPr/>
          </p:nvSpPr>
          <p:spPr>
            <a:xfrm>
              <a:off x="201136" y="2513252"/>
              <a:ext cx="14124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cxnSp>
        <p:nvCxnSpPr>
          <p:cNvPr id="2818" name="Google Shape;2818;p212"/>
          <p:cNvCxnSpPr>
            <a:stCxn id="2819" idx="5"/>
            <a:endCxn id="2820" idx="2"/>
          </p:cNvCxnSpPr>
          <p:nvPr/>
        </p:nvCxnSpPr>
        <p:spPr>
          <a:xfrm>
            <a:off x="2894967" y="1882515"/>
            <a:ext cx="146100" cy="744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1" name="Google Shape;2821;p212"/>
          <p:cNvSpPr txBox="1"/>
          <p:nvPr/>
        </p:nvSpPr>
        <p:spPr>
          <a:xfrm>
            <a:off x="198650" y="923788"/>
            <a:ext cx="2570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Looks like B2 is the available and optimal 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2" name="Google Shape;2822;p212"/>
          <p:cNvSpPr txBox="1"/>
          <p:nvPr/>
        </p:nvSpPr>
        <p:spPr>
          <a:xfrm>
            <a:off x="6534100" y="905750"/>
            <a:ext cx="2570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Looks like A1 is the available and optimal 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3" name="Google Shape;2823;p212"/>
          <p:cNvSpPr/>
          <p:nvPr/>
        </p:nvSpPr>
        <p:spPr>
          <a:xfrm>
            <a:off x="4339275" y="10523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212"/>
          <p:cNvSpPr/>
          <p:nvPr/>
        </p:nvSpPr>
        <p:spPr>
          <a:xfrm>
            <a:off x="5720950" y="1385000"/>
            <a:ext cx="359400" cy="332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212"/>
          <p:cNvSpPr/>
          <p:nvPr/>
        </p:nvSpPr>
        <p:spPr>
          <a:xfrm>
            <a:off x="3979875" y="2032725"/>
            <a:ext cx="359400" cy="332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212"/>
          <p:cNvSpPr/>
          <p:nvPr/>
        </p:nvSpPr>
        <p:spPr>
          <a:xfrm>
            <a:off x="2588200" y="1598538"/>
            <a:ext cx="359400" cy="332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212"/>
          <p:cNvSpPr/>
          <p:nvPr/>
        </p:nvSpPr>
        <p:spPr>
          <a:xfrm>
            <a:off x="3040925" y="2461050"/>
            <a:ext cx="359400" cy="332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212"/>
          <p:cNvSpPr/>
          <p:nvPr/>
        </p:nvSpPr>
        <p:spPr>
          <a:xfrm>
            <a:off x="5595050" y="251655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212"/>
          <p:cNvSpPr/>
          <p:nvPr/>
        </p:nvSpPr>
        <p:spPr>
          <a:xfrm>
            <a:off x="6354400" y="2405400"/>
            <a:ext cx="359400" cy="332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212"/>
          <p:cNvSpPr/>
          <p:nvPr/>
        </p:nvSpPr>
        <p:spPr>
          <a:xfrm>
            <a:off x="3979875" y="335375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212"/>
          <p:cNvSpPr/>
          <p:nvPr/>
        </p:nvSpPr>
        <p:spPr>
          <a:xfrm>
            <a:off x="2408525" y="36329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212"/>
          <p:cNvSpPr/>
          <p:nvPr/>
        </p:nvSpPr>
        <p:spPr>
          <a:xfrm>
            <a:off x="5720950" y="4100400"/>
            <a:ext cx="359400" cy="33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1" name="Google Shape;2831;p212"/>
          <p:cNvCxnSpPr>
            <a:stCxn id="2820" idx="7"/>
            <a:endCxn id="2825" idx="2"/>
          </p:cNvCxnSpPr>
          <p:nvPr/>
        </p:nvCxnSpPr>
        <p:spPr>
          <a:xfrm flipH="1" rot="10800000">
            <a:off x="3347692" y="2198973"/>
            <a:ext cx="632100" cy="310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2" name="Google Shape;2832;p212"/>
          <p:cNvCxnSpPr>
            <a:stCxn id="2825" idx="0"/>
            <a:endCxn id="2823" idx="3"/>
          </p:cNvCxnSpPr>
          <p:nvPr/>
        </p:nvCxnSpPr>
        <p:spPr>
          <a:xfrm flipH="1" rot="10800000">
            <a:off x="4159575" y="1336425"/>
            <a:ext cx="232200" cy="696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3" name="Google Shape;2833;p212"/>
          <p:cNvCxnSpPr>
            <a:stCxn id="2825" idx="6"/>
            <a:endCxn id="2824" idx="3"/>
          </p:cNvCxnSpPr>
          <p:nvPr/>
        </p:nvCxnSpPr>
        <p:spPr>
          <a:xfrm flipH="1" rot="10800000">
            <a:off x="4339275" y="1668975"/>
            <a:ext cx="1434300" cy="53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4" name="Google Shape;2834;p212"/>
          <p:cNvCxnSpPr>
            <a:stCxn id="2824" idx="2"/>
            <a:endCxn id="2823" idx="6"/>
          </p:cNvCxnSpPr>
          <p:nvPr/>
        </p:nvCxnSpPr>
        <p:spPr>
          <a:xfrm rot="10800000">
            <a:off x="4698550" y="1218650"/>
            <a:ext cx="1022400" cy="3327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5" name="Google Shape;2835;p212"/>
          <p:cNvCxnSpPr>
            <a:stCxn id="2826" idx="0"/>
            <a:endCxn id="2824" idx="4"/>
          </p:cNvCxnSpPr>
          <p:nvPr/>
        </p:nvCxnSpPr>
        <p:spPr>
          <a:xfrm flipH="1" rot="10800000">
            <a:off x="5774750" y="1717650"/>
            <a:ext cx="126000" cy="798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6" name="Google Shape;2836;p212"/>
          <p:cNvCxnSpPr>
            <a:stCxn id="2828" idx="0"/>
            <a:endCxn id="2825" idx="4"/>
          </p:cNvCxnSpPr>
          <p:nvPr/>
        </p:nvCxnSpPr>
        <p:spPr>
          <a:xfrm rot="10800000">
            <a:off x="4159575" y="2365550"/>
            <a:ext cx="0" cy="988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7" name="Google Shape;2837;p212"/>
          <p:cNvCxnSpPr>
            <a:stCxn id="2829" idx="7"/>
            <a:endCxn id="2820" idx="4"/>
          </p:cNvCxnSpPr>
          <p:nvPr/>
        </p:nvCxnSpPr>
        <p:spPr>
          <a:xfrm flipH="1" rot="10800000">
            <a:off x="2715292" y="2793623"/>
            <a:ext cx="505200" cy="888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212"/>
          <p:cNvCxnSpPr>
            <a:stCxn id="2829" idx="1"/>
            <a:endCxn id="2819" idx="4"/>
          </p:cNvCxnSpPr>
          <p:nvPr/>
        </p:nvCxnSpPr>
        <p:spPr>
          <a:xfrm flipH="1" rot="10800000">
            <a:off x="2461158" y="1931123"/>
            <a:ext cx="306600" cy="1750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9" name="Google Shape;2839;p212"/>
          <p:cNvCxnSpPr>
            <a:stCxn id="2823" idx="2"/>
            <a:endCxn id="2819" idx="5"/>
          </p:cNvCxnSpPr>
          <p:nvPr/>
        </p:nvCxnSpPr>
        <p:spPr>
          <a:xfrm flipH="1">
            <a:off x="2895075" y="1218650"/>
            <a:ext cx="1444200" cy="663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0" name="Google Shape;2840;p212"/>
          <p:cNvCxnSpPr>
            <a:stCxn id="2828" idx="5"/>
            <a:endCxn id="2826" idx="3"/>
          </p:cNvCxnSpPr>
          <p:nvPr/>
        </p:nvCxnSpPr>
        <p:spPr>
          <a:xfrm flipH="1" rot="10800000">
            <a:off x="4286642" y="2800427"/>
            <a:ext cx="1361100" cy="837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1" name="Google Shape;2841;p212"/>
          <p:cNvCxnSpPr>
            <a:stCxn id="2828" idx="4"/>
            <a:endCxn id="2829" idx="6"/>
          </p:cNvCxnSpPr>
          <p:nvPr/>
        </p:nvCxnSpPr>
        <p:spPr>
          <a:xfrm flipH="1">
            <a:off x="2767875" y="3686450"/>
            <a:ext cx="1391700" cy="112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212"/>
          <p:cNvCxnSpPr>
            <a:stCxn id="2826" idx="6"/>
            <a:endCxn id="2827" idx="2"/>
          </p:cNvCxnSpPr>
          <p:nvPr/>
        </p:nvCxnSpPr>
        <p:spPr>
          <a:xfrm flipH="1" rot="10800000">
            <a:off x="5954450" y="2571900"/>
            <a:ext cx="399900" cy="111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3" name="Google Shape;2843;p212"/>
          <p:cNvCxnSpPr>
            <a:stCxn id="2827" idx="0"/>
            <a:endCxn id="2824" idx="5"/>
          </p:cNvCxnSpPr>
          <p:nvPr/>
        </p:nvCxnSpPr>
        <p:spPr>
          <a:xfrm rot="10800000">
            <a:off x="6027700" y="1668900"/>
            <a:ext cx="506400" cy="736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4" name="Google Shape;2844;p212"/>
          <p:cNvCxnSpPr>
            <a:stCxn id="2830" idx="0"/>
            <a:endCxn id="2826" idx="4"/>
          </p:cNvCxnSpPr>
          <p:nvPr/>
        </p:nvCxnSpPr>
        <p:spPr>
          <a:xfrm rot="10800000">
            <a:off x="5774650" y="2849400"/>
            <a:ext cx="126000" cy="1251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5" name="Google Shape;2845;p212"/>
          <p:cNvCxnSpPr>
            <a:stCxn id="2830" idx="1"/>
            <a:endCxn id="2828" idx="4"/>
          </p:cNvCxnSpPr>
          <p:nvPr/>
        </p:nvCxnSpPr>
        <p:spPr>
          <a:xfrm rot="10800000">
            <a:off x="4159583" y="3686523"/>
            <a:ext cx="1614000" cy="4626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212"/>
          <p:cNvCxnSpPr>
            <a:stCxn id="2830" idx="7"/>
            <a:endCxn id="2827" idx="3"/>
          </p:cNvCxnSpPr>
          <p:nvPr/>
        </p:nvCxnSpPr>
        <p:spPr>
          <a:xfrm flipH="1" rot="10800000">
            <a:off x="6027717" y="2689323"/>
            <a:ext cx="379200" cy="1459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7" name="Google Shape;2847;p212"/>
          <p:cNvSpPr/>
          <p:nvPr/>
        </p:nvSpPr>
        <p:spPr>
          <a:xfrm>
            <a:off x="1596150" y="1852500"/>
            <a:ext cx="579600" cy="53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A1</a:t>
            </a:r>
            <a:endParaRPr b="1" sz="1300"/>
          </a:p>
        </p:txBody>
      </p:sp>
      <p:sp>
        <p:nvSpPr>
          <p:cNvPr id="2848" name="Google Shape;2848;p212"/>
          <p:cNvSpPr/>
          <p:nvPr/>
        </p:nvSpPr>
        <p:spPr>
          <a:xfrm>
            <a:off x="1575000" y="2611275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A2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49" name="Google Shape;2849;p212"/>
          <p:cNvSpPr/>
          <p:nvPr/>
        </p:nvSpPr>
        <p:spPr>
          <a:xfrm>
            <a:off x="1575000" y="340085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A3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50" name="Google Shape;2850;p212"/>
          <p:cNvSpPr/>
          <p:nvPr/>
        </p:nvSpPr>
        <p:spPr>
          <a:xfrm>
            <a:off x="6989075" y="182990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B1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851" name="Google Shape;2851;p212"/>
          <p:cNvSpPr/>
          <p:nvPr/>
        </p:nvSpPr>
        <p:spPr>
          <a:xfrm>
            <a:off x="6967925" y="2588675"/>
            <a:ext cx="579600" cy="53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B2</a:t>
            </a:r>
            <a:endParaRPr b="1" sz="1300"/>
          </a:p>
        </p:txBody>
      </p:sp>
      <p:sp>
        <p:nvSpPr>
          <p:cNvPr id="2852" name="Google Shape;2852;p212"/>
          <p:cNvSpPr/>
          <p:nvPr/>
        </p:nvSpPr>
        <p:spPr>
          <a:xfrm>
            <a:off x="6967925" y="3378250"/>
            <a:ext cx="579600" cy="53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B3</a:t>
            </a:r>
            <a:endParaRPr b="1" sz="1300">
              <a:solidFill>
                <a:srgbClr val="FFFFFF"/>
              </a:solidFill>
            </a:endParaRPr>
          </a:p>
        </p:txBody>
      </p:sp>
      <p:cxnSp>
        <p:nvCxnSpPr>
          <p:cNvPr id="2853" name="Google Shape;2853;p212"/>
          <p:cNvCxnSpPr>
            <a:stCxn id="2819" idx="2"/>
            <a:endCxn id="2847" idx="6"/>
          </p:cNvCxnSpPr>
          <p:nvPr/>
        </p:nvCxnSpPr>
        <p:spPr>
          <a:xfrm flipH="1">
            <a:off x="2175700" y="1764888"/>
            <a:ext cx="412500" cy="352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54" name="Google Shape;2854;p212"/>
          <p:cNvCxnSpPr>
            <a:stCxn id="2827" idx="6"/>
            <a:endCxn id="2851" idx="2"/>
          </p:cNvCxnSpPr>
          <p:nvPr/>
        </p:nvCxnSpPr>
        <p:spPr>
          <a:xfrm>
            <a:off x="6713800" y="2571750"/>
            <a:ext cx="254100" cy="282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213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Demystified</a:t>
            </a:r>
            <a:endParaRPr/>
          </a:p>
        </p:txBody>
      </p:sp>
      <p:sp>
        <p:nvSpPr>
          <p:cNvPr id="2860" name="Google Shape;2860;p213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STUN, TURN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ICE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SDP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Signaling the SDP </a:t>
            </a:r>
            <a:endParaRPr sz="24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214"/>
          <p:cNvSpPr txBox="1"/>
          <p:nvPr>
            <p:ph type="title"/>
          </p:nvPr>
        </p:nvSpPr>
        <p:spPr>
          <a:xfrm>
            <a:off x="311700" y="23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Address Translation</a:t>
            </a:r>
            <a:endParaRPr/>
          </a:p>
        </p:txBody>
      </p:sp>
      <p:cxnSp>
        <p:nvCxnSpPr>
          <p:cNvPr id="2866" name="Google Shape;2866;p214"/>
          <p:cNvCxnSpPr/>
          <p:nvPr/>
        </p:nvCxnSpPr>
        <p:spPr>
          <a:xfrm>
            <a:off x="474200" y="4836150"/>
            <a:ext cx="8094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67" name="Google Shape;2867;p214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2868" name="Google Shape;2868;p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9" name="Google Shape;2869;p214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2870" name="Google Shape;2870;p214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2871" name="Google Shape;2871;p214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2872" name="Google Shape;2872;p2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3" name="Google Shape;2873;p214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74" name="Google Shape;2874;p214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pSp>
        <p:nvGrpSpPr>
          <p:cNvPr id="2875" name="Google Shape;2875;p214"/>
          <p:cNvGrpSpPr/>
          <p:nvPr/>
        </p:nvGrpSpPr>
        <p:grpSpPr>
          <a:xfrm>
            <a:off x="7191775" y="1574750"/>
            <a:ext cx="1412400" cy="1382650"/>
            <a:chOff x="201125" y="1498100"/>
            <a:chExt cx="1412400" cy="1382650"/>
          </a:xfrm>
        </p:grpSpPr>
        <p:pic>
          <p:nvPicPr>
            <p:cNvPr id="2876" name="Google Shape;2876;p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7" name="Google Shape;2877;p214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4.4.4.4:80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pSp>
        <p:nvGrpSpPr>
          <p:cNvPr id="2878" name="Google Shape;2878;p214"/>
          <p:cNvGrpSpPr/>
          <p:nvPr/>
        </p:nvGrpSpPr>
        <p:grpSpPr>
          <a:xfrm>
            <a:off x="157618" y="2795264"/>
            <a:ext cx="2426040" cy="358043"/>
            <a:chOff x="438150" y="3340375"/>
            <a:chExt cx="3581400" cy="531300"/>
          </a:xfrm>
        </p:grpSpPr>
        <p:sp>
          <p:nvSpPr>
            <p:cNvPr id="2879" name="Google Shape;2879;p21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GET/</a:t>
              </a:r>
              <a:endParaRPr b="1" sz="800"/>
            </a:p>
          </p:txBody>
        </p:sp>
        <p:sp>
          <p:nvSpPr>
            <p:cNvPr id="2880" name="Google Shape;2880;p21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881" name="Google Shape;2881;p21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882" name="Google Shape;2882;p21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883" name="Google Shape;2883;p21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884" name="Google Shape;2884;p214"/>
          <p:cNvGrpSpPr/>
          <p:nvPr/>
        </p:nvGrpSpPr>
        <p:grpSpPr>
          <a:xfrm>
            <a:off x="3183993" y="2392726"/>
            <a:ext cx="2426040" cy="358043"/>
            <a:chOff x="438150" y="3340375"/>
            <a:chExt cx="3581400" cy="531300"/>
          </a:xfrm>
        </p:grpSpPr>
        <p:sp>
          <p:nvSpPr>
            <p:cNvPr id="2885" name="Google Shape;2885;p21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GET/</a:t>
              </a:r>
              <a:endParaRPr b="1" sz="800"/>
            </a:p>
          </p:txBody>
        </p:sp>
        <p:sp>
          <p:nvSpPr>
            <p:cNvPr id="2886" name="Google Shape;2886;p21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887" name="Google Shape;2887;p21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888" name="Google Shape;2888;p21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889" name="Google Shape;2889;p21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grpSp>
        <p:nvGrpSpPr>
          <p:cNvPr id="2890" name="Google Shape;2890;p214"/>
          <p:cNvGrpSpPr/>
          <p:nvPr/>
        </p:nvGrpSpPr>
        <p:grpSpPr>
          <a:xfrm>
            <a:off x="3183993" y="2888801"/>
            <a:ext cx="2426040" cy="358043"/>
            <a:chOff x="438150" y="3340375"/>
            <a:chExt cx="3581400" cy="531300"/>
          </a:xfrm>
        </p:grpSpPr>
        <p:sp>
          <p:nvSpPr>
            <p:cNvPr id="2891" name="Google Shape;2891;p21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GET/</a:t>
              </a:r>
              <a:endParaRPr b="1" sz="800"/>
            </a:p>
          </p:txBody>
        </p:sp>
        <p:sp>
          <p:nvSpPr>
            <p:cNvPr id="2892" name="Google Shape;2892;p21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893" name="Google Shape;2893;p21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894" name="Google Shape;2894;p21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895" name="Google Shape;2895;p21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2896" name="Google Shape;2896;p214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Ext.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897" name="Google Shape;2897;p214"/>
          <p:cNvGrpSpPr/>
          <p:nvPr/>
        </p:nvGrpSpPr>
        <p:grpSpPr>
          <a:xfrm>
            <a:off x="6559968" y="3017501"/>
            <a:ext cx="2426040" cy="358043"/>
            <a:chOff x="438150" y="3340375"/>
            <a:chExt cx="3581400" cy="531300"/>
          </a:xfrm>
        </p:grpSpPr>
        <p:sp>
          <p:nvSpPr>
            <p:cNvPr id="2898" name="Google Shape;2898;p21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GET/</a:t>
              </a:r>
              <a:endParaRPr b="1" sz="800"/>
            </a:p>
          </p:txBody>
        </p:sp>
        <p:sp>
          <p:nvSpPr>
            <p:cNvPr id="2899" name="Google Shape;2899;p21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00" name="Google Shape;2900;p21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01" name="Google Shape;2901;p21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02" name="Google Shape;2902;p21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215"/>
          <p:cNvSpPr txBox="1"/>
          <p:nvPr>
            <p:ph type="title"/>
          </p:nvPr>
        </p:nvSpPr>
        <p:spPr>
          <a:xfrm>
            <a:off x="311700" y="23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Address Translation</a:t>
            </a:r>
            <a:endParaRPr/>
          </a:p>
        </p:txBody>
      </p:sp>
      <p:cxnSp>
        <p:nvCxnSpPr>
          <p:cNvPr id="2908" name="Google Shape;2908;p215"/>
          <p:cNvCxnSpPr/>
          <p:nvPr/>
        </p:nvCxnSpPr>
        <p:spPr>
          <a:xfrm rot="10800000">
            <a:off x="546000" y="4752575"/>
            <a:ext cx="7952400" cy="8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09" name="Google Shape;2909;p215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2910" name="Google Shape;2910;p2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1" name="Google Shape;2911;p215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2912" name="Google Shape;2912;p215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2913" name="Google Shape;2913;p215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2914" name="Google Shape;2914;p2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5" name="Google Shape;2915;p215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16" name="Google Shape;2916;p215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pSp>
        <p:nvGrpSpPr>
          <p:cNvPr id="2917" name="Google Shape;2917;p215"/>
          <p:cNvGrpSpPr/>
          <p:nvPr/>
        </p:nvGrpSpPr>
        <p:grpSpPr>
          <a:xfrm>
            <a:off x="7191775" y="1574750"/>
            <a:ext cx="1412400" cy="1382650"/>
            <a:chOff x="201125" y="1498100"/>
            <a:chExt cx="1412400" cy="1382650"/>
          </a:xfrm>
        </p:grpSpPr>
        <p:pic>
          <p:nvPicPr>
            <p:cNvPr id="2918" name="Google Shape;2918;p2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9" name="Google Shape;2919;p215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4.4.4.4:80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2920" name="Google Shape;2920;p215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921" name="Google Shape;2921;p215"/>
          <p:cNvGrpSpPr/>
          <p:nvPr/>
        </p:nvGrpSpPr>
        <p:grpSpPr>
          <a:xfrm>
            <a:off x="6559968" y="3017501"/>
            <a:ext cx="2426040" cy="358043"/>
            <a:chOff x="438150" y="3340375"/>
            <a:chExt cx="3581400" cy="531300"/>
          </a:xfrm>
        </p:grpSpPr>
        <p:sp>
          <p:nvSpPr>
            <p:cNvPr id="2922" name="Google Shape;2922;p215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23" name="Google Shape;2923;p215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24" name="Google Shape;2924;p215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25" name="Google Shape;2925;p215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26" name="Google Shape;2926;p215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927" name="Google Shape;2927;p215"/>
          <p:cNvGrpSpPr/>
          <p:nvPr/>
        </p:nvGrpSpPr>
        <p:grpSpPr>
          <a:xfrm>
            <a:off x="3309180" y="2392726"/>
            <a:ext cx="2426040" cy="358043"/>
            <a:chOff x="438150" y="3340375"/>
            <a:chExt cx="3581400" cy="531300"/>
          </a:xfrm>
        </p:grpSpPr>
        <p:sp>
          <p:nvSpPr>
            <p:cNvPr id="2928" name="Google Shape;2928;p215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29" name="Google Shape;2929;p215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30" name="Google Shape;2930;p215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31" name="Google Shape;2931;p215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32" name="Google Shape;2932;p215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sp>
        <p:nvSpPr>
          <p:cNvPr id="2933" name="Google Shape;2933;p215"/>
          <p:cNvSpPr/>
          <p:nvPr/>
        </p:nvSpPr>
        <p:spPr>
          <a:xfrm>
            <a:off x="3243550" y="4020075"/>
            <a:ext cx="4886400" cy="3582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4" name="Google Shape;2934;p215"/>
          <p:cNvGrpSpPr/>
          <p:nvPr/>
        </p:nvGrpSpPr>
        <p:grpSpPr>
          <a:xfrm>
            <a:off x="3309180" y="2835300"/>
            <a:ext cx="2426040" cy="358044"/>
            <a:chOff x="438150" y="3340373"/>
            <a:chExt cx="3581400" cy="531302"/>
          </a:xfrm>
        </p:grpSpPr>
        <p:sp>
          <p:nvSpPr>
            <p:cNvPr id="2935" name="Google Shape;2935;p215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36" name="Google Shape;2936;p215"/>
            <p:cNvSpPr/>
            <p:nvPr/>
          </p:nvSpPr>
          <p:spPr>
            <a:xfrm>
              <a:off x="2576244" y="3340373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937" name="Google Shape;2937;p215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38" name="Google Shape;2938;p215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39" name="Google Shape;2939;p215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940" name="Google Shape;2940;p215"/>
          <p:cNvGrpSpPr/>
          <p:nvPr/>
        </p:nvGrpSpPr>
        <p:grpSpPr>
          <a:xfrm>
            <a:off x="227255" y="2659450"/>
            <a:ext cx="2426040" cy="358044"/>
            <a:chOff x="438150" y="3340373"/>
            <a:chExt cx="3581400" cy="531302"/>
          </a:xfrm>
        </p:grpSpPr>
        <p:sp>
          <p:nvSpPr>
            <p:cNvPr id="2941" name="Google Shape;2941;p215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42" name="Google Shape;2942;p215"/>
            <p:cNvSpPr/>
            <p:nvPr/>
          </p:nvSpPr>
          <p:spPr>
            <a:xfrm>
              <a:off x="2576244" y="3340373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2943" name="Google Shape;2943;p215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44" name="Google Shape;2944;p215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45" name="Google Shape;2945;p215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16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Translations Method</a:t>
            </a:r>
            <a:endParaRPr/>
          </a:p>
        </p:txBody>
      </p:sp>
      <p:sp>
        <p:nvSpPr>
          <p:cNvPr id="2951" name="Google Shape;2951;p216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to One NAT (Full-cone NAT)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Address restricted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 restricted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Symmetric NAT</a:t>
            </a:r>
            <a:endParaRPr sz="24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217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 NAT (Full cone NAT)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217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Packets to external IP:port on the router always maps to internal IP:port without exceptions</a:t>
            </a:r>
            <a:endParaRPr sz="2400"/>
          </a:p>
        </p:txBody>
      </p:sp>
      <p:graphicFrame>
        <p:nvGraphicFramePr>
          <p:cNvPr id="2958" name="Google Shape;2958;p217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9" name="Google Shape;2959;p217"/>
          <p:cNvSpPr/>
          <p:nvPr/>
        </p:nvSpPr>
        <p:spPr>
          <a:xfrm>
            <a:off x="3243550" y="4020075"/>
            <a:ext cx="2460300" cy="3582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218"/>
          <p:cNvSpPr txBox="1"/>
          <p:nvPr>
            <p:ph type="title"/>
          </p:nvPr>
        </p:nvSpPr>
        <p:spPr>
          <a:xfrm>
            <a:off x="311700" y="231700"/>
            <a:ext cx="32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 NAT</a:t>
            </a:r>
            <a:endParaRPr/>
          </a:p>
        </p:txBody>
      </p:sp>
      <p:cxnSp>
        <p:nvCxnSpPr>
          <p:cNvPr id="2965" name="Google Shape;2965;p218"/>
          <p:cNvCxnSpPr/>
          <p:nvPr/>
        </p:nvCxnSpPr>
        <p:spPr>
          <a:xfrm rot="10800000">
            <a:off x="5231275" y="404438"/>
            <a:ext cx="3646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66" name="Google Shape;2966;p218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2967" name="Google Shape;2967;p2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8" name="Google Shape;2968;p218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2969" name="Google Shape;2969;p218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2970" name="Google Shape;2970;p218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2971" name="Google Shape;2971;p2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2" name="Google Shape;2972;p218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3" name="Google Shape;2973;p218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2974" name="Google Shape;2974;p218"/>
          <p:cNvGraphicFramePr/>
          <p:nvPr/>
        </p:nvGraphicFramePr>
        <p:xfrm>
          <a:off x="902688" y="31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975" name="Google Shape;2975;p218"/>
          <p:cNvGrpSpPr/>
          <p:nvPr/>
        </p:nvGrpSpPr>
        <p:grpSpPr>
          <a:xfrm>
            <a:off x="6107468" y="908051"/>
            <a:ext cx="2426040" cy="358043"/>
            <a:chOff x="438150" y="3340375"/>
            <a:chExt cx="3581400" cy="531300"/>
          </a:xfrm>
        </p:grpSpPr>
        <p:sp>
          <p:nvSpPr>
            <p:cNvPr id="2976" name="Google Shape;2976;p218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77" name="Google Shape;2977;p218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78" name="Google Shape;2978;p218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79" name="Google Shape;2979;p218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80" name="Google Shape;2980;p218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981" name="Google Shape;2981;p218"/>
          <p:cNvGrpSpPr/>
          <p:nvPr/>
        </p:nvGrpSpPr>
        <p:grpSpPr>
          <a:xfrm>
            <a:off x="6107468" y="1403376"/>
            <a:ext cx="2426040" cy="358043"/>
            <a:chOff x="438150" y="3340375"/>
            <a:chExt cx="3581400" cy="531300"/>
          </a:xfrm>
        </p:grpSpPr>
        <p:sp>
          <p:nvSpPr>
            <p:cNvPr id="2982" name="Google Shape;2982;p218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83" name="Google Shape;2983;p218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84" name="Google Shape;2984;p218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85" name="Google Shape;2985;p218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86" name="Google Shape;2986;p218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987" name="Google Shape;2987;p218"/>
          <p:cNvGrpSpPr/>
          <p:nvPr/>
        </p:nvGrpSpPr>
        <p:grpSpPr>
          <a:xfrm>
            <a:off x="6107468" y="1898701"/>
            <a:ext cx="2426040" cy="358043"/>
            <a:chOff x="438150" y="3340375"/>
            <a:chExt cx="3581400" cy="531300"/>
          </a:xfrm>
        </p:grpSpPr>
        <p:sp>
          <p:nvSpPr>
            <p:cNvPr id="2988" name="Google Shape;2988;p218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89" name="Google Shape;2989;p218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0" name="Google Shape;2990;p218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1" name="Google Shape;2991;p218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2" name="Google Shape;2992;p218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2993" name="Google Shape;2993;p218"/>
          <p:cNvGrpSpPr/>
          <p:nvPr/>
        </p:nvGrpSpPr>
        <p:grpSpPr>
          <a:xfrm>
            <a:off x="6107468" y="2394026"/>
            <a:ext cx="2426040" cy="358043"/>
            <a:chOff x="438150" y="3340375"/>
            <a:chExt cx="3581400" cy="531300"/>
          </a:xfrm>
        </p:grpSpPr>
        <p:sp>
          <p:nvSpPr>
            <p:cNvPr id="2994" name="Google Shape;2994;p218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2995" name="Google Shape;2995;p218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6" name="Google Shape;2996;p218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9.8.1.2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7" name="Google Shape;2997;p218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2998" name="Google Shape;2998;p218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pic>
        <p:nvPicPr>
          <p:cNvPr id="2999" name="Google Shape;2999;p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4788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0" name="Google Shape;3000;p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1044113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1" name="Google Shape;3001;p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15979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2" name="Google Shape;3002;p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2094575"/>
            <a:ext cx="710225" cy="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219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Restricted NAT</a:t>
            </a:r>
            <a:endParaRPr/>
          </a:p>
        </p:txBody>
      </p:sp>
      <p:sp>
        <p:nvSpPr>
          <p:cNvPr id="3008" name="Google Shape;3008;p219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Packets to external IP:port on the router always maps to internal IP:port as long as source address from packet matches the table (regardless of port)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if we communicated with this host before</a:t>
            </a:r>
            <a:endParaRPr sz="2400"/>
          </a:p>
        </p:txBody>
      </p:sp>
      <p:graphicFrame>
        <p:nvGraphicFramePr>
          <p:cNvPr id="3009" name="Google Shape;3009;p219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0" name="Google Shape;3010;p219"/>
          <p:cNvSpPr/>
          <p:nvPr/>
        </p:nvSpPr>
        <p:spPr>
          <a:xfrm>
            <a:off x="3243550" y="4020075"/>
            <a:ext cx="3666900" cy="3582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220"/>
          <p:cNvSpPr txBox="1"/>
          <p:nvPr>
            <p:ph type="title"/>
          </p:nvPr>
        </p:nvSpPr>
        <p:spPr>
          <a:xfrm>
            <a:off x="311700" y="2317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Restricted NAT</a:t>
            </a:r>
            <a:endParaRPr/>
          </a:p>
        </p:txBody>
      </p:sp>
      <p:cxnSp>
        <p:nvCxnSpPr>
          <p:cNvPr id="3016" name="Google Shape;3016;p220"/>
          <p:cNvCxnSpPr/>
          <p:nvPr/>
        </p:nvCxnSpPr>
        <p:spPr>
          <a:xfrm rot="10800000">
            <a:off x="5231275" y="404438"/>
            <a:ext cx="3646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17" name="Google Shape;3017;p220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3018" name="Google Shape;3018;p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9" name="Google Shape;3019;p220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3020" name="Google Shape;3020;p220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3021" name="Google Shape;3021;p220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3022" name="Google Shape;3022;p2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3" name="Google Shape;3023;p220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4" name="Google Shape;3024;p220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3025" name="Google Shape;3025;p220"/>
          <p:cNvGraphicFramePr/>
          <p:nvPr/>
        </p:nvGraphicFramePr>
        <p:xfrm>
          <a:off x="902688" y="31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026" name="Google Shape;3026;p220"/>
          <p:cNvGrpSpPr/>
          <p:nvPr/>
        </p:nvGrpSpPr>
        <p:grpSpPr>
          <a:xfrm>
            <a:off x="6107468" y="908051"/>
            <a:ext cx="2426040" cy="358043"/>
            <a:chOff x="438150" y="3340375"/>
            <a:chExt cx="3581400" cy="531300"/>
          </a:xfrm>
        </p:grpSpPr>
        <p:sp>
          <p:nvSpPr>
            <p:cNvPr id="3027" name="Google Shape;3027;p220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28" name="Google Shape;3028;p220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29" name="Google Shape;3029;p220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30" name="Google Shape;3030;p220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31" name="Google Shape;3031;p220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32" name="Google Shape;3032;p220"/>
          <p:cNvGrpSpPr/>
          <p:nvPr/>
        </p:nvGrpSpPr>
        <p:grpSpPr>
          <a:xfrm>
            <a:off x="6107468" y="1403376"/>
            <a:ext cx="2426040" cy="358043"/>
            <a:chOff x="438150" y="3340375"/>
            <a:chExt cx="3581400" cy="531300"/>
          </a:xfrm>
        </p:grpSpPr>
        <p:sp>
          <p:nvSpPr>
            <p:cNvPr id="3033" name="Google Shape;3033;p220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34" name="Google Shape;3034;p220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35" name="Google Shape;3035;p220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36" name="Google Shape;3036;p220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37" name="Google Shape;3037;p220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38" name="Google Shape;3038;p220"/>
          <p:cNvGrpSpPr/>
          <p:nvPr/>
        </p:nvGrpSpPr>
        <p:grpSpPr>
          <a:xfrm>
            <a:off x="6107468" y="1898701"/>
            <a:ext cx="2426040" cy="358043"/>
            <a:chOff x="438150" y="3340375"/>
            <a:chExt cx="3581400" cy="531300"/>
          </a:xfrm>
        </p:grpSpPr>
        <p:sp>
          <p:nvSpPr>
            <p:cNvPr id="3039" name="Google Shape;3039;p220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40" name="Google Shape;3040;p220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1" name="Google Shape;3041;p220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2" name="Google Shape;3042;p220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3" name="Google Shape;3043;p220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44" name="Google Shape;3044;p220"/>
          <p:cNvGrpSpPr/>
          <p:nvPr/>
        </p:nvGrpSpPr>
        <p:grpSpPr>
          <a:xfrm>
            <a:off x="6107468" y="2394026"/>
            <a:ext cx="2426040" cy="358043"/>
            <a:chOff x="438150" y="3340375"/>
            <a:chExt cx="3581400" cy="531300"/>
          </a:xfrm>
        </p:grpSpPr>
        <p:sp>
          <p:nvSpPr>
            <p:cNvPr id="3045" name="Google Shape;3045;p220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46" name="Google Shape;3046;p220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7" name="Google Shape;3047;p220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9.8.1.2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8" name="Google Shape;3048;p220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49" name="Google Shape;3049;p220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pic>
        <p:nvPicPr>
          <p:cNvPr id="3050" name="Google Shape;3050;p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4788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1" name="Google Shape;3051;p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1044113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Google Shape;3052;p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898" y="15979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3" name="Google Shape;3053;p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2174500"/>
            <a:ext cx="963475" cy="9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221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Restricted NAT</a:t>
            </a:r>
            <a:endParaRPr/>
          </a:p>
        </p:txBody>
      </p:sp>
      <p:sp>
        <p:nvSpPr>
          <p:cNvPr id="3059" name="Google Shape;3059;p221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Packets to external IP:port on the router always maps to internal IP:port as long as source address and port from packet matches the table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if we communicated with this host:port before</a:t>
            </a:r>
            <a:endParaRPr sz="2400"/>
          </a:p>
        </p:txBody>
      </p:sp>
      <p:graphicFrame>
        <p:nvGraphicFramePr>
          <p:cNvPr id="3060" name="Google Shape;3060;p221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1" name="Google Shape;3061;p221"/>
          <p:cNvSpPr/>
          <p:nvPr/>
        </p:nvSpPr>
        <p:spPr>
          <a:xfrm>
            <a:off x="3243550" y="4020075"/>
            <a:ext cx="4873500" cy="3582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311708" y="45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NodeJS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311700" y="2544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call (loop) and fetch</a:t>
            </a:r>
            <a:endParaRPr/>
          </a:p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222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Restricted NAT</a:t>
            </a:r>
            <a:endParaRPr/>
          </a:p>
        </p:txBody>
      </p:sp>
      <p:cxnSp>
        <p:nvCxnSpPr>
          <p:cNvPr id="3067" name="Google Shape;3067;p222"/>
          <p:cNvCxnSpPr/>
          <p:nvPr/>
        </p:nvCxnSpPr>
        <p:spPr>
          <a:xfrm rot="10800000">
            <a:off x="5231275" y="404438"/>
            <a:ext cx="3646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68" name="Google Shape;3068;p222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3069" name="Google Shape;3069;p2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222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3071" name="Google Shape;3071;p222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3072" name="Google Shape;3072;p222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3073" name="Google Shape;3073;p2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4" name="Google Shape;3074;p222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75" name="Google Shape;3075;p222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3076" name="Google Shape;3076;p222"/>
          <p:cNvGraphicFramePr/>
          <p:nvPr/>
        </p:nvGraphicFramePr>
        <p:xfrm>
          <a:off x="902688" y="31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8888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077" name="Google Shape;3077;p222"/>
          <p:cNvGrpSpPr/>
          <p:nvPr/>
        </p:nvGrpSpPr>
        <p:grpSpPr>
          <a:xfrm>
            <a:off x="6107468" y="908051"/>
            <a:ext cx="2426040" cy="358043"/>
            <a:chOff x="438150" y="3340375"/>
            <a:chExt cx="3581400" cy="531300"/>
          </a:xfrm>
        </p:grpSpPr>
        <p:sp>
          <p:nvSpPr>
            <p:cNvPr id="3078" name="Google Shape;3078;p222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79" name="Google Shape;3079;p222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0" name="Google Shape;3080;p222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1" name="Google Shape;3081;p222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2" name="Google Shape;3082;p222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83" name="Google Shape;3083;p222"/>
          <p:cNvGrpSpPr/>
          <p:nvPr/>
        </p:nvGrpSpPr>
        <p:grpSpPr>
          <a:xfrm>
            <a:off x="6107468" y="1403376"/>
            <a:ext cx="2426040" cy="358043"/>
            <a:chOff x="438150" y="3340375"/>
            <a:chExt cx="3581400" cy="531300"/>
          </a:xfrm>
        </p:grpSpPr>
        <p:sp>
          <p:nvSpPr>
            <p:cNvPr id="3084" name="Google Shape;3084;p222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85" name="Google Shape;3085;p222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6" name="Google Shape;3086;p222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7" name="Google Shape;3087;p222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88" name="Google Shape;3088;p222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89" name="Google Shape;3089;p222"/>
          <p:cNvGrpSpPr/>
          <p:nvPr/>
        </p:nvGrpSpPr>
        <p:grpSpPr>
          <a:xfrm>
            <a:off x="6107468" y="1898701"/>
            <a:ext cx="2426040" cy="358043"/>
            <a:chOff x="438150" y="3340375"/>
            <a:chExt cx="3581400" cy="531300"/>
          </a:xfrm>
        </p:grpSpPr>
        <p:sp>
          <p:nvSpPr>
            <p:cNvPr id="3090" name="Google Shape;3090;p222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91" name="Google Shape;3091;p222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92" name="Google Shape;3092;p222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93" name="Google Shape;3093;p222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94" name="Google Shape;3094;p222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95" name="Google Shape;3095;p222"/>
          <p:cNvGrpSpPr/>
          <p:nvPr/>
        </p:nvGrpSpPr>
        <p:grpSpPr>
          <a:xfrm>
            <a:off x="6107468" y="2394026"/>
            <a:ext cx="2426040" cy="358043"/>
            <a:chOff x="438150" y="3340375"/>
            <a:chExt cx="3581400" cy="531300"/>
          </a:xfrm>
        </p:grpSpPr>
        <p:sp>
          <p:nvSpPr>
            <p:cNvPr id="3096" name="Google Shape;3096;p222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097" name="Google Shape;3097;p222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98" name="Google Shape;3098;p222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9.8.1.2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099" name="Google Shape;3099;p222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00" name="Google Shape;3100;p222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pic>
        <p:nvPicPr>
          <p:cNvPr id="3101" name="Google Shape;3101;p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423" y="4788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Google Shape;3102;p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1189100"/>
            <a:ext cx="710225" cy="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3" name="Google Shape;3103;p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2217938"/>
            <a:ext cx="710225" cy="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4" name="Google Shape;3104;p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248" y="1597950"/>
            <a:ext cx="710225" cy="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223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NAT</a:t>
            </a:r>
            <a:endParaRPr/>
          </a:p>
        </p:txBody>
      </p:sp>
      <p:sp>
        <p:nvSpPr>
          <p:cNvPr id="3110" name="Google Shape;3110;p223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Packets to external IP:port on the router always maps to internal IP:port as long as source address and port from packet matches the table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Allow if the full pair match</a:t>
            </a:r>
            <a:endParaRPr sz="2400"/>
          </a:p>
        </p:txBody>
      </p:sp>
      <p:graphicFrame>
        <p:nvGraphicFramePr>
          <p:cNvPr id="3111" name="Google Shape;3111;p223"/>
          <p:cNvGraphicFramePr/>
          <p:nvPr/>
        </p:nvGraphicFramePr>
        <p:xfrm>
          <a:off x="877963" y="360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2" name="Google Shape;3112;p223"/>
          <p:cNvSpPr/>
          <p:nvPr/>
        </p:nvSpPr>
        <p:spPr>
          <a:xfrm>
            <a:off x="3243550" y="4020075"/>
            <a:ext cx="4873500" cy="3582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224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NAT</a:t>
            </a:r>
            <a:endParaRPr/>
          </a:p>
        </p:txBody>
      </p:sp>
      <p:cxnSp>
        <p:nvCxnSpPr>
          <p:cNvPr id="3118" name="Google Shape;3118;p224"/>
          <p:cNvCxnSpPr/>
          <p:nvPr/>
        </p:nvCxnSpPr>
        <p:spPr>
          <a:xfrm rot="10800000">
            <a:off x="5231275" y="404438"/>
            <a:ext cx="3646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19" name="Google Shape;3119;p224"/>
          <p:cNvGrpSpPr/>
          <p:nvPr/>
        </p:nvGrpSpPr>
        <p:grpSpPr>
          <a:xfrm>
            <a:off x="607975" y="1189100"/>
            <a:ext cx="1412400" cy="1382650"/>
            <a:chOff x="201125" y="1498100"/>
            <a:chExt cx="1412400" cy="1382650"/>
          </a:xfrm>
        </p:grpSpPr>
        <p:pic>
          <p:nvPicPr>
            <p:cNvPr id="3120" name="Google Shape;3120;p2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1" name="Google Shape;3121;p224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grpSp>
        <p:nvGrpSpPr>
          <p:cNvPr id="3122" name="Google Shape;3122;p224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3123" name="Google Shape;3123;p224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3124" name="Google Shape;3124;p2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5" name="Google Shape;3125;p224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126" name="Google Shape;3126;p224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3127" name="Google Shape;3127;p224"/>
          <p:cNvGraphicFramePr/>
          <p:nvPr/>
        </p:nvGraphicFramePr>
        <p:xfrm>
          <a:off x="902688" y="31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4.4.4.4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8888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3.3.3.3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128" name="Google Shape;3128;p224"/>
          <p:cNvGrpSpPr/>
          <p:nvPr/>
        </p:nvGrpSpPr>
        <p:grpSpPr>
          <a:xfrm>
            <a:off x="6107468" y="908051"/>
            <a:ext cx="2426040" cy="358043"/>
            <a:chOff x="438150" y="3340375"/>
            <a:chExt cx="3581400" cy="531300"/>
          </a:xfrm>
        </p:grpSpPr>
        <p:sp>
          <p:nvSpPr>
            <p:cNvPr id="3129" name="Google Shape;3129;p22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130" name="Google Shape;3130;p22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1" name="Google Shape;3131;p22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4.4.4.4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2" name="Google Shape;3132;p22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3" name="Google Shape;3133;p22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134" name="Google Shape;3134;p224"/>
          <p:cNvGrpSpPr/>
          <p:nvPr/>
        </p:nvGrpSpPr>
        <p:grpSpPr>
          <a:xfrm>
            <a:off x="6107468" y="1403376"/>
            <a:ext cx="2426040" cy="358043"/>
            <a:chOff x="438150" y="3340375"/>
            <a:chExt cx="3581400" cy="531300"/>
          </a:xfrm>
        </p:grpSpPr>
        <p:sp>
          <p:nvSpPr>
            <p:cNvPr id="3135" name="Google Shape;3135;p22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136" name="Google Shape;3136;p22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7" name="Google Shape;3137;p22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8" name="Google Shape;3138;p22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39" name="Google Shape;3139;p22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140" name="Google Shape;3140;p224"/>
          <p:cNvGrpSpPr/>
          <p:nvPr/>
        </p:nvGrpSpPr>
        <p:grpSpPr>
          <a:xfrm>
            <a:off x="6107468" y="1898701"/>
            <a:ext cx="2426040" cy="358043"/>
            <a:chOff x="438150" y="3340375"/>
            <a:chExt cx="3581400" cy="531300"/>
          </a:xfrm>
        </p:grpSpPr>
        <p:sp>
          <p:nvSpPr>
            <p:cNvPr id="3141" name="Google Shape;3141;p22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142" name="Google Shape;3142;p22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43" name="Google Shape;3143;p22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3.3.3.3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44" name="Google Shape;3144;p22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8080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45" name="Google Shape;3145;p22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146" name="Google Shape;3146;p224"/>
          <p:cNvGrpSpPr/>
          <p:nvPr/>
        </p:nvGrpSpPr>
        <p:grpSpPr>
          <a:xfrm>
            <a:off x="6107468" y="2394026"/>
            <a:ext cx="2426040" cy="358043"/>
            <a:chOff x="438150" y="3340375"/>
            <a:chExt cx="3581400" cy="531300"/>
          </a:xfrm>
        </p:grpSpPr>
        <p:sp>
          <p:nvSpPr>
            <p:cNvPr id="3147" name="Google Shape;3147;p224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200 OK</a:t>
              </a:r>
              <a:endParaRPr b="1" sz="800"/>
            </a:p>
          </p:txBody>
        </p:sp>
        <p:sp>
          <p:nvSpPr>
            <p:cNvPr id="3148" name="Google Shape;3148;p224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49" name="Google Shape;3149;p224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9.8.1.2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50" name="Google Shape;3150;p224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23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51" name="Google Shape;3151;p224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pic>
        <p:nvPicPr>
          <p:cNvPr id="3152" name="Google Shape;3152;p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423" y="478850"/>
            <a:ext cx="710225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1189100"/>
            <a:ext cx="710225" cy="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2217938"/>
            <a:ext cx="710225" cy="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5" name="Google Shape;3155;p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650" y="1722613"/>
            <a:ext cx="710225" cy="7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224"/>
          <p:cNvSpPr/>
          <p:nvPr/>
        </p:nvSpPr>
        <p:spPr>
          <a:xfrm>
            <a:off x="3315700" y="3530375"/>
            <a:ext cx="4873500" cy="3924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STUN</a:t>
            </a:r>
            <a:endParaRPr/>
          </a:p>
        </p:txBody>
      </p:sp>
      <p:sp>
        <p:nvSpPr>
          <p:cNvPr id="3162" name="Google Shape;3162;p225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Session Traversal Utilities for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Tell me my public ip address/port through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for Full-cone, Port/Address restricted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work for symmetric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STUN server port 3478, 5349 for TLS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Cheap to maintain</a:t>
            </a:r>
            <a:endParaRPr sz="240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226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STUN Request</a:t>
            </a:r>
            <a:endParaRPr/>
          </a:p>
        </p:txBody>
      </p:sp>
      <p:grpSp>
        <p:nvGrpSpPr>
          <p:cNvPr id="3168" name="Google Shape;3168;p226"/>
          <p:cNvGrpSpPr/>
          <p:nvPr/>
        </p:nvGrpSpPr>
        <p:grpSpPr>
          <a:xfrm>
            <a:off x="596125" y="1627600"/>
            <a:ext cx="1412400" cy="1382650"/>
            <a:chOff x="201125" y="1498100"/>
            <a:chExt cx="1412400" cy="1382650"/>
          </a:xfrm>
        </p:grpSpPr>
        <p:pic>
          <p:nvPicPr>
            <p:cNvPr id="3169" name="Google Shape;3169;p2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0" name="Google Shape;3170;p226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3171" name="Google Shape;3171;p226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3172" name="Google Shape;3172;p226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3173" name="Google Shape;3173;p2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4" name="Google Shape;3174;p226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175" name="Google Shape;3175;p226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pic>
        <p:nvPicPr>
          <p:cNvPr id="3176" name="Google Shape;3176;p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900" y="599400"/>
            <a:ext cx="1708774" cy="1708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77" name="Google Shape;3177;p226"/>
          <p:cNvSpPr txBox="1"/>
          <p:nvPr/>
        </p:nvSpPr>
        <p:spPr>
          <a:xfrm>
            <a:off x="7253075" y="2388000"/>
            <a:ext cx="1412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9.9.9.9:3478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(STUN Sever)</a:t>
            </a:r>
            <a:endParaRPr b="1">
              <a:solidFill>
                <a:srgbClr val="00FF00"/>
              </a:solidFill>
            </a:endParaRPr>
          </a:p>
        </p:txBody>
      </p:sp>
      <p:graphicFrame>
        <p:nvGraphicFramePr>
          <p:cNvPr id="3178" name="Google Shape;3178;p226"/>
          <p:cNvGraphicFramePr/>
          <p:nvPr/>
        </p:nvGraphicFramePr>
        <p:xfrm>
          <a:off x="877950" y="38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9.9.9.9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179" name="Google Shape;3179;p226"/>
          <p:cNvGrpSpPr/>
          <p:nvPr/>
        </p:nvGrpSpPr>
        <p:grpSpPr>
          <a:xfrm>
            <a:off x="169468" y="3171726"/>
            <a:ext cx="2426040" cy="358043"/>
            <a:chOff x="438150" y="3340375"/>
            <a:chExt cx="3581400" cy="531300"/>
          </a:xfrm>
        </p:grpSpPr>
        <p:sp>
          <p:nvSpPr>
            <p:cNvPr id="3180" name="Google Shape;3180;p226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STN</a:t>
              </a:r>
              <a:endParaRPr b="1" sz="800"/>
            </a:p>
          </p:txBody>
        </p:sp>
        <p:sp>
          <p:nvSpPr>
            <p:cNvPr id="3181" name="Google Shape;3181;p226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82" name="Google Shape;3182;p226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183" name="Google Shape;3183;p226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184" name="Google Shape;3184;p226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185" name="Google Shape;3185;p226"/>
          <p:cNvGrpSpPr/>
          <p:nvPr/>
        </p:nvGrpSpPr>
        <p:grpSpPr>
          <a:xfrm>
            <a:off x="3183993" y="2392726"/>
            <a:ext cx="2426040" cy="358043"/>
            <a:chOff x="438150" y="3340375"/>
            <a:chExt cx="3581400" cy="531300"/>
          </a:xfrm>
        </p:grpSpPr>
        <p:sp>
          <p:nvSpPr>
            <p:cNvPr id="3186" name="Google Shape;3186;p226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STN</a:t>
              </a:r>
              <a:endParaRPr b="1" sz="800"/>
            </a:p>
          </p:txBody>
        </p:sp>
        <p:sp>
          <p:nvSpPr>
            <p:cNvPr id="3187" name="Google Shape;3187;p226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88" name="Google Shape;3188;p226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10.0.0.2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189" name="Google Shape;3189;p226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190" name="Google Shape;3190;p226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grpSp>
        <p:nvGrpSpPr>
          <p:cNvPr id="3191" name="Google Shape;3191;p226"/>
          <p:cNvGrpSpPr/>
          <p:nvPr/>
        </p:nvGrpSpPr>
        <p:grpSpPr>
          <a:xfrm>
            <a:off x="3183993" y="2888801"/>
            <a:ext cx="2426040" cy="358043"/>
            <a:chOff x="438150" y="3340375"/>
            <a:chExt cx="3581400" cy="531300"/>
          </a:xfrm>
        </p:grpSpPr>
        <p:sp>
          <p:nvSpPr>
            <p:cNvPr id="3192" name="Google Shape;3192;p226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STN</a:t>
              </a:r>
              <a:endParaRPr b="1" sz="800"/>
            </a:p>
          </p:txBody>
        </p:sp>
        <p:sp>
          <p:nvSpPr>
            <p:cNvPr id="3193" name="Google Shape;3193;p226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94" name="Google Shape;3194;p226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95" name="Google Shape;3195;p226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196" name="Google Shape;3196;p226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grpSp>
        <p:nvGrpSpPr>
          <p:cNvPr id="3197" name="Google Shape;3197;p226"/>
          <p:cNvGrpSpPr/>
          <p:nvPr/>
        </p:nvGrpSpPr>
        <p:grpSpPr>
          <a:xfrm>
            <a:off x="6559968" y="3017501"/>
            <a:ext cx="2426040" cy="358043"/>
            <a:chOff x="438150" y="3340375"/>
            <a:chExt cx="3581400" cy="531300"/>
          </a:xfrm>
        </p:grpSpPr>
        <p:sp>
          <p:nvSpPr>
            <p:cNvPr id="3198" name="Google Shape;3198;p226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STN</a:t>
              </a:r>
              <a:endParaRPr b="1" sz="800"/>
            </a:p>
          </p:txBody>
        </p:sp>
        <p:sp>
          <p:nvSpPr>
            <p:cNvPr id="3199" name="Google Shape;3199;p226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00" name="Google Shape;3200;p226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01" name="Google Shape;3201;p226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02" name="Google Shape;3202;p226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227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STUN Response</a:t>
            </a:r>
            <a:endParaRPr/>
          </a:p>
        </p:txBody>
      </p:sp>
      <p:grpSp>
        <p:nvGrpSpPr>
          <p:cNvPr id="3208" name="Google Shape;3208;p227"/>
          <p:cNvGrpSpPr/>
          <p:nvPr/>
        </p:nvGrpSpPr>
        <p:grpSpPr>
          <a:xfrm>
            <a:off x="596125" y="1627600"/>
            <a:ext cx="1412400" cy="1382650"/>
            <a:chOff x="201125" y="1498100"/>
            <a:chExt cx="1412400" cy="1382650"/>
          </a:xfrm>
        </p:grpSpPr>
        <p:pic>
          <p:nvPicPr>
            <p:cNvPr id="3209" name="Google Shape;3209;p2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0" name="Google Shape;3210;p227"/>
            <p:cNvSpPr txBox="1"/>
            <p:nvPr/>
          </p:nvSpPr>
          <p:spPr>
            <a:xfrm>
              <a:off x="201125" y="25132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3211" name="Google Shape;3211;p227"/>
          <p:cNvGrpSpPr/>
          <p:nvPr/>
        </p:nvGrpSpPr>
        <p:grpSpPr>
          <a:xfrm>
            <a:off x="3243538" y="733275"/>
            <a:ext cx="2507825" cy="1574925"/>
            <a:chOff x="2945725" y="1364325"/>
            <a:chExt cx="2507825" cy="1574925"/>
          </a:xfrm>
        </p:grpSpPr>
        <p:grpSp>
          <p:nvGrpSpPr>
            <p:cNvPr id="3212" name="Google Shape;3212;p227"/>
            <p:cNvGrpSpPr/>
            <p:nvPr/>
          </p:nvGrpSpPr>
          <p:grpSpPr>
            <a:xfrm>
              <a:off x="2945725" y="1364325"/>
              <a:ext cx="1799575" cy="1574925"/>
              <a:chOff x="3064250" y="1144250"/>
              <a:chExt cx="1799575" cy="1574925"/>
            </a:xfrm>
          </p:grpSpPr>
          <p:pic>
            <p:nvPicPr>
              <p:cNvPr id="3213" name="Google Shape;3213;p2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2575" y="1144250"/>
                <a:ext cx="1191250" cy="119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4" name="Google Shape;3214;p227"/>
              <p:cNvSpPr txBox="1"/>
              <p:nvPr/>
            </p:nvSpPr>
            <p:spPr>
              <a:xfrm>
                <a:off x="3064250" y="2351675"/>
                <a:ext cx="14124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10.0.0.1</a:t>
                </a:r>
                <a:endParaRPr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15" name="Google Shape;3215;p227"/>
            <p:cNvSpPr txBox="1"/>
            <p:nvPr/>
          </p:nvSpPr>
          <p:spPr>
            <a:xfrm>
              <a:off x="4041150" y="2571750"/>
              <a:ext cx="141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5.5.5.5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pic>
        <p:nvPicPr>
          <p:cNvPr id="3216" name="Google Shape;3216;p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8437" y="319900"/>
            <a:ext cx="1708774" cy="1708796"/>
          </a:xfrm>
          <a:prstGeom prst="rect">
            <a:avLst/>
          </a:prstGeom>
          <a:noFill/>
          <a:ln>
            <a:noFill/>
          </a:ln>
        </p:spPr>
      </p:pic>
      <p:sp>
        <p:nvSpPr>
          <p:cNvPr id="3217" name="Google Shape;3217;p227"/>
          <p:cNvSpPr txBox="1"/>
          <p:nvPr/>
        </p:nvSpPr>
        <p:spPr>
          <a:xfrm>
            <a:off x="7246600" y="2135175"/>
            <a:ext cx="1412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9.9.9.9:3478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(STUN Sever)</a:t>
            </a:r>
            <a:endParaRPr b="1">
              <a:solidFill>
                <a:srgbClr val="00FF00"/>
              </a:solidFill>
            </a:endParaRPr>
          </a:p>
        </p:txBody>
      </p:sp>
      <p:graphicFrame>
        <p:nvGraphicFramePr>
          <p:cNvPr id="3218" name="Google Shape;3218;p227"/>
          <p:cNvGraphicFramePr/>
          <p:nvPr/>
        </p:nvGraphicFramePr>
        <p:xfrm>
          <a:off x="877963" y="40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{3585A0E0-C310-4484-9FFD-4DE2AAD302B7}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Internal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Dest Port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10.0.0.2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5.5.5.5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9.9.9.9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219" name="Google Shape;3219;p227"/>
          <p:cNvGrpSpPr/>
          <p:nvPr/>
        </p:nvGrpSpPr>
        <p:grpSpPr>
          <a:xfrm>
            <a:off x="6559968" y="3443426"/>
            <a:ext cx="2426040" cy="358043"/>
            <a:chOff x="438150" y="3340375"/>
            <a:chExt cx="3581400" cy="531300"/>
          </a:xfrm>
        </p:grpSpPr>
        <p:sp>
          <p:nvSpPr>
            <p:cNvPr id="3220" name="Google Shape;3220;p227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RSP</a:t>
              </a:r>
              <a:endParaRPr b="1" sz="800"/>
            </a:p>
          </p:txBody>
        </p:sp>
        <p:sp>
          <p:nvSpPr>
            <p:cNvPr id="3221" name="Google Shape;3221;p227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22" name="Google Shape;3222;p227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23" name="Google Shape;3223;p227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24" name="Google Shape;3224;p227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sp>
        <p:nvSpPr>
          <p:cNvPr id="3225" name="Google Shape;3225;p227"/>
          <p:cNvSpPr/>
          <p:nvPr/>
        </p:nvSpPr>
        <p:spPr>
          <a:xfrm>
            <a:off x="7134101" y="2731225"/>
            <a:ext cx="16374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You are 5.5.5.5:3333</a:t>
            </a:r>
            <a:endParaRPr b="1" sz="1300"/>
          </a:p>
        </p:txBody>
      </p:sp>
      <p:cxnSp>
        <p:nvCxnSpPr>
          <p:cNvPr id="3226" name="Google Shape;3226;p227"/>
          <p:cNvCxnSpPr>
            <a:endCxn id="3221" idx="1"/>
          </p:cNvCxnSpPr>
          <p:nvPr/>
        </p:nvCxnSpPr>
        <p:spPr>
          <a:xfrm flipH="1">
            <a:off x="8008317" y="3075548"/>
            <a:ext cx="497100" cy="54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27" name="Google Shape;3227;p227"/>
          <p:cNvGrpSpPr/>
          <p:nvPr/>
        </p:nvGrpSpPr>
        <p:grpSpPr>
          <a:xfrm>
            <a:off x="3358293" y="2392726"/>
            <a:ext cx="2426040" cy="358043"/>
            <a:chOff x="438150" y="3340375"/>
            <a:chExt cx="3581400" cy="531300"/>
          </a:xfrm>
        </p:grpSpPr>
        <p:sp>
          <p:nvSpPr>
            <p:cNvPr id="3228" name="Google Shape;3228;p227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RSP</a:t>
              </a:r>
              <a:endParaRPr b="1" sz="800"/>
            </a:p>
          </p:txBody>
        </p:sp>
        <p:sp>
          <p:nvSpPr>
            <p:cNvPr id="3229" name="Google Shape;3229;p227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5.5.5.5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30" name="Google Shape;3230;p227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31" name="Google Shape;3231;p227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32" name="Google Shape;3232;p227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3333</a:t>
              </a:r>
              <a:endParaRPr b="1" sz="800">
                <a:solidFill>
                  <a:srgbClr val="00FF00"/>
                </a:solidFill>
              </a:endParaRPr>
            </a:p>
          </p:txBody>
        </p:sp>
      </p:grpSp>
      <p:grpSp>
        <p:nvGrpSpPr>
          <p:cNvPr id="3233" name="Google Shape;3233;p227"/>
          <p:cNvGrpSpPr/>
          <p:nvPr/>
        </p:nvGrpSpPr>
        <p:grpSpPr>
          <a:xfrm>
            <a:off x="3358293" y="2835301"/>
            <a:ext cx="2426040" cy="358043"/>
            <a:chOff x="438150" y="3340375"/>
            <a:chExt cx="3581400" cy="531300"/>
          </a:xfrm>
        </p:grpSpPr>
        <p:sp>
          <p:nvSpPr>
            <p:cNvPr id="3234" name="Google Shape;3234;p227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RSP</a:t>
              </a:r>
              <a:endParaRPr b="1" sz="800"/>
            </a:p>
          </p:txBody>
        </p:sp>
        <p:sp>
          <p:nvSpPr>
            <p:cNvPr id="3235" name="Google Shape;3235;p227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</a:rPr>
                <a:t>10.0.0.2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3236" name="Google Shape;3236;p227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37" name="Google Shape;3237;p227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38" name="Google Shape;3238;p227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239" name="Google Shape;3239;p227"/>
          <p:cNvGrpSpPr/>
          <p:nvPr/>
        </p:nvGrpSpPr>
        <p:grpSpPr>
          <a:xfrm>
            <a:off x="196493" y="3048851"/>
            <a:ext cx="2426040" cy="358043"/>
            <a:chOff x="438150" y="3340375"/>
            <a:chExt cx="3581400" cy="531300"/>
          </a:xfrm>
        </p:grpSpPr>
        <p:sp>
          <p:nvSpPr>
            <p:cNvPr id="3240" name="Google Shape;3240;p227"/>
            <p:cNvSpPr/>
            <p:nvPr/>
          </p:nvSpPr>
          <p:spPr>
            <a:xfrm>
              <a:off x="1939951" y="3340375"/>
              <a:ext cx="636300" cy="531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RSP</a:t>
              </a:r>
              <a:endParaRPr b="1" sz="800"/>
            </a:p>
          </p:txBody>
        </p:sp>
        <p:sp>
          <p:nvSpPr>
            <p:cNvPr id="3241" name="Google Shape;3241;p227"/>
            <p:cNvSpPr/>
            <p:nvPr/>
          </p:nvSpPr>
          <p:spPr>
            <a:xfrm>
              <a:off x="2576250" y="3340375"/>
              <a:ext cx="8070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</a:rPr>
                <a:t>10.0.0.2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3242" name="Google Shape;3242;p227"/>
            <p:cNvSpPr/>
            <p:nvPr/>
          </p:nvSpPr>
          <p:spPr>
            <a:xfrm>
              <a:off x="1074450" y="3340375"/>
              <a:ext cx="865500" cy="531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9.9.9.9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43" name="Google Shape;3243;p227"/>
            <p:cNvSpPr/>
            <p:nvPr/>
          </p:nvSpPr>
          <p:spPr>
            <a:xfrm>
              <a:off x="4381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00FF00"/>
                  </a:solidFill>
                </a:rPr>
                <a:t>3478</a:t>
              </a:r>
              <a:endParaRPr b="1" sz="800">
                <a:solidFill>
                  <a:srgbClr val="00FF00"/>
                </a:solidFill>
              </a:endParaRPr>
            </a:p>
          </p:txBody>
        </p:sp>
        <p:sp>
          <p:nvSpPr>
            <p:cNvPr id="3244" name="Google Shape;3244;p227"/>
            <p:cNvSpPr/>
            <p:nvPr/>
          </p:nvSpPr>
          <p:spPr>
            <a:xfrm>
              <a:off x="3383250" y="3340375"/>
              <a:ext cx="636300" cy="53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</a:rPr>
                <a:t>8992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sp>
        <p:nvSpPr>
          <p:cNvPr id="3245" name="Google Shape;3245;p227"/>
          <p:cNvSpPr/>
          <p:nvPr/>
        </p:nvSpPr>
        <p:spPr>
          <a:xfrm>
            <a:off x="590813" y="3445500"/>
            <a:ext cx="16374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You are 5.5.5.5:3333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228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STUN when it works!</a:t>
            </a:r>
            <a:endParaRPr/>
          </a:p>
        </p:txBody>
      </p:sp>
      <p:grpSp>
        <p:nvGrpSpPr>
          <p:cNvPr id="3251" name="Google Shape;3251;p228"/>
          <p:cNvGrpSpPr/>
          <p:nvPr/>
        </p:nvGrpSpPr>
        <p:grpSpPr>
          <a:xfrm>
            <a:off x="306325" y="2032723"/>
            <a:ext cx="1702224" cy="1992041"/>
            <a:chOff x="201122" y="1498100"/>
            <a:chExt cx="1412400" cy="1715059"/>
          </a:xfrm>
        </p:grpSpPr>
        <p:pic>
          <p:nvPicPr>
            <p:cNvPr id="3252" name="Google Shape;3252;p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3" name="Google Shape;3253;p228"/>
            <p:cNvSpPr txBox="1"/>
            <p:nvPr/>
          </p:nvSpPr>
          <p:spPr>
            <a:xfrm>
              <a:off x="201122" y="2513259"/>
              <a:ext cx="14124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full cone NAT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pic>
        <p:nvPicPr>
          <p:cNvPr id="3254" name="Google Shape;3254;p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816" y="572775"/>
            <a:ext cx="1242382" cy="124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5" name="Google Shape;3255;p228"/>
          <p:cNvGrpSpPr/>
          <p:nvPr/>
        </p:nvGrpSpPr>
        <p:grpSpPr>
          <a:xfrm>
            <a:off x="7218650" y="1877022"/>
            <a:ext cx="1597142" cy="2052657"/>
            <a:chOff x="201136" y="1498100"/>
            <a:chExt cx="1412400" cy="1680852"/>
          </a:xfrm>
        </p:grpSpPr>
        <p:pic>
          <p:nvPicPr>
            <p:cNvPr id="3256" name="Google Shape;3256;p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7" name="Google Shape;3257;p228"/>
            <p:cNvSpPr txBox="1"/>
            <p:nvPr/>
          </p:nvSpPr>
          <p:spPr>
            <a:xfrm>
              <a:off x="201136" y="2513252"/>
              <a:ext cx="14124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192.168.1.2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full cone NAT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</p:grpSp>
      <p:cxnSp>
        <p:nvCxnSpPr>
          <p:cNvPr id="3258" name="Google Shape;3258;p228"/>
          <p:cNvCxnSpPr>
            <a:endCxn id="3254" idx="1"/>
          </p:cNvCxnSpPr>
          <p:nvPr/>
        </p:nvCxnSpPr>
        <p:spPr>
          <a:xfrm flipH="1" rot="10800000">
            <a:off x="1810316" y="1193975"/>
            <a:ext cx="2140500" cy="83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9" name="Google Shape;3259;p228"/>
          <p:cNvCxnSpPr/>
          <p:nvPr/>
        </p:nvCxnSpPr>
        <p:spPr>
          <a:xfrm flipH="1">
            <a:off x="1933450" y="1544750"/>
            <a:ext cx="2139600" cy="86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0" name="Google Shape;3260;p228"/>
          <p:cNvSpPr txBox="1"/>
          <p:nvPr/>
        </p:nvSpPr>
        <p:spPr>
          <a:xfrm rot="-1056662">
            <a:off x="2135512" y="1222562"/>
            <a:ext cx="1180948" cy="30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 am i?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1" name="Google Shape;3261;p228"/>
          <p:cNvSpPr txBox="1"/>
          <p:nvPr/>
        </p:nvSpPr>
        <p:spPr>
          <a:xfrm rot="-1056546">
            <a:off x="2220405" y="2044533"/>
            <a:ext cx="1869290" cy="30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are 5.5.5.5:3333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62" name="Google Shape;3262;p228"/>
          <p:cNvCxnSpPr>
            <a:endCxn id="3254" idx="3"/>
          </p:cNvCxnSpPr>
          <p:nvPr/>
        </p:nvCxnSpPr>
        <p:spPr>
          <a:xfrm rot="10800000">
            <a:off x="5193198" y="1193975"/>
            <a:ext cx="2194200" cy="84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3" name="Google Shape;3263;p228"/>
          <p:cNvCxnSpPr/>
          <p:nvPr/>
        </p:nvCxnSpPr>
        <p:spPr>
          <a:xfrm>
            <a:off x="5238970" y="1572662"/>
            <a:ext cx="1985700" cy="81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4" name="Google Shape;3264;p228"/>
          <p:cNvSpPr txBox="1"/>
          <p:nvPr/>
        </p:nvSpPr>
        <p:spPr>
          <a:xfrm rot="1264947">
            <a:off x="5986199" y="1189415"/>
            <a:ext cx="1180948" cy="30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 am i?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5" name="Google Shape;3265;p228"/>
          <p:cNvSpPr txBox="1"/>
          <p:nvPr/>
        </p:nvSpPr>
        <p:spPr>
          <a:xfrm rot="1264231">
            <a:off x="5185058" y="2044589"/>
            <a:ext cx="1869176" cy="30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are 7.7.7.7:4444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66" name="Google Shape;3266;p228"/>
          <p:cNvCxnSpPr/>
          <p:nvPr/>
        </p:nvCxnSpPr>
        <p:spPr>
          <a:xfrm flipH="1" rot="10800000">
            <a:off x="2420241" y="3153900"/>
            <a:ext cx="4559400" cy="32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7" name="Google Shape;3267;p228"/>
          <p:cNvSpPr txBox="1"/>
          <p:nvPr/>
        </p:nvSpPr>
        <p:spPr>
          <a:xfrm>
            <a:off x="2888475" y="2697475"/>
            <a:ext cx="4293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Hey 7.7.7.7:4444 I’m 5.5.5.5:3333 lets connect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68" name="Google Shape;3268;p228"/>
          <p:cNvCxnSpPr/>
          <p:nvPr/>
        </p:nvCxnSpPr>
        <p:spPr>
          <a:xfrm rot="10800000">
            <a:off x="2483850" y="3530100"/>
            <a:ext cx="4432200" cy="1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9" name="Google Shape;3269;p228"/>
          <p:cNvSpPr txBox="1"/>
          <p:nvPr/>
        </p:nvSpPr>
        <p:spPr>
          <a:xfrm>
            <a:off x="4018500" y="3211325"/>
            <a:ext cx="2250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Sure! 5.5.5.5:3333!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0" name="Google Shape;3270;p228"/>
          <p:cNvCxnSpPr/>
          <p:nvPr/>
        </p:nvCxnSpPr>
        <p:spPr>
          <a:xfrm rot="10800000">
            <a:off x="4964950" y="3725175"/>
            <a:ext cx="811800" cy="49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1" name="Google Shape;3271;p228"/>
          <p:cNvSpPr txBox="1"/>
          <p:nvPr/>
        </p:nvSpPr>
        <p:spPr>
          <a:xfrm>
            <a:off x="4994350" y="4181625"/>
            <a:ext cx="19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Shortest path! With lowest latency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229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STUN when it doesn’t!</a:t>
            </a:r>
            <a:endParaRPr/>
          </a:p>
        </p:txBody>
      </p:sp>
      <p:grpSp>
        <p:nvGrpSpPr>
          <p:cNvPr id="3277" name="Google Shape;3277;p229"/>
          <p:cNvGrpSpPr/>
          <p:nvPr/>
        </p:nvGrpSpPr>
        <p:grpSpPr>
          <a:xfrm>
            <a:off x="306325" y="2032723"/>
            <a:ext cx="1702224" cy="1992041"/>
            <a:chOff x="201122" y="1498100"/>
            <a:chExt cx="1412400" cy="1715059"/>
          </a:xfrm>
        </p:grpSpPr>
        <p:pic>
          <p:nvPicPr>
            <p:cNvPr id="3278" name="Google Shape;3278;p2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9" name="Google Shape;3279;p229"/>
            <p:cNvSpPr txBox="1"/>
            <p:nvPr/>
          </p:nvSpPr>
          <p:spPr>
            <a:xfrm>
              <a:off x="201122" y="2513259"/>
              <a:ext cx="14124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full cone NAT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pic>
        <p:nvPicPr>
          <p:cNvPr id="3280" name="Google Shape;3280;p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816" y="572775"/>
            <a:ext cx="1242382" cy="124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1" name="Google Shape;3281;p229"/>
          <p:cNvGrpSpPr/>
          <p:nvPr/>
        </p:nvGrpSpPr>
        <p:grpSpPr>
          <a:xfrm>
            <a:off x="7218650" y="1877022"/>
            <a:ext cx="1597142" cy="2052657"/>
            <a:chOff x="201136" y="1498100"/>
            <a:chExt cx="1412400" cy="1680852"/>
          </a:xfrm>
        </p:grpSpPr>
        <p:pic>
          <p:nvPicPr>
            <p:cNvPr id="3282" name="Google Shape;3282;p2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3" name="Google Shape;3283;p229"/>
            <p:cNvSpPr txBox="1"/>
            <p:nvPr/>
          </p:nvSpPr>
          <p:spPr>
            <a:xfrm>
              <a:off x="201136" y="2513252"/>
              <a:ext cx="14124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192.168.1.2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symmetric NAT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</p:grpSp>
      <p:cxnSp>
        <p:nvCxnSpPr>
          <p:cNvPr id="3284" name="Google Shape;3284;p229"/>
          <p:cNvCxnSpPr>
            <a:endCxn id="3280" idx="1"/>
          </p:cNvCxnSpPr>
          <p:nvPr/>
        </p:nvCxnSpPr>
        <p:spPr>
          <a:xfrm flipH="1" rot="10800000">
            <a:off x="1810316" y="1193975"/>
            <a:ext cx="2140500" cy="83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5" name="Google Shape;3285;p229"/>
          <p:cNvCxnSpPr/>
          <p:nvPr/>
        </p:nvCxnSpPr>
        <p:spPr>
          <a:xfrm flipH="1">
            <a:off x="1933450" y="1544750"/>
            <a:ext cx="2139600" cy="86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6" name="Google Shape;3286;p229"/>
          <p:cNvSpPr txBox="1"/>
          <p:nvPr/>
        </p:nvSpPr>
        <p:spPr>
          <a:xfrm rot="-1056662">
            <a:off x="2135512" y="1222562"/>
            <a:ext cx="1180948" cy="30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 am i?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7" name="Google Shape;3287;p229"/>
          <p:cNvSpPr txBox="1"/>
          <p:nvPr/>
        </p:nvSpPr>
        <p:spPr>
          <a:xfrm rot="-1056546">
            <a:off x="2220405" y="2044533"/>
            <a:ext cx="1869290" cy="30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are 5.5.5.5:3333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88" name="Google Shape;3288;p229"/>
          <p:cNvCxnSpPr>
            <a:endCxn id="3280" idx="3"/>
          </p:cNvCxnSpPr>
          <p:nvPr/>
        </p:nvCxnSpPr>
        <p:spPr>
          <a:xfrm rot="10800000">
            <a:off x="5193198" y="1193975"/>
            <a:ext cx="2194200" cy="84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9" name="Google Shape;3289;p229"/>
          <p:cNvCxnSpPr/>
          <p:nvPr/>
        </p:nvCxnSpPr>
        <p:spPr>
          <a:xfrm>
            <a:off x="5238970" y="1572662"/>
            <a:ext cx="1985700" cy="81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0" name="Google Shape;3290;p229"/>
          <p:cNvSpPr txBox="1"/>
          <p:nvPr/>
        </p:nvSpPr>
        <p:spPr>
          <a:xfrm rot="1264947">
            <a:off x="5986199" y="1189415"/>
            <a:ext cx="1180948" cy="30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 am i?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1" name="Google Shape;3291;p229"/>
          <p:cNvSpPr txBox="1"/>
          <p:nvPr/>
        </p:nvSpPr>
        <p:spPr>
          <a:xfrm rot="1264231">
            <a:off x="5185058" y="2044589"/>
            <a:ext cx="1869176" cy="30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are 7.7.7.7:4444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92" name="Google Shape;3292;p229"/>
          <p:cNvCxnSpPr/>
          <p:nvPr/>
        </p:nvCxnSpPr>
        <p:spPr>
          <a:xfrm flipH="1" rot="10800000">
            <a:off x="2420241" y="3153900"/>
            <a:ext cx="4559400" cy="32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3" name="Google Shape;3293;p229"/>
          <p:cNvSpPr txBox="1"/>
          <p:nvPr/>
        </p:nvSpPr>
        <p:spPr>
          <a:xfrm>
            <a:off x="2888475" y="2697475"/>
            <a:ext cx="4293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Hey 7.7.7.7:4444 I’m 5.5.5.5:3333 lets connect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4" name="Google Shape;3294;p229"/>
          <p:cNvSpPr txBox="1"/>
          <p:nvPr/>
        </p:nvSpPr>
        <p:spPr>
          <a:xfrm>
            <a:off x="5803900" y="3211325"/>
            <a:ext cx="124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NOPE!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95" name="Google Shape;3295;p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850" y="3211313"/>
            <a:ext cx="710225" cy="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p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</a:t>
            </a:r>
            <a:endParaRPr/>
          </a:p>
        </p:txBody>
      </p:sp>
      <p:sp>
        <p:nvSpPr>
          <p:cNvPr id="3301" name="Google Shape;3301;p230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Traversal Using Relays around NAT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case of Symmetric NAT we use TURN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It's just a server that relays packets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TURN default server port 3478, 5349 for TLS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Expensive to maintain and run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231"/>
          <p:cNvSpPr txBox="1"/>
          <p:nvPr>
            <p:ph type="title"/>
          </p:nvPr>
        </p:nvSpPr>
        <p:spPr>
          <a:xfrm>
            <a:off x="311700" y="23170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</a:t>
            </a:r>
            <a:endParaRPr/>
          </a:p>
        </p:txBody>
      </p:sp>
      <p:grpSp>
        <p:nvGrpSpPr>
          <p:cNvPr id="3307" name="Google Shape;3307;p231"/>
          <p:cNvGrpSpPr/>
          <p:nvPr/>
        </p:nvGrpSpPr>
        <p:grpSpPr>
          <a:xfrm>
            <a:off x="306325" y="2032723"/>
            <a:ext cx="1702224" cy="1992041"/>
            <a:chOff x="201122" y="1498100"/>
            <a:chExt cx="1412400" cy="1715059"/>
          </a:xfrm>
        </p:grpSpPr>
        <p:pic>
          <p:nvPicPr>
            <p:cNvPr id="3308" name="Google Shape;3308;p2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9" name="Google Shape;3309;p231"/>
            <p:cNvSpPr txBox="1"/>
            <p:nvPr/>
          </p:nvSpPr>
          <p:spPr>
            <a:xfrm>
              <a:off x="201122" y="2513259"/>
              <a:ext cx="14124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10.0.0.2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(5.5.5.5:3333)</a:t>
              </a:r>
              <a:endParaRPr b="1">
                <a:solidFill>
                  <a:srgbClr val="00F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symmetric NAT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pic>
        <p:nvPicPr>
          <p:cNvPr id="3310" name="Google Shape;3310;p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816" y="572775"/>
            <a:ext cx="1242382" cy="124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p231"/>
          <p:cNvGrpSpPr/>
          <p:nvPr/>
        </p:nvGrpSpPr>
        <p:grpSpPr>
          <a:xfrm>
            <a:off x="7218650" y="1877022"/>
            <a:ext cx="1597142" cy="2052657"/>
            <a:chOff x="201136" y="1498100"/>
            <a:chExt cx="1412400" cy="1680852"/>
          </a:xfrm>
        </p:grpSpPr>
        <p:pic>
          <p:nvPicPr>
            <p:cNvPr id="3312" name="Google Shape;3312;p2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98100"/>
              <a:ext cx="1191250" cy="119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3" name="Google Shape;3313;p231"/>
            <p:cNvSpPr txBox="1"/>
            <p:nvPr/>
          </p:nvSpPr>
          <p:spPr>
            <a:xfrm>
              <a:off x="201136" y="2513252"/>
              <a:ext cx="14124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192.168.1.2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(7.7.7.7:4444)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Behind symmetric NAT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cxnSp>
        <p:nvCxnSpPr>
          <p:cNvPr id="3314" name="Google Shape;3314;p231"/>
          <p:cNvCxnSpPr>
            <a:endCxn id="3310" idx="1"/>
          </p:cNvCxnSpPr>
          <p:nvPr/>
        </p:nvCxnSpPr>
        <p:spPr>
          <a:xfrm flipH="1" rot="10800000">
            <a:off x="1810316" y="1193975"/>
            <a:ext cx="2140500" cy="83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5" name="Google Shape;3315;p231"/>
          <p:cNvCxnSpPr/>
          <p:nvPr/>
        </p:nvCxnSpPr>
        <p:spPr>
          <a:xfrm flipH="1">
            <a:off x="1933450" y="1544750"/>
            <a:ext cx="2139600" cy="86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6" name="Google Shape;3316;p231"/>
          <p:cNvSpPr txBox="1"/>
          <p:nvPr/>
        </p:nvSpPr>
        <p:spPr>
          <a:xfrm rot="-1157813">
            <a:off x="1549762" y="1219745"/>
            <a:ext cx="2371218" cy="302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 hello 7.7.7.7:4444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7" name="Google Shape;3317;p231"/>
          <p:cNvSpPr txBox="1"/>
          <p:nvPr/>
        </p:nvSpPr>
        <p:spPr>
          <a:xfrm rot="-1217606">
            <a:off x="2220458" y="2044499"/>
            <a:ext cx="1869225" cy="302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7.7.7.7:4444 says HI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18" name="Google Shape;3318;p231"/>
          <p:cNvCxnSpPr/>
          <p:nvPr/>
        </p:nvCxnSpPr>
        <p:spPr>
          <a:xfrm rot="10800000">
            <a:off x="5193198" y="1446850"/>
            <a:ext cx="2194200" cy="84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9" name="Google Shape;3319;p231"/>
          <p:cNvCxnSpPr/>
          <p:nvPr/>
        </p:nvCxnSpPr>
        <p:spPr>
          <a:xfrm>
            <a:off x="5558683" y="1002187"/>
            <a:ext cx="1985700" cy="81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0" name="Google Shape;3320;p231"/>
          <p:cNvSpPr txBox="1"/>
          <p:nvPr/>
        </p:nvSpPr>
        <p:spPr>
          <a:xfrm rot="1265216">
            <a:off x="5185432" y="2052033"/>
            <a:ext cx="1947836" cy="836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Sure, tell 5.5.5.5:3333 I said Hi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1" name="Google Shape;3321;p231"/>
          <p:cNvSpPr txBox="1"/>
          <p:nvPr/>
        </p:nvSpPr>
        <p:spPr>
          <a:xfrm rot="1264231">
            <a:off x="5834844" y="815869"/>
            <a:ext cx="1869176" cy="478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5.5.5.5:3333 sent “hello” to you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ctrTitle"/>
          </p:nvPr>
        </p:nvSpPr>
        <p:spPr>
          <a:xfrm>
            <a:off x="311708" y="39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311700" y="2488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it as soon as possible</a:t>
            </a:r>
            <a:endParaRPr/>
          </a:p>
        </p:txBody>
      </p:sp>
      <p:sp>
        <p:nvSpPr>
          <p:cNvPr id="242" name="Google Shape;242;p3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</a:t>
            </a:r>
            <a:endParaRPr/>
          </a:p>
        </p:txBody>
      </p:sp>
      <p:sp>
        <p:nvSpPr>
          <p:cNvPr id="3327" name="Google Shape;3327;p232"/>
          <p:cNvSpPr txBox="1"/>
          <p:nvPr>
            <p:ph idx="1" type="body"/>
          </p:nvPr>
        </p:nvSpPr>
        <p:spPr>
          <a:xfrm>
            <a:off x="311700" y="10726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Interactive Connectivity Establishment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ICE collects all available candidates (local IP addresses, reflexive addresses – STUN ones and relayed addresses – TURN ones)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Called ice candidates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the collected addresses are then sent to the remote peer via SDP</a:t>
            </a:r>
            <a:endParaRPr sz="240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SDP</a:t>
            </a:r>
            <a:endParaRPr/>
          </a:p>
        </p:txBody>
      </p:sp>
      <p:sp>
        <p:nvSpPr>
          <p:cNvPr id="3333" name="Google Shape;3333;p233"/>
          <p:cNvSpPr txBox="1"/>
          <p:nvPr>
            <p:ph idx="1" type="body"/>
          </p:nvPr>
        </p:nvSpPr>
        <p:spPr>
          <a:xfrm>
            <a:off x="311700" y="10726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Session Description Protocol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format that describes ice candidates, networking options, media options, security options and other stuff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really a protocol its a format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important concept in WebRTC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goal is to take the SDP generated by a user and send it “somehow” to the other party</a:t>
            </a:r>
            <a:endParaRPr sz="240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SDP Example</a:t>
            </a:r>
            <a:endParaRPr/>
          </a:p>
        </p:txBody>
      </p:sp>
      <p:sp>
        <p:nvSpPr>
          <p:cNvPr id="3339" name="Google Shape;3339;p234"/>
          <p:cNvSpPr txBox="1"/>
          <p:nvPr/>
        </p:nvSpPr>
        <p:spPr>
          <a:xfrm>
            <a:off x="311700" y="1104750"/>
            <a:ext cx="84333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v=0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o=- 9148204791819634656 3 IN IP4 127.0.0.1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s=-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t=0 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a=group:BUNDLE audio video data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a=msid-semantic: WMS kyaiqbOs7S2h3EoSHabQ3JlBqZ67cFqZmWFN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m=audio 50853 RTP/SAVPF 111 103 104 0 8 107 106 105 13 126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c=IN IP4 192.168.1.64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a=rtcp:50853 IN IP4 192.168.1.64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a=candidate:3460887983 1 udp 2113937151 192.168.1.64 50853 typ host generation 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a=candidate:3460887983 2 udp 2113937151 192.168.1.64 50853 typ host generation 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...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Signaling </a:t>
            </a:r>
            <a:endParaRPr/>
          </a:p>
        </p:txBody>
      </p:sp>
      <p:sp>
        <p:nvSpPr>
          <p:cNvPr id="3345" name="Google Shape;3345;p235"/>
          <p:cNvSpPr txBox="1"/>
          <p:nvPr>
            <p:ph idx="1" type="body"/>
          </p:nvPr>
        </p:nvSpPr>
        <p:spPr>
          <a:xfrm>
            <a:off x="311700" y="10726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SDP Signaling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Send the SDP that we just generated somehow to the other party we wish to communicate with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Signaling can be done via a tweet, QR code, Whatsapp, WebSockets, HTTP request DOESN’T MATTER! Just get that large string to the other party</a:t>
            </a:r>
            <a:endParaRPr sz="240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Demystified </a:t>
            </a:r>
            <a:endParaRPr/>
          </a:p>
        </p:txBody>
      </p:sp>
      <p:sp>
        <p:nvSpPr>
          <p:cNvPr id="3351" name="Google Shape;3351;p236"/>
          <p:cNvSpPr txBox="1"/>
          <p:nvPr>
            <p:ph idx="1" type="body"/>
          </p:nvPr>
        </p:nvSpPr>
        <p:spPr>
          <a:xfrm>
            <a:off x="311700" y="10726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 wants to connect to B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 creates an “offer”, it finds all ICE candidates, security options, audio/video options and generates SDP, the offer is basically the SDP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 signals the offer somehow to B (whatsapp)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 creates the “answer” after setting A’s offer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 signals the “answer” to A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Connection is created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Demo</a:t>
            </a:r>
            <a:endParaRPr/>
          </a:p>
        </p:txBody>
      </p:sp>
      <p:sp>
        <p:nvSpPr>
          <p:cNvPr id="3357" name="Google Shape;3357;p237"/>
          <p:cNvSpPr txBox="1"/>
          <p:nvPr>
            <p:ph idx="1" type="body"/>
          </p:nvPr>
        </p:nvSpPr>
        <p:spPr>
          <a:xfrm>
            <a:off x="311700" y="1152475"/>
            <a:ext cx="8520600" cy="36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will connect two browsers (Browser A &amp; Browser B)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will create an offer (sdp) and set it as local description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 will get the offer and set it as remote description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 creates an answer sets it as its local description and signal the answer (sdp) to A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sets the answer as its remote description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Connection established, exchange data channel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p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Pros &amp; Cons</a:t>
            </a:r>
            <a:endParaRPr/>
          </a:p>
        </p:txBody>
      </p:sp>
      <p:sp>
        <p:nvSpPr>
          <p:cNvPr id="3363" name="Google Shape;3363;p238"/>
          <p:cNvSpPr txBox="1"/>
          <p:nvPr>
            <p:ph idx="1" type="body"/>
          </p:nvPr>
        </p:nvSpPr>
        <p:spPr>
          <a:xfrm>
            <a:off x="311700" y="1095750"/>
            <a:ext cx="8520600" cy="390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P2p is great ! low latency for high bandwidth content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Standardized API I don’t have to build my own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Maintaining STUN &amp; TURN servers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Peer 2 Peer falls apart in case of multiple participants 	(discord case)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2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WebRTC stuff!</a:t>
            </a:r>
            <a:endParaRPr/>
          </a:p>
        </p:txBody>
      </p:sp>
      <p:sp>
        <p:nvSpPr>
          <p:cNvPr id="3369" name="Google Shape;3369;p2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more to discuss beyond this content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API</a:t>
            </a:r>
            <a:endParaRPr/>
          </a:p>
        </p:txBody>
      </p:sp>
      <p:sp>
        <p:nvSpPr>
          <p:cNvPr id="3375" name="Google Shape;3375;p240"/>
          <p:cNvSpPr txBox="1"/>
          <p:nvPr/>
        </p:nvSpPr>
        <p:spPr>
          <a:xfrm>
            <a:off x="545175" y="1220700"/>
            <a:ext cx="8168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getUserMedia to access microphone, video camera 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RTCPConnection.addTrack(stream) 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https://www.html5rocks.com/en/tutorials/webrtc/basics/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p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onIceCandidate and addIceCandidate</a:t>
            </a:r>
            <a:endParaRPr/>
          </a:p>
        </p:txBody>
      </p:sp>
      <p:sp>
        <p:nvSpPr>
          <p:cNvPr id="3381" name="Google Shape;3381;p241"/>
          <p:cNvSpPr txBox="1"/>
          <p:nvPr/>
        </p:nvSpPr>
        <p:spPr>
          <a:xfrm>
            <a:off x="545175" y="1220700"/>
            <a:ext cx="8168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To maintain the connection as new candidates come and go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onIceCandidate tells user there is a new candidate after the SDP has already been created 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The candidate is signaled and sent to the other party 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The other party uses addiceCandidate to add it to its SDP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Request/response isn’t always ideal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wants real time notification from backend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user just logged 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message is just received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model is good for certain cases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p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custom TURN and STUN Servers</a:t>
            </a:r>
            <a:endParaRPr/>
          </a:p>
        </p:txBody>
      </p:sp>
      <p:sp>
        <p:nvSpPr>
          <p:cNvPr id="3387" name="Google Shape;3387;p242"/>
          <p:cNvSpPr txBox="1"/>
          <p:nvPr/>
        </p:nvSpPr>
        <p:spPr>
          <a:xfrm>
            <a:off x="545175" y="1220700"/>
            <a:ext cx="8168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iceConfiguration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iceServers: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urls: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'turn:turnserver.company.com:3478'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'optional-username'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'auth-token'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{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urls: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"stun:stun.services.mozilla.com"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"test@mozilla.com"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credential: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"webrtcdemo"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RTCPeerConnection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b="1"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own STUN &amp; TURN server</a:t>
            </a:r>
            <a:endParaRPr/>
          </a:p>
        </p:txBody>
      </p:sp>
      <p:sp>
        <p:nvSpPr>
          <p:cNvPr id="3393" name="Google Shape;3393;p243"/>
          <p:cNvSpPr txBox="1"/>
          <p:nvPr/>
        </p:nvSpPr>
        <p:spPr>
          <a:xfrm>
            <a:off x="545175" y="1220700"/>
            <a:ext cx="8168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COTURN open source project 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https://github.com/coturn/coturn 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7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p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STUN servers</a:t>
            </a:r>
            <a:endParaRPr/>
          </a:p>
        </p:txBody>
      </p:sp>
      <p:sp>
        <p:nvSpPr>
          <p:cNvPr id="3399" name="Google Shape;3399;p244"/>
          <p:cNvSpPr txBox="1"/>
          <p:nvPr/>
        </p:nvSpPr>
        <p:spPr>
          <a:xfrm>
            <a:off x="545175" y="1220700"/>
            <a:ext cx="8168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stun1.l.google.com:19302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stun2.l.google.com:19302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stun3.l.google.com:19302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stun4.l.google.com:19302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stun.stunprotocol.org:3478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245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ways to HTTPS</a:t>
            </a:r>
            <a:endParaRPr/>
          </a:p>
        </p:txBody>
      </p:sp>
      <p:sp>
        <p:nvSpPr>
          <p:cNvPr id="3405" name="Google Shape;3405;p2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each affect latency</a:t>
            </a:r>
            <a:endParaRPr/>
          </a:p>
        </p:txBody>
      </p:sp>
      <p:sp>
        <p:nvSpPr>
          <p:cNvPr id="3406" name="Google Shape;3406;p24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p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Communication Basics</a:t>
            </a:r>
            <a:endParaRPr/>
          </a:p>
        </p:txBody>
      </p:sp>
      <p:sp>
        <p:nvSpPr>
          <p:cNvPr id="3412" name="Google Shape;3412;p246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Establish Connection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Establish Encryption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Send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Close Connection (when </a:t>
            </a:r>
            <a:r>
              <a:rPr lang="en" sz="2400"/>
              <a:t>absolutely</a:t>
            </a:r>
            <a:r>
              <a:rPr lang="en" sz="2400"/>
              <a:t> done)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communications</a:t>
            </a:r>
            <a:endParaRPr/>
          </a:p>
        </p:txBody>
      </p:sp>
      <p:sp>
        <p:nvSpPr>
          <p:cNvPr id="3418" name="Google Shape;3418;p247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TCP with TLS 1.2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TCP with TLS 1.3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QUIC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TCP fast Open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TCP with TLS 1.3 0RTT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 over QUIC with 0RTT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248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TCP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TLS 1.2</a:t>
            </a:r>
            <a:endParaRPr/>
          </a:p>
        </p:txBody>
      </p:sp>
      <p:sp>
        <p:nvSpPr>
          <p:cNvPr id="3424" name="Google Shape;3424;p2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24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" name="Google Shape;3430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250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TCP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TLS 1.3</a:t>
            </a:r>
            <a:endParaRPr/>
          </a:p>
        </p:txBody>
      </p:sp>
      <p:sp>
        <p:nvSpPr>
          <p:cNvPr id="3436" name="Google Shape;3436;p2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25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2" name="Google Shape;3442;p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Push?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connects to a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sends data to the client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doesn’t have to request anything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Protocol must be bidirectional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by RabbitMQ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252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QUIC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(HTTP/3)</a:t>
            </a:r>
            <a:endParaRPr/>
          </a:p>
        </p:txBody>
      </p:sp>
      <p:sp>
        <p:nvSpPr>
          <p:cNvPr id="3448" name="Google Shape;3448;p2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252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4" name="Google Shape;3454;p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254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TFO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TLS 1.3</a:t>
            </a:r>
            <a:endParaRPr/>
          </a:p>
        </p:txBody>
      </p:sp>
      <p:sp>
        <p:nvSpPr>
          <p:cNvPr id="3460" name="Google Shape;3460;p2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25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6" name="Google Shape;3466;p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256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TFO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TLS 1.3 0RTT</a:t>
            </a:r>
            <a:endParaRPr/>
          </a:p>
        </p:txBody>
      </p:sp>
      <p:sp>
        <p:nvSpPr>
          <p:cNvPr id="3472" name="Google Shape;3472;p2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25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p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258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TCP with TLS1.3 0RTT</a:t>
            </a:r>
            <a:endParaRPr/>
          </a:p>
        </p:txBody>
      </p:sp>
      <p:sp>
        <p:nvSpPr>
          <p:cNvPr id="3484" name="Google Shape;3484;p2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25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0" name="Google Shape;3490;p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260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over QUIC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0RTT</a:t>
            </a:r>
            <a:endParaRPr/>
          </a:p>
        </p:txBody>
      </p:sp>
      <p:sp>
        <p:nvSpPr>
          <p:cNvPr id="3496" name="Google Shape;3496;p2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26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" name="Google Shape;3502;p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7"/>
          <p:cNvCxnSpPr/>
          <p:nvPr/>
        </p:nvCxnSpPr>
        <p:spPr>
          <a:xfrm>
            <a:off x="5623538" y="27752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7"/>
          <p:cNvCxnSpPr/>
          <p:nvPr/>
        </p:nvCxnSpPr>
        <p:spPr>
          <a:xfrm flipH="1">
            <a:off x="936888" y="28795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7"/>
          <p:cNvCxnSpPr/>
          <p:nvPr/>
        </p:nvCxnSpPr>
        <p:spPr>
          <a:xfrm flipH="1">
            <a:off x="1002050" y="4164200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7"/>
          <p:cNvSpPr txBox="1"/>
          <p:nvPr/>
        </p:nvSpPr>
        <p:spPr>
          <a:xfrm rot="-329843">
            <a:off x="2597746" y="4027896"/>
            <a:ext cx="2470764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New message 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269225" y="216450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7"/>
          <p:cNvGrpSpPr/>
          <p:nvPr/>
        </p:nvGrpSpPr>
        <p:grpSpPr>
          <a:xfrm>
            <a:off x="519905" y="248488"/>
            <a:ext cx="856787" cy="518123"/>
            <a:chOff x="2666325" y="4298650"/>
            <a:chExt cx="790176" cy="523250"/>
          </a:xfrm>
        </p:grpSpPr>
        <p:pic>
          <p:nvPicPr>
            <p:cNvPr id="266" name="Google Shape;266;p37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37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68" name="Google Shape;268;p37"/>
          <p:cNvSpPr txBox="1"/>
          <p:nvPr>
            <p:ph type="title"/>
          </p:nvPr>
        </p:nvSpPr>
        <p:spPr>
          <a:xfrm>
            <a:off x="2364875" y="221200"/>
            <a:ext cx="20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cxnSp>
        <p:nvCxnSpPr>
          <p:cNvPr id="269" name="Google Shape;269;p37"/>
          <p:cNvCxnSpPr/>
          <p:nvPr/>
        </p:nvCxnSpPr>
        <p:spPr>
          <a:xfrm flipH="1">
            <a:off x="995125" y="2058825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 txBox="1"/>
          <p:nvPr/>
        </p:nvSpPr>
        <p:spPr>
          <a:xfrm rot="-330064">
            <a:off x="2591221" y="1930920"/>
            <a:ext cx="2293865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New message 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5660450" y="1404050"/>
            <a:ext cx="14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*Backend gets  message*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72" name="Google Shape;272;p37"/>
          <p:cNvCxnSpPr/>
          <p:nvPr/>
        </p:nvCxnSpPr>
        <p:spPr>
          <a:xfrm>
            <a:off x="1397000" y="1001900"/>
            <a:ext cx="366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73" name="Google Shape;273;p37"/>
          <p:cNvSpPr txBox="1"/>
          <p:nvPr/>
        </p:nvSpPr>
        <p:spPr>
          <a:xfrm>
            <a:off x="2618775" y="724850"/>
            <a:ext cx="14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Bidirectional connection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262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Execution Patterns</a:t>
            </a:r>
            <a:endParaRPr/>
          </a:p>
        </p:txBody>
      </p:sp>
      <p:sp>
        <p:nvSpPr>
          <p:cNvPr id="3508" name="Google Shape;3508;p2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Backends accept, dispatch and execute requests</a:t>
            </a:r>
            <a:endParaRPr/>
          </a:p>
        </p:txBody>
      </p:sp>
      <p:sp>
        <p:nvSpPr>
          <p:cNvPr id="3509" name="Google Shape;3509;p262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263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vs Thread</a:t>
            </a:r>
            <a:endParaRPr/>
          </a:p>
        </p:txBody>
      </p:sp>
      <p:sp>
        <p:nvSpPr>
          <p:cNvPr id="3515" name="Google Shape;3515;p2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difference?</a:t>
            </a:r>
            <a:endParaRPr/>
          </a:p>
        </p:txBody>
      </p:sp>
      <p:sp>
        <p:nvSpPr>
          <p:cNvPr id="3516" name="Google Shape;3516;p26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Process?</a:t>
            </a:r>
            <a:endParaRPr/>
          </a:p>
        </p:txBody>
      </p:sp>
      <p:sp>
        <p:nvSpPr>
          <p:cNvPr id="3522" name="Google Shape;3522;p26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set of instructions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an isolated memory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a PID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Scheduled in the CPU</a:t>
            </a:r>
            <a:endParaRPr sz="2400"/>
          </a:p>
        </p:txBody>
      </p:sp>
      <p:sp>
        <p:nvSpPr>
          <p:cNvPr id="3523" name="Google Shape;3523;p264"/>
          <p:cNvSpPr/>
          <p:nvPr/>
        </p:nvSpPr>
        <p:spPr>
          <a:xfrm>
            <a:off x="5785575" y="825500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Thread?</a:t>
            </a:r>
            <a:endParaRPr/>
          </a:p>
        </p:txBody>
      </p:sp>
      <p:sp>
        <p:nvSpPr>
          <p:cNvPr id="3529" name="Google Shape;3529;p265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Light weight Process (LWP)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set of instructions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Shares memory with parent process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a ID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Scheduled in the CPU</a:t>
            </a:r>
            <a:endParaRPr sz="2400"/>
          </a:p>
        </p:txBody>
      </p:sp>
      <p:sp>
        <p:nvSpPr>
          <p:cNvPr id="3530" name="Google Shape;3530;p265"/>
          <p:cNvSpPr/>
          <p:nvPr/>
        </p:nvSpPr>
        <p:spPr>
          <a:xfrm>
            <a:off x="6533475" y="543275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3531" name="Google Shape;3531;p265"/>
          <p:cNvSpPr/>
          <p:nvPr/>
        </p:nvSpPr>
        <p:spPr>
          <a:xfrm>
            <a:off x="586037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  <p:sp>
        <p:nvSpPr>
          <p:cNvPr id="3532" name="Google Shape;3532;p265"/>
          <p:cNvSpPr/>
          <p:nvPr/>
        </p:nvSpPr>
        <p:spPr>
          <a:xfrm>
            <a:off x="689902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  <p:sp>
        <p:nvSpPr>
          <p:cNvPr id="3533" name="Google Shape;3533;p265"/>
          <p:cNvSpPr/>
          <p:nvPr/>
        </p:nvSpPr>
        <p:spPr>
          <a:xfrm>
            <a:off x="793767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7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r>
              <a:rPr lang="en"/>
              <a:t> Process</a:t>
            </a:r>
            <a:endParaRPr/>
          </a:p>
        </p:txBody>
      </p:sp>
      <p:sp>
        <p:nvSpPr>
          <p:cNvPr id="3539" name="Google Shape;3539;p266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Process with a single thread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 NodeJS</a:t>
            </a:r>
            <a:endParaRPr sz="2400"/>
          </a:p>
        </p:txBody>
      </p:sp>
      <p:sp>
        <p:nvSpPr>
          <p:cNvPr id="3540" name="Google Shape;3540;p266"/>
          <p:cNvSpPr/>
          <p:nvPr/>
        </p:nvSpPr>
        <p:spPr>
          <a:xfrm>
            <a:off x="6533475" y="543275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Multi-Processes</a:t>
            </a:r>
            <a:endParaRPr/>
          </a:p>
        </p:txBody>
      </p:sp>
      <p:sp>
        <p:nvSpPr>
          <p:cNvPr id="3546" name="Google Shape;3546;p26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 has m</a:t>
            </a:r>
            <a:r>
              <a:rPr lang="en" sz="2400"/>
              <a:t>ultiple processes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has its own Memory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 NGINX/Postgres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advantage of multi-cores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memory but isolated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Redis backup </a:t>
            </a:r>
            <a:r>
              <a:rPr lang="en" sz="2400"/>
              <a:t>routine</a:t>
            </a:r>
            <a:r>
              <a:rPr lang="en" sz="2400"/>
              <a:t> (COW)</a:t>
            </a:r>
            <a:endParaRPr sz="2400"/>
          </a:p>
        </p:txBody>
      </p:sp>
      <p:sp>
        <p:nvSpPr>
          <p:cNvPr id="3547" name="Google Shape;3547;p267"/>
          <p:cNvSpPr/>
          <p:nvPr/>
        </p:nvSpPr>
        <p:spPr>
          <a:xfrm>
            <a:off x="5383400" y="691450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3548" name="Google Shape;3548;p267"/>
          <p:cNvSpPr/>
          <p:nvPr/>
        </p:nvSpPr>
        <p:spPr>
          <a:xfrm>
            <a:off x="7059800" y="691450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3549" name="Google Shape;3549;p267"/>
          <p:cNvSpPr/>
          <p:nvPr/>
        </p:nvSpPr>
        <p:spPr>
          <a:xfrm>
            <a:off x="5383400" y="1566350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3550" name="Google Shape;3550;p267"/>
          <p:cNvSpPr/>
          <p:nvPr/>
        </p:nvSpPr>
        <p:spPr>
          <a:xfrm>
            <a:off x="7059800" y="1566350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Multi-Threaded</a:t>
            </a:r>
            <a:endParaRPr/>
          </a:p>
        </p:txBody>
      </p:sp>
      <p:sp>
        <p:nvSpPr>
          <p:cNvPr id="3556" name="Google Shape;3556;p26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One Process, multiple threads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Shared Memory (compete)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Take advantage of multi-cores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Require less memory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Race conditions 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Locks and Latches (SQL Server)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Examples Apache, Envoy</a:t>
            </a:r>
            <a:endParaRPr sz="2400"/>
          </a:p>
        </p:txBody>
      </p:sp>
      <p:sp>
        <p:nvSpPr>
          <p:cNvPr id="3557" name="Google Shape;3557;p268"/>
          <p:cNvSpPr/>
          <p:nvPr/>
        </p:nvSpPr>
        <p:spPr>
          <a:xfrm>
            <a:off x="6533475" y="543275"/>
            <a:ext cx="1573500" cy="7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3558" name="Google Shape;3558;p268"/>
          <p:cNvSpPr/>
          <p:nvPr/>
        </p:nvSpPr>
        <p:spPr>
          <a:xfrm>
            <a:off x="586037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  <p:sp>
        <p:nvSpPr>
          <p:cNvPr id="3559" name="Google Shape;3559;p268"/>
          <p:cNvSpPr/>
          <p:nvPr/>
        </p:nvSpPr>
        <p:spPr>
          <a:xfrm>
            <a:off x="689902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  <p:sp>
        <p:nvSpPr>
          <p:cNvPr id="3560" name="Google Shape;3560;p268"/>
          <p:cNvSpPr/>
          <p:nvPr/>
        </p:nvSpPr>
        <p:spPr>
          <a:xfrm>
            <a:off x="7937675" y="1340675"/>
            <a:ext cx="842400" cy="426300"/>
          </a:xfrm>
          <a:prstGeom prst="rect">
            <a:avLst/>
          </a:prstGeom>
          <a:solidFill>
            <a:srgbClr val="F8EC28">
              <a:alpha val="4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is too many?</a:t>
            </a:r>
            <a:endParaRPr/>
          </a:p>
        </p:txBody>
      </p:sp>
      <p:sp>
        <p:nvSpPr>
          <p:cNvPr id="3566" name="Google Shape;3566;p269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 many processes/threads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CPU context switch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Cores help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of thumb -&gt; # Cores = # Processes</a:t>
            </a:r>
            <a:endParaRPr sz="2400"/>
          </a:p>
        </p:txBody>
      </p:sp>
      <p:pic>
        <p:nvPicPr>
          <p:cNvPr id="3567" name="Google Shape;3567;p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825" y="-54050"/>
            <a:ext cx="2578825" cy="25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8" name="Google Shape;3568;p269"/>
          <p:cNvSpPr txBox="1"/>
          <p:nvPr/>
        </p:nvSpPr>
        <p:spPr>
          <a:xfrm>
            <a:off x="7410138" y="1086550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PID1</a:t>
            </a:r>
            <a:endParaRPr/>
          </a:p>
        </p:txBody>
      </p:sp>
      <p:sp>
        <p:nvSpPr>
          <p:cNvPr id="3569" name="Google Shape;3569;p269"/>
          <p:cNvSpPr/>
          <p:nvPr/>
        </p:nvSpPr>
        <p:spPr>
          <a:xfrm>
            <a:off x="5446925" y="1759200"/>
            <a:ext cx="100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PID2</a:t>
            </a:r>
            <a:endParaRPr/>
          </a:p>
        </p:txBody>
      </p:sp>
      <p:sp>
        <p:nvSpPr>
          <p:cNvPr id="3570" name="Google Shape;3570;p269"/>
          <p:cNvSpPr/>
          <p:nvPr/>
        </p:nvSpPr>
        <p:spPr>
          <a:xfrm>
            <a:off x="4399875" y="1759200"/>
            <a:ext cx="1008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270"/>
          <p:cNvSpPr txBox="1"/>
          <p:nvPr>
            <p:ph type="ctrTitle"/>
          </p:nvPr>
        </p:nvSpPr>
        <p:spPr>
          <a:xfrm>
            <a:off x="311708" y="479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Connections are Established</a:t>
            </a:r>
            <a:endParaRPr/>
          </a:p>
        </p:txBody>
      </p:sp>
      <p:sp>
        <p:nvSpPr>
          <p:cNvPr id="3576" name="Google Shape;3576;p270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SYN/Accept Queues</a:t>
            </a:r>
            <a:endParaRPr/>
          </a:p>
        </p:txBody>
      </p:sp>
      <p:sp>
        <p:nvSpPr>
          <p:cNvPr id="3577" name="Google Shape;3577;p27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p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</a:t>
            </a:r>
            <a:r>
              <a:rPr lang="en"/>
              <a:t>Establishment</a:t>
            </a:r>
            <a:endParaRPr/>
          </a:p>
        </p:txBody>
      </p:sp>
      <p:sp>
        <p:nvSpPr>
          <p:cNvPr id="3583" name="Google Shape;3583;p27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TCP Three way handshake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SYN/SYN-ACK/ACK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what happens on the backend?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3584" name="Google Shape;3584;p271"/>
          <p:cNvGrpSpPr/>
          <p:nvPr/>
        </p:nvGrpSpPr>
        <p:grpSpPr>
          <a:xfrm>
            <a:off x="4365288" y="3090325"/>
            <a:ext cx="790176" cy="523250"/>
            <a:chOff x="6861863" y="3530550"/>
            <a:chExt cx="790176" cy="523250"/>
          </a:xfrm>
        </p:grpSpPr>
        <p:pic>
          <p:nvPicPr>
            <p:cNvPr id="3585" name="Google Shape;3585;p27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6" name="Google Shape;3586;p271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587" name="Google Shape;3587;p271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586875" y="3090325"/>
            <a:ext cx="790176" cy="52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8" name="Google Shape;3588;p271"/>
          <p:cNvCxnSpPr/>
          <p:nvPr/>
        </p:nvCxnSpPr>
        <p:spPr>
          <a:xfrm flipH="1" rot="10800000">
            <a:off x="1658050" y="3076225"/>
            <a:ext cx="2377800" cy="1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9" name="Google Shape;3589;p271"/>
          <p:cNvCxnSpPr/>
          <p:nvPr/>
        </p:nvCxnSpPr>
        <p:spPr>
          <a:xfrm flipH="1" rot="10800000">
            <a:off x="1658050" y="3420538"/>
            <a:ext cx="2377800" cy="1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0" name="Google Shape;3590;p271"/>
          <p:cNvCxnSpPr/>
          <p:nvPr/>
        </p:nvCxnSpPr>
        <p:spPr>
          <a:xfrm flipH="1" rot="10800000">
            <a:off x="1658050" y="3764850"/>
            <a:ext cx="2377800" cy="1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1" name="Google Shape;3591;p271"/>
          <p:cNvSpPr txBox="1"/>
          <p:nvPr/>
        </p:nvSpPr>
        <p:spPr>
          <a:xfrm>
            <a:off x="2525900" y="2765775"/>
            <a:ext cx="6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SYN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92" name="Google Shape;3592;p271"/>
          <p:cNvSpPr txBox="1"/>
          <p:nvPr/>
        </p:nvSpPr>
        <p:spPr>
          <a:xfrm>
            <a:off x="2370688" y="3111500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SYN/ACK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93" name="Google Shape;3593;p271"/>
          <p:cNvSpPr txBox="1"/>
          <p:nvPr/>
        </p:nvSpPr>
        <p:spPr>
          <a:xfrm>
            <a:off x="2532943" y="3476422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ACK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Pros and Cons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Real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Clients must be online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Clients might not be able to handle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Requires a bidirectional protocol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Polling is preferred for light clients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Establishment</a:t>
            </a:r>
            <a:endParaRPr/>
          </a:p>
        </p:txBody>
      </p:sp>
      <p:sp>
        <p:nvSpPr>
          <p:cNvPr id="3599" name="Google Shape;3599;p272"/>
          <p:cNvSpPr txBox="1"/>
          <p:nvPr>
            <p:ph idx="1" type="body"/>
          </p:nvPr>
        </p:nvSpPr>
        <p:spPr>
          <a:xfrm>
            <a:off x="311700" y="1152475"/>
            <a:ext cx="48249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Server Listens on an address:port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Client connects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 does the handshake creating a connection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Backend process “Accepts” the connection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273"/>
          <p:cNvSpPr txBox="1"/>
          <p:nvPr>
            <p:ph type="title"/>
          </p:nvPr>
        </p:nvSpPr>
        <p:spPr>
          <a:xfrm>
            <a:off x="311700" y="445025"/>
            <a:ext cx="44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Establishment</a:t>
            </a:r>
            <a:endParaRPr/>
          </a:p>
        </p:txBody>
      </p:sp>
      <p:sp>
        <p:nvSpPr>
          <p:cNvPr id="3605" name="Google Shape;3605;p273"/>
          <p:cNvSpPr txBox="1"/>
          <p:nvPr>
            <p:ph idx="1" type="body"/>
          </p:nvPr>
        </p:nvSpPr>
        <p:spPr>
          <a:xfrm>
            <a:off x="311700" y="1152475"/>
            <a:ext cx="55092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 creates a socket &amp; two queues SYN and Accept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Client sends a SYN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Kernels adds to SYN queue, replies with SYN/ACK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Client replies with ACK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 finish the connection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 removes SYN from SYN queue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Kernel adds full connection to Accept queue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Backend accepts a connection, removed from accept queue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 file descriptor is created for the connection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274"/>
          <p:cNvSpPr/>
          <p:nvPr/>
        </p:nvSpPr>
        <p:spPr>
          <a:xfrm>
            <a:off x="17497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274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274"/>
          <p:cNvSpPr txBox="1"/>
          <p:nvPr>
            <p:ph type="title"/>
          </p:nvPr>
        </p:nvSpPr>
        <p:spPr>
          <a:xfrm>
            <a:off x="311700" y="445025"/>
            <a:ext cx="44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Establishment</a:t>
            </a:r>
            <a:endParaRPr/>
          </a:p>
        </p:txBody>
      </p:sp>
      <p:sp>
        <p:nvSpPr>
          <p:cNvPr id="3613" name="Google Shape;3613;p274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274"/>
          <p:cNvSpPr/>
          <p:nvPr/>
        </p:nvSpPr>
        <p:spPr>
          <a:xfrm>
            <a:off x="3690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274"/>
          <p:cNvSpPr/>
          <p:nvPr/>
        </p:nvSpPr>
        <p:spPr>
          <a:xfrm>
            <a:off x="4078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274"/>
          <p:cNvSpPr/>
          <p:nvPr/>
        </p:nvSpPr>
        <p:spPr>
          <a:xfrm>
            <a:off x="4467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274"/>
          <p:cNvSpPr/>
          <p:nvPr/>
        </p:nvSpPr>
        <p:spPr>
          <a:xfrm>
            <a:off x="1758225" y="2969950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274"/>
          <p:cNvSpPr txBox="1"/>
          <p:nvPr/>
        </p:nvSpPr>
        <p:spPr>
          <a:xfrm>
            <a:off x="2610550" y="1238400"/>
            <a:ext cx="12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SYN Queue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19" name="Google Shape;3619;p274"/>
          <p:cNvSpPr txBox="1"/>
          <p:nvPr/>
        </p:nvSpPr>
        <p:spPr>
          <a:xfrm>
            <a:off x="2526175" y="2569750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Accept Queue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20" name="Google Shape;3620;p274"/>
          <p:cNvSpPr/>
          <p:nvPr/>
        </p:nvSpPr>
        <p:spPr>
          <a:xfrm>
            <a:off x="2549025" y="3718275"/>
            <a:ext cx="1021200" cy="8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PID</a:t>
            </a:r>
            <a:endParaRPr/>
          </a:p>
        </p:txBody>
      </p:sp>
      <p:pic>
        <p:nvPicPr>
          <p:cNvPr id="3621" name="Google Shape;3621;p274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248200" y="1017725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2" name="Google Shape;3622;p274"/>
          <p:cNvSpPr/>
          <p:nvPr/>
        </p:nvSpPr>
        <p:spPr>
          <a:xfrm>
            <a:off x="1051275" y="1227675"/>
            <a:ext cx="839625" cy="613825"/>
          </a:xfrm>
          <a:custGeom>
            <a:rect b="b" l="l" r="r" t="t"/>
            <a:pathLst>
              <a:path extrusionOk="0" h="24553" w="33585">
                <a:moveTo>
                  <a:pt x="0" y="0"/>
                </a:moveTo>
                <a:cubicBezTo>
                  <a:pt x="3199" y="329"/>
                  <a:pt x="16416" y="-565"/>
                  <a:pt x="19191" y="1975"/>
                </a:cubicBezTo>
                <a:cubicBezTo>
                  <a:pt x="21966" y="4515"/>
                  <a:pt x="14252" y="11477"/>
                  <a:pt x="16651" y="15240"/>
                </a:cubicBezTo>
                <a:cubicBezTo>
                  <a:pt x="19050" y="19003"/>
                  <a:pt x="30763" y="23001"/>
                  <a:pt x="33585" y="24553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23" name="Google Shape;3623;p274"/>
          <p:cNvSpPr txBox="1"/>
          <p:nvPr/>
        </p:nvSpPr>
        <p:spPr>
          <a:xfrm>
            <a:off x="1530313" y="107925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24" name="Google Shape;3624;p274"/>
          <p:cNvSpPr/>
          <p:nvPr/>
        </p:nvSpPr>
        <p:spPr>
          <a:xfrm>
            <a:off x="2526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74"/>
          <p:cNvSpPr/>
          <p:nvPr/>
        </p:nvSpPr>
        <p:spPr>
          <a:xfrm>
            <a:off x="29143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274"/>
          <p:cNvSpPr/>
          <p:nvPr/>
        </p:nvSpPr>
        <p:spPr>
          <a:xfrm>
            <a:off x="33025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274"/>
          <p:cNvSpPr/>
          <p:nvPr/>
        </p:nvSpPr>
        <p:spPr>
          <a:xfrm>
            <a:off x="2137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8" name="Google Shape;3628;p274"/>
          <p:cNvSpPr/>
          <p:nvPr/>
        </p:nvSpPr>
        <p:spPr>
          <a:xfrm>
            <a:off x="585600" y="1587500"/>
            <a:ext cx="1305300" cy="360725"/>
          </a:xfrm>
          <a:custGeom>
            <a:rect b="b" l="l" r="r" t="t"/>
            <a:pathLst>
              <a:path extrusionOk="0" h="14429" w="52212">
                <a:moveTo>
                  <a:pt x="52212" y="12418"/>
                </a:moveTo>
                <a:cubicBezTo>
                  <a:pt x="48496" y="12653"/>
                  <a:pt x="33961" y="15664"/>
                  <a:pt x="29916" y="13829"/>
                </a:cubicBezTo>
                <a:cubicBezTo>
                  <a:pt x="25871" y="11995"/>
                  <a:pt x="31750" y="1411"/>
                  <a:pt x="27940" y="1411"/>
                </a:cubicBezTo>
                <a:cubicBezTo>
                  <a:pt x="24130" y="1411"/>
                  <a:pt x="11713" y="14064"/>
                  <a:pt x="7056" y="13829"/>
                </a:cubicBezTo>
                <a:cubicBezTo>
                  <a:pt x="2399" y="13594"/>
                  <a:pt x="1176" y="2305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29" name="Google Shape;3629;p274"/>
          <p:cNvSpPr txBox="1"/>
          <p:nvPr/>
        </p:nvSpPr>
        <p:spPr>
          <a:xfrm>
            <a:off x="585598" y="1901925"/>
            <a:ext cx="1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SYN/ACK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30" name="Google Shape;3630;p274"/>
          <p:cNvSpPr/>
          <p:nvPr/>
        </p:nvSpPr>
        <p:spPr>
          <a:xfrm>
            <a:off x="431055" y="1531050"/>
            <a:ext cx="1488050" cy="980375"/>
          </a:xfrm>
          <a:custGeom>
            <a:rect b="b" l="l" r="r" t="t"/>
            <a:pathLst>
              <a:path extrusionOk="0" h="39215" w="59522">
                <a:moveTo>
                  <a:pt x="1102" y="0"/>
                </a:moveTo>
                <a:cubicBezTo>
                  <a:pt x="961" y="4375"/>
                  <a:pt x="-544" y="20085"/>
                  <a:pt x="256" y="26247"/>
                </a:cubicBezTo>
                <a:cubicBezTo>
                  <a:pt x="1056" y="32409"/>
                  <a:pt x="256" y="35466"/>
                  <a:pt x="5900" y="36971"/>
                </a:cubicBezTo>
                <a:cubicBezTo>
                  <a:pt x="11544" y="38476"/>
                  <a:pt x="25985" y="34996"/>
                  <a:pt x="34122" y="35278"/>
                </a:cubicBezTo>
                <a:cubicBezTo>
                  <a:pt x="42260" y="35560"/>
                  <a:pt x="50492" y="40829"/>
                  <a:pt x="54725" y="38665"/>
                </a:cubicBezTo>
                <a:cubicBezTo>
                  <a:pt x="58958" y="36501"/>
                  <a:pt x="58723" y="25024"/>
                  <a:pt x="59522" y="22296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31" name="Google Shape;3631;p274"/>
          <p:cNvSpPr txBox="1"/>
          <p:nvPr/>
        </p:nvSpPr>
        <p:spPr>
          <a:xfrm>
            <a:off x="825888" y="243815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32" name="Google Shape;3632;p274"/>
          <p:cNvSpPr/>
          <p:nvPr/>
        </p:nvSpPr>
        <p:spPr>
          <a:xfrm>
            <a:off x="36907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274"/>
          <p:cNvSpPr/>
          <p:nvPr/>
        </p:nvSpPr>
        <p:spPr>
          <a:xfrm>
            <a:off x="40789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274"/>
          <p:cNvSpPr/>
          <p:nvPr/>
        </p:nvSpPr>
        <p:spPr>
          <a:xfrm>
            <a:off x="44671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274"/>
          <p:cNvSpPr/>
          <p:nvPr/>
        </p:nvSpPr>
        <p:spPr>
          <a:xfrm>
            <a:off x="25261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274"/>
          <p:cNvSpPr/>
          <p:nvPr/>
        </p:nvSpPr>
        <p:spPr>
          <a:xfrm>
            <a:off x="29143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7" name="Google Shape;3637;p274"/>
          <p:cNvSpPr/>
          <p:nvPr/>
        </p:nvSpPr>
        <p:spPr>
          <a:xfrm>
            <a:off x="33025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8" name="Google Shape;3638;p274"/>
          <p:cNvSpPr/>
          <p:nvPr/>
        </p:nvSpPr>
        <p:spPr>
          <a:xfrm>
            <a:off x="2137975" y="2969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274"/>
          <p:cNvSpPr/>
          <p:nvPr/>
        </p:nvSpPr>
        <p:spPr>
          <a:xfrm>
            <a:off x="1749265" y="3344325"/>
            <a:ext cx="826000" cy="720900"/>
          </a:xfrm>
          <a:custGeom>
            <a:rect b="b" l="l" r="r" t="t"/>
            <a:pathLst>
              <a:path extrusionOk="0" h="28836" w="33040">
                <a:moveTo>
                  <a:pt x="33040" y="28505"/>
                </a:moveTo>
                <a:cubicBezTo>
                  <a:pt x="29795" y="28505"/>
                  <a:pt x="18882" y="29211"/>
                  <a:pt x="13567" y="28505"/>
                </a:cubicBezTo>
                <a:cubicBezTo>
                  <a:pt x="8252" y="27799"/>
                  <a:pt x="3266" y="27470"/>
                  <a:pt x="1149" y="24271"/>
                </a:cubicBezTo>
                <a:cubicBezTo>
                  <a:pt x="-968" y="21073"/>
                  <a:pt x="491" y="13359"/>
                  <a:pt x="867" y="9314"/>
                </a:cubicBezTo>
                <a:cubicBezTo>
                  <a:pt x="1243" y="5269"/>
                  <a:pt x="2984" y="1552"/>
                  <a:pt x="3407" y="0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0" name="Google Shape;3640;p274"/>
          <p:cNvSpPr txBox="1"/>
          <p:nvPr/>
        </p:nvSpPr>
        <p:spPr>
          <a:xfrm>
            <a:off x="938782" y="3435000"/>
            <a:ext cx="9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accept()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copy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41" name="Google Shape;3641;p274"/>
          <p:cNvSpPr/>
          <p:nvPr/>
        </p:nvSpPr>
        <p:spPr>
          <a:xfrm>
            <a:off x="2549025" y="3718275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275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accepting connections</a:t>
            </a:r>
            <a:endParaRPr/>
          </a:p>
        </p:txBody>
      </p:sp>
      <p:sp>
        <p:nvSpPr>
          <p:cNvPr id="3647" name="Google Shape;3647;p275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Backend doesn’t accept fast enough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Clients who don’t ACK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 backlog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76"/>
          <p:cNvSpPr txBox="1"/>
          <p:nvPr>
            <p:ph type="ctrTitle"/>
          </p:nvPr>
        </p:nvSpPr>
        <p:spPr>
          <a:xfrm>
            <a:off x="311708" y="380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Sending Data</a:t>
            </a:r>
            <a:endParaRPr/>
          </a:p>
        </p:txBody>
      </p:sp>
      <p:sp>
        <p:nvSpPr>
          <p:cNvPr id="3653" name="Google Shape;3653;p276"/>
          <p:cNvSpPr txBox="1"/>
          <p:nvPr>
            <p:ph idx="1" type="subTitle"/>
          </p:nvPr>
        </p:nvSpPr>
        <p:spPr>
          <a:xfrm>
            <a:off x="311700" y="2657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vs Send buffers</a:t>
            </a:r>
            <a:endParaRPr/>
          </a:p>
        </p:txBody>
      </p:sp>
      <p:sp>
        <p:nvSpPr>
          <p:cNvPr id="3654" name="Google Shape;3654;p27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77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and receive buffers</a:t>
            </a:r>
            <a:endParaRPr/>
          </a:p>
        </p:txBody>
      </p:sp>
      <p:sp>
        <p:nvSpPr>
          <p:cNvPr id="3660" name="Google Shape;3660;p277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sends data on a connection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Kernel puts data in receive queue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Kernel ACKs (may delay) and update window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 calls read to copy data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278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278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78"/>
          <p:cNvSpPr txBox="1"/>
          <p:nvPr>
            <p:ph type="title"/>
          </p:nvPr>
        </p:nvSpPr>
        <p:spPr>
          <a:xfrm>
            <a:off x="311700" y="445025"/>
            <a:ext cx="44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buffers</a:t>
            </a:r>
            <a:endParaRPr/>
          </a:p>
        </p:txBody>
      </p:sp>
      <p:sp>
        <p:nvSpPr>
          <p:cNvPr id="3668" name="Google Shape;3668;p278"/>
          <p:cNvSpPr/>
          <p:nvPr/>
        </p:nvSpPr>
        <p:spPr>
          <a:xfrm>
            <a:off x="3690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278"/>
          <p:cNvSpPr/>
          <p:nvPr/>
        </p:nvSpPr>
        <p:spPr>
          <a:xfrm>
            <a:off x="4078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278"/>
          <p:cNvSpPr/>
          <p:nvPr/>
        </p:nvSpPr>
        <p:spPr>
          <a:xfrm>
            <a:off x="4467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278"/>
          <p:cNvSpPr txBox="1"/>
          <p:nvPr/>
        </p:nvSpPr>
        <p:spPr>
          <a:xfrm>
            <a:off x="2610550" y="12384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Receive buffer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72" name="Google Shape;3672;p278"/>
          <p:cNvSpPr/>
          <p:nvPr/>
        </p:nvSpPr>
        <p:spPr>
          <a:xfrm>
            <a:off x="2549025" y="3718275"/>
            <a:ext cx="1021200" cy="8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PID</a:t>
            </a:r>
            <a:endParaRPr/>
          </a:p>
        </p:txBody>
      </p:sp>
      <p:pic>
        <p:nvPicPr>
          <p:cNvPr id="3673" name="Google Shape;3673;p278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248200" y="1017725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4" name="Google Shape;3674;p278"/>
          <p:cNvSpPr/>
          <p:nvPr/>
        </p:nvSpPr>
        <p:spPr>
          <a:xfrm>
            <a:off x="1051275" y="1227675"/>
            <a:ext cx="839625" cy="613825"/>
          </a:xfrm>
          <a:custGeom>
            <a:rect b="b" l="l" r="r" t="t"/>
            <a:pathLst>
              <a:path extrusionOk="0" h="24553" w="33585">
                <a:moveTo>
                  <a:pt x="0" y="0"/>
                </a:moveTo>
                <a:cubicBezTo>
                  <a:pt x="3199" y="329"/>
                  <a:pt x="16416" y="-565"/>
                  <a:pt x="19191" y="1975"/>
                </a:cubicBezTo>
                <a:cubicBezTo>
                  <a:pt x="21966" y="4515"/>
                  <a:pt x="14252" y="11477"/>
                  <a:pt x="16651" y="15240"/>
                </a:cubicBezTo>
                <a:cubicBezTo>
                  <a:pt x="19050" y="19003"/>
                  <a:pt x="30763" y="23001"/>
                  <a:pt x="33585" y="24553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75" name="Google Shape;3675;p278"/>
          <p:cNvSpPr txBox="1"/>
          <p:nvPr/>
        </p:nvSpPr>
        <p:spPr>
          <a:xfrm>
            <a:off x="1480938" y="1074288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76" name="Google Shape;3676;p278"/>
          <p:cNvSpPr/>
          <p:nvPr/>
        </p:nvSpPr>
        <p:spPr>
          <a:xfrm>
            <a:off x="2526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278"/>
          <p:cNvSpPr/>
          <p:nvPr/>
        </p:nvSpPr>
        <p:spPr>
          <a:xfrm>
            <a:off x="29143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278"/>
          <p:cNvSpPr/>
          <p:nvPr/>
        </p:nvSpPr>
        <p:spPr>
          <a:xfrm>
            <a:off x="33025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278"/>
          <p:cNvSpPr/>
          <p:nvPr/>
        </p:nvSpPr>
        <p:spPr>
          <a:xfrm>
            <a:off x="2137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278"/>
          <p:cNvSpPr/>
          <p:nvPr/>
        </p:nvSpPr>
        <p:spPr>
          <a:xfrm>
            <a:off x="431055" y="1531050"/>
            <a:ext cx="1488050" cy="980375"/>
          </a:xfrm>
          <a:custGeom>
            <a:rect b="b" l="l" r="r" t="t"/>
            <a:pathLst>
              <a:path extrusionOk="0" h="39215" w="59522">
                <a:moveTo>
                  <a:pt x="1102" y="0"/>
                </a:moveTo>
                <a:cubicBezTo>
                  <a:pt x="961" y="4375"/>
                  <a:pt x="-544" y="20085"/>
                  <a:pt x="256" y="26247"/>
                </a:cubicBezTo>
                <a:cubicBezTo>
                  <a:pt x="1056" y="32409"/>
                  <a:pt x="256" y="35466"/>
                  <a:pt x="5900" y="36971"/>
                </a:cubicBezTo>
                <a:cubicBezTo>
                  <a:pt x="11544" y="38476"/>
                  <a:pt x="25985" y="34996"/>
                  <a:pt x="34122" y="35278"/>
                </a:cubicBezTo>
                <a:cubicBezTo>
                  <a:pt x="42260" y="35560"/>
                  <a:pt x="50492" y="40829"/>
                  <a:pt x="54725" y="38665"/>
                </a:cubicBezTo>
                <a:cubicBezTo>
                  <a:pt x="58958" y="36501"/>
                  <a:pt x="58723" y="25024"/>
                  <a:pt x="59522" y="22296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81" name="Google Shape;3681;p278"/>
          <p:cNvSpPr txBox="1"/>
          <p:nvPr/>
        </p:nvSpPr>
        <p:spPr>
          <a:xfrm>
            <a:off x="825888" y="243815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82" name="Google Shape;3682;p278"/>
          <p:cNvSpPr txBox="1"/>
          <p:nvPr/>
        </p:nvSpPr>
        <p:spPr>
          <a:xfrm>
            <a:off x="1214582" y="3216275"/>
            <a:ext cx="9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read</a:t>
            </a:r>
            <a:r>
              <a:rPr lang="en">
                <a:solidFill>
                  <a:schemeClr val="lt2"/>
                </a:solidFill>
              </a:rPr>
              <a:t>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Copy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83" name="Google Shape;3683;p278"/>
          <p:cNvSpPr/>
          <p:nvPr/>
        </p:nvSpPr>
        <p:spPr>
          <a:xfrm>
            <a:off x="2549025" y="3718275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278"/>
          <p:cNvSpPr/>
          <p:nvPr/>
        </p:nvSpPr>
        <p:spPr>
          <a:xfrm>
            <a:off x="1924126" y="2130775"/>
            <a:ext cx="728775" cy="1742725"/>
          </a:xfrm>
          <a:custGeom>
            <a:rect b="b" l="l" r="r" t="t"/>
            <a:pathLst>
              <a:path extrusionOk="0" h="69709" w="29151">
                <a:moveTo>
                  <a:pt x="29151" y="69709"/>
                </a:moveTo>
                <a:cubicBezTo>
                  <a:pt x="24447" y="65899"/>
                  <a:pt x="4550" y="54328"/>
                  <a:pt x="928" y="46849"/>
                </a:cubicBezTo>
                <a:cubicBezTo>
                  <a:pt x="-2694" y="39370"/>
                  <a:pt x="5961" y="30716"/>
                  <a:pt x="7419" y="24836"/>
                </a:cubicBezTo>
                <a:cubicBezTo>
                  <a:pt x="8877" y="18956"/>
                  <a:pt x="10100" y="15710"/>
                  <a:pt x="9677" y="11571"/>
                </a:cubicBezTo>
                <a:cubicBezTo>
                  <a:pt x="9254" y="7432"/>
                  <a:pt x="5679" y="1929"/>
                  <a:pt x="4879" y="0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p279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279"/>
          <p:cNvSpPr/>
          <p:nvPr/>
        </p:nvSpPr>
        <p:spPr>
          <a:xfrm>
            <a:off x="1749775" y="1723950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279"/>
          <p:cNvSpPr txBox="1"/>
          <p:nvPr>
            <p:ph type="title"/>
          </p:nvPr>
        </p:nvSpPr>
        <p:spPr>
          <a:xfrm>
            <a:off x="311700" y="445025"/>
            <a:ext cx="44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buffers</a:t>
            </a:r>
            <a:endParaRPr/>
          </a:p>
        </p:txBody>
      </p:sp>
      <p:sp>
        <p:nvSpPr>
          <p:cNvPr id="3692" name="Google Shape;3692;p279"/>
          <p:cNvSpPr/>
          <p:nvPr/>
        </p:nvSpPr>
        <p:spPr>
          <a:xfrm>
            <a:off x="36907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279"/>
          <p:cNvSpPr/>
          <p:nvPr/>
        </p:nvSpPr>
        <p:spPr>
          <a:xfrm>
            <a:off x="4078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279"/>
          <p:cNvSpPr/>
          <p:nvPr/>
        </p:nvSpPr>
        <p:spPr>
          <a:xfrm>
            <a:off x="4467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279"/>
          <p:cNvSpPr txBox="1"/>
          <p:nvPr/>
        </p:nvSpPr>
        <p:spPr>
          <a:xfrm>
            <a:off x="2610550" y="12384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Send</a:t>
            </a:r>
            <a:r>
              <a:rPr lang="en">
                <a:solidFill>
                  <a:schemeClr val="lt2"/>
                </a:solidFill>
              </a:rPr>
              <a:t> buffer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96" name="Google Shape;3696;p279"/>
          <p:cNvSpPr/>
          <p:nvPr/>
        </p:nvSpPr>
        <p:spPr>
          <a:xfrm>
            <a:off x="2549025" y="3718275"/>
            <a:ext cx="1021200" cy="8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PID</a:t>
            </a:r>
            <a:endParaRPr/>
          </a:p>
        </p:txBody>
      </p:sp>
      <p:pic>
        <p:nvPicPr>
          <p:cNvPr id="3697" name="Google Shape;3697;p279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248200" y="1017725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8" name="Google Shape;3698;p279"/>
          <p:cNvSpPr/>
          <p:nvPr/>
        </p:nvSpPr>
        <p:spPr>
          <a:xfrm>
            <a:off x="1051275" y="1227675"/>
            <a:ext cx="839625" cy="613825"/>
          </a:xfrm>
          <a:custGeom>
            <a:rect b="b" l="l" r="r" t="t"/>
            <a:pathLst>
              <a:path extrusionOk="0" h="24553" w="33585">
                <a:moveTo>
                  <a:pt x="0" y="0"/>
                </a:moveTo>
                <a:cubicBezTo>
                  <a:pt x="3199" y="329"/>
                  <a:pt x="16416" y="-565"/>
                  <a:pt x="19191" y="1975"/>
                </a:cubicBezTo>
                <a:cubicBezTo>
                  <a:pt x="21966" y="4515"/>
                  <a:pt x="14252" y="11477"/>
                  <a:pt x="16651" y="15240"/>
                </a:cubicBezTo>
                <a:cubicBezTo>
                  <a:pt x="19050" y="19003"/>
                  <a:pt x="30763" y="23001"/>
                  <a:pt x="33585" y="24553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99" name="Google Shape;3699;p279"/>
          <p:cNvSpPr txBox="1"/>
          <p:nvPr/>
        </p:nvSpPr>
        <p:spPr>
          <a:xfrm>
            <a:off x="1480938" y="1074288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00" name="Google Shape;3700;p279"/>
          <p:cNvSpPr/>
          <p:nvPr/>
        </p:nvSpPr>
        <p:spPr>
          <a:xfrm>
            <a:off x="25261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79"/>
          <p:cNvSpPr/>
          <p:nvPr/>
        </p:nvSpPr>
        <p:spPr>
          <a:xfrm>
            <a:off x="29143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79"/>
          <p:cNvSpPr/>
          <p:nvPr/>
        </p:nvSpPr>
        <p:spPr>
          <a:xfrm>
            <a:off x="33025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79"/>
          <p:cNvSpPr/>
          <p:nvPr/>
        </p:nvSpPr>
        <p:spPr>
          <a:xfrm>
            <a:off x="2137975" y="1723950"/>
            <a:ext cx="388200" cy="300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79"/>
          <p:cNvSpPr/>
          <p:nvPr/>
        </p:nvSpPr>
        <p:spPr>
          <a:xfrm>
            <a:off x="431055" y="1531050"/>
            <a:ext cx="1488050" cy="980375"/>
          </a:xfrm>
          <a:custGeom>
            <a:rect b="b" l="l" r="r" t="t"/>
            <a:pathLst>
              <a:path extrusionOk="0" h="39215" w="59522">
                <a:moveTo>
                  <a:pt x="1102" y="0"/>
                </a:moveTo>
                <a:cubicBezTo>
                  <a:pt x="961" y="4375"/>
                  <a:pt x="-544" y="20085"/>
                  <a:pt x="256" y="26247"/>
                </a:cubicBezTo>
                <a:cubicBezTo>
                  <a:pt x="1056" y="32409"/>
                  <a:pt x="256" y="35466"/>
                  <a:pt x="5900" y="36971"/>
                </a:cubicBezTo>
                <a:cubicBezTo>
                  <a:pt x="11544" y="38476"/>
                  <a:pt x="25985" y="34996"/>
                  <a:pt x="34122" y="35278"/>
                </a:cubicBezTo>
                <a:cubicBezTo>
                  <a:pt x="42260" y="35560"/>
                  <a:pt x="50492" y="40829"/>
                  <a:pt x="54725" y="38665"/>
                </a:cubicBezTo>
                <a:cubicBezTo>
                  <a:pt x="58958" y="36501"/>
                  <a:pt x="58723" y="25024"/>
                  <a:pt x="59522" y="22296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05" name="Google Shape;3705;p279"/>
          <p:cNvSpPr txBox="1"/>
          <p:nvPr/>
        </p:nvSpPr>
        <p:spPr>
          <a:xfrm>
            <a:off x="825888" y="243815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06" name="Google Shape;3706;p279"/>
          <p:cNvSpPr txBox="1"/>
          <p:nvPr/>
        </p:nvSpPr>
        <p:spPr>
          <a:xfrm>
            <a:off x="1214582" y="3216275"/>
            <a:ext cx="9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send</a:t>
            </a:r>
            <a:r>
              <a:rPr lang="en">
                <a:solidFill>
                  <a:schemeClr val="lt2"/>
                </a:solidFill>
              </a:rPr>
              <a:t>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Copy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07" name="Google Shape;3707;p279"/>
          <p:cNvSpPr/>
          <p:nvPr/>
        </p:nvSpPr>
        <p:spPr>
          <a:xfrm>
            <a:off x="2549025" y="3718275"/>
            <a:ext cx="388200" cy="30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79"/>
          <p:cNvSpPr/>
          <p:nvPr/>
        </p:nvSpPr>
        <p:spPr>
          <a:xfrm>
            <a:off x="1924126" y="2130775"/>
            <a:ext cx="728775" cy="1742725"/>
          </a:xfrm>
          <a:custGeom>
            <a:rect b="b" l="l" r="r" t="t"/>
            <a:pathLst>
              <a:path extrusionOk="0" h="69709" w="29151">
                <a:moveTo>
                  <a:pt x="29151" y="69709"/>
                </a:moveTo>
                <a:cubicBezTo>
                  <a:pt x="24447" y="65899"/>
                  <a:pt x="4550" y="54328"/>
                  <a:pt x="928" y="46849"/>
                </a:cubicBezTo>
                <a:cubicBezTo>
                  <a:pt x="-2694" y="39370"/>
                  <a:pt x="5961" y="30716"/>
                  <a:pt x="7419" y="24836"/>
                </a:cubicBezTo>
                <a:cubicBezTo>
                  <a:pt x="8877" y="18956"/>
                  <a:pt x="10100" y="15710"/>
                  <a:pt x="9677" y="11571"/>
                </a:cubicBezTo>
                <a:cubicBezTo>
                  <a:pt x="9254" y="7432"/>
                  <a:pt x="5679" y="1929"/>
                  <a:pt x="4879" y="0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p280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reading and sending</a:t>
            </a:r>
            <a:endParaRPr/>
          </a:p>
        </p:txBody>
      </p:sp>
      <p:sp>
        <p:nvSpPr>
          <p:cNvPr id="3714" name="Google Shape;3714;p280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Backend doesn’t read fast enough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Receive queue is full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</a:t>
            </a:r>
            <a:r>
              <a:rPr lang="en" sz="2400"/>
              <a:t>slows down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281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</a:t>
            </a:r>
            <a:r>
              <a:rPr lang="en"/>
              <a:t>Listener/Single Worker Thread</a:t>
            </a:r>
            <a:endParaRPr/>
          </a:p>
        </p:txBody>
      </p:sp>
      <p:sp>
        <p:nvSpPr>
          <p:cNvPr id="3720" name="Google Shape;3720;p2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281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WebSockets</a:t>
            </a:r>
            <a:endParaRPr/>
          </a:p>
        </p:txBody>
      </p:sp>
      <p:sp>
        <p:nvSpPr>
          <p:cNvPr id="285" name="Google Shape;285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notification (users login)</a:t>
            </a:r>
            <a:endParaRPr/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6" name="Google Shape;3726;p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283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Listener/Multiple Worker threads</a:t>
            </a:r>
            <a:endParaRPr/>
          </a:p>
        </p:txBody>
      </p:sp>
      <p:sp>
        <p:nvSpPr>
          <p:cNvPr id="3732" name="Google Shape;3732;p2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28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8" name="Google Shape;3738;p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285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Listener/Multiple Worker threads with load balancing</a:t>
            </a:r>
            <a:endParaRPr/>
          </a:p>
        </p:txBody>
      </p:sp>
      <p:sp>
        <p:nvSpPr>
          <p:cNvPr id="3744" name="Google Shape;3744;p2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28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0" name="Google Shape;3750;p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4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p287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Threads single Socket</a:t>
            </a:r>
            <a:endParaRPr/>
          </a:p>
        </p:txBody>
      </p:sp>
      <p:sp>
        <p:nvSpPr>
          <p:cNvPr id="3756" name="Google Shape;3756;p2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287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2" name="Google Shape;3762;p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6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289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Listeners on the same port</a:t>
            </a:r>
            <a:endParaRPr/>
          </a:p>
        </p:txBody>
      </p:sp>
      <p:sp>
        <p:nvSpPr>
          <p:cNvPr id="3768" name="Google Shape;3768;p2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SO_REUSEPORT</a:t>
            </a:r>
            <a:endParaRPr/>
          </a:p>
        </p:txBody>
      </p:sp>
      <p:sp>
        <p:nvSpPr>
          <p:cNvPr id="3769" name="Google Shape;3769;p289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4" name="Google Shape;3774;p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p291"/>
          <p:cNvSpPr txBox="1"/>
          <p:nvPr>
            <p:ph type="ctrTitle"/>
          </p:nvPr>
        </p:nvSpPr>
        <p:spPr>
          <a:xfrm>
            <a:off x="311708" y="18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Idempotency</a:t>
            </a:r>
            <a:endParaRPr/>
          </a:p>
        </p:txBody>
      </p:sp>
      <p:sp>
        <p:nvSpPr>
          <p:cNvPr id="3780" name="Google Shape;3780;p291"/>
          <p:cNvSpPr txBox="1"/>
          <p:nvPr>
            <p:ph idx="1" type="subTitle"/>
          </p:nvPr>
        </p:nvSpPr>
        <p:spPr>
          <a:xfrm>
            <a:off x="311700" y="2467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Resending the Request without affecting backend</a:t>
            </a:r>
            <a:endParaRPr/>
          </a:p>
        </p:txBody>
      </p:sp>
      <p:sp>
        <p:nvSpPr>
          <p:cNvPr id="3781" name="Google Shape;3781;p291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ctrTitle"/>
          </p:nvPr>
        </p:nvSpPr>
        <p:spPr>
          <a:xfrm>
            <a:off x="311708" y="349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Polling</a:t>
            </a:r>
            <a:endParaRPr/>
          </a:p>
        </p:txBody>
      </p:sp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311700" y="243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is taking a while, I’ll check with you later</a:t>
            </a:r>
            <a:endParaRPr/>
          </a:p>
        </p:txBody>
      </p:sp>
      <p:sp>
        <p:nvSpPr>
          <p:cNvPr id="293" name="Google Shape;293;p4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292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idempotency?</a:t>
            </a:r>
            <a:endParaRPr/>
          </a:p>
        </p:txBody>
      </p:sp>
      <p:sp>
        <p:nvSpPr>
          <p:cNvPr id="3787" name="Google Shape;3787;p292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/postcomment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Takes comment and appends it to table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if the user/proxy retries it?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will have duplicate comments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bad for </a:t>
            </a:r>
            <a:r>
              <a:rPr lang="en" sz="2400"/>
              <a:t>financial</a:t>
            </a:r>
            <a:r>
              <a:rPr lang="en" sz="2400"/>
              <a:t> systems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293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idempotency?</a:t>
            </a:r>
            <a:endParaRPr/>
          </a:p>
        </p:txBody>
      </p:sp>
      <p:sp>
        <p:nvSpPr>
          <p:cNvPr id="3793" name="Google Shape;3793;p293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Idempotent</a:t>
            </a:r>
            <a:r>
              <a:rPr lang="en" sz="2400"/>
              <a:t> request can be retried without affecting backend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implementation send a requestId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requestId has been processed return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Also known as idempotency token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p294"/>
          <p:cNvSpPr txBox="1"/>
          <p:nvPr>
            <p:ph type="title"/>
          </p:nvPr>
        </p:nvSpPr>
        <p:spPr>
          <a:xfrm>
            <a:off x="311700" y="445025"/>
            <a:ext cx="67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HTTP</a:t>
            </a:r>
            <a:endParaRPr/>
          </a:p>
        </p:txBody>
      </p:sp>
      <p:sp>
        <p:nvSpPr>
          <p:cNvPr id="3799" name="Google Shape;3799;p294"/>
          <p:cNvSpPr txBox="1"/>
          <p:nvPr>
            <p:ph idx="1" type="body"/>
          </p:nvPr>
        </p:nvSpPr>
        <p:spPr>
          <a:xfrm>
            <a:off x="311700" y="1152475"/>
            <a:ext cx="8733600" cy="37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is idempotent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 isn’t, but we can make it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Browsers and proxies treat GET as idempotent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your GETs are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p295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 &amp; Load Balancing</a:t>
            </a:r>
            <a:endParaRPr/>
          </a:p>
        </p:txBody>
      </p:sp>
      <p:sp>
        <p:nvSpPr>
          <p:cNvPr id="3805" name="Google Shape;3805;p2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of backend engineering</a:t>
            </a:r>
            <a:endParaRPr/>
          </a:p>
        </p:txBody>
      </p:sp>
      <p:sp>
        <p:nvSpPr>
          <p:cNvPr id="3806" name="Google Shape;3806;p29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p296"/>
          <p:cNvSpPr txBox="1"/>
          <p:nvPr>
            <p:ph type="ctrTitle"/>
          </p:nvPr>
        </p:nvSpPr>
        <p:spPr>
          <a:xfrm>
            <a:off x="1215750" y="1209825"/>
            <a:ext cx="6712500" cy="18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vs Reverse Proxy</a:t>
            </a:r>
            <a:endParaRPr/>
          </a:p>
        </p:txBody>
      </p:sp>
      <p:sp>
        <p:nvSpPr>
          <p:cNvPr id="3812" name="Google Shape;3812;p296"/>
          <p:cNvSpPr txBox="1"/>
          <p:nvPr>
            <p:ph idx="1" type="subTitle"/>
          </p:nvPr>
        </p:nvSpPr>
        <p:spPr>
          <a:xfrm>
            <a:off x="311688" y="3108650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fundamental component of backend networking</a:t>
            </a:r>
            <a:endParaRP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p297"/>
          <p:cNvSpPr txBox="1"/>
          <p:nvPr>
            <p:ph type="ctrTitle"/>
          </p:nvPr>
        </p:nvSpPr>
        <p:spPr>
          <a:xfrm>
            <a:off x="1215750" y="1209825"/>
            <a:ext cx="6712500" cy="18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</a:t>
            </a:r>
            <a:endParaRPr/>
          </a:p>
        </p:txBody>
      </p:sp>
      <p:sp>
        <p:nvSpPr>
          <p:cNvPr id="3818" name="Google Shape;3818;p297"/>
          <p:cNvSpPr txBox="1"/>
          <p:nvPr>
            <p:ph idx="1" type="subTitle"/>
          </p:nvPr>
        </p:nvSpPr>
        <p:spPr>
          <a:xfrm>
            <a:off x="311688" y="3108650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fundamental component of backend networking</a:t>
            </a:r>
            <a:endParaRPr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24" name="Google Shape;3824;p29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vs Layer 7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Load Balancer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Load Balancer (pros and cons)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7 Load Balancer (pros and cons)</a:t>
            </a:r>
            <a:endParaRPr sz="240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299"/>
          <p:cNvSpPr txBox="1"/>
          <p:nvPr/>
        </p:nvSpPr>
        <p:spPr>
          <a:xfrm>
            <a:off x="1629475" y="268475"/>
            <a:ext cx="2295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Layer 7 Application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30" name="Google Shape;3830;p299"/>
          <p:cNvSpPr txBox="1"/>
          <p:nvPr/>
        </p:nvSpPr>
        <p:spPr>
          <a:xfrm>
            <a:off x="1629475" y="915425"/>
            <a:ext cx="2356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Layer 6 Presentation 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831" name="Google Shape;3831;p299"/>
          <p:cNvSpPr txBox="1"/>
          <p:nvPr/>
        </p:nvSpPr>
        <p:spPr>
          <a:xfrm>
            <a:off x="1629475" y="1562375"/>
            <a:ext cx="1758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Layer 5 Session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832" name="Google Shape;3832;p299"/>
          <p:cNvSpPr txBox="1"/>
          <p:nvPr/>
        </p:nvSpPr>
        <p:spPr>
          <a:xfrm>
            <a:off x="1629475" y="2209325"/>
            <a:ext cx="2100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Layer 4 Transport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3" name="Google Shape;3833;p299"/>
          <p:cNvSpPr txBox="1"/>
          <p:nvPr/>
        </p:nvSpPr>
        <p:spPr>
          <a:xfrm>
            <a:off x="1629475" y="2856275"/>
            <a:ext cx="1575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Layer 3 Network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34" name="Google Shape;3834;p299"/>
          <p:cNvSpPr txBox="1"/>
          <p:nvPr/>
        </p:nvSpPr>
        <p:spPr>
          <a:xfrm>
            <a:off x="1629475" y="3503225"/>
            <a:ext cx="1974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Layer 2 Data Link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35" name="Google Shape;3835;p299"/>
          <p:cNvSpPr txBox="1"/>
          <p:nvPr/>
        </p:nvSpPr>
        <p:spPr>
          <a:xfrm>
            <a:off x="1629475" y="4150175"/>
            <a:ext cx="185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Layer 1 Physical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836" name="Google Shape;3836;p299"/>
          <p:cNvSpPr txBox="1"/>
          <p:nvPr/>
        </p:nvSpPr>
        <p:spPr>
          <a:xfrm>
            <a:off x="5847775" y="4895400"/>
            <a:ext cx="2209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299"/>
          <p:cNvSpPr/>
          <p:nvPr/>
        </p:nvSpPr>
        <p:spPr>
          <a:xfrm>
            <a:off x="271275" y="2242625"/>
            <a:ext cx="10620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299"/>
          <p:cNvSpPr/>
          <p:nvPr/>
        </p:nvSpPr>
        <p:spPr>
          <a:xfrm>
            <a:off x="346000" y="353975"/>
            <a:ext cx="10620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299"/>
          <p:cNvSpPr/>
          <p:nvPr/>
        </p:nvSpPr>
        <p:spPr>
          <a:xfrm>
            <a:off x="4258124" y="276875"/>
            <a:ext cx="40950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840" name="Google Shape;3840;p299"/>
          <p:cNvSpPr/>
          <p:nvPr/>
        </p:nvSpPr>
        <p:spPr>
          <a:xfrm>
            <a:off x="4258124" y="919625"/>
            <a:ext cx="40950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3841" name="Google Shape;3841;p299"/>
          <p:cNvSpPr/>
          <p:nvPr/>
        </p:nvSpPr>
        <p:spPr>
          <a:xfrm>
            <a:off x="4241899" y="1562375"/>
            <a:ext cx="40950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3842" name="Google Shape;3842;p299"/>
          <p:cNvSpPr/>
          <p:nvPr/>
        </p:nvSpPr>
        <p:spPr>
          <a:xfrm>
            <a:off x="4239499" y="2227075"/>
            <a:ext cx="40950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3843" name="Google Shape;3843;p299"/>
          <p:cNvSpPr/>
          <p:nvPr/>
        </p:nvSpPr>
        <p:spPr>
          <a:xfrm>
            <a:off x="4241899" y="2891775"/>
            <a:ext cx="40950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3844" name="Google Shape;3844;p299"/>
          <p:cNvSpPr/>
          <p:nvPr/>
        </p:nvSpPr>
        <p:spPr>
          <a:xfrm>
            <a:off x="4241899" y="3543175"/>
            <a:ext cx="40950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3845" name="Google Shape;3845;p299"/>
          <p:cNvSpPr/>
          <p:nvPr/>
        </p:nvSpPr>
        <p:spPr>
          <a:xfrm>
            <a:off x="4241899" y="4194575"/>
            <a:ext cx="40950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 (aka fault tolerant)</a:t>
            </a:r>
            <a:endParaRPr/>
          </a:p>
        </p:txBody>
      </p:sp>
      <p:cxnSp>
        <p:nvCxnSpPr>
          <p:cNvPr id="3851" name="Google Shape;3851;p300"/>
          <p:cNvCxnSpPr>
            <a:endCxn id="3852" idx="1"/>
          </p:cNvCxnSpPr>
          <p:nvPr/>
        </p:nvCxnSpPr>
        <p:spPr>
          <a:xfrm flipH="1" rot="10800000">
            <a:off x="2232475" y="2514125"/>
            <a:ext cx="17853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300"/>
          <p:cNvCxnSpPr>
            <a:stCxn id="3852" idx="3"/>
            <a:endCxn id="3854" idx="1"/>
          </p:cNvCxnSpPr>
          <p:nvPr/>
        </p:nvCxnSpPr>
        <p:spPr>
          <a:xfrm>
            <a:off x="5496350" y="2514325"/>
            <a:ext cx="1854300" cy="10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300"/>
          <p:cNvCxnSpPr>
            <a:stCxn id="3852" idx="3"/>
            <a:endCxn id="3856" idx="1"/>
          </p:cNvCxnSpPr>
          <p:nvPr/>
        </p:nvCxnSpPr>
        <p:spPr>
          <a:xfrm flipH="1" rot="10800000">
            <a:off x="5496350" y="1275625"/>
            <a:ext cx="1854300" cy="123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7" name="Google Shape;3857;p300"/>
          <p:cNvSpPr txBox="1"/>
          <p:nvPr/>
        </p:nvSpPr>
        <p:spPr>
          <a:xfrm>
            <a:off x="4078275" y="3340100"/>
            <a:ext cx="147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8" name="Google Shape;3858;p300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9" name="Google Shape;3859;p300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60" name="Google Shape;3860;p300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861" name="Google Shape;3861;p300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2" name="Google Shape;3862;p300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863" name="Google Shape;3863;p30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4" name="Google Shape;3864;p30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5" name="Google Shape;3865;p30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sp>
        <p:nvSpPr>
          <p:cNvPr id="3871" name="Google Shape;3871;p301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2" name="Google Shape;3872;p301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3" name="Google Shape;3873;p301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74" name="Google Shape;3874;p301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875" name="Google Shape;3875;p30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6" name="Google Shape;3876;p301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877" name="Google Shape;3877;p30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30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9" name="Google Shape;3879;p30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880" name="Google Shape;3880;p301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81" name="Google Shape;3881;p301"/>
          <p:cNvCxnSpPr>
            <a:endCxn id="3877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882" name="Google Shape;3882;p301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883" name="Google Shape;3883;p301"/>
          <p:cNvSpPr txBox="1"/>
          <p:nvPr/>
        </p:nvSpPr>
        <p:spPr>
          <a:xfrm rot="-1572904">
            <a:off x="5586029" y="1440897"/>
            <a:ext cx="1735176" cy="5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SYN/ACK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ACK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84" name="Google Shape;3884;p301"/>
          <p:cNvSpPr txBox="1"/>
          <p:nvPr/>
        </p:nvSpPr>
        <p:spPr>
          <a:xfrm rot="1539682">
            <a:off x="5848028" y="2750413"/>
            <a:ext cx="1735360" cy="537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SYN/ACK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ACK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request/response isn’t ideal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request takes long time to process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Upload a youtube video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backend want to sends notification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user just logged 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Polling is a good communication style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3890" name="Google Shape;3890;p302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891" name="Google Shape;3891;p302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2" name="Google Shape;3892;p302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3" name="Google Shape;3893;p302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94" name="Google Shape;3894;p302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895" name="Google Shape;3895;p30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6" name="Google Shape;3896;p302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897" name="Google Shape;3897;p30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30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30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302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1" name="Google Shape;3901;p302"/>
          <p:cNvSpPr txBox="1"/>
          <p:nvPr/>
        </p:nvSpPr>
        <p:spPr>
          <a:xfrm>
            <a:off x="2263350" y="2160150"/>
            <a:ext cx="1735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SYN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SYN/ACK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ACK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02" name="Google Shape;3902;p302"/>
          <p:cNvCxnSpPr>
            <a:endCxn id="3897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03" name="Google Shape;3903;p302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04" name="Google Shape;3904;p302"/>
          <p:cNvSpPr txBox="1"/>
          <p:nvPr/>
        </p:nvSpPr>
        <p:spPr>
          <a:xfrm>
            <a:off x="215500" y="3970475"/>
            <a:ext cx="4248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 client connects to the L4 load balancer, the LB chooses one server and all segments for that connections go to that server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3910" name="Google Shape;3910;p303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11" name="Google Shape;3911;p303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2" name="Google Shape;3912;p303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3" name="Google Shape;3913;p303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14" name="Google Shape;3914;p303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915" name="Google Shape;3915;p303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6" name="Google Shape;3916;p303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17" name="Google Shape;3917;p30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30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Google Shape;3919;p30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20" name="Google Shape;3920;p303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921" name="Google Shape;3921;p303"/>
          <p:cNvCxnSpPr>
            <a:endCxn id="3917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2" name="Google Shape;3922;p303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23" name="Google Shape;3923;p303"/>
          <p:cNvSpPr/>
          <p:nvPr/>
        </p:nvSpPr>
        <p:spPr>
          <a:xfrm>
            <a:off x="2867559" y="2035050"/>
            <a:ext cx="5148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3924" name="Google Shape;3924;p303"/>
          <p:cNvSpPr/>
          <p:nvPr/>
        </p:nvSpPr>
        <p:spPr>
          <a:xfrm>
            <a:off x="3382289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25" name="Google Shape;3925;p303"/>
          <p:cNvSpPr/>
          <p:nvPr/>
        </p:nvSpPr>
        <p:spPr>
          <a:xfrm>
            <a:off x="2176764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44.1.1.1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26" name="Google Shape;3926;p303"/>
          <p:cNvSpPr/>
          <p:nvPr/>
        </p:nvSpPr>
        <p:spPr>
          <a:xfrm rot="-1665606">
            <a:off x="6105025" y="1334738"/>
            <a:ext cx="514631" cy="35400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3927" name="Google Shape;3927;p303"/>
          <p:cNvSpPr/>
          <p:nvPr/>
        </p:nvSpPr>
        <p:spPr>
          <a:xfrm rot="-1665999">
            <a:off x="6550321" y="1053843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44.1.1.3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28" name="Google Shape;3928;p303"/>
          <p:cNvSpPr/>
          <p:nvPr/>
        </p:nvSpPr>
        <p:spPr>
          <a:xfrm rot="-1665999">
            <a:off x="5483606" y="1615456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3934" name="Google Shape;3934;p304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935" name="Google Shape;3935;p304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6" name="Google Shape;3936;p304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7" name="Google Shape;3937;p304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38" name="Google Shape;3938;p304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939" name="Google Shape;3939;p304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0" name="Google Shape;3940;p304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41" name="Google Shape;3941;p30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30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30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44" name="Google Shape;3944;p304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945" name="Google Shape;3945;p304"/>
          <p:cNvCxnSpPr>
            <a:endCxn id="3941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46" name="Google Shape;3946;p304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47" name="Google Shape;3947;p304"/>
          <p:cNvSpPr/>
          <p:nvPr/>
        </p:nvSpPr>
        <p:spPr>
          <a:xfrm>
            <a:off x="2867559" y="2035050"/>
            <a:ext cx="5148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</a:t>
            </a:r>
            <a:endParaRPr sz="1000"/>
          </a:p>
        </p:txBody>
      </p:sp>
      <p:sp>
        <p:nvSpPr>
          <p:cNvPr id="3948" name="Google Shape;3948;p304"/>
          <p:cNvSpPr/>
          <p:nvPr/>
        </p:nvSpPr>
        <p:spPr>
          <a:xfrm>
            <a:off x="3382289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44.1.1.1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49" name="Google Shape;3949;p304"/>
          <p:cNvSpPr/>
          <p:nvPr/>
        </p:nvSpPr>
        <p:spPr>
          <a:xfrm>
            <a:off x="2176764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50" name="Google Shape;3950;p304"/>
          <p:cNvSpPr/>
          <p:nvPr/>
        </p:nvSpPr>
        <p:spPr>
          <a:xfrm rot="-1665606">
            <a:off x="6105025" y="1334738"/>
            <a:ext cx="514631" cy="35400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</a:t>
            </a:r>
            <a:endParaRPr sz="1000"/>
          </a:p>
        </p:txBody>
      </p:sp>
      <p:sp>
        <p:nvSpPr>
          <p:cNvPr id="3951" name="Google Shape;3951;p304"/>
          <p:cNvSpPr/>
          <p:nvPr/>
        </p:nvSpPr>
        <p:spPr>
          <a:xfrm rot="-1665999">
            <a:off x="6550321" y="1053843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952" name="Google Shape;3952;p304"/>
          <p:cNvSpPr/>
          <p:nvPr/>
        </p:nvSpPr>
        <p:spPr>
          <a:xfrm rot="-1665999">
            <a:off x="5483606" y="1615456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44.1.1.3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3958" name="Google Shape;3958;p305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59" name="Google Shape;3959;p305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0" name="Google Shape;3960;p305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1" name="Google Shape;3961;p305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62" name="Google Shape;3962;p305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963" name="Google Shape;3963;p305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4" name="Google Shape;3964;p305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65" name="Google Shape;3965;p30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6" name="Google Shape;3966;p30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7" name="Google Shape;3967;p30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68" name="Google Shape;3968;p305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9" name="Google Shape;3969;p305"/>
          <p:cNvSpPr txBox="1"/>
          <p:nvPr/>
        </p:nvSpPr>
        <p:spPr>
          <a:xfrm>
            <a:off x="2263350" y="2160150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/1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0" name="Google Shape;3970;p305"/>
          <p:cNvCxnSpPr>
            <a:endCxn id="3965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71" name="Google Shape;3971;p305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72" name="Google Shape;3972;p305"/>
          <p:cNvSpPr/>
          <p:nvPr/>
        </p:nvSpPr>
        <p:spPr>
          <a:xfrm>
            <a:off x="2743135" y="2697150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3973" name="Google Shape;3973;p305"/>
          <p:cNvSpPr/>
          <p:nvPr/>
        </p:nvSpPr>
        <p:spPr>
          <a:xfrm>
            <a:off x="3044781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3974" name="Google Shape;3974;p305"/>
          <p:cNvSpPr/>
          <p:nvPr/>
        </p:nvSpPr>
        <p:spPr>
          <a:xfrm>
            <a:off x="3341228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3975" name="Google Shape;3975;p305"/>
          <p:cNvSpPr/>
          <p:nvPr/>
        </p:nvSpPr>
        <p:spPr>
          <a:xfrm rot="-1881166">
            <a:off x="5877055" y="17151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3976" name="Google Shape;3976;p305"/>
          <p:cNvSpPr/>
          <p:nvPr/>
        </p:nvSpPr>
        <p:spPr>
          <a:xfrm rot="-1881166">
            <a:off x="6195355" y="1542663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3977" name="Google Shape;3977;p305"/>
          <p:cNvSpPr/>
          <p:nvPr/>
        </p:nvSpPr>
        <p:spPr>
          <a:xfrm rot="-1881166">
            <a:off x="6513655" y="13733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3983" name="Google Shape;3983;p306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84" name="Google Shape;3984;p306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5" name="Google Shape;3985;p306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6" name="Google Shape;3986;p306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87" name="Google Shape;3987;p306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3988" name="Google Shape;3988;p306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9" name="Google Shape;3989;p306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90" name="Google Shape;3990;p306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306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306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93" name="Google Shape;3993;p306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4" name="Google Shape;3994;p306"/>
          <p:cNvSpPr txBox="1"/>
          <p:nvPr/>
        </p:nvSpPr>
        <p:spPr>
          <a:xfrm>
            <a:off x="2263350" y="2160150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/2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95" name="Google Shape;3995;p306"/>
          <p:cNvCxnSpPr>
            <a:endCxn id="3990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96" name="Google Shape;3996;p306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97" name="Google Shape;3997;p306"/>
          <p:cNvSpPr/>
          <p:nvPr/>
        </p:nvSpPr>
        <p:spPr>
          <a:xfrm>
            <a:off x="2743135" y="2697150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</a:t>
            </a:r>
            <a:endParaRPr sz="900"/>
          </a:p>
        </p:txBody>
      </p:sp>
      <p:sp>
        <p:nvSpPr>
          <p:cNvPr id="3998" name="Google Shape;3998;p306"/>
          <p:cNvSpPr/>
          <p:nvPr/>
        </p:nvSpPr>
        <p:spPr>
          <a:xfrm>
            <a:off x="3044781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</a:t>
            </a:r>
            <a:endParaRPr sz="900"/>
          </a:p>
        </p:txBody>
      </p:sp>
      <p:sp>
        <p:nvSpPr>
          <p:cNvPr id="3999" name="Google Shape;3999;p306"/>
          <p:cNvSpPr/>
          <p:nvPr/>
        </p:nvSpPr>
        <p:spPr>
          <a:xfrm>
            <a:off x="3341228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</a:t>
            </a:r>
            <a:endParaRPr sz="900"/>
          </a:p>
        </p:txBody>
      </p:sp>
      <p:sp>
        <p:nvSpPr>
          <p:cNvPr id="4000" name="Google Shape;4000;p306"/>
          <p:cNvSpPr/>
          <p:nvPr/>
        </p:nvSpPr>
        <p:spPr>
          <a:xfrm rot="-1881166">
            <a:off x="5877055" y="17151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</a:t>
            </a:r>
            <a:endParaRPr sz="900"/>
          </a:p>
        </p:txBody>
      </p:sp>
      <p:sp>
        <p:nvSpPr>
          <p:cNvPr id="4001" name="Google Shape;4001;p306"/>
          <p:cNvSpPr/>
          <p:nvPr/>
        </p:nvSpPr>
        <p:spPr>
          <a:xfrm rot="-1881166">
            <a:off x="6195355" y="1542663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</a:t>
            </a:r>
            <a:endParaRPr sz="900"/>
          </a:p>
        </p:txBody>
      </p:sp>
      <p:sp>
        <p:nvSpPr>
          <p:cNvPr id="4002" name="Google Shape;4002;p306"/>
          <p:cNvSpPr/>
          <p:nvPr/>
        </p:nvSpPr>
        <p:spPr>
          <a:xfrm rot="-1881166">
            <a:off x="6513655" y="13733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</a:t>
            </a:r>
            <a:endParaRPr/>
          </a:p>
        </p:txBody>
      </p:sp>
      <p:cxnSp>
        <p:nvCxnSpPr>
          <p:cNvPr id="4008" name="Google Shape;4008;p307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09" name="Google Shape;4009;p307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0" name="Google Shape;4010;p307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1" name="Google Shape;4011;p307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12" name="Google Shape;4012;p307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013" name="Google Shape;4013;p307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4" name="Google Shape;4014;p307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15" name="Google Shape;4015;p307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6" name="Google Shape;4016;p307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7" name="Google Shape;4017;p307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18" name="Google Shape;4018;p307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19" name="Google Shape;4019;p307"/>
          <p:cNvCxnSpPr>
            <a:endCxn id="4015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20" name="Google Shape;4020;p307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21" name="Google Shape;4021;p307"/>
          <p:cNvSpPr/>
          <p:nvPr/>
        </p:nvSpPr>
        <p:spPr>
          <a:xfrm>
            <a:off x="2693485" y="3232675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022" name="Google Shape;4022;p307"/>
          <p:cNvSpPr/>
          <p:nvPr/>
        </p:nvSpPr>
        <p:spPr>
          <a:xfrm>
            <a:off x="2995131" y="323508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023" name="Google Shape;4023;p307"/>
          <p:cNvSpPr/>
          <p:nvPr/>
        </p:nvSpPr>
        <p:spPr>
          <a:xfrm>
            <a:off x="3291578" y="323508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024" name="Google Shape;4024;p307"/>
          <p:cNvSpPr/>
          <p:nvPr/>
        </p:nvSpPr>
        <p:spPr>
          <a:xfrm rot="1693041">
            <a:off x="5983569" y="2902654"/>
            <a:ext cx="265218" cy="17636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025" name="Google Shape;4025;p307"/>
          <p:cNvSpPr/>
          <p:nvPr/>
        </p:nvSpPr>
        <p:spPr>
          <a:xfrm rot="1693041">
            <a:off x="6293453" y="3089794"/>
            <a:ext cx="265218" cy="17636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026" name="Google Shape;4026;p307"/>
          <p:cNvSpPr/>
          <p:nvPr/>
        </p:nvSpPr>
        <p:spPr>
          <a:xfrm rot="1693041">
            <a:off x="6600686" y="3278492"/>
            <a:ext cx="265218" cy="17636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027" name="Google Shape;4027;p307"/>
          <p:cNvSpPr txBox="1"/>
          <p:nvPr/>
        </p:nvSpPr>
        <p:spPr>
          <a:xfrm>
            <a:off x="2257375" y="3414425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(New connection)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28" name="Google Shape;4028;p307"/>
          <p:cNvCxnSpPr/>
          <p:nvPr/>
        </p:nvCxnSpPr>
        <p:spPr>
          <a:xfrm flipH="1" rot="10800000">
            <a:off x="2232325" y="3176050"/>
            <a:ext cx="1785300" cy="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Load Balancer (Pros and Cons)</a:t>
            </a:r>
            <a:endParaRPr/>
          </a:p>
        </p:txBody>
      </p:sp>
      <p:sp>
        <p:nvSpPr>
          <p:cNvPr id="4034" name="Google Shape;4034;p308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35" name="Google Shape;4035;p308"/>
          <p:cNvSpPr txBox="1"/>
          <p:nvPr/>
        </p:nvSpPr>
        <p:spPr>
          <a:xfrm>
            <a:off x="463925" y="1777250"/>
            <a:ext cx="35769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Simpler load balancing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Efficient (no data lookup)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More secure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Works with any protocol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One TCP connection (NAT)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036" name="Google Shape;4036;p308"/>
          <p:cNvSpPr txBox="1"/>
          <p:nvPr>
            <p:ph idx="1" type="body"/>
          </p:nvPr>
        </p:nvSpPr>
        <p:spPr>
          <a:xfrm>
            <a:off x="450505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37" name="Google Shape;4037;p308"/>
          <p:cNvSpPr txBox="1"/>
          <p:nvPr/>
        </p:nvSpPr>
        <p:spPr>
          <a:xfrm>
            <a:off x="4657275" y="1777250"/>
            <a:ext cx="35769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 smart load balancing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NA microservices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Sticky per connection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 caching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Protocol unaware (can be dangerous) bypass rules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sp>
        <p:nvSpPr>
          <p:cNvPr id="4043" name="Google Shape;4043;p309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4" name="Google Shape;4044;p309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5" name="Google Shape;4045;p309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46" name="Google Shape;4046;p309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047" name="Google Shape;4047;p309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8" name="Google Shape;4048;p309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49" name="Google Shape;4049;p309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309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309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52" name="Google Shape;4052;p309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53" name="Google Shape;4053;p309"/>
          <p:cNvCxnSpPr>
            <a:endCxn id="4049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54" name="Google Shape;4054;p309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55" name="Google Shape;4055;p309"/>
          <p:cNvSpPr txBox="1"/>
          <p:nvPr/>
        </p:nvSpPr>
        <p:spPr>
          <a:xfrm rot="-1572904">
            <a:off x="5586029" y="1440897"/>
            <a:ext cx="1735176" cy="537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SYN/ACK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ACK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056" name="Google Shape;4056;p309"/>
          <p:cNvSpPr txBox="1"/>
          <p:nvPr/>
        </p:nvSpPr>
        <p:spPr>
          <a:xfrm rot="1539682">
            <a:off x="5848028" y="2750413"/>
            <a:ext cx="1735360" cy="537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SYN/ACK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ACK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p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062" name="Google Shape;4062;p310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63" name="Google Shape;4063;p310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4" name="Google Shape;4064;p310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5" name="Google Shape;4065;p310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66" name="Google Shape;4066;p310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067" name="Google Shape;4067;p310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8" name="Google Shape;4068;p310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69" name="Google Shape;4069;p31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0" name="Google Shape;4070;p31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1" name="Google Shape;4071;p31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72" name="Google Shape;4072;p310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3" name="Google Shape;4073;p310"/>
          <p:cNvSpPr txBox="1"/>
          <p:nvPr/>
        </p:nvSpPr>
        <p:spPr>
          <a:xfrm>
            <a:off x="2263350" y="2160150"/>
            <a:ext cx="1735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TCP Connection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SYN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SYN/ACK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ACK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74" name="Google Shape;4074;p310"/>
          <p:cNvCxnSpPr>
            <a:endCxn id="4069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75" name="Google Shape;4075;p310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76" name="Google Shape;4076;p310"/>
          <p:cNvSpPr txBox="1"/>
          <p:nvPr/>
        </p:nvSpPr>
        <p:spPr>
          <a:xfrm>
            <a:off x="215500" y="3970475"/>
            <a:ext cx="4248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 client connects to the L7 load balancer, it becomes protocol specific. Any logical “request” will be forwarded to a new backend server. This could be one or more segments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082" name="Google Shape;4082;p311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3" name="Google Shape;4083;p311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4" name="Google Shape;4084;p311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5" name="Google Shape;4085;p311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86" name="Google Shape;4086;p311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087" name="Google Shape;4087;p31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8" name="Google Shape;4088;p311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89" name="Google Shape;4089;p31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0" name="Google Shape;4090;p31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1" name="Google Shape;4091;p311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92" name="Google Shape;4092;p311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93" name="Google Shape;4093;p311"/>
          <p:cNvCxnSpPr>
            <a:endCxn id="4089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4" name="Google Shape;4094;p311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95" name="Google Shape;4095;p311"/>
          <p:cNvSpPr/>
          <p:nvPr/>
        </p:nvSpPr>
        <p:spPr>
          <a:xfrm>
            <a:off x="2867559" y="2035050"/>
            <a:ext cx="5148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4096" name="Google Shape;4096;p311"/>
          <p:cNvSpPr/>
          <p:nvPr/>
        </p:nvSpPr>
        <p:spPr>
          <a:xfrm>
            <a:off x="3382289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097" name="Google Shape;4097;p311"/>
          <p:cNvSpPr/>
          <p:nvPr/>
        </p:nvSpPr>
        <p:spPr>
          <a:xfrm>
            <a:off x="2176764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44.1.1.1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098" name="Google Shape;4098;p311"/>
          <p:cNvSpPr/>
          <p:nvPr/>
        </p:nvSpPr>
        <p:spPr>
          <a:xfrm rot="-1665606">
            <a:off x="6105025" y="1334738"/>
            <a:ext cx="514631" cy="35400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4099" name="Google Shape;4099;p311"/>
          <p:cNvSpPr/>
          <p:nvPr/>
        </p:nvSpPr>
        <p:spPr>
          <a:xfrm rot="-1665999">
            <a:off x="6550321" y="1053843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44.1.1.3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100" name="Google Shape;4100;p311"/>
          <p:cNvSpPr/>
          <p:nvPr/>
        </p:nvSpPr>
        <p:spPr>
          <a:xfrm rot="-1665999">
            <a:off x="5483606" y="1615456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this course is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Outline</a:t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Short Polling?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sends a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responds immediately with a handle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continues to process the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uses that handle to check for status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Multiple “short” request response as polls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p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106" name="Google Shape;4106;p312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07" name="Google Shape;4107;p312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8" name="Google Shape;4108;p312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9" name="Google Shape;4109;p312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10" name="Google Shape;4110;p312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111" name="Google Shape;4111;p31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2" name="Google Shape;4112;p312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13" name="Google Shape;4113;p31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Google Shape;4114;p31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Google Shape;4115;p31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16" name="Google Shape;4116;p312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117" name="Google Shape;4117;p312"/>
          <p:cNvCxnSpPr>
            <a:endCxn id="4113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18" name="Google Shape;4118;p312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19" name="Google Shape;4119;p312"/>
          <p:cNvSpPr/>
          <p:nvPr/>
        </p:nvSpPr>
        <p:spPr>
          <a:xfrm>
            <a:off x="2867559" y="2035050"/>
            <a:ext cx="5148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</a:t>
            </a:r>
            <a:endParaRPr sz="1000"/>
          </a:p>
        </p:txBody>
      </p:sp>
      <p:sp>
        <p:nvSpPr>
          <p:cNvPr id="4120" name="Google Shape;4120;p312"/>
          <p:cNvSpPr/>
          <p:nvPr/>
        </p:nvSpPr>
        <p:spPr>
          <a:xfrm>
            <a:off x="3382289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44.1.1.1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121" name="Google Shape;4121;p312"/>
          <p:cNvSpPr/>
          <p:nvPr/>
        </p:nvSpPr>
        <p:spPr>
          <a:xfrm>
            <a:off x="2176764" y="2035050"/>
            <a:ext cx="690900" cy="35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122" name="Google Shape;4122;p312"/>
          <p:cNvSpPr/>
          <p:nvPr/>
        </p:nvSpPr>
        <p:spPr>
          <a:xfrm rot="-1665606">
            <a:off x="6105025" y="1334738"/>
            <a:ext cx="514631" cy="35400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</a:t>
            </a:r>
            <a:endParaRPr sz="1000"/>
          </a:p>
        </p:txBody>
      </p:sp>
      <p:sp>
        <p:nvSpPr>
          <p:cNvPr id="4123" name="Google Shape;4123;p312"/>
          <p:cNvSpPr/>
          <p:nvPr/>
        </p:nvSpPr>
        <p:spPr>
          <a:xfrm rot="-1665999">
            <a:off x="6550321" y="1053843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44.1.1.2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4124" name="Google Shape;4124;p312"/>
          <p:cNvSpPr/>
          <p:nvPr/>
        </p:nvSpPr>
        <p:spPr>
          <a:xfrm rot="-1665999">
            <a:off x="5483606" y="1615456"/>
            <a:ext cx="690963" cy="35400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44.1.1.3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130" name="Google Shape;4130;p313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31" name="Google Shape;4131;p313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2" name="Google Shape;4132;p313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3" name="Google Shape;4133;p313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34" name="Google Shape;4134;p313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135" name="Google Shape;4135;p313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6" name="Google Shape;4136;p313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37" name="Google Shape;4137;p31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8" name="Google Shape;4138;p31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9" name="Google Shape;4139;p313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40" name="Google Shape;4140;p313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1" name="Google Shape;4141;p313"/>
          <p:cNvSpPr txBox="1"/>
          <p:nvPr/>
        </p:nvSpPr>
        <p:spPr>
          <a:xfrm>
            <a:off x="2263350" y="2160150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/1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2" name="Google Shape;4142;p313"/>
          <p:cNvCxnSpPr>
            <a:endCxn id="4137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143" name="Google Shape;4143;p313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44" name="Google Shape;4144;p313"/>
          <p:cNvSpPr/>
          <p:nvPr/>
        </p:nvSpPr>
        <p:spPr>
          <a:xfrm>
            <a:off x="2743135" y="2697150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145" name="Google Shape;4145;p313"/>
          <p:cNvSpPr/>
          <p:nvPr/>
        </p:nvSpPr>
        <p:spPr>
          <a:xfrm>
            <a:off x="3044781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146" name="Google Shape;4146;p313"/>
          <p:cNvSpPr/>
          <p:nvPr/>
        </p:nvSpPr>
        <p:spPr>
          <a:xfrm>
            <a:off x="3341228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147" name="Google Shape;4147;p313"/>
          <p:cNvSpPr/>
          <p:nvPr/>
        </p:nvSpPr>
        <p:spPr>
          <a:xfrm rot="-1881166">
            <a:off x="5877055" y="17151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148" name="Google Shape;4148;p313"/>
          <p:cNvSpPr/>
          <p:nvPr/>
        </p:nvSpPr>
        <p:spPr>
          <a:xfrm rot="-1881166">
            <a:off x="6195355" y="1542663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149" name="Google Shape;4149;p313"/>
          <p:cNvSpPr/>
          <p:nvPr/>
        </p:nvSpPr>
        <p:spPr>
          <a:xfrm rot="-1881166">
            <a:off x="6513655" y="1373300"/>
            <a:ext cx="265229" cy="17637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150" name="Google Shape;4150;p313"/>
          <p:cNvSpPr/>
          <p:nvPr/>
        </p:nvSpPr>
        <p:spPr>
          <a:xfrm>
            <a:off x="4325560" y="1815125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151" name="Google Shape;4151;p313"/>
          <p:cNvSpPr/>
          <p:nvPr/>
        </p:nvSpPr>
        <p:spPr>
          <a:xfrm>
            <a:off x="4627206" y="181753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152" name="Google Shape;4152;p313"/>
          <p:cNvSpPr/>
          <p:nvPr/>
        </p:nvSpPr>
        <p:spPr>
          <a:xfrm>
            <a:off x="4923653" y="181753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153" name="Google Shape;4153;p313"/>
          <p:cNvSpPr txBox="1"/>
          <p:nvPr/>
        </p:nvSpPr>
        <p:spPr>
          <a:xfrm>
            <a:off x="3892050" y="895400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 parsers and understand the segments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7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159" name="Google Shape;4159;p314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60" name="Google Shape;4160;p314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1" name="Google Shape;4161;p314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2" name="Google Shape;4162;p314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63" name="Google Shape;4163;p314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164" name="Google Shape;4164;p314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5" name="Google Shape;4165;p314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66" name="Google Shape;4166;p31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7" name="Google Shape;4167;p31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8" name="Google Shape;4168;p314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69" name="Google Shape;4169;p314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0" name="Google Shape;4170;p314"/>
          <p:cNvSpPr txBox="1"/>
          <p:nvPr/>
        </p:nvSpPr>
        <p:spPr>
          <a:xfrm>
            <a:off x="2263350" y="2160150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/2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71" name="Google Shape;4171;p314"/>
          <p:cNvCxnSpPr>
            <a:endCxn id="4166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172" name="Google Shape;4172;p314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73" name="Google Shape;4173;p314"/>
          <p:cNvSpPr/>
          <p:nvPr/>
        </p:nvSpPr>
        <p:spPr>
          <a:xfrm>
            <a:off x="2743135" y="2697150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</a:t>
            </a:r>
            <a:endParaRPr sz="900"/>
          </a:p>
        </p:txBody>
      </p:sp>
      <p:sp>
        <p:nvSpPr>
          <p:cNvPr id="4174" name="Google Shape;4174;p314"/>
          <p:cNvSpPr/>
          <p:nvPr/>
        </p:nvSpPr>
        <p:spPr>
          <a:xfrm>
            <a:off x="3044781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</a:t>
            </a:r>
            <a:endParaRPr sz="900"/>
          </a:p>
        </p:txBody>
      </p:sp>
      <p:sp>
        <p:nvSpPr>
          <p:cNvPr id="4175" name="Google Shape;4175;p314"/>
          <p:cNvSpPr/>
          <p:nvPr/>
        </p:nvSpPr>
        <p:spPr>
          <a:xfrm>
            <a:off x="3341228" y="2699564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</a:t>
            </a:r>
            <a:endParaRPr sz="900"/>
          </a:p>
        </p:txBody>
      </p:sp>
      <p:sp>
        <p:nvSpPr>
          <p:cNvPr id="4176" name="Google Shape;4176;p314"/>
          <p:cNvSpPr/>
          <p:nvPr/>
        </p:nvSpPr>
        <p:spPr>
          <a:xfrm rot="1736481">
            <a:off x="5946931" y="2976683"/>
            <a:ext cx="265336" cy="17643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</a:t>
            </a:r>
            <a:endParaRPr sz="900"/>
          </a:p>
        </p:txBody>
      </p:sp>
      <p:sp>
        <p:nvSpPr>
          <p:cNvPr id="4177" name="Google Shape;4177;p314"/>
          <p:cNvSpPr/>
          <p:nvPr/>
        </p:nvSpPr>
        <p:spPr>
          <a:xfrm rot="1736481">
            <a:off x="6254626" y="3167401"/>
            <a:ext cx="265336" cy="17643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</a:t>
            </a:r>
            <a:endParaRPr sz="900"/>
          </a:p>
        </p:txBody>
      </p:sp>
      <p:sp>
        <p:nvSpPr>
          <p:cNvPr id="4178" name="Google Shape;4178;p314"/>
          <p:cNvSpPr/>
          <p:nvPr/>
        </p:nvSpPr>
        <p:spPr>
          <a:xfrm rot="1736481">
            <a:off x="6559652" y="3359645"/>
            <a:ext cx="265336" cy="17643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2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</a:t>
            </a:r>
            <a:endParaRPr/>
          </a:p>
        </p:txBody>
      </p:sp>
      <p:cxnSp>
        <p:nvCxnSpPr>
          <p:cNvPr id="4184" name="Google Shape;4184;p315"/>
          <p:cNvCxnSpPr/>
          <p:nvPr/>
        </p:nvCxnSpPr>
        <p:spPr>
          <a:xfrm flipH="1" rot="10800000">
            <a:off x="2232325" y="2559825"/>
            <a:ext cx="1785300" cy="5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85" name="Google Shape;4185;p315"/>
          <p:cNvSpPr txBox="1"/>
          <p:nvPr/>
        </p:nvSpPr>
        <p:spPr>
          <a:xfrm>
            <a:off x="3845800" y="3232675"/>
            <a:ext cx="182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L7 Load Balancer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6" name="Google Shape;4186;p315"/>
          <p:cNvSpPr txBox="1"/>
          <p:nvPr/>
        </p:nvSpPr>
        <p:spPr>
          <a:xfrm>
            <a:off x="7350626" y="1816350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7" name="Google Shape;4187;p315"/>
          <p:cNvSpPr txBox="1"/>
          <p:nvPr/>
        </p:nvSpPr>
        <p:spPr>
          <a:xfrm>
            <a:off x="7350626" y="4109375"/>
            <a:ext cx="16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88" name="Google Shape;4188;p315"/>
          <p:cNvGrpSpPr/>
          <p:nvPr/>
        </p:nvGrpSpPr>
        <p:grpSpPr>
          <a:xfrm>
            <a:off x="1044104" y="2199294"/>
            <a:ext cx="874487" cy="589599"/>
            <a:chOff x="2666325" y="4298650"/>
            <a:chExt cx="790176" cy="523250"/>
          </a:xfrm>
        </p:grpSpPr>
        <p:pic>
          <p:nvPicPr>
            <p:cNvPr id="4189" name="Google Shape;4189;p315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0" name="Google Shape;4190;p315"/>
            <p:cNvSpPr txBox="1"/>
            <p:nvPr/>
          </p:nvSpPr>
          <p:spPr>
            <a:xfrm>
              <a:off x="2875538" y="4366275"/>
              <a:ext cx="3717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91" name="Google Shape;4191;p31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13950" y="7565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2" name="Google Shape;4192;p31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260712" y="2110001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3" name="Google Shape;4193;p315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668175" y="3073526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94" name="Google Shape;4194;p315"/>
          <p:cNvSpPr txBox="1"/>
          <p:nvPr/>
        </p:nvSpPr>
        <p:spPr>
          <a:xfrm>
            <a:off x="1044100" y="2878675"/>
            <a:ext cx="9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44.1.1.1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195" name="Google Shape;4195;p315"/>
          <p:cNvCxnSpPr>
            <a:endCxn id="4191" idx="1"/>
          </p:cNvCxnSpPr>
          <p:nvPr/>
        </p:nvCxnSpPr>
        <p:spPr>
          <a:xfrm flipH="1" rot="10800000">
            <a:off x="5456950" y="1259834"/>
            <a:ext cx="2157000" cy="1096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196" name="Google Shape;4196;p315"/>
          <p:cNvCxnSpPr/>
          <p:nvPr/>
        </p:nvCxnSpPr>
        <p:spPr>
          <a:xfrm>
            <a:off x="5515550" y="2558700"/>
            <a:ext cx="2098500" cy="994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97" name="Google Shape;4197;p315"/>
          <p:cNvSpPr/>
          <p:nvPr/>
        </p:nvSpPr>
        <p:spPr>
          <a:xfrm>
            <a:off x="2693485" y="3232675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198" name="Google Shape;4198;p315"/>
          <p:cNvSpPr/>
          <p:nvPr/>
        </p:nvSpPr>
        <p:spPr>
          <a:xfrm>
            <a:off x="2995131" y="323508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199" name="Google Shape;4199;p315"/>
          <p:cNvSpPr/>
          <p:nvPr/>
        </p:nvSpPr>
        <p:spPr>
          <a:xfrm>
            <a:off x="3291578" y="3235089"/>
            <a:ext cx="264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200" name="Google Shape;4200;p315"/>
          <p:cNvSpPr/>
          <p:nvPr/>
        </p:nvSpPr>
        <p:spPr>
          <a:xfrm rot="-2142204">
            <a:off x="5929488" y="1752272"/>
            <a:ext cx="265255" cy="17608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900"/>
          </a:p>
        </p:txBody>
      </p:sp>
      <p:sp>
        <p:nvSpPr>
          <p:cNvPr id="4201" name="Google Shape;4201;p315"/>
          <p:cNvSpPr/>
          <p:nvPr/>
        </p:nvSpPr>
        <p:spPr>
          <a:xfrm rot="-2142204">
            <a:off x="6233915" y="1556379"/>
            <a:ext cx="265255" cy="17608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4202" name="Google Shape;4202;p315"/>
          <p:cNvSpPr/>
          <p:nvPr/>
        </p:nvSpPr>
        <p:spPr>
          <a:xfrm rot="-2142204">
            <a:off x="6538572" y="1363552"/>
            <a:ext cx="265255" cy="17608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900"/>
          </a:p>
        </p:txBody>
      </p:sp>
      <p:sp>
        <p:nvSpPr>
          <p:cNvPr id="4203" name="Google Shape;4203;p315"/>
          <p:cNvSpPr txBox="1"/>
          <p:nvPr/>
        </p:nvSpPr>
        <p:spPr>
          <a:xfrm>
            <a:off x="2257375" y="3414425"/>
            <a:ext cx="1735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(New connection)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GET /3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204" name="Google Shape;4204;p315"/>
          <p:cNvCxnSpPr/>
          <p:nvPr/>
        </p:nvCxnSpPr>
        <p:spPr>
          <a:xfrm flipH="1" rot="10800000">
            <a:off x="2232325" y="3176050"/>
            <a:ext cx="1785300" cy="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8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Balancer (Pros and Cons)</a:t>
            </a:r>
            <a:endParaRPr/>
          </a:p>
        </p:txBody>
      </p:sp>
      <p:sp>
        <p:nvSpPr>
          <p:cNvPr id="4210" name="Google Shape;4210;p316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4211" name="Google Shape;4211;p316"/>
          <p:cNvSpPr txBox="1"/>
          <p:nvPr/>
        </p:nvSpPr>
        <p:spPr>
          <a:xfrm>
            <a:off x="560775" y="1836600"/>
            <a:ext cx="35769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Smart load balancing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Caching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Great for microservices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API Gateway logic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Authentication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212" name="Google Shape;4212;p316"/>
          <p:cNvSpPr txBox="1"/>
          <p:nvPr>
            <p:ph idx="1" type="body"/>
          </p:nvPr>
        </p:nvSpPr>
        <p:spPr>
          <a:xfrm>
            <a:off x="4505050" y="1152475"/>
            <a:ext cx="3941100" cy="3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4213" name="Google Shape;4213;p316"/>
          <p:cNvSpPr txBox="1"/>
          <p:nvPr/>
        </p:nvSpPr>
        <p:spPr>
          <a:xfrm>
            <a:off x="4647925" y="1756225"/>
            <a:ext cx="36690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Expensive (looks at data)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Decrypts (terminates TLS)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Two TCP Connections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Must share TLS certificate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Needs to buffer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Needs to understand protocol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7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Google Shape;4218;p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19" name="Google Shape;4219;p31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vs Layer 7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Load Balancer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Load Balancer (pros and cons)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7 Load Balancer (pros and cons)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3"/>
          <p:cNvCxnSpPr/>
          <p:nvPr/>
        </p:nvCxnSpPr>
        <p:spPr>
          <a:xfrm>
            <a:off x="5623538" y="27752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3"/>
          <p:cNvCxnSpPr/>
          <p:nvPr/>
        </p:nvCxnSpPr>
        <p:spPr>
          <a:xfrm flipH="1">
            <a:off x="936888" y="28795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1001900" y="1474600"/>
            <a:ext cx="4607400" cy="28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 txBox="1"/>
          <p:nvPr/>
        </p:nvSpPr>
        <p:spPr>
          <a:xfrm rot="-2002">
            <a:off x="2898685" y="1260602"/>
            <a:ext cx="1030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Request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15" name="Google Shape;315;p43"/>
          <p:cNvCxnSpPr/>
          <p:nvPr/>
        </p:nvCxnSpPr>
        <p:spPr>
          <a:xfrm flipH="1">
            <a:off x="1002050" y="4164200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3"/>
          <p:cNvSpPr txBox="1"/>
          <p:nvPr/>
        </p:nvSpPr>
        <p:spPr>
          <a:xfrm rot="-329884">
            <a:off x="2601053" y="4096899"/>
            <a:ext cx="1030139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Response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269225" y="216450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43"/>
          <p:cNvGrpSpPr/>
          <p:nvPr/>
        </p:nvGrpSpPr>
        <p:grpSpPr>
          <a:xfrm>
            <a:off x="519905" y="248488"/>
            <a:ext cx="856787" cy="518123"/>
            <a:chOff x="2666325" y="4298650"/>
            <a:chExt cx="790176" cy="523250"/>
          </a:xfrm>
        </p:grpSpPr>
        <p:pic>
          <p:nvPicPr>
            <p:cNvPr id="319" name="Google Shape;319;p43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43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1" name="Google Shape;321;p43"/>
          <p:cNvSpPr txBox="1"/>
          <p:nvPr>
            <p:ph type="title"/>
          </p:nvPr>
        </p:nvSpPr>
        <p:spPr>
          <a:xfrm>
            <a:off x="2195525" y="221200"/>
            <a:ext cx="20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Polling</a:t>
            </a:r>
            <a:endParaRPr/>
          </a:p>
        </p:txBody>
      </p:sp>
      <p:cxnSp>
        <p:nvCxnSpPr>
          <p:cNvPr id="322" name="Google Shape;322;p43"/>
          <p:cNvCxnSpPr/>
          <p:nvPr/>
        </p:nvCxnSpPr>
        <p:spPr>
          <a:xfrm>
            <a:off x="1002025" y="2352375"/>
            <a:ext cx="4529400" cy="1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/>
          <p:nvPr/>
        </p:nvCxnSpPr>
        <p:spPr>
          <a:xfrm flipH="1">
            <a:off x="1015975" y="1928588"/>
            <a:ext cx="4551300" cy="11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2541333" y="1663902"/>
            <a:ext cx="114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RequestID X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325" name="Google Shape;325;p43"/>
          <p:cNvSpPr txBox="1"/>
          <p:nvPr/>
        </p:nvSpPr>
        <p:spPr>
          <a:xfrm rot="-1001">
            <a:off x="2713486" y="2088343"/>
            <a:ext cx="1030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Is X ready?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26" name="Google Shape;326;p43"/>
          <p:cNvCxnSpPr/>
          <p:nvPr/>
        </p:nvCxnSpPr>
        <p:spPr>
          <a:xfrm flipH="1">
            <a:off x="952925" y="2585800"/>
            <a:ext cx="4551300" cy="11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3"/>
          <p:cNvSpPr txBox="1"/>
          <p:nvPr/>
        </p:nvSpPr>
        <p:spPr>
          <a:xfrm>
            <a:off x="2716833" y="2352377"/>
            <a:ext cx="114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No</a:t>
            </a:r>
            <a:endParaRPr sz="1300">
              <a:solidFill>
                <a:schemeClr val="accent4"/>
              </a:solidFill>
            </a:endParaRPr>
          </a:p>
        </p:txBody>
      </p:sp>
      <p:cxnSp>
        <p:nvCxnSpPr>
          <p:cNvPr id="328" name="Google Shape;328;p43"/>
          <p:cNvCxnSpPr/>
          <p:nvPr/>
        </p:nvCxnSpPr>
        <p:spPr>
          <a:xfrm>
            <a:off x="1002025" y="3114375"/>
            <a:ext cx="4529400" cy="1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3"/>
          <p:cNvSpPr txBox="1"/>
          <p:nvPr/>
        </p:nvSpPr>
        <p:spPr>
          <a:xfrm rot="-1001">
            <a:off x="2713486" y="2850343"/>
            <a:ext cx="1030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Is X ready?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30" name="Google Shape;330;p43"/>
          <p:cNvCxnSpPr/>
          <p:nvPr/>
        </p:nvCxnSpPr>
        <p:spPr>
          <a:xfrm flipH="1">
            <a:off x="952925" y="3347800"/>
            <a:ext cx="4551300" cy="11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3"/>
          <p:cNvSpPr txBox="1"/>
          <p:nvPr/>
        </p:nvSpPr>
        <p:spPr>
          <a:xfrm>
            <a:off x="2716833" y="3114377"/>
            <a:ext cx="114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No</a:t>
            </a:r>
            <a:endParaRPr sz="1300">
              <a:solidFill>
                <a:schemeClr val="accent4"/>
              </a:solidFill>
            </a:endParaRPr>
          </a:p>
        </p:txBody>
      </p:sp>
      <p:cxnSp>
        <p:nvCxnSpPr>
          <p:cNvPr id="332" name="Google Shape;332;p43"/>
          <p:cNvCxnSpPr/>
          <p:nvPr/>
        </p:nvCxnSpPr>
        <p:spPr>
          <a:xfrm>
            <a:off x="1002025" y="3876375"/>
            <a:ext cx="4529400" cy="1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3"/>
          <p:cNvSpPr txBox="1"/>
          <p:nvPr/>
        </p:nvSpPr>
        <p:spPr>
          <a:xfrm rot="-1001">
            <a:off x="2713486" y="3612343"/>
            <a:ext cx="1030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Is X ready?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Polling Pros and Cons</a:t>
            </a:r>
            <a:endParaRPr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Simple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Good for long running requests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 can disconnect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Too chatty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Network bandwidth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Wasted Backend resources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Job Status</a:t>
            </a:r>
            <a:endParaRPr/>
          </a:p>
        </p:txBody>
      </p:sp>
      <p:sp>
        <p:nvSpPr>
          <p:cNvPr id="345" name="Google Shape;345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a job is done with progress</a:t>
            </a:r>
            <a:endParaRPr/>
          </a:p>
        </p:txBody>
      </p:sp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ctrTitle"/>
          </p:nvPr>
        </p:nvSpPr>
        <p:spPr>
          <a:xfrm>
            <a:off x="311708" y="3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r>
              <a:rPr lang="en"/>
              <a:t> Polling</a:t>
            </a:r>
            <a:endParaRPr/>
          </a:p>
        </p:txBody>
      </p:sp>
      <p:sp>
        <p:nvSpPr>
          <p:cNvPr id="352" name="Google Shape;352;p46"/>
          <p:cNvSpPr txBox="1"/>
          <p:nvPr>
            <p:ph idx="1" type="subTitle"/>
          </p:nvPr>
        </p:nvSpPr>
        <p:spPr>
          <a:xfrm>
            <a:off x="311700" y="2474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is taking long, I’ll check with you later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talk to me only when </a:t>
            </a:r>
            <a:r>
              <a:rPr lang="en"/>
              <a:t>it's</a:t>
            </a:r>
            <a:r>
              <a:rPr lang="en"/>
              <a:t> ready</a:t>
            </a:r>
            <a:endParaRPr/>
          </a:p>
        </p:txBody>
      </p:sp>
      <p:sp>
        <p:nvSpPr>
          <p:cNvPr id="353" name="Google Shape;353;p4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request/response &amp; polling isn’t ideal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request takes long time to process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Upload a youtube video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backend want to sends notification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user just logged 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Short Polling is a good but chatty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Meet Long polling (Kafka uses it)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Long Polling?</a:t>
            </a:r>
            <a:endParaRPr/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45625" y="1138900"/>
            <a:ext cx="60537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sends a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responds immediately with a handle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continues to process the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uses that handle to check for status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DOES not reply until it has the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 we got a handle, we can disconnect and we are less chatty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 variation has timeouts too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49"/>
          <p:cNvCxnSpPr/>
          <p:nvPr/>
        </p:nvCxnSpPr>
        <p:spPr>
          <a:xfrm>
            <a:off x="5623538" y="27752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9"/>
          <p:cNvCxnSpPr/>
          <p:nvPr/>
        </p:nvCxnSpPr>
        <p:spPr>
          <a:xfrm flipH="1">
            <a:off x="936888" y="28795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9"/>
          <p:cNvCxnSpPr/>
          <p:nvPr/>
        </p:nvCxnSpPr>
        <p:spPr>
          <a:xfrm>
            <a:off x="1001900" y="1474600"/>
            <a:ext cx="4607400" cy="28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9"/>
          <p:cNvSpPr txBox="1"/>
          <p:nvPr/>
        </p:nvSpPr>
        <p:spPr>
          <a:xfrm rot="-2002">
            <a:off x="2898685" y="1260602"/>
            <a:ext cx="1030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Request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75" name="Google Shape;375;p49"/>
          <p:cNvCxnSpPr/>
          <p:nvPr/>
        </p:nvCxnSpPr>
        <p:spPr>
          <a:xfrm flipH="1">
            <a:off x="1002050" y="4164200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9"/>
          <p:cNvSpPr txBox="1"/>
          <p:nvPr/>
        </p:nvSpPr>
        <p:spPr>
          <a:xfrm rot="-329884">
            <a:off x="2601053" y="4096899"/>
            <a:ext cx="1030139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Response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269225" y="216450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49"/>
          <p:cNvGrpSpPr/>
          <p:nvPr/>
        </p:nvGrpSpPr>
        <p:grpSpPr>
          <a:xfrm>
            <a:off x="519905" y="248488"/>
            <a:ext cx="856787" cy="518123"/>
            <a:chOff x="2666325" y="4298650"/>
            <a:chExt cx="790176" cy="523250"/>
          </a:xfrm>
        </p:grpSpPr>
        <p:pic>
          <p:nvPicPr>
            <p:cNvPr id="379" name="Google Shape;379;p4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49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1" name="Google Shape;381;p49"/>
          <p:cNvSpPr txBox="1"/>
          <p:nvPr>
            <p:ph type="title"/>
          </p:nvPr>
        </p:nvSpPr>
        <p:spPr>
          <a:xfrm>
            <a:off x="2195525" y="221200"/>
            <a:ext cx="20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r>
              <a:rPr lang="en"/>
              <a:t> Polling</a:t>
            </a:r>
            <a:endParaRPr/>
          </a:p>
        </p:txBody>
      </p:sp>
      <p:cxnSp>
        <p:nvCxnSpPr>
          <p:cNvPr id="382" name="Google Shape;382;p49"/>
          <p:cNvCxnSpPr/>
          <p:nvPr/>
        </p:nvCxnSpPr>
        <p:spPr>
          <a:xfrm>
            <a:off x="1002025" y="2352375"/>
            <a:ext cx="4529400" cy="11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9"/>
          <p:cNvCxnSpPr/>
          <p:nvPr/>
        </p:nvCxnSpPr>
        <p:spPr>
          <a:xfrm flipH="1">
            <a:off x="1015975" y="1928588"/>
            <a:ext cx="4551300" cy="11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 txBox="1"/>
          <p:nvPr/>
        </p:nvSpPr>
        <p:spPr>
          <a:xfrm>
            <a:off x="2541333" y="1663902"/>
            <a:ext cx="114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RequestID X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385" name="Google Shape;385;p49"/>
          <p:cNvSpPr txBox="1"/>
          <p:nvPr/>
        </p:nvSpPr>
        <p:spPr>
          <a:xfrm rot="-1001">
            <a:off x="2713486" y="2088343"/>
            <a:ext cx="1030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Is X ready?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r>
              <a:rPr lang="en"/>
              <a:t> Polling Pros and Cons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Less chatty and backend </a:t>
            </a:r>
            <a:r>
              <a:rPr lang="en" sz="2200"/>
              <a:t>friendly 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 can still disconnect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Not real time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Job Status</a:t>
            </a:r>
            <a:endParaRPr/>
          </a:p>
        </p:txBody>
      </p:sp>
      <p:sp>
        <p:nvSpPr>
          <p:cNvPr id="397" name="Google Shape;39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a job is done</a:t>
            </a:r>
            <a:endParaRPr/>
          </a:p>
        </p:txBody>
      </p:sp>
      <p:sp>
        <p:nvSpPr>
          <p:cNvPr id="398" name="Google Shape;398;p51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Communication Design Patterns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handful of ways </a:t>
            </a:r>
            <a:r>
              <a:rPr lang="en"/>
              <a:t>backends communicate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ctrTitle"/>
          </p:nvPr>
        </p:nvSpPr>
        <p:spPr>
          <a:xfrm>
            <a:off x="311708" y="518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Sent Events</a:t>
            </a:r>
            <a:endParaRPr/>
          </a:p>
        </p:txBody>
      </p:sp>
      <p:sp>
        <p:nvSpPr>
          <p:cNvPr id="404" name="Google Shape;404;p52"/>
          <p:cNvSpPr txBox="1"/>
          <p:nvPr>
            <p:ph idx="1" type="subTitle"/>
          </p:nvPr>
        </p:nvSpPr>
        <p:spPr>
          <a:xfrm>
            <a:off x="311700" y="2608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Request, a very very long response</a:t>
            </a:r>
            <a:endParaRPr/>
          </a:p>
        </p:txBody>
      </p:sp>
      <p:sp>
        <p:nvSpPr>
          <p:cNvPr id="405" name="Google Shape;405;p52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Request/Response</a:t>
            </a:r>
            <a:endParaRPr/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</a:t>
            </a:r>
            <a:r>
              <a:rPr lang="en" sz="2200"/>
              <a:t>anilla Request/response isn’t ideal for notification backend</a:t>
            </a:r>
            <a:endParaRPr sz="2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wants real time notification from backend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user just logged 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 message is just received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works but restrictive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Sent Events work with Request/response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Designed for HTTP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 Sent Events?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311700" y="1198167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response has start and 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sends a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sends logical events as part of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never writes the end of the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still a request but an unending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parses the streams data looking for events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Works with request/response (HTTP)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55"/>
          <p:cNvCxnSpPr/>
          <p:nvPr/>
        </p:nvCxnSpPr>
        <p:spPr>
          <a:xfrm>
            <a:off x="5623538" y="27752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5"/>
          <p:cNvCxnSpPr/>
          <p:nvPr/>
        </p:nvCxnSpPr>
        <p:spPr>
          <a:xfrm flipH="1">
            <a:off x="936888" y="28795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55"/>
          <p:cNvCxnSpPr/>
          <p:nvPr/>
        </p:nvCxnSpPr>
        <p:spPr>
          <a:xfrm flipH="1">
            <a:off x="995125" y="3529875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5"/>
          <p:cNvSpPr txBox="1"/>
          <p:nvPr/>
        </p:nvSpPr>
        <p:spPr>
          <a:xfrm rot="-329843">
            <a:off x="2911296" y="3294796"/>
            <a:ext cx="2470764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event2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269225" y="216450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55"/>
          <p:cNvGrpSpPr/>
          <p:nvPr/>
        </p:nvGrpSpPr>
        <p:grpSpPr>
          <a:xfrm>
            <a:off x="519905" y="248488"/>
            <a:ext cx="856787" cy="518123"/>
            <a:chOff x="2666325" y="4298650"/>
            <a:chExt cx="790176" cy="523250"/>
          </a:xfrm>
        </p:grpSpPr>
        <p:pic>
          <p:nvPicPr>
            <p:cNvPr id="429" name="Google Shape;429;p5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p55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55"/>
          <p:cNvSpPr txBox="1"/>
          <p:nvPr>
            <p:ph type="title"/>
          </p:nvPr>
        </p:nvSpPr>
        <p:spPr>
          <a:xfrm>
            <a:off x="2364875" y="221200"/>
            <a:ext cx="20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SSE</a:t>
            </a:r>
            <a:endParaRPr/>
          </a:p>
        </p:txBody>
      </p:sp>
      <p:cxnSp>
        <p:nvCxnSpPr>
          <p:cNvPr id="432" name="Google Shape;432;p55"/>
          <p:cNvCxnSpPr/>
          <p:nvPr/>
        </p:nvCxnSpPr>
        <p:spPr>
          <a:xfrm flipH="1">
            <a:off x="995125" y="2058825"/>
            <a:ext cx="4593000" cy="43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55"/>
          <p:cNvSpPr txBox="1"/>
          <p:nvPr/>
        </p:nvSpPr>
        <p:spPr>
          <a:xfrm rot="-330064">
            <a:off x="2911696" y="1843920"/>
            <a:ext cx="2293865" cy="38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event1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5660450" y="1404050"/>
            <a:ext cx="14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*Backend gets  message*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35" name="Google Shape;435;p55"/>
          <p:cNvCxnSpPr/>
          <p:nvPr/>
        </p:nvCxnSpPr>
        <p:spPr>
          <a:xfrm>
            <a:off x="1397000" y="1001900"/>
            <a:ext cx="366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36" name="Google Shape;436;p55"/>
          <p:cNvSpPr txBox="1"/>
          <p:nvPr/>
        </p:nvSpPr>
        <p:spPr>
          <a:xfrm>
            <a:off x="2618775" y="724850"/>
            <a:ext cx="14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Bidirectional connection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437" name="Google Shape;437;p55"/>
          <p:cNvCxnSpPr/>
          <p:nvPr/>
        </p:nvCxnSpPr>
        <p:spPr>
          <a:xfrm>
            <a:off x="1001900" y="1474600"/>
            <a:ext cx="4607400" cy="28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55"/>
          <p:cNvSpPr txBox="1"/>
          <p:nvPr/>
        </p:nvSpPr>
        <p:spPr>
          <a:xfrm rot="-2002">
            <a:off x="2898685" y="1260602"/>
            <a:ext cx="1030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Request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Sent Events</a:t>
            </a:r>
            <a:r>
              <a:rPr lang="en"/>
              <a:t> Pros and Cons</a:t>
            </a:r>
            <a:endParaRPr/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45625" y="1138900"/>
            <a:ext cx="7260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Real time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Compatible</a:t>
            </a:r>
            <a:r>
              <a:rPr lang="en" sz="2200"/>
              <a:t> with Request/response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Clients must be online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Clients might not be able to handle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Polling is preferred for light clients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HTTP/1.1 problem (6 connections)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Job Status</a:t>
            </a:r>
            <a:endParaRPr/>
          </a:p>
        </p:txBody>
      </p:sp>
      <p:sp>
        <p:nvSpPr>
          <p:cNvPr id="450" name="Google Shape;450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a job is done with progress using SSE</a:t>
            </a:r>
            <a:endParaRPr/>
          </a:p>
        </p:txBody>
      </p:sp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type="ctrTitle"/>
          </p:nvPr>
        </p:nvSpPr>
        <p:spPr>
          <a:xfrm>
            <a:off x="311708" y="483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Subscribe</a:t>
            </a:r>
            <a:endParaRPr/>
          </a:p>
        </p:txBody>
      </p:sp>
      <p:sp>
        <p:nvSpPr>
          <p:cNvPr id="457" name="Google Shape;457;p58"/>
          <p:cNvSpPr txBox="1"/>
          <p:nvPr>
            <p:ph idx="1" type="subTitle"/>
          </p:nvPr>
        </p:nvSpPr>
        <p:spPr>
          <a:xfrm>
            <a:off x="311700" y="2573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publisher many readers</a:t>
            </a:r>
            <a:endParaRPr/>
          </a:p>
        </p:txBody>
      </p:sp>
      <p:sp>
        <p:nvSpPr>
          <p:cNvPr id="458" name="Google Shape;458;p5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Response</a:t>
            </a:r>
            <a:endParaRPr/>
          </a:p>
        </p:txBody>
      </p:sp>
      <p:sp>
        <p:nvSpPr>
          <p:cNvPr id="464" name="Google Shape;464;p59"/>
          <p:cNvSpPr txBox="1"/>
          <p:nvPr/>
        </p:nvSpPr>
        <p:spPr>
          <a:xfrm>
            <a:off x="5781097" y="2824701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 Server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65" name="Google Shape;465;p59"/>
          <p:cNvCxnSpPr/>
          <p:nvPr/>
        </p:nvCxnSpPr>
        <p:spPr>
          <a:xfrm rot="10800000">
            <a:off x="2923200" y="2611163"/>
            <a:ext cx="2784600" cy="9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6" name="Google Shape;466;p59"/>
          <p:cNvGrpSpPr/>
          <p:nvPr/>
        </p:nvGrpSpPr>
        <p:grpSpPr>
          <a:xfrm>
            <a:off x="2969550" y="1760113"/>
            <a:ext cx="2747400" cy="370050"/>
            <a:chOff x="2840050" y="1596350"/>
            <a:chExt cx="2747400" cy="370050"/>
          </a:xfrm>
        </p:grpSpPr>
        <p:cxnSp>
          <p:nvCxnSpPr>
            <p:cNvPr id="467" name="Google Shape;467;p59"/>
            <p:cNvCxnSpPr/>
            <p:nvPr/>
          </p:nvCxnSpPr>
          <p:spPr>
            <a:xfrm>
              <a:off x="2840050" y="1966400"/>
              <a:ext cx="27474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8" name="Google Shape;468;p59"/>
            <p:cNvSpPr txBox="1"/>
            <p:nvPr/>
          </p:nvSpPr>
          <p:spPr>
            <a:xfrm>
              <a:off x="3533850" y="1596350"/>
              <a:ext cx="18594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GET /</a:t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69" name="Google Shape;469;p59"/>
          <p:cNvSpPr txBox="1"/>
          <p:nvPr/>
        </p:nvSpPr>
        <p:spPr>
          <a:xfrm>
            <a:off x="3820625" y="2708788"/>
            <a:ext cx="12027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content..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6124650" y="2054488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59"/>
          <p:cNvGrpSpPr/>
          <p:nvPr/>
        </p:nvGrpSpPr>
        <p:grpSpPr>
          <a:xfrm>
            <a:off x="1816455" y="2130176"/>
            <a:ext cx="856787" cy="518123"/>
            <a:chOff x="2666325" y="4298650"/>
            <a:chExt cx="790176" cy="523250"/>
          </a:xfrm>
        </p:grpSpPr>
        <p:pic>
          <p:nvPicPr>
            <p:cNvPr id="472" name="Google Shape;472;p5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59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74" name="Google Shape;47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547" y="2861750"/>
            <a:ext cx="645250" cy="6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title"/>
          </p:nvPr>
        </p:nvSpPr>
        <p:spPr>
          <a:xfrm>
            <a:off x="311700" y="29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breaks </a:t>
            </a:r>
            <a:endParaRPr/>
          </a:p>
        </p:txBody>
      </p:sp>
      <p:sp>
        <p:nvSpPr>
          <p:cNvPr id="480" name="Google Shape;480;p60"/>
          <p:cNvSpPr txBox="1"/>
          <p:nvPr/>
        </p:nvSpPr>
        <p:spPr>
          <a:xfrm>
            <a:off x="2027897" y="2707463"/>
            <a:ext cx="1332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Upload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3781384" y="2744063"/>
            <a:ext cx="1332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Compress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5658497" y="2744076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Format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7473797" y="2744063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Notification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84" name="Google Shape;484;p60"/>
          <p:cNvCxnSpPr/>
          <p:nvPr/>
        </p:nvCxnSpPr>
        <p:spPr>
          <a:xfrm>
            <a:off x="1391923" y="2062963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3190998" y="2062963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60"/>
          <p:cNvCxnSpPr/>
          <p:nvPr/>
        </p:nvCxnSpPr>
        <p:spPr>
          <a:xfrm>
            <a:off x="4955748" y="2062963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60"/>
          <p:cNvCxnSpPr/>
          <p:nvPr/>
        </p:nvCxnSpPr>
        <p:spPr>
          <a:xfrm>
            <a:off x="6761673" y="2062963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60"/>
          <p:cNvCxnSpPr/>
          <p:nvPr/>
        </p:nvCxnSpPr>
        <p:spPr>
          <a:xfrm rot="10800000">
            <a:off x="6761675" y="2312819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60"/>
          <p:cNvCxnSpPr/>
          <p:nvPr/>
        </p:nvCxnSpPr>
        <p:spPr>
          <a:xfrm rot="10800000">
            <a:off x="4955750" y="2312819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60"/>
          <p:cNvCxnSpPr/>
          <p:nvPr/>
        </p:nvCxnSpPr>
        <p:spPr>
          <a:xfrm rot="10800000">
            <a:off x="3149825" y="2312819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60"/>
          <p:cNvCxnSpPr/>
          <p:nvPr/>
        </p:nvCxnSpPr>
        <p:spPr>
          <a:xfrm rot="10800000">
            <a:off x="1391925" y="2312807"/>
            <a:ext cx="865156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60"/>
          <p:cNvSpPr txBox="1"/>
          <p:nvPr/>
        </p:nvSpPr>
        <p:spPr>
          <a:xfrm>
            <a:off x="4850272" y="4420501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Copyright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93" name="Google Shape;493;p60"/>
          <p:cNvPicPr preferRelativeResize="0"/>
          <p:nvPr/>
        </p:nvPicPr>
        <p:blipFill rotWithShape="1">
          <a:blip r:embed="rId3">
            <a:alphaModFix/>
          </a:blip>
          <a:srcRect b="31187" l="0" r="0" t="30352"/>
          <a:stretch/>
        </p:blipFill>
        <p:spPr>
          <a:xfrm>
            <a:off x="2401400" y="1486800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3338751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700" y="3338751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475" y="3401626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325" y="3401626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0"/>
          <p:cNvPicPr preferRelativeResize="0"/>
          <p:nvPr/>
        </p:nvPicPr>
        <p:blipFill rotWithShape="1">
          <a:blip r:embed="rId5">
            <a:alphaModFix/>
          </a:blip>
          <a:srcRect b="0" l="26754" r="27683" t="0"/>
          <a:stretch/>
        </p:blipFill>
        <p:spPr>
          <a:xfrm>
            <a:off x="2401400" y="1809138"/>
            <a:ext cx="645255" cy="65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60"/>
          <p:cNvGrpSpPr/>
          <p:nvPr/>
        </p:nvGrpSpPr>
        <p:grpSpPr>
          <a:xfrm>
            <a:off x="473130" y="1877238"/>
            <a:ext cx="856787" cy="518123"/>
            <a:chOff x="2666325" y="4298650"/>
            <a:chExt cx="790176" cy="523250"/>
          </a:xfrm>
        </p:grpSpPr>
        <p:pic>
          <p:nvPicPr>
            <p:cNvPr id="500" name="Google Shape;500;p60"/>
            <p:cNvPicPr preferRelativeResize="0"/>
            <p:nvPr/>
          </p:nvPicPr>
          <p:blipFill rotWithShape="1">
            <a:blip r:embed="rId6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60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02" name="Google Shape;502;p60"/>
          <p:cNvPicPr preferRelativeResize="0"/>
          <p:nvPr/>
        </p:nvPicPr>
        <p:blipFill rotWithShape="1">
          <a:blip r:embed="rId5">
            <a:alphaModFix/>
          </a:blip>
          <a:srcRect b="0" l="26754" r="27683" t="0"/>
          <a:stretch/>
        </p:blipFill>
        <p:spPr>
          <a:xfrm>
            <a:off x="4118113" y="1809138"/>
            <a:ext cx="645255" cy="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0"/>
          <p:cNvPicPr preferRelativeResize="0"/>
          <p:nvPr/>
        </p:nvPicPr>
        <p:blipFill rotWithShape="1">
          <a:blip r:embed="rId5">
            <a:alphaModFix/>
          </a:blip>
          <a:srcRect b="0" l="26754" r="27683" t="0"/>
          <a:stretch/>
        </p:blipFill>
        <p:spPr>
          <a:xfrm>
            <a:off x="5968663" y="1809138"/>
            <a:ext cx="645255" cy="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0"/>
          <p:cNvPicPr preferRelativeResize="0"/>
          <p:nvPr/>
        </p:nvPicPr>
        <p:blipFill rotWithShape="1">
          <a:blip r:embed="rId5">
            <a:alphaModFix/>
          </a:blip>
          <a:srcRect b="0" l="26754" r="27683" t="0"/>
          <a:stretch/>
        </p:blipFill>
        <p:spPr>
          <a:xfrm>
            <a:off x="7729963" y="1858038"/>
            <a:ext cx="645255" cy="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0"/>
          <p:cNvPicPr preferRelativeResize="0"/>
          <p:nvPr/>
        </p:nvPicPr>
        <p:blipFill rotWithShape="1">
          <a:blip r:embed="rId3">
            <a:alphaModFix/>
          </a:blip>
          <a:srcRect b="31187" l="0" r="0" t="30352"/>
          <a:stretch/>
        </p:blipFill>
        <p:spPr>
          <a:xfrm>
            <a:off x="4107388" y="1519250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0"/>
          <p:cNvPicPr preferRelativeResize="0"/>
          <p:nvPr/>
        </p:nvPicPr>
        <p:blipFill rotWithShape="1">
          <a:blip r:embed="rId3">
            <a:alphaModFix/>
          </a:blip>
          <a:srcRect b="31187" l="0" r="0" t="30352"/>
          <a:stretch/>
        </p:blipFill>
        <p:spPr>
          <a:xfrm>
            <a:off x="5951138" y="1519250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0"/>
          <p:cNvPicPr preferRelativeResize="0"/>
          <p:nvPr/>
        </p:nvPicPr>
        <p:blipFill rotWithShape="1">
          <a:blip r:embed="rId3">
            <a:alphaModFix/>
          </a:blip>
          <a:srcRect b="31187" l="0" r="0" t="30352"/>
          <a:stretch/>
        </p:blipFill>
        <p:spPr>
          <a:xfrm>
            <a:off x="7729975" y="1547500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0"/>
          <p:cNvPicPr preferRelativeResize="0"/>
          <p:nvPr/>
        </p:nvPicPr>
        <p:blipFill rotWithShape="1">
          <a:blip r:embed="rId5">
            <a:alphaModFix/>
          </a:blip>
          <a:srcRect b="0" l="26754" r="27683" t="0"/>
          <a:stretch/>
        </p:blipFill>
        <p:spPr>
          <a:xfrm>
            <a:off x="5193813" y="3803038"/>
            <a:ext cx="645255" cy="65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60"/>
          <p:cNvCxnSpPr/>
          <p:nvPr/>
        </p:nvCxnSpPr>
        <p:spPr>
          <a:xfrm>
            <a:off x="5004748" y="2719238"/>
            <a:ext cx="606900" cy="564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60"/>
          <p:cNvCxnSpPr/>
          <p:nvPr/>
        </p:nvCxnSpPr>
        <p:spPr>
          <a:xfrm rot="10800000">
            <a:off x="4842550" y="2846425"/>
            <a:ext cx="571500" cy="550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Request/Response pros and cons</a:t>
            </a:r>
            <a:endParaRPr/>
          </a:p>
        </p:txBody>
      </p:sp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17" name="Google Shape;517;p61"/>
          <p:cNvSpPr txBox="1"/>
          <p:nvPr/>
        </p:nvSpPr>
        <p:spPr>
          <a:xfrm>
            <a:off x="463925" y="177725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Elegant and Simple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8" name="Google Shape;518;p61"/>
          <p:cNvSpPr txBox="1"/>
          <p:nvPr/>
        </p:nvSpPr>
        <p:spPr>
          <a:xfrm>
            <a:off x="493800" y="229590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Scalable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9" name="Google Shape;519;p61"/>
          <p:cNvSpPr txBox="1"/>
          <p:nvPr/>
        </p:nvSpPr>
        <p:spPr>
          <a:xfrm>
            <a:off x="493800" y="334540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0" name="Google Shape;520;p61"/>
          <p:cNvSpPr txBox="1"/>
          <p:nvPr>
            <p:ph idx="1" type="body"/>
          </p:nvPr>
        </p:nvSpPr>
        <p:spPr>
          <a:xfrm>
            <a:off x="4505050" y="1152475"/>
            <a:ext cx="42000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521" name="Google Shape;521;p61"/>
          <p:cNvSpPr txBox="1"/>
          <p:nvPr/>
        </p:nvSpPr>
        <p:spPr>
          <a:xfrm>
            <a:off x="4657275" y="177725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Bad for multiple receivers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22" name="Google Shape;522;p61"/>
          <p:cNvSpPr txBox="1"/>
          <p:nvPr/>
        </p:nvSpPr>
        <p:spPr>
          <a:xfrm>
            <a:off x="4687150" y="229590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High Coupling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23" name="Google Shape;523;p61"/>
          <p:cNvSpPr txBox="1"/>
          <p:nvPr/>
        </p:nvSpPr>
        <p:spPr>
          <a:xfrm>
            <a:off x="4687150" y="2826750"/>
            <a:ext cx="3941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Client/Server have to be running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4687150" y="3345400"/>
            <a:ext cx="3576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Chaining, circuit breaking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582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- Response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634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Classic, Simple and </a:t>
            </a:r>
            <a:r>
              <a:rPr lang="en"/>
              <a:t>Everywhere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/>
          <p:nvPr/>
        </p:nvSpPr>
        <p:spPr>
          <a:xfrm>
            <a:off x="3691100" y="83288"/>
            <a:ext cx="2608800" cy="4829100"/>
          </a:xfrm>
          <a:prstGeom prst="rect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2"/>
          <p:cNvSpPr txBox="1"/>
          <p:nvPr>
            <p:ph type="title"/>
          </p:nvPr>
        </p:nvSpPr>
        <p:spPr>
          <a:xfrm>
            <a:off x="311700" y="445025"/>
            <a:ext cx="221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</a:t>
            </a:r>
            <a:endParaRPr/>
          </a:p>
        </p:txBody>
      </p:sp>
      <p:sp>
        <p:nvSpPr>
          <p:cNvPr id="531" name="Google Shape;531;p62"/>
          <p:cNvSpPr txBox="1"/>
          <p:nvPr/>
        </p:nvSpPr>
        <p:spPr>
          <a:xfrm>
            <a:off x="4180400" y="4389031"/>
            <a:ext cx="1721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Message Queue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topics/channels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2" name="Google Shape;532;p62"/>
          <p:cNvSpPr txBox="1"/>
          <p:nvPr/>
        </p:nvSpPr>
        <p:spPr>
          <a:xfrm>
            <a:off x="1857272" y="2351763"/>
            <a:ext cx="1332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Upload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33" name="Google Shape;533;p62"/>
          <p:cNvGrpSpPr/>
          <p:nvPr/>
        </p:nvGrpSpPr>
        <p:grpSpPr>
          <a:xfrm>
            <a:off x="1137923" y="1399388"/>
            <a:ext cx="865156" cy="370050"/>
            <a:chOff x="2840050" y="1596350"/>
            <a:chExt cx="2747400" cy="370050"/>
          </a:xfrm>
        </p:grpSpPr>
        <p:cxnSp>
          <p:nvCxnSpPr>
            <p:cNvPr id="534" name="Google Shape;534;p62"/>
            <p:cNvCxnSpPr/>
            <p:nvPr/>
          </p:nvCxnSpPr>
          <p:spPr>
            <a:xfrm>
              <a:off x="2840050" y="1966400"/>
              <a:ext cx="27474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62"/>
            <p:cNvSpPr txBox="1"/>
            <p:nvPr/>
          </p:nvSpPr>
          <p:spPr>
            <a:xfrm>
              <a:off x="3533850" y="1596350"/>
              <a:ext cx="18594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62"/>
          <p:cNvSpPr/>
          <p:nvPr/>
        </p:nvSpPr>
        <p:spPr>
          <a:xfrm>
            <a:off x="3959375" y="879013"/>
            <a:ext cx="2148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video</a:t>
            </a:r>
            <a:endParaRPr/>
          </a:p>
        </p:txBody>
      </p:sp>
      <p:sp>
        <p:nvSpPr>
          <p:cNvPr id="537" name="Google Shape;537;p62"/>
          <p:cNvSpPr/>
          <p:nvPr/>
        </p:nvSpPr>
        <p:spPr>
          <a:xfrm>
            <a:off x="3974972" y="300600"/>
            <a:ext cx="2148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mp4 videos</a:t>
            </a:r>
            <a:endParaRPr/>
          </a:p>
        </p:txBody>
      </p:sp>
      <p:cxnSp>
        <p:nvCxnSpPr>
          <p:cNvPr id="538" name="Google Shape;538;p62"/>
          <p:cNvCxnSpPr/>
          <p:nvPr/>
        </p:nvCxnSpPr>
        <p:spPr>
          <a:xfrm rot="10800000">
            <a:off x="1137925" y="2019282"/>
            <a:ext cx="865156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62"/>
          <p:cNvSpPr/>
          <p:nvPr/>
        </p:nvSpPr>
        <p:spPr>
          <a:xfrm>
            <a:off x="3967100" y="1457438"/>
            <a:ext cx="2148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480p video</a:t>
            </a:r>
            <a:endParaRPr/>
          </a:p>
        </p:txBody>
      </p:sp>
      <p:sp>
        <p:nvSpPr>
          <p:cNvPr id="540" name="Google Shape;540;p62"/>
          <p:cNvSpPr/>
          <p:nvPr/>
        </p:nvSpPr>
        <p:spPr>
          <a:xfrm>
            <a:off x="3959375" y="2035863"/>
            <a:ext cx="2148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1080p video</a:t>
            </a:r>
            <a:endParaRPr/>
          </a:p>
        </p:txBody>
      </p:sp>
      <p:sp>
        <p:nvSpPr>
          <p:cNvPr id="541" name="Google Shape;541;p62"/>
          <p:cNvSpPr/>
          <p:nvPr/>
        </p:nvSpPr>
        <p:spPr>
          <a:xfrm>
            <a:off x="3967100" y="2655125"/>
            <a:ext cx="2148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 video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7219797" y="2948701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Format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7219797" y="4558513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Notification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4" name="Google Shape;544;p62"/>
          <p:cNvSpPr txBox="1"/>
          <p:nvPr/>
        </p:nvSpPr>
        <p:spPr>
          <a:xfrm>
            <a:off x="7219797" y="1234263"/>
            <a:ext cx="1332360" cy="5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Compress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Service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545" name="Google Shape;545;p62"/>
          <p:cNvCxnSpPr/>
          <p:nvPr/>
        </p:nvCxnSpPr>
        <p:spPr>
          <a:xfrm rot="-2966295">
            <a:off x="2721588" y="1108856"/>
            <a:ext cx="1414495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62"/>
          <p:cNvCxnSpPr/>
          <p:nvPr/>
        </p:nvCxnSpPr>
        <p:spPr>
          <a:xfrm>
            <a:off x="6192647" y="491775"/>
            <a:ext cx="1201500" cy="6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62"/>
          <p:cNvCxnSpPr/>
          <p:nvPr/>
        </p:nvCxnSpPr>
        <p:spPr>
          <a:xfrm flipH="1">
            <a:off x="6105281" y="659281"/>
            <a:ext cx="1283700" cy="409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62"/>
          <p:cNvSpPr txBox="1"/>
          <p:nvPr/>
        </p:nvSpPr>
        <p:spPr>
          <a:xfrm>
            <a:off x="103075" y="2402488"/>
            <a:ext cx="1185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Uploaded!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549" name="Google Shape;549;p62"/>
          <p:cNvCxnSpPr/>
          <p:nvPr/>
        </p:nvCxnSpPr>
        <p:spPr>
          <a:xfrm>
            <a:off x="6130475" y="1149863"/>
            <a:ext cx="1233300" cy="922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62"/>
          <p:cNvCxnSpPr>
            <a:endCxn id="539" idx="3"/>
          </p:cNvCxnSpPr>
          <p:nvPr/>
        </p:nvCxnSpPr>
        <p:spPr>
          <a:xfrm rot="10800000">
            <a:off x="6115400" y="1677488"/>
            <a:ext cx="1236600" cy="59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62"/>
          <p:cNvCxnSpPr/>
          <p:nvPr/>
        </p:nvCxnSpPr>
        <p:spPr>
          <a:xfrm rot="10800000">
            <a:off x="6086500" y="2255700"/>
            <a:ext cx="1265400" cy="234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62"/>
          <p:cNvCxnSpPr>
            <a:endCxn id="541" idx="3"/>
          </p:cNvCxnSpPr>
          <p:nvPr/>
        </p:nvCxnSpPr>
        <p:spPr>
          <a:xfrm flipH="1">
            <a:off x="6115400" y="2673875"/>
            <a:ext cx="1208400" cy="20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3" name="Google Shape;5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91226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2147400" y="1515627"/>
            <a:ext cx="752051" cy="76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62"/>
          <p:cNvGrpSpPr/>
          <p:nvPr/>
        </p:nvGrpSpPr>
        <p:grpSpPr>
          <a:xfrm>
            <a:off x="219130" y="1583713"/>
            <a:ext cx="856787" cy="518123"/>
            <a:chOff x="2666325" y="4298650"/>
            <a:chExt cx="790176" cy="523250"/>
          </a:xfrm>
        </p:grpSpPr>
        <p:pic>
          <p:nvPicPr>
            <p:cNvPr id="556" name="Google Shape;556;p62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62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58" name="Google Shape;558;p6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481887" y="512852"/>
            <a:ext cx="752051" cy="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495912" y="2190452"/>
            <a:ext cx="752051" cy="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7509950" y="3795927"/>
            <a:ext cx="752051" cy="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2125" y="3157450"/>
            <a:ext cx="1305000" cy="13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2"/>
          <p:cNvPicPr preferRelativeResize="0"/>
          <p:nvPr/>
        </p:nvPicPr>
        <p:blipFill rotWithShape="1">
          <a:blip r:embed="rId7">
            <a:alphaModFix/>
          </a:blip>
          <a:srcRect b="31187" l="0" r="0" t="30352"/>
          <a:stretch/>
        </p:blipFill>
        <p:spPr>
          <a:xfrm>
            <a:off x="2212813" y="1234275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2"/>
          <p:cNvPicPr preferRelativeResize="0"/>
          <p:nvPr/>
        </p:nvPicPr>
        <p:blipFill rotWithShape="1">
          <a:blip r:embed="rId7">
            <a:alphaModFix/>
          </a:blip>
          <a:srcRect b="31187" l="0" r="0" t="30352"/>
          <a:stretch/>
        </p:blipFill>
        <p:spPr>
          <a:xfrm>
            <a:off x="7531763" y="251200"/>
            <a:ext cx="680325" cy="2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2"/>
          <p:cNvPicPr preferRelativeResize="0"/>
          <p:nvPr/>
        </p:nvPicPr>
        <p:blipFill rotWithShape="1">
          <a:blip r:embed="rId7">
            <a:alphaModFix/>
          </a:blip>
          <a:srcRect b="31187" l="0" r="0" t="30352"/>
          <a:stretch/>
        </p:blipFill>
        <p:spPr>
          <a:xfrm>
            <a:off x="7545800" y="1897550"/>
            <a:ext cx="680325" cy="26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62"/>
          <p:cNvCxnSpPr/>
          <p:nvPr/>
        </p:nvCxnSpPr>
        <p:spPr>
          <a:xfrm>
            <a:off x="6132847" y="2990563"/>
            <a:ext cx="1254300" cy="1122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 pros and cons</a:t>
            </a:r>
            <a:endParaRPr/>
          </a:p>
        </p:txBody>
      </p:sp>
      <p:sp>
        <p:nvSpPr>
          <p:cNvPr id="571" name="Google Shape;571;p63"/>
          <p:cNvSpPr txBox="1"/>
          <p:nvPr>
            <p:ph idx="1" type="body"/>
          </p:nvPr>
        </p:nvSpPr>
        <p:spPr>
          <a:xfrm>
            <a:off x="311700" y="1152475"/>
            <a:ext cx="39411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w/ multiple receivers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microservices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 Coupling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while clients not running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3"/>
          <p:cNvSpPr txBox="1"/>
          <p:nvPr>
            <p:ph idx="1" type="body"/>
          </p:nvPr>
        </p:nvSpPr>
        <p:spPr>
          <a:xfrm>
            <a:off x="4505050" y="1152475"/>
            <a:ext cx="3941100" cy="3615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delivery issues </a:t>
            </a:r>
            <a:r>
              <a:rPr lang="en" sz="900"/>
              <a:t>(Two generals problem)</a:t>
            </a:r>
            <a:endParaRPr sz="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saturation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 Demo</a:t>
            </a:r>
            <a:endParaRPr/>
          </a:p>
        </p:txBody>
      </p:sp>
      <p:sp>
        <p:nvSpPr>
          <p:cNvPr id="578" name="Google Shape;57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a job and have worker pick them up</a:t>
            </a:r>
            <a:endParaRPr/>
          </a:p>
        </p:txBody>
      </p:sp>
      <p:sp>
        <p:nvSpPr>
          <p:cNvPr id="579" name="Google Shape;579;p6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/>
          <p:nvPr>
            <p:ph type="ctrTitle"/>
          </p:nvPr>
        </p:nvSpPr>
        <p:spPr>
          <a:xfrm>
            <a:off x="311708" y="48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vs </a:t>
            </a:r>
            <a:r>
              <a:rPr lang="en"/>
              <a:t>Demultiplexing</a:t>
            </a:r>
            <a:endParaRPr/>
          </a:p>
        </p:txBody>
      </p:sp>
      <p:sp>
        <p:nvSpPr>
          <p:cNvPr id="585" name="Google Shape;585;p65"/>
          <p:cNvSpPr txBox="1"/>
          <p:nvPr>
            <p:ph idx="1" type="subTitle"/>
          </p:nvPr>
        </p:nvSpPr>
        <p:spPr>
          <a:xfrm>
            <a:off x="311700" y="257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HTTP/2, QUIC,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Pool, MPTCP</a:t>
            </a:r>
            <a:endParaRPr/>
          </a:p>
        </p:txBody>
      </p:sp>
      <p:sp>
        <p:nvSpPr>
          <p:cNvPr id="586" name="Google Shape;586;p6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vs </a:t>
            </a:r>
            <a:r>
              <a:rPr lang="en"/>
              <a:t>Demultiplexing</a:t>
            </a:r>
            <a:endParaRPr/>
          </a:p>
        </p:txBody>
      </p:sp>
      <p:cxnSp>
        <p:nvCxnSpPr>
          <p:cNvPr id="592" name="Google Shape;592;p66"/>
          <p:cNvCxnSpPr/>
          <p:nvPr/>
        </p:nvCxnSpPr>
        <p:spPr>
          <a:xfrm flipH="1" rot="10800000">
            <a:off x="482350" y="16169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66"/>
          <p:cNvSpPr/>
          <p:nvPr/>
        </p:nvSpPr>
        <p:spPr>
          <a:xfrm>
            <a:off x="2480821" y="1377475"/>
            <a:ext cx="866400" cy="13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4" name="Google Shape;594;p66"/>
          <p:cNvCxnSpPr/>
          <p:nvPr/>
        </p:nvCxnSpPr>
        <p:spPr>
          <a:xfrm flipH="1" rot="10800000">
            <a:off x="482350" y="20245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66"/>
          <p:cNvCxnSpPr/>
          <p:nvPr/>
        </p:nvCxnSpPr>
        <p:spPr>
          <a:xfrm flipH="1" rot="10800000">
            <a:off x="482350" y="24321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66"/>
          <p:cNvSpPr/>
          <p:nvPr/>
        </p:nvSpPr>
        <p:spPr>
          <a:xfrm>
            <a:off x="2449042" y="3218200"/>
            <a:ext cx="900000" cy="13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66"/>
          <p:cNvCxnSpPr/>
          <p:nvPr/>
        </p:nvCxnSpPr>
        <p:spPr>
          <a:xfrm>
            <a:off x="235500" y="3854783"/>
            <a:ext cx="7002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66"/>
          <p:cNvCxnSpPr/>
          <p:nvPr/>
        </p:nvCxnSpPr>
        <p:spPr>
          <a:xfrm>
            <a:off x="961541" y="3854783"/>
            <a:ext cx="7002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66"/>
          <p:cNvCxnSpPr/>
          <p:nvPr/>
        </p:nvCxnSpPr>
        <p:spPr>
          <a:xfrm>
            <a:off x="1704158" y="3854783"/>
            <a:ext cx="7002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66"/>
          <p:cNvCxnSpPr/>
          <p:nvPr/>
        </p:nvCxnSpPr>
        <p:spPr>
          <a:xfrm flipH="1" rot="10800000">
            <a:off x="3458347" y="3447138"/>
            <a:ext cx="19557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66"/>
          <p:cNvCxnSpPr/>
          <p:nvPr/>
        </p:nvCxnSpPr>
        <p:spPr>
          <a:xfrm flipH="1" rot="10800000">
            <a:off x="3458347" y="3854763"/>
            <a:ext cx="19557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66"/>
          <p:cNvCxnSpPr/>
          <p:nvPr/>
        </p:nvCxnSpPr>
        <p:spPr>
          <a:xfrm flipH="1" rot="10800000">
            <a:off x="3458347" y="4262388"/>
            <a:ext cx="1955700" cy="8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66"/>
          <p:cNvCxnSpPr/>
          <p:nvPr/>
        </p:nvCxnSpPr>
        <p:spPr>
          <a:xfrm>
            <a:off x="3402511" y="1985108"/>
            <a:ext cx="673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6"/>
          <p:cNvCxnSpPr/>
          <p:nvPr/>
        </p:nvCxnSpPr>
        <p:spPr>
          <a:xfrm>
            <a:off x="4101475" y="1985108"/>
            <a:ext cx="673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66"/>
          <p:cNvCxnSpPr/>
          <p:nvPr/>
        </p:nvCxnSpPr>
        <p:spPr>
          <a:xfrm>
            <a:off x="4816395" y="1985108"/>
            <a:ext cx="673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"/>
          <p:cNvSpPr/>
          <p:nvPr/>
        </p:nvSpPr>
        <p:spPr>
          <a:xfrm>
            <a:off x="4358025" y="1417325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example HTTP/2</a:t>
            </a:r>
            <a:endParaRPr/>
          </a:p>
        </p:txBody>
      </p:sp>
      <p:cxnSp>
        <p:nvCxnSpPr>
          <p:cNvPr id="612" name="Google Shape;612;p67"/>
          <p:cNvCxnSpPr/>
          <p:nvPr/>
        </p:nvCxnSpPr>
        <p:spPr>
          <a:xfrm flipH="1" rot="10800000">
            <a:off x="4639575" y="15651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3" name="Google Shape;613;p67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236425" y="1508562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7"/>
          <p:cNvSpPr txBox="1"/>
          <p:nvPr/>
        </p:nvSpPr>
        <p:spPr>
          <a:xfrm>
            <a:off x="4796427" y="1071600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3 HTTP/1.1 Connections</a:t>
            </a:r>
            <a:endParaRPr sz="900">
              <a:solidFill>
                <a:srgbClr val="A2A9B1"/>
              </a:solidFill>
            </a:endParaRPr>
          </a:p>
        </p:txBody>
      </p:sp>
      <p:pic>
        <p:nvPicPr>
          <p:cNvPr id="615" name="Google Shape;61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550" y="1238025"/>
            <a:ext cx="1210100" cy="12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50" y="1417321"/>
            <a:ext cx="851525" cy="85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" name="Google Shape;617;p67"/>
          <p:cNvCxnSpPr/>
          <p:nvPr/>
        </p:nvCxnSpPr>
        <p:spPr>
          <a:xfrm flipH="1" rot="10800000">
            <a:off x="990375" y="14932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67"/>
          <p:cNvCxnSpPr/>
          <p:nvPr/>
        </p:nvCxnSpPr>
        <p:spPr>
          <a:xfrm flipH="1" rot="10800000">
            <a:off x="990375" y="19008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67"/>
          <p:cNvCxnSpPr/>
          <p:nvPr/>
        </p:nvCxnSpPr>
        <p:spPr>
          <a:xfrm flipH="1" rot="10800000">
            <a:off x="990375" y="23084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67"/>
          <p:cNvSpPr txBox="1"/>
          <p:nvPr/>
        </p:nvSpPr>
        <p:spPr>
          <a:xfrm>
            <a:off x="1107225" y="109302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1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21" name="Google Shape;621;p67"/>
          <p:cNvSpPr txBox="1"/>
          <p:nvPr/>
        </p:nvSpPr>
        <p:spPr>
          <a:xfrm>
            <a:off x="1141825" y="1523600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2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22" name="Google Shape;622;p67"/>
          <p:cNvSpPr txBox="1"/>
          <p:nvPr/>
        </p:nvSpPr>
        <p:spPr>
          <a:xfrm>
            <a:off x="1107225" y="191637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3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23" name="Google Shape;623;p67"/>
          <p:cNvSpPr txBox="1"/>
          <p:nvPr/>
        </p:nvSpPr>
        <p:spPr>
          <a:xfrm>
            <a:off x="7021300" y="1093025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HTTP/1.1 server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24" name="Google Shape;624;p67"/>
          <p:cNvSpPr/>
          <p:nvPr/>
        </p:nvSpPr>
        <p:spPr>
          <a:xfrm>
            <a:off x="4358025" y="3652925"/>
            <a:ext cx="2578500" cy="1059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5" name="Google Shape;625;p67"/>
          <p:cNvCxnSpPr/>
          <p:nvPr/>
        </p:nvCxnSpPr>
        <p:spPr>
          <a:xfrm flipH="1" rot="10800000">
            <a:off x="4639575" y="38007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6" name="Google Shape;626;p67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236425" y="3763987"/>
            <a:ext cx="900000" cy="9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550" y="3473625"/>
            <a:ext cx="1210100" cy="12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50" y="3652921"/>
            <a:ext cx="851525" cy="85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67"/>
          <p:cNvCxnSpPr/>
          <p:nvPr/>
        </p:nvCxnSpPr>
        <p:spPr>
          <a:xfrm flipH="1" rot="10800000">
            <a:off x="990375" y="37288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67"/>
          <p:cNvCxnSpPr/>
          <p:nvPr/>
        </p:nvCxnSpPr>
        <p:spPr>
          <a:xfrm flipH="1" rot="10800000">
            <a:off x="990375" y="41364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67"/>
          <p:cNvCxnSpPr/>
          <p:nvPr/>
        </p:nvCxnSpPr>
        <p:spPr>
          <a:xfrm flipH="1" rot="10800000">
            <a:off x="990375" y="45440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67"/>
          <p:cNvSpPr txBox="1"/>
          <p:nvPr/>
        </p:nvSpPr>
        <p:spPr>
          <a:xfrm>
            <a:off x="1107225" y="332862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1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33" name="Google Shape;633;p67"/>
          <p:cNvSpPr txBox="1"/>
          <p:nvPr/>
        </p:nvSpPr>
        <p:spPr>
          <a:xfrm>
            <a:off x="1141825" y="3759200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2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34" name="Google Shape;634;p67"/>
          <p:cNvSpPr txBox="1"/>
          <p:nvPr/>
        </p:nvSpPr>
        <p:spPr>
          <a:xfrm>
            <a:off x="1107225" y="415197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3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7021300" y="334845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HTTP/2 server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36" name="Google Shape;636;p67"/>
          <p:cNvSpPr/>
          <p:nvPr/>
        </p:nvSpPr>
        <p:spPr>
          <a:xfrm>
            <a:off x="4358025" y="1820800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67"/>
          <p:cNvCxnSpPr/>
          <p:nvPr/>
        </p:nvCxnSpPr>
        <p:spPr>
          <a:xfrm flipH="1" rot="10800000">
            <a:off x="4639575" y="1968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67"/>
          <p:cNvSpPr/>
          <p:nvPr/>
        </p:nvSpPr>
        <p:spPr>
          <a:xfrm>
            <a:off x="4345296" y="2224275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67"/>
          <p:cNvCxnSpPr/>
          <p:nvPr/>
        </p:nvCxnSpPr>
        <p:spPr>
          <a:xfrm flipH="1" rot="10800000">
            <a:off x="4626846" y="23721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67"/>
          <p:cNvCxnSpPr/>
          <p:nvPr/>
        </p:nvCxnSpPr>
        <p:spPr>
          <a:xfrm flipH="1" rot="10800000">
            <a:off x="4666004" y="41785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67"/>
          <p:cNvCxnSpPr/>
          <p:nvPr/>
        </p:nvCxnSpPr>
        <p:spPr>
          <a:xfrm flipH="1" rot="10800000">
            <a:off x="4639571" y="44963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67"/>
          <p:cNvSpPr txBox="1"/>
          <p:nvPr/>
        </p:nvSpPr>
        <p:spPr>
          <a:xfrm>
            <a:off x="4796427" y="3348450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1 HTTP/2 Connection</a:t>
            </a:r>
            <a:endParaRPr sz="900">
              <a:solidFill>
                <a:srgbClr val="A2A9B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HTTP/2 on the Backend</a:t>
            </a:r>
            <a:endParaRPr/>
          </a:p>
        </p:txBody>
      </p:sp>
      <p:pic>
        <p:nvPicPr>
          <p:cNvPr id="648" name="Google Shape;648;p68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689800" y="2020175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8"/>
          <p:cNvSpPr txBox="1"/>
          <p:nvPr/>
        </p:nvSpPr>
        <p:spPr>
          <a:xfrm>
            <a:off x="7474675" y="1604638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HTTP/2 server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50" name="Google Shape;650;p68"/>
          <p:cNvSpPr/>
          <p:nvPr/>
        </p:nvSpPr>
        <p:spPr>
          <a:xfrm>
            <a:off x="4843425" y="1739075"/>
            <a:ext cx="2418600" cy="1059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1" name="Google Shape;651;p68"/>
          <p:cNvCxnSpPr/>
          <p:nvPr/>
        </p:nvCxnSpPr>
        <p:spPr>
          <a:xfrm flipH="1" rot="10800000">
            <a:off x="5124975" y="18869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68"/>
          <p:cNvCxnSpPr/>
          <p:nvPr/>
        </p:nvCxnSpPr>
        <p:spPr>
          <a:xfrm flipH="1" rot="10800000">
            <a:off x="5151404" y="2264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68"/>
          <p:cNvCxnSpPr/>
          <p:nvPr/>
        </p:nvCxnSpPr>
        <p:spPr>
          <a:xfrm flipH="1" rot="10800000">
            <a:off x="5124971" y="25824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68"/>
          <p:cNvSpPr txBox="1"/>
          <p:nvPr/>
        </p:nvSpPr>
        <p:spPr>
          <a:xfrm>
            <a:off x="5281827" y="1434600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1 HTTP/2 Connection</a:t>
            </a:r>
            <a:endParaRPr sz="900">
              <a:solidFill>
                <a:srgbClr val="A2A9B1"/>
              </a:solidFill>
            </a:endParaRPr>
          </a:p>
        </p:txBody>
      </p:sp>
      <p:pic>
        <p:nvPicPr>
          <p:cNvPr id="655" name="Google Shape;655;p68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652063" y="1967212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68"/>
          <p:cNvGrpSpPr/>
          <p:nvPr/>
        </p:nvGrpSpPr>
        <p:grpSpPr>
          <a:xfrm>
            <a:off x="159080" y="1922188"/>
            <a:ext cx="856787" cy="518123"/>
            <a:chOff x="2666325" y="4298650"/>
            <a:chExt cx="790176" cy="523250"/>
          </a:xfrm>
        </p:grpSpPr>
        <p:pic>
          <p:nvPicPr>
            <p:cNvPr id="657" name="Google Shape;657;p68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68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9" name="Google Shape;659;p68"/>
          <p:cNvSpPr/>
          <p:nvPr/>
        </p:nvSpPr>
        <p:spPr>
          <a:xfrm>
            <a:off x="1258173" y="169202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68"/>
          <p:cNvCxnSpPr/>
          <p:nvPr/>
        </p:nvCxnSpPr>
        <p:spPr>
          <a:xfrm flipH="1" rot="10800000">
            <a:off x="1387313" y="18398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68"/>
          <p:cNvSpPr txBox="1"/>
          <p:nvPr/>
        </p:nvSpPr>
        <p:spPr>
          <a:xfrm>
            <a:off x="1509414" y="1341775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3 HTTP/1.1 Connections</a:t>
            </a:r>
            <a:endParaRPr sz="900">
              <a:solidFill>
                <a:srgbClr val="A2A9B1"/>
              </a:solidFill>
            </a:endParaRPr>
          </a:p>
        </p:txBody>
      </p:sp>
      <p:sp>
        <p:nvSpPr>
          <p:cNvPr id="662" name="Google Shape;662;p68"/>
          <p:cNvSpPr/>
          <p:nvPr/>
        </p:nvSpPr>
        <p:spPr>
          <a:xfrm>
            <a:off x="1258173" y="2095500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68"/>
          <p:cNvCxnSpPr/>
          <p:nvPr/>
        </p:nvCxnSpPr>
        <p:spPr>
          <a:xfrm flipH="1" rot="10800000">
            <a:off x="1387313" y="22433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68"/>
          <p:cNvSpPr/>
          <p:nvPr/>
        </p:nvSpPr>
        <p:spPr>
          <a:xfrm>
            <a:off x="1245426" y="249897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68"/>
          <p:cNvCxnSpPr/>
          <p:nvPr/>
        </p:nvCxnSpPr>
        <p:spPr>
          <a:xfrm flipH="1" rot="10800000">
            <a:off x="1374584" y="26468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68"/>
          <p:cNvSpPr txBox="1"/>
          <p:nvPr/>
        </p:nvSpPr>
        <p:spPr>
          <a:xfrm>
            <a:off x="3372488" y="1134450"/>
            <a:ext cx="158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Proxy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 (e.g. ENVOY)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h1 frontend h2 backend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667" name="Google Shape;667;p68"/>
          <p:cNvSpPr txBox="1"/>
          <p:nvPr/>
        </p:nvSpPr>
        <p:spPr>
          <a:xfrm>
            <a:off x="311700" y="3107800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ECF0"/>
                </a:solidFill>
              </a:rPr>
              <a:t>More throughput</a:t>
            </a:r>
            <a:endParaRPr>
              <a:solidFill>
                <a:srgbClr val="EAEC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ECF0"/>
                </a:solidFill>
              </a:rPr>
              <a:t>High backend resources (CPU for h2)</a:t>
            </a:r>
            <a:endParaRPr>
              <a:solidFill>
                <a:srgbClr val="EAECF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</a:t>
            </a:r>
            <a:r>
              <a:rPr lang="en"/>
              <a:t>ultiplexing HTTP/1.1 on the Backend</a:t>
            </a:r>
            <a:endParaRPr/>
          </a:p>
        </p:txBody>
      </p:sp>
      <p:pic>
        <p:nvPicPr>
          <p:cNvPr id="673" name="Google Shape;673;p6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702550" y="1885750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9"/>
          <p:cNvSpPr txBox="1"/>
          <p:nvPr/>
        </p:nvSpPr>
        <p:spPr>
          <a:xfrm>
            <a:off x="7487425" y="1470213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HTTP/1.1 server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675" name="Google Shape;675;p69"/>
          <p:cNvSpPr/>
          <p:nvPr/>
        </p:nvSpPr>
        <p:spPr>
          <a:xfrm>
            <a:off x="1124675" y="1739075"/>
            <a:ext cx="2418600" cy="1059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9"/>
          <p:cNvCxnSpPr/>
          <p:nvPr/>
        </p:nvCxnSpPr>
        <p:spPr>
          <a:xfrm flipH="1" rot="10800000">
            <a:off x="1406225" y="18869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69"/>
          <p:cNvCxnSpPr/>
          <p:nvPr/>
        </p:nvCxnSpPr>
        <p:spPr>
          <a:xfrm flipH="1" rot="10800000">
            <a:off x="1432654" y="2264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69"/>
          <p:cNvCxnSpPr/>
          <p:nvPr/>
        </p:nvCxnSpPr>
        <p:spPr>
          <a:xfrm flipH="1" rot="10800000">
            <a:off x="1406221" y="25824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69"/>
          <p:cNvSpPr txBox="1"/>
          <p:nvPr/>
        </p:nvSpPr>
        <p:spPr>
          <a:xfrm>
            <a:off x="1563077" y="1434600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1 HTTP/2 Connection</a:t>
            </a:r>
            <a:endParaRPr sz="900">
              <a:solidFill>
                <a:srgbClr val="A2A9B1"/>
              </a:solidFill>
            </a:endParaRPr>
          </a:p>
        </p:txBody>
      </p:sp>
      <p:pic>
        <p:nvPicPr>
          <p:cNvPr id="680" name="Google Shape;680;p6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723463" y="1967212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9"/>
          <p:cNvSpPr txBox="1"/>
          <p:nvPr/>
        </p:nvSpPr>
        <p:spPr>
          <a:xfrm>
            <a:off x="3443888" y="1134450"/>
            <a:ext cx="158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Proxy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 (e.g. ENVOY)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h2 frontend h1 backend</a:t>
            </a:r>
            <a:endParaRPr sz="1200">
              <a:solidFill>
                <a:srgbClr val="A2A9B1"/>
              </a:solidFill>
            </a:endParaRPr>
          </a:p>
        </p:txBody>
      </p:sp>
      <p:grpSp>
        <p:nvGrpSpPr>
          <p:cNvPr id="682" name="Google Shape;682;p69"/>
          <p:cNvGrpSpPr/>
          <p:nvPr/>
        </p:nvGrpSpPr>
        <p:grpSpPr>
          <a:xfrm>
            <a:off x="159080" y="1922188"/>
            <a:ext cx="856787" cy="518123"/>
            <a:chOff x="2666325" y="4298650"/>
            <a:chExt cx="790176" cy="523250"/>
          </a:xfrm>
        </p:grpSpPr>
        <p:pic>
          <p:nvPicPr>
            <p:cNvPr id="683" name="Google Shape;683;p6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69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5" name="Google Shape;685;p69"/>
          <p:cNvSpPr/>
          <p:nvPr/>
        </p:nvSpPr>
        <p:spPr>
          <a:xfrm>
            <a:off x="5036948" y="1692013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69"/>
          <p:cNvCxnSpPr/>
          <p:nvPr/>
        </p:nvCxnSpPr>
        <p:spPr>
          <a:xfrm flipH="1" rot="10800000">
            <a:off x="5166088" y="1839875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69"/>
          <p:cNvSpPr txBox="1"/>
          <p:nvPr/>
        </p:nvSpPr>
        <p:spPr>
          <a:xfrm>
            <a:off x="5475339" y="1346288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3 HTTP/1.1 Connections</a:t>
            </a:r>
            <a:endParaRPr sz="900">
              <a:solidFill>
                <a:srgbClr val="A2A9B1"/>
              </a:solidFill>
            </a:endParaRPr>
          </a:p>
        </p:txBody>
      </p:sp>
      <p:sp>
        <p:nvSpPr>
          <p:cNvPr id="688" name="Google Shape;688;p69"/>
          <p:cNvSpPr/>
          <p:nvPr/>
        </p:nvSpPr>
        <p:spPr>
          <a:xfrm>
            <a:off x="5036948" y="2095488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69"/>
          <p:cNvCxnSpPr/>
          <p:nvPr/>
        </p:nvCxnSpPr>
        <p:spPr>
          <a:xfrm flipH="1" rot="10800000">
            <a:off x="5166088" y="2243350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69"/>
          <p:cNvSpPr/>
          <p:nvPr/>
        </p:nvSpPr>
        <p:spPr>
          <a:xfrm>
            <a:off x="5024201" y="2498963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1" name="Google Shape;691;p69"/>
          <p:cNvCxnSpPr/>
          <p:nvPr/>
        </p:nvCxnSpPr>
        <p:spPr>
          <a:xfrm flipH="1" rot="10800000">
            <a:off x="5153359" y="2646825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69"/>
          <p:cNvSpPr txBox="1"/>
          <p:nvPr/>
        </p:nvSpPr>
        <p:spPr>
          <a:xfrm>
            <a:off x="248975" y="3182425"/>
            <a:ext cx="30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ECF0"/>
                </a:solidFill>
              </a:rPr>
              <a:t>less</a:t>
            </a:r>
            <a:r>
              <a:rPr lang="en">
                <a:solidFill>
                  <a:srgbClr val="EAECF0"/>
                </a:solidFill>
              </a:rPr>
              <a:t> throughput</a:t>
            </a:r>
            <a:endParaRPr>
              <a:solidFill>
                <a:srgbClr val="EAEC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ECF0"/>
                </a:solidFill>
              </a:rPr>
              <a:t>low backend resources (simple h1)</a:t>
            </a:r>
            <a:endParaRPr>
              <a:solidFill>
                <a:srgbClr val="EAECF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Pooling</a:t>
            </a:r>
            <a:endParaRPr/>
          </a:p>
        </p:txBody>
      </p:sp>
      <p:sp>
        <p:nvSpPr>
          <p:cNvPr id="698" name="Google Shape;698;p70"/>
          <p:cNvSpPr txBox="1"/>
          <p:nvPr/>
        </p:nvSpPr>
        <p:spPr>
          <a:xfrm>
            <a:off x="7487425" y="1225938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Database Server</a:t>
            </a:r>
            <a:endParaRPr>
              <a:solidFill>
                <a:srgbClr val="A2A9B1"/>
              </a:solidFill>
            </a:endParaRPr>
          </a:p>
        </p:txBody>
      </p:sp>
      <p:cxnSp>
        <p:nvCxnSpPr>
          <p:cNvPr id="699" name="Google Shape;699;p70"/>
          <p:cNvCxnSpPr/>
          <p:nvPr/>
        </p:nvCxnSpPr>
        <p:spPr>
          <a:xfrm flipH="1" rot="10800000">
            <a:off x="1406225" y="18869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70"/>
          <p:cNvCxnSpPr/>
          <p:nvPr/>
        </p:nvCxnSpPr>
        <p:spPr>
          <a:xfrm flipH="1" rot="10800000">
            <a:off x="1432654" y="2264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70"/>
          <p:cNvCxnSpPr/>
          <p:nvPr/>
        </p:nvCxnSpPr>
        <p:spPr>
          <a:xfrm flipH="1" rot="10800000">
            <a:off x="1406221" y="25824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2" name="Google Shape;702;p7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771175" y="1788887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0"/>
          <p:cNvSpPr txBox="1"/>
          <p:nvPr/>
        </p:nvSpPr>
        <p:spPr>
          <a:xfrm>
            <a:off x="3455938" y="1218650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Backend Server</a:t>
            </a:r>
            <a:endParaRPr sz="1200">
              <a:solidFill>
                <a:srgbClr val="A2A9B1"/>
              </a:solidFill>
            </a:endParaRPr>
          </a:p>
        </p:txBody>
      </p:sp>
      <p:grpSp>
        <p:nvGrpSpPr>
          <p:cNvPr id="704" name="Google Shape;704;p70"/>
          <p:cNvGrpSpPr/>
          <p:nvPr/>
        </p:nvGrpSpPr>
        <p:grpSpPr>
          <a:xfrm>
            <a:off x="159080" y="1922188"/>
            <a:ext cx="856787" cy="518123"/>
            <a:chOff x="2666325" y="4298650"/>
            <a:chExt cx="790176" cy="523250"/>
          </a:xfrm>
        </p:grpSpPr>
        <p:pic>
          <p:nvPicPr>
            <p:cNvPr id="705" name="Google Shape;705;p70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70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7" name="Google Shape;707;p70"/>
          <p:cNvSpPr/>
          <p:nvPr/>
        </p:nvSpPr>
        <p:spPr>
          <a:xfrm>
            <a:off x="5036948" y="1692013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70"/>
          <p:cNvCxnSpPr/>
          <p:nvPr/>
        </p:nvCxnSpPr>
        <p:spPr>
          <a:xfrm flipH="1" rot="10800000">
            <a:off x="5166088" y="1839875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70"/>
          <p:cNvSpPr txBox="1"/>
          <p:nvPr/>
        </p:nvSpPr>
        <p:spPr>
          <a:xfrm>
            <a:off x="5475339" y="1346288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4 </a:t>
            </a:r>
            <a:r>
              <a:rPr lang="en" sz="900">
                <a:solidFill>
                  <a:srgbClr val="A2A9B1"/>
                </a:solidFill>
              </a:rPr>
              <a:t>Database Connections</a:t>
            </a:r>
            <a:endParaRPr sz="900">
              <a:solidFill>
                <a:srgbClr val="A2A9B1"/>
              </a:solidFill>
            </a:endParaRPr>
          </a:p>
        </p:txBody>
      </p:sp>
      <p:sp>
        <p:nvSpPr>
          <p:cNvPr id="710" name="Google Shape;710;p70"/>
          <p:cNvSpPr/>
          <p:nvPr/>
        </p:nvSpPr>
        <p:spPr>
          <a:xfrm>
            <a:off x="5036948" y="2095488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70"/>
          <p:cNvCxnSpPr/>
          <p:nvPr/>
        </p:nvCxnSpPr>
        <p:spPr>
          <a:xfrm flipH="1" rot="10800000">
            <a:off x="5166088" y="2243350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70"/>
          <p:cNvSpPr/>
          <p:nvPr/>
        </p:nvSpPr>
        <p:spPr>
          <a:xfrm>
            <a:off x="5024201" y="2498963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70"/>
          <p:cNvCxnSpPr/>
          <p:nvPr/>
        </p:nvCxnSpPr>
        <p:spPr>
          <a:xfrm flipH="1" rot="10800000">
            <a:off x="5153359" y="2646825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4" name="Google Shape;71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925" y="1553537"/>
            <a:ext cx="1430375" cy="14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70"/>
          <p:cNvSpPr/>
          <p:nvPr/>
        </p:nvSpPr>
        <p:spPr>
          <a:xfrm>
            <a:off x="5024201" y="2902438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6" name="Google Shape;716;p70"/>
          <p:cNvCxnSpPr/>
          <p:nvPr/>
        </p:nvCxnSpPr>
        <p:spPr>
          <a:xfrm flipH="1" rot="10800000">
            <a:off x="1432646" y="29839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70"/>
          <p:cNvCxnSpPr/>
          <p:nvPr/>
        </p:nvCxnSpPr>
        <p:spPr>
          <a:xfrm flipH="1" rot="10800000">
            <a:off x="5171346" y="30458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70"/>
          <p:cNvCxnSpPr/>
          <p:nvPr/>
        </p:nvCxnSpPr>
        <p:spPr>
          <a:xfrm flipH="1" rot="10800000">
            <a:off x="1406221" y="33479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9" name="Google Shape;719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5572" y="3139250"/>
            <a:ext cx="425600" cy="4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70"/>
          <p:cNvCxnSpPr/>
          <p:nvPr/>
        </p:nvCxnSpPr>
        <p:spPr>
          <a:xfrm flipH="1" rot="10800000">
            <a:off x="5141813" y="18282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1"/>
          <p:cNvSpPr/>
          <p:nvPr/>
        </p:nvSpPr>
        <p:spPr>
          <a:xfrm>
            <a:off x="4358025" y="1417325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</a:t>
            </a:r>
            <a:r>
              <a:rPr lang="en"/>
              <a:t>demultiplexing</a:t>
            </a:r>
            <a:r>
              <a:rPr lang="en"/>
              <a:t> in HTTP/1.1</a:t>
            </a:r>
            <a:endParaRPr/>
          </a:p>
        </p:txBody>
      </p:sp>
      <p:cxnSp>
        <p:nvCxnSpPr>
          <p:cNvPr id="727" name="Google Shape;727;p71"/>
          <p:cNvCxnSpPr/>
          <p:nvPr/>
        </p:nvCxnSpPr>
        <p:spPr>
          <a:xfrm flipH="1" rot="10800000">
            <a:off x="4639575" y="15651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8" name="Google Shape;728;p7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236425" y="1508562"/>
            <a:ext cx="900000" cy="91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71"/>
          <p:cNvSpPr txBox="1"/>
          <p:nvPr/>
        </p:nvSpPr>
        <p:spPr>
          <a:xfrm>
            <a:off x="4796427" y="1071600"/>
            <a:ext cx="16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6</a:t>
            </a:r>
            <a:r>
              <a:rPr lang="en" sz="900">
                <a:solidFill>
                  <a:srgbClr val="A2A9B1"/>
                </a:solidFill>
              </a:rPr>
              <a:t> HTTP/1.1 Connections</a:t>
            </a:r>
            <a:endParaRPr sz="900">
              <a:solidFill>
                <a:srgbClr val="A2A9B1"/>
              </a:solidFill>
            </a:endParaRPr>
          </a:p>
        </p:txBody>
      </p:sp>
      <p:pic>
        <p:nvPicPr>
          <p:cNvPr id="730" name="Google Shape;73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550" y="2120200"/>
            <a:ext cx="1210100" cy="12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75" y="2437771"/>
            <a:ext cx="851525" cy="85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p71"/>
          <p:cNvCxnSpPr/>
          <p:nvPr/>
        </p:nvCxnSpPr>
        <p:spPr>
          <a:xfrm flipH="1" rot="10800000">
            <a:off x="1003100" y="2513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71"/>
          <p:cNvCxnSpPr/>
          <p:nvPr/>
        </p:nvCxnSpPr>
        <p:spPr>
          <a:xfrm flipH="1" rot="10800000">
            <a:off x="1003100" y="292128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71"/>
          <p:cNvCxnSpPr/>
          <p:nvPr/>
        </p:nvCxnSpPr>
        <p:spPr>
          <a:xfrm flipH="1" rot="10800000">
            <a:off x="1003100" y="332891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71"/>
          <p:cNvSpPr txBox="1"/>
          <p:nvPr/>
        </p:nvSpPr>
        <p:spPr>
          <a:xfrm>
            <a:off x="1119950" y="211347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1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736" name="Google Shape;736;p71"/>
          <p:cNvSpPr txBox="1"/>
          <p:nvPr/>
        </p:nvSpPr>
        <p:spPr>
          <a:xfrm>
            <a:off x="1154550" y="2544050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2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737" name="Google Shape;737;p71"/>
          <p:cNvSpPr txBox="1"/>
          <p:nvPr/>
        </p:nvSpPr>
        <p:spPr>
          <a:xfrm>
            <a:off x="1119950" y="2936825"/>
            <a:ext cx="16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 request 3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738" name="Google Shape;738;p71"/>
          <p:cNvSpPr txBox="1"/>
          <p:nvPr/>
        </p:nvSpPr>
        <p:spPr>
          <a:xfrm>
            <a:off x="7021300" y="1093025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A9B1"/>
                </a:solidFill>
              </a:rPr>
              <a:t>HTTP/1.1 server</a:t>
            </a:r>
            <a:endParaRPr>
              <a:solidFill>
                <a:srgbClr val="A2A9B1"/>
              </a:solidFill>
            </a:endParaRPr>
          </a:p>
        </p:txBody>
      </p:sp>
      <p:sp>
        <p:nvSpPr>
          <p:cNvPr id="739" name="Google Shape;739;p71"/>
          <p:cNvSpPr/>
          <p:nvPr/>
        </p:nvSpPr>
        <p:spPr>
          <a:xfrm>
            <a:off x="4358025" y="1820800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71"/>
          <p:cNvCxnSpPr/>
          <p:nvPr/>
        </p:nvCxnSpPr>
        <p:spPr>
          <a:xfrm flipH="1" rot="10800000">
            <a:off x="4639575" y="1968663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71"/>
          <p:cNvSpPr/>
          <p:nvPr/>
        </p:nvSpPr>
        <p:spPr>
          <a:xfrm>
            <a:off x="4345296" y="2224275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71"/>
          <p:cNvCxnSpPr/>
          <p:nvPr/>
        </p:nvCxnSpPr>
        <p:spPr>
          <a:xfrm flipH="1" rot="10800000">
            <a:off x="4626846" y="23721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71"/>
          <p:cNvSpPr/>
          <p:nvPr/>
        </p:nvSpPr>
        <p:spPr>
          <a:xfrm>
            <a:off x="4370750" y="2670400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1"/>
          <p:cNvSpPr/>
          <p:nvPr/>
        </p:nvSpPr>
        <p:spPr>
          <a:xfrm>
            <a:off x="4370750" y="3073875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1"/>
          <p:cNvSpPr/>
          <p:nvPr/>
        </p:nvSpPr>
        <p:spPr>
          <a:xfrm>
            <a:off x="4358021" y="3477350"/>
            <a:ext cx="25785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1"/>
          <p:cNvSpPr txBox="1"/>
          <p:nvPr/>
        </p:nvSpPr>
        <p:spPr>
          <a:xfrm>
            <a:off x="472724" y="3940400"/>
            <a:ext cx="21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Note: Chromes allows up to 6 connections per domain, user’s requests are </a:t>
            </a:r>
            <a:r>
              <a:rPr lang="en" sz="900">
                <a:solidFill>
                  <a:srgbClr val="A2A9B1"/>
                </a:solidFill>
              </a:rPr>
              <a:t>demultiplexed</a:t>
            </a:r>
            <a:r>
              <a:rPr lang="en" sz="900">
                <a:solidFill>
                  <a:srgbClr val="A2A9B1"/>
                </a:solidFill>
              </a:rPr>
              <a:t> in the 6 connections</a:t>
            </a:r>
            <a:endParaRPr sz="900">
              <a:solidFill>
                <a:srgbClr val="A2A9B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Response Model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45625" y="1138900"/>
            <a:ext cx="85206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sends a Request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parses the Request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processes the Request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sends a Response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parses the Response and consume</a:t>
            </a:r>
            <a:endParaRPr sz="22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443325" y="342575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772600" y="337620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>
            <a:off x="2145899" y="3615412"/>
            <a:ext cx="2426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2145899" y="4202112"/>
            <a:ext cx="2426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connection pool Demo</a:t>
            </a:r>
            <a:endParaRPr/>
          </a:p>
        </p:txBody>
      </p:sp>
      <p:sp>
        <p:nvSpPr>
          <p:cNvPr id="752" name="Google Shape;75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6 connections in HTTP/1.1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 we are blocked</a:t>
            </a:r>
            <a:endParaRPr/>
          </a:p>
        </p:txBody>
      </p:sp>
      <p:sp>
        <p:nvSpPr>
          <p:cNvPr id="753" name="Google Shape;753;p72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3"/>
          <p:cNvSpPr txBox="1"/>
          <p:nvPr>
            <p:ph type="ctrTitle"/>
          </p:nvPr>
        </p:nvSpPr>
        <p:spPr>
          <a:xfrm>
            <a:off x="311708" y="490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vs Stateful</a:t>
            </a:r>
            <a:endParaRPr/>
          </a:p>
        </p:txBody>
      </p:sp>
      <p:sp>
        <p:nvSpPr>
          <p:cNvPr id="759" name="Google Shape;759;p73"/>
          <p:cNvSpPr txBox="1"/>
          <p:nvPr>
            <p:ph idx="1" type="subTitle"/>
          </p:nvPr>
        </p:nvSpPr>
        <p:spPr>
          <a:xfrm>
            <a:off x="311700" y="258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state stored in the backend?</a:t>
            </a:r>
            <a:endParaRPr/>
          </a:p>
        </p:txBody>
      </p:sp>
      <p:sp>
        <p:nvSpPr>
          <p:cNvPr id="760" name="Google Shape;760;p7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vs Stateless backend</a:t>
            </a:r>
            <a:endParaRPr/>
          </a:p>
        </p:txBody>
      </p:sp>
      <p:sp>
        <p:nvSpPr>
          <p:cNvPr id="766" name="Google Shape;766;p74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Stateful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Stores state about clients in its memory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Depends on the information being there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Stateless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Client is responsible to “transfer the state” with every request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May store but can safely lose it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Backends</a:t>
            </a:r>
            <a:endParaRPr/>
          </a:p>
        </p:txBody>
      </p:sp>
      <p:sp>
        <p:nvSpPr>
          <p:cNvPr id="772" name="Google Shape;772;p75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Stateless backends can still store data somewhere else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you restart the backend during idle time while the client workflow continues to work?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backend stateless?</a:t>
            </a:r>
            <a:endParaRPr/>
          </a:p>
        </p:txBody>
      </p:sp>
      <p:sp>
        <p:nvSpPr>
          <p:cNvPr id="778" name="Google Shape;778;p76"/>
          <p:cNvSpPr txBox="1"/>
          <p:nvPr>
            <p:ph idx="1" type="body"/>
          </p:nvPr>
        </p:nvSpPr>
        <p:spPr>
          <a:xfrm>
            <a:off x="345625" y="1138900"/>
            <a:ext cx="60960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Stateless backends can store state somewhere else (database)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backend remain stateless but the system is stateful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you restart the backend during idle time and  the client workflow continue to work?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backend</a:t>
            </a:r>
            <a:endParaRPr/>
          </a:p>
        </p:txBody>
      </p:sp>
      <p:pic>
        <p:nvPicPr>
          <p:cNvPr id="784" name="Google Shape;7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962571"/>
            <a:ext cx="851525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7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017738" y="2047462"/>
            <a:ext cx="900000" cy="9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875" y="1158428"/>
            <a:ext cx="1085225" cy="10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7" name="Google Shape;787;p77"/>
          <p:cNvCxnSpPr/>
          <p:nvPr/>
        </p:nvCxnSpPr>
        <p:spPr>
          <a:xfrm>
            <a:off x="1388825" y="21137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77"/>
          <p:cNvSpPr txBox="1"/>
          <p:nvPr/>
        </p:nvSpPr>
        <p:spPr>
          <a:xfrm>
            <a:off x="1732600" y="164725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/login user&amp;pass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89" name="Google Shape;789;p77"/>
          <p:cNvCxnSpPr/>
          <p:nvPr/>
        </p:nvCxnSpPr>
        <p:spPr>
          <a:xfrm flipH="1" rot="10800000">
            <a:off x="5069000" y="1538038"/>
            <a:ext cx="2148900" cy="50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0" name="Google Shape;790;p77"/>
          <p:cNvSpPr txBox="1"/>
          <p:nvPr/>
        </p:nvSpPr>
        <p:spPr>
          <a:xfrm rot="-731068">
            <a:off x="5233563" y="1393174"/>
            <a:ext cx="1645979" cy="4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/verify user&amp;pass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1" name="Google Shape;791;p77"/>
          <p:cNvSpPr txBox="1"/>
          <p:nvPr/>
        </p:nvSpPr>
        <p:spPr>
          <a:xfrm rot="-1422">
            <a:off x="3974850" y="814049"/>
            <a:ext cx="145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Generate session S1, return to user  and store locally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92" name="Google Shape;792;p77"/>
          <p:cNvCxnSpPr/>
          <p:nvPr/>
        </p:nvCxnSpPr>
        <p:spPr>
          <a:xfrm>
            <a:off x="1388825" y="25022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3" name="Google Shape;793;p77"/>
          <p:cNvSpPr txBox="1"/>
          <p:nvPr/>
        </p:nvSpPr>
        <p:spPr>
          <a:xfrm>
            <a:off x="2220675" y="218310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S1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94" name="Google Shape;794;p77"/>
          <p:cNvCxnSpPr/>
          <p:nvPr/>
        </p:nvCxnSpPr>
        <p:spPr>
          <a:xfrm>
            <a:off x="1388825" y="343491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77"/>
          <p:cNvSpPr txBox="1"/>
          <p:nvPr/>
        </p:nvSpPr>
        <p:spPr>
          <a:xfrm>
            <a:off x="1760825" y="2890775"/>
            <a:ext cx="16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/profile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cookie=S1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6" name="Google Shape;796;p77"/>
          <p:cNvSpPr txBox="1"/>
          <p:nvPr/>
        </p:nvSpPr>
        <p:spPr>
          <a:xfrm rot="-1422">
            <a:off x="3974850" y="3160724"/>
            <a:ext cx="14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 if S1 is in memory to authenticate and return.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97" name="Google Shape;797;p77"/>
          <p:cNvCxnSpPr/>
          <p:nvPr/>
        </p:nvCxnSpPr>
        <p:spPr>
          <a:xfrm>
            <a:off x="1388825" y="38918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backend where it breaks</a:t>
            </a:r>
            <a:endParaRPr/>
          </a:p>
        </p:txBody>
      </p:sp>
      <p:pic>
        <p:nvPicPr>
          <p:cNvPr id="803" name="Google Shape;80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962571"/>
            <a:ext cx="851525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78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017738" y="2047462"/>
            <a:ext cx="900000" cy="9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875" y="1158428"/>
            <a:ext cx="1085225" cy="10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6" name="Google Shape;806;p78"/>
          <p:cNvCxnSpPr/>
          <p:nvPr/>
        </p:nvCxnSpPr>
        <p:spPr>
          <a:xfrm>
            <a:off x="1388825" y="21137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78"/>
          <p:cNvSpPr txBox="1"/>
          <p:nvPr/>
        </p:nvSpPr>
        <p:spPr>
          <a:xfrm>
            <a:off x="1789050" y="1567500"/>
            <a:ext cx="16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/profile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Cookie =S1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08" name="Google Shape;808;p78"/>
          <p:cNvCxnSpPr/>
          <p:nvPr/>
        </p:nvCxnSpPr>
        <p:spPr>
          <a:xfrm>
            <a:off x="1388825" y="25022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8"/>
          <p:cNvSpPr txBox="1"/>
          <p:nvPr/>
        </p:nvSpPr>
        <p:spPr>
          <a:xfrm>
            <a:off x="1789050" y="2167058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/login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10" name="Google Shape;810;p78"/>
          <p:cNvSpPr txBox="1"/>
          <p:nvPr/>
        </p:nvSpPr>
        <p:spPr>
          <a:xfrm rot="-1422">
            <a:off x="4017750" y="3046049"/>
            <a:ext cx="14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Backend restarted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Sessions are empty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11" name="Google Shape;811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9250" y="2243676"/>
            <a:ext cx="61560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</a:t>
            </a:r>
            <a:r>
              <a:rPr lang="en"/>
              <a:t> backend</a:t>
            </a:r>
            <a:endParaRPr/>
          </a:p>
        </p:txBody>
      </p:sp>
      <p:pic>
        <p:nvPicPr>
          <p:cNvPr id="817" name="Google Shape;81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962571"/>
            <a:ext cx="851525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79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4017738" y="2047462"/>
            <a:ext cx="900000" cy="9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875" y="1158428"/>
            <a:ext cx="1085225" cy="10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0" name="Google Shape;820;p79"/>
          <p:cNvCxnSpPr/>
          <p:nvPr/>
        </p:nvCxnSpPr>
        <p:spPr>
          <a:xfrm>
            <a:off x="1388825" y="21137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79"/>
          <p:cNvSpPr txBox="1"/>
          <p:nvPr/>
        </p:nvSpPr>
        <p:spPr>
          <a:xfrm>
            <a:off x="1732600" y="164725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/login user&amp;pass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22" name="Google Shape;822;p79"/>
          <p:cNvCxnSpPr/>
          <p:nvPr/>
        </p:nvCxnSpPr>
        <p:spPr>
          <a:xfrm flipH="1" rot="10800000">
            <a:off x="5069000" y="1538038"/>
            <a:ext cx="2148900" cy="50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3" name="Google Shape;823;p79"/>
          <p:cNvSpPr txBox="1"/>
          <p:nvPr/>
        </p:nvSpPr>
        <p:spPr>
          <a:xfrm rot="-731068">
            <a:off x="5233563" y="1393174"/>
            <a:ext cx="1645979" cy="4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/verify user&amp;pass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4" name="Google Shape;824;p79"/>
          <p:cNvSpPr txBox="1"/>
          <p:nvPr/>
        </p:nvSpPr>
        <p:spPr>
          <a:xfrm rot="-1422">
            <a:off x="3974850" y="814049"/>
            <a:ext cx="14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Generate session S1, return to user  and store in DB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25" name="Google Shape;825;p79"/>
          <p:cNvCxnSpPr/>
          <p:nvPr/>
        </p:nvCxnSpPr>
        <p:spPr>
          <a:xfrm>
            <a:off x="1388825" y="25022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26" name="Google Shape;826;p79"/>
          <p:cNvSpPr txBox="1"/>
          <p:nvPr/>
        </p:nvSpPr>
        <p:spPr>
          <a:xfrm>
            <a:off x="2220675" y="218310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S1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27" name="Google Shape;827;p79"/>
          <p:cNvCxnSpPr/>
          <p:nvPr/>
        </p:nvCxnSpPr>
        <p:spPr>
          <a:xfrm>
            <a:off x="1388825" y="343491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79"/>
          <p:cNvSpPr txBox="1"/>
          <p:nvPr/>
        </p:nvSpPr>
        <p:spPr>
          <a:xfrm>
            <a:off x="1760825" y="2890775"/>
            <a:ext cx="16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/profile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cookie=S1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9" name="Google Shape;829;p79"/>
          <p:cNvSpPr txBox="1"/>
          <p:nvPr/>
        </p:nvSpPr>
        <p:spPr>
          <a:xfrm rot="-1422">
            <a:off x="3974850" y="3033724"/>
            <a:ext cx="14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 if S1 is in the DB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30" name="Google Shape;830;p79"/>
          <p:cNvCxnSpPr/>
          <p:nvPr/>
        </p:nvCxnSpPr>
        <p:spPr>
          <a:xfrm>
            <a:off x="1388825" y="3891863"/>
            <a:ext cx="23898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31" name="Google Shape;831;p79"/>
          <p:cNvCxnSpPr/>
          <p:nvPr/>
        </p:nvCxnSpPr>
        <p:spPr>
          <a:xfrm flipH="1" rot="10800000">
            <a:off x="5209950" y="1962563"/>
            <a:ext cx="2148900" cy="50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2" name="Google Shape;832;p79"/>
          <p:cNvSpPr txBox="1"/>
          <p:nvPr/>
        </p:nvSpPr>
        <p:spPr>
          <a:xfrm rot="-731068">
            <a:off x="5548313" y="1848949"/>
            <a:ext cx="1645979" cy="4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Store S1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33" name="Google Shape;833;p79"/>
          <p:cNvCxnSpPr/>
          <p:nvPr/>
        </p:nvCxnSpPr>
        <p:spPr>
          <a:xfrm flipH="1" rot="10800000">
            <a:off x="5327075" y="2418338"/>
            <a:ext cx="2148900" cy="50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4" name="Google Shape;834;p79"/>
          <p:cNvSpPr txBox="1"/>
          <p:nvPr/>
        </p:nvSpPr>
        <p:spPr>
          <a:xfrm rot="-731068">
            <a:off x="5696288" y="2303674"/>
            <a:ext cx="1645979" cy="4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S1?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5" name="Google Shape;835;p79"/>
          <p:cNvSpPr txBox="1"/>
          <p:nvPr/>
        </p:nvSpPr>
        <p:spPr>
          <a:xfrm rot="-1578">
            <a:off x="818200" y="4222851"/>
            <a:ext cx="32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Backend App is stateless but entire system still stateful (database dies we lose everything)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vs Stateful protocols</a:t>
            </a:r>
            <a:endParaRPr/>
          </a:p>
        </p:txBody>
      </p:sp>
      <p:sp>
        <p:nvSpPr>
          <p:cNvPr id="841" name="Google Shape;841;p80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Protocols can be designed to store state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TCP is stateful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Sequences, Connection file descriptor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UDP is stateless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DNS send queryID in UDP to identify queries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QUIC sends connectionID to identify connection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vs Stateful protocols</a:t>
            </a:r>
            <a:endParaRPr/>
          </a:p>
        </p:txBody>
      </p:sp>
      <p:sp>
        <p:nvSpPr>
          <p:cNvPr id="847" name="Google Shape;847;p81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 build a stateless protocol on top of a stateful one and vise versa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 on top of TCP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TCP breaks, HTTP blindly create another 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QUIC on top UDP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is used?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45625" y="1138900"/>
            <a:ext cx="57003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Web, HTTP, DNS, SSH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RPC (remote procedure call)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SQL and Database Protocols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APIs (REST/SOAP/GraphQL)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Implemented in variations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Stateless System</a:t>
            </a:r>
            <a:endParaRPr/>
          </a:p>
        </p:txBody>
      </p:sp>
      <p:sp>
        <p:nvSpPr>
          <p:cNvPr id="853" name="Google Shape;853;p82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Stateless Systems are rare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 is carried </a:t>
            </a:r>
            <a:r>
              <a:rPr lang="en" sz="2200"/>
              <a:t>with</a:t>
            </a:r>
            <a:r>
              <a:rPr lang="en" sz="2200"/>
              <a:t> every request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backend service that </a:t>
            </a:r>
            <a:r>
              <a:rPr lang="en" sz="2200"/>
              <a:t>relies</a:t>
            </a:r>
            <a:r>
              <a:rPr lang="en" sz="2200"/>
              <a:t> completely on the input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Check if input param is a prime number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JWT (JSON Web Token)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Definitions go nowhere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vs TCP Demo</a:t>
            </a:r>
            <a:endParaRPr/>
          </a:p>
        </p:txBody>
      </p:sp>
      <p:sp>
        <p:nvSpPr>
          <p:cNvPr id="859" name="Google Shape;859;p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Restart a TCP server vs Restart an HTTP Server</a:t>
            </a:r>
            <a:endParaRPr/>
          </a:p>
        </p:txBody>
      </p:sp>
      <p:sp>
        <p:nvSpPr>
          <p:cNvPr id="860" name="Google Shape;860;p8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4"/>
          <p:cNvSpPr txBox="1"/>
          <p:nvPr>
            <p:ph type="ctrTitle"/>
          </p:nvPr>
        </p:nvSpPr>
        <p:spPr>
          <a:xfrm>
            <a:off x="311708" y="412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Sidecar Pattern</a:t>
            </a:r>
            <a:endParaRPr/>
          </a:p>
        </p:txBody>
      </p:sp>
      <p:sp>
        <p:nvSpPr>
          <p:cNvPr id="866" name="Google Shape;866;p84"/>
          <p:cNvSpPr txBox="1"/>
          <p:nvPr>
            <p:ph idx="1" type="subTitle"/>
          </p:nvPr>
        </p:nvSpPr>
        <p:spPr>
          <a:xfrm>
            <a:off x="311700" y="250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Thick clients, Thicker backends</a:t>
            </a:r>
            <a:endParaRPr/>
          </a:p>
        </p:txBody>
      </p:sp>
      <p:sp>
        <p:nvSpPr>
          <p:cNvPr id="867" name="Google Shape;867;p8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protocol requires a library</a:t>
            </a:r>
            <a:endParaRPr/>
          </a:p>
        </p:txBody>
      </p:sp>
      <p:pic>
        <p:nvPicPr>
          <p:cNvPr id="873" name="Google Shape;873;p8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102838" y="13870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4" name="Google Shape;874;p85"/>
          <p:cNvGrpSpPr/>
          <p:nvPr/>
        </p:nvGrpSpPr>
        <p:grpSpPr>
          <a:xfrm>
            <a:off x="391905" y="1677613"/>
            <a:ext cx="856787" cy="518123"/>
            <a:chOff x="2666325" y="4298650"/>
            <a:chExt cx="790176" cy="523250"/>
          </a:xfrm>
        </p:grpSpPr>
        <p:pic>
          <p:nvPicPr>
            <p:cNvPr id="875" name="Google Shape;875;p8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6" name="Google Shape;876;p85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7" name="Google Shape;877;p85"/>
          <p:cNvSpPr/>
          <p:nvPr/>
        </p:nvSpPr>
        <p:spPr>
          <a:xfrm>
            <a:off x="2099985" y="178697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85"/>
          <p:cNvCxnSpPr/>
          <p:nvPr/>
        </p:nvCxnSpPr>
        <p:spPr>
          <a:xfrm flipH="1" rot="10800000">
            <a:off x="2229125" y="19348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85"/>
          <p:cNvSpPr txBox="1"/>
          <p:nvPr/>
        </p:nvSpPr>
        <p:spPr>
          <a:xfrm>
            <a:off x="4823288" y="10177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880" name="Google Shape;880;p85"/>
          <p:cNvSpPr txBox="1"/>
          <p:nvPr/>
        </p:nvSpPr>
        <p:spPr>
          <a:xfrm>
            <a:off x="1203751" y="2252075"/>
            <a:ext cx="8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881" name="Google Shape;881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700" y="162127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85"/>
          <p:cNvSpPr txBox="1"/>
          <p:nvPr/>
        </p:nvSpPr>
        <p:spPr>
          <a:xfrm>
            <a:off x="116463" y="125197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Client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883" name="Google Shape;883;p85"/>
          <p:cNvSpPr txBox="1"/>
          <p:nvPr/>
        </p:nvSpPr>
        <p:spPr>
          <a:xfrm>
            <a:off x="4326227" y="2294700"/>
            <a:ext cx="96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884" name="Google Shape;88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700" y="1673900"/>
            <a:ext cx="685250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5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102838" y="32318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6" name="Google Shape;886;p85"/>
          <p:cNvGrpSpPr/>
          <p:nvPr/>
        </p:nvGrpSpPr>
        <p:grpSpPr>
          <a:xfrm>
            <a:off x="391905" y="3522413"/>
            <a:ext cx="856787" cy="518123"/>
            <a:chOff x="2666325" y="4298650"/>
            <a:chExt cx="790176" cy="523250"/>
          </a:xfrm>
        </p:grpSpPr>
        <p:pic>
          <p:nvPicPr>
            <p:cNvPr id="887" name="Google Shape;887;p85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8" name="Google Shape;888;p85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9" name="Google Shape;889;p85"/>
          <p:cNvSpPr/>
          <p:nvPr/>
        </p:nvSpPr>
        <p:spPr>
          <a:xfrm>
            <a:off x="2099985" y="363177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85"/>
          <p:cNvCxnSpPr/>
          <p:nvPr/>
        </p:nvCxnSpPr>
        <p:spPr>
          <a:xfrm flipH="1" rot="10800000">
            <a:off x="2229125" y="37796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85"/>
          <p:cNvSpPr txBox="1"/>
          <p:nvPr/>
        </p:nvSpPr>
        <p:spPr>
          <a:xfrm>
            <a:off x="4823288" y="28625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892" name="Google Shape;892;p85"/>
          <p:cNvSpPr txBox="1"/>
          <p:nvPr/>
        </p:nvSpPr>
        <p:spPr>
          <a:xfrm>
            <a:off x="1203751" y="4096875"/>
            <a:ext cx="85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</a:t>
            </a:r>
            <a:br>
              <a:rPr lang="en" sz="1200">
                <a:solidFill>
                  <a:srgbClr val="A2A9B1"/>
                </a:solidFill>
              </a:rPr>
            </a:br>
            <a:r>
              <a:rPr lang="en" sz="1200">
                <a:solidFill>
                  <a:srgbClr val="A2A9B1"/>
                </a:solidFill>
              </a:rPr>
              <a:t>+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893" name="Google Shape;89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700" y="346607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85"/>
          <p:cNvSpPr txBox="1"/>
          <p:nvPr/>
        </p:nvSpPr>
        <p:spPr>
          <a:xfrm>
            <a:off x="116463" y="309677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 Client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895" name="Google Shape;895;p85"/>
          <p:cNvSpPr txBox="1"/>
          <p:nvPr/>
        </p:nvSpPr>
        <p:spPr>
          <a:xfrm>
            <a:off x="4251577" y="4144475"/>
            <a:ext cx="9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+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896" name="Google Shape;896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700" y="3518700"/>
            <a:ext cx="685250" cy="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protocol requires a library</a:t>
            </a:r>
            <a:endParaRPr/>
          </a:p>
        </p:txBody>
      </p:sp>
      <p:pic>
        <p:nvPicPr>
          <p:cNvPr id="902" name="Google Shape;902;p86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102838" y="13870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3" name="Google Shape;903;p86"/>
          <p:cNvGrpSpPr/>
          <p:nvPr/>
        </p:nvGrpSpPr>
        <p:grpSpPr>
          <a:xfrm>
            <a:off x="391905" y="1677613"/>
            <a:ext cx="856787" cy="518123"/>
            <a:chOff x="2666325" y="4298650"/>
            <a:chExt cx="790176" cy="523250"/>
          </a:xfrm>
        </p:grpSpPr>
        <p:pic>
          <p:nvPicPr>
            <p:cNvPr id="904" name="Google Shape;904;p86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86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6" name="Google Shape;906;p86"/>
          <p:cNvSpPr/>
          <p:nvPr/>
        </p:nvSpPr>
        <p:spPr>
          <a:xfrm>
            <a:off x="2099985" y="178697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86"/>
          <p:cNvCxnSpPr/>
          <p:nvPr/>
        </p:nvCxnSpPr>
        <p:spPr>
          <a:xfrm flipH="1" rot="10800000">
            <a:off x="2229125" y="19348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6"/>
          <p:cNvSpPr txBox="1"/>
          <p:nvPr/>
        </p:nvSpPr>
        <p:spPr>
          <a:xfrm>
            <a:off x="4823288" y="10177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TLS</a:t>
            </a:r>
            <a:r>
              <a:rPr lang="en" sz="1200">
                <a:solidFill>
                  <a:srgbClr val="A2A9B1"/>
                </a:solidFill>
              </a:rPr>
              <a:t>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09" name="Google Shape;909;p86"/>
          <p:cNvSpPr txBox="1"/>
          <p:nvPr/>
        </p:nvSpPr>
        <p:spPr>
          <a:xfrm>
            <a:off x="1140250" y="2278800"/>
            <a:ext cx="10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TLS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 (openSSL)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10" name="Google Shape;910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700" y="162127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6"/>
          <p:cNvSpPr txBox="1"/>
          <p:nvPr/>
        </p:nvSpPr>
        <p:spPr>
          <a:xfrm>
            <a:off x="29788" y="125197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TLS</a:t>
            </a:r>
            <a:r>
              <a:rPr lang="en" sz="1200">
                <a:solidFill>
                  <a:srgbClr val="A2A9B1"/>
                </a:solidFill>
              </a:rPr>
              <a:t> Client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12" name="Google Shape;912;p86"/>
          <p:cNvSpPr txBox="1"/>
          <p:nvPr/>
        </p:nvSpPr>
        <p:spPr>
          <a:xfrm>
            <a:off x="4326227" y="2359150"/>
            <a:ext cx="9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TLS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 (rustSSL)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13" name="Google Shape;913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700" y="1673900"/>
            <a:ext cx="685250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86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102838" y="33846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5" name="Google Shape;915;p86"/>
          <p:cNvGrpSpPr/>
          <p:nvPr/>
        </p:nvGrpSpPr>
        <p:grpSpPr>
          <a:xfrm>
            <a:off x="391905" y="3675213"/>
            <a:ext cx="856787" cy="518123"/>
            <a:chOff x="2666325" y="4298650"/>
            <a:chExt cx="790176" cy="523250"/>
          </a:xfrm>
        </p:grpSpPr>
        <p:pic>
          <p:nvPicPr>
            <p:cNvPr id="916" name="Google Shape;916;p86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7" name="Google Shape;917;p86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86"/>
          <p:cNvSpPr/>
          <p:nvPr/>
        </p:nvSpPr>
        <p:spPr>
          <a:xfrm>
            <a:off x="2099985" y="3784575"/>
            <a:ext cx="21516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9" name="Google Shape;919;p86"/>
          <p:cNvCxnSpPr/>
          <p:nvPr/>
        </p:nvCxnSpPr>
        <p:spPr>
          <a:xfrm flipH="1" rot="10800000">
            <a:off x="2229125" y="3932438"/>
            <a:ext cx="1882800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86"/>
          <p:cNvSpPr txBox="1"/>
          <p:nvPr/>
        </p:nvSpPr>
        <p:spPr>
          <a:xfrm>
            <a:off x="4823288" y="30153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gRPC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21" name="Google Shape;921;p86"/>
          <p:cNvSpPr txBox="1"/>
          <p:nvPr/>
        </p:nvSpPr>
        <p:spPr>
          <a:xfrm>
            <a:off x="1226218" y="4297275"/>
            <a:ext cx="73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gRPC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22" name="Google Shape;922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700" y="367522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86"/>
          <p:cNvSpPr txBox="1"/>
          <p:nvPr/>
        </p:nvSpPr>
        <p:spPr>
          <a:xfrm>
            <a:off x="116463" y="324957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gRPC Client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24" name="Google Shape;924;p86"/>
          <p:cNvSpPr txBox="1"/>
          <p:nvPr/>
        </p:nvSpPr>
        <p:spPr>
          <a:xfrm>
            <a:off x="4326218" y="4297275"/>
            <a:ext cx="73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gRPC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25" name="Google Shape;92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700" y="3618875"/>
            <a:ext cx="685250" cy="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library is hard</a:t>
            </a:r>
            <a:endParaRPr/>
          </a:p>
        </p:txBody>
      </p:sp>
      <p:sp>
        <p:nvSpPr>
          <p:cNvPr id="931" name="Google Shape;931;p87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Once you use the library your app is </a:t>
            </a:r>
            <a:r>
              <a:rPr lang="en" sz="2200"/>
              <a:t>entrenched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 &amp; Library “should” be same language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the library require retesting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Breaking changes Backward </a:t>
            </a:r>
            <a:r>
              <a:rPr lang="en" sz="2200"/>
              <a:t>compatibility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Adding features to the library is hard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Microservices suffer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if we delegate communication?</a:t>
            </a:r>
            <a:endParaRPr/>
          </a:p>
        </p:txBody>
      </p:sp>
      <p:sp>
        <p:nvSpPr>
          <p:cNvPr id="937" name="Google Shape;937;p88"/>
          <p:cNvSpPr txBox="1"/>
          <p:nvPr>
            <p:ph idx="1" type="body"/>
          </p:nvPr>
        </p:nvSpPr>
        <p:spPr>
          <a:xfrm>
            <a:off x="345625" y="1138900"/>
            <a:ext cx="6209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Proxy communicate instead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Proxy has the rich library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Client has thin library (e.g. h1)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Meet Sidecar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client must have a sidecar proxy</a:t>
            </a:r>
            <a:endParaRPr sz="2200"/>
          </a:p>
        </p:txBody>
      </p:sp>
      <p:pic>
        <p:nvPicPr>
          <p:cNvPr id="938" name="Google Shape;93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450" y="528050"/>
            <a:ext cx="2284475" cy="2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Sidecar Design Pattern</a:t>
            </a:r>
            <a:endParaRPr/>
          </a:p>
        </p:txBody>
      </p:sp>
      <p:pic>
        <p:nvPicPr>
          <p:cNvPr id="944" name="Google Shape;94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650" y="1395925"/>
            <a:ext cx="791300" cy="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89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6562563" y="13870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6" name="Google Shape;946;p89"/>
          <p:cNvGrpSpPr/>
          <p:nvPr/>
        </p:nvGrpSpPr>
        <p:grpSpPr>
          <a:xfrm>
            <a:off x="741230" y="1488013"/>
            <a:ext cx="856787" cy="518123"/>
            <a:chOff x="2666325" y="4298650"/>
            <a:chExt cx="790176" cy="523250"/>
          </a:xfrm>
        </p:grpSpPr>
        <p:pic>
          <p:nvPicPr>
            <p:cNvPr id="947" name="Google Shape;947;p89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89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9" name="Google Shape;949;p89"/>
          <p:cNvSpPr/>
          <p:nvPr/>
        </p:nvSpPr>
        <p:spPr>
          <a:xfrm>
            <a:off x="2734199" y="1641875"/>
            <a:ext cx="23457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89"/>
          <p:cNvCxnSpPr>
            <a:endCxn id="951" idx="3"/>
          </p:cNvCxnSpPr>
          <p:nvPr/>
        </p:nvCxnSpPr>
        <p:spPr>
          <a:xfrm flipH="1" rot="10800000">
            <a:off x="2863225" y="1791575"/>
            <a:ext cx="2154600" cy="6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89"/>
          <p:cNvSpPr txBox="1"/>
          <p:nvPr/>
        </p:nvSpPr>
        <p:spPr>
          <a:xfrm>
            <a:off x="2130193" y="2922525"/>
            <a:ext cx="7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HTTP/2+TLS</a:t>
            </a:r>
            <a:r>
              <a:rPr lang="en" sz="1200">
                <a:solidFill>
                  <a:srgbClr val="A2A9B1"/>
                </a:solidFill>
              </a:rPr>
              <a:t>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53" name="Google Shape;953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2675" y="223727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89"/>
          <p:cNvSpPr txBox="1"/>
          <p:nvPr/>
        </p:nvSpPr>
        <p:spPr>
          <a:xfrm>
            <a:off x="379113" y="11187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client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55" name="Google Shape;955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275" y="2237275"/>
            <a:ext cx="685250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7825" y="1395925"/>
            <a:ext cx="791300" cy="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9"/>
          <p:cNvSpPr txBox="1"/>
          <p:nvPr/>
        </p:nvSpPr>
        <p:spPr>
          <a:xfrm>
            <a:off x="5158793" y="3004375"/>
            <a:ext cx="7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HTTP/2+TLS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57" name="Google Shape;957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788" y="2106588"/>
            <a:ext cx="465175" cy="4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9988" y="2299675"/>
            <a:ext cx="465175" cy="4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9"/>
          <p:cNvSpPr txBox="1"/>
          <p:nvPr/>
        </p:nvSpPr>
        <p:spPr>
          <a:xfrm>
            <a:off x="3163888" y="1145150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HTTP/2 + Secure</a:t>
            </a:r>
            <a:endParaRPr sz="1200">
              <a:solidFill>
                <a:srgbClr val="A2A9B1"/>
              </a:solidFill>
            </a:endParaRPr>
          </a:p>
        </p:txBody>
      </p:sp>
      <p:cxnSp>
        <p:nvCxnSpPr>
          <p:cNvPr id="960" name="Google Shape;960;p89"/>
          <p:cNvCxnSpPr/>
          <p:nvPr/>
        </p:nvCxnSpPr>
        <p:spPr>
          <a:xfrm flipH="1" rot="10800000">
            <a:off x="1598025" y="174332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9"/>
          <p:cNvCxnSpPr/>
          <p:nvPr/>
        </p:nvCxnSpPr>
        <p:spPr>
          <a:xfrm flipH="1" rot="10800000">
            <a:off x="5889000" y="174332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9"/>
          <p:cNvSpPr txBox="1"/>
          <p:nvPr/>
        </p:nvSpPr>
        <p:spPr>
          <a:xfrm>
            <a:off x="6435413" y="11701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63" name="Google Shape;963;p89"/>
          <p:cNvSpPr txBox="1"/>
          <p:nvPr/>
        </p:nvSpPr>
        <p:spPr>
          <a:xfrm>
            <a:off x="1790802" y="1017725"/>
            <a:ext cx="12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Client </a:t>
            </a:r>
            <a:r>
              <a:rPr lang="en" sz="900">
                <a:solidFill>
                  <a:srgbClr val="A2A9B1"/>
                </a:solidFill>
              </a:rPr>
              <a:t>sidecar </a:t>
            </a:r>
            <a:endParaRPr sz="9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Proxy</a:t>
            </a:r>
            <a:endParaRPr sz="900">
              <a:solidFill>
                <a:srgbClr val="A2A9B1"/>
              </a:solidFill>
            </a:endParaRPr>
          </a:p>
        </p:txBody>
      </p:sp>
      <p:sp>
        <p:nvSpPr>
          <p:cNvPr id="964" name="Google Shape;964;p89"/>
          <p:cNvSpPr txBox="1"/>
          <p:nvPr/>
        </p:nvSpPr>
        <p:spPr>
          <a:xfrm>
            <a:off x="4874102" y="925325"/>
            <a:ext cx="12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Server</a:t>
            </a:r>
            <a:r>
              <a:rPr lang="en" sz="900">
                <a:solidFill>
                  <a:srgbClr val="A2A9B1"/>
                </a:solidFill>
              </a:rPr>
              <a:t> sidecar </a:t>
            </a:r>
            <a:endParaRPr sz="9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2A9B1"/>
                </a:solidFill>
              </a:rPr>
              <a:t>Reverse Proxy</a:t>
            </a:r>
            <a:endParaRPr sz="900">
              <a:solidFill>
                <a:srgbClr val="A2A9B1"/>
              </a:solidFill>
            </a:endParaRPr>
          </a:p>
        </p:txBody>
      </p:sp>
      <p:cxnSp>
        <p:nvCxnSpPr>
          <p:cNvPr id="965" name="Google Shape;965;p89"/>
          <p:cNvCxnSpPr/>
          <p:nvPr/>
        </p:nvCxnSpPr>
        <p:spPr>
          <a:xfrm flipH="1" rot="10800000">
            <a:off x="5935050" y="194127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6" name="Google Shape;966;p89"/>
          <p:cNvCxnSpPr/>
          <p:nvPr/>
        </p:nvCxnSpPr>
        <p:spPr>
          <a:xfrm flipH="1" rot="10800000">
            <a:off x="2829738" y="1809000"/>
            <a:ext cx="2154600" cy="6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7" name="Google Shape;967;p89"/>
          <p:cNvCxnSpPr/>
          <p:nvPr/>
        </p:nvCxnSpPr>
        <p:spPr>
          <a:xfrm flipH="1" rot="10800000">
            <a:off x="1598025" y="194127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Sidecar Design Pattern - Upgrade to HTTP/3!</a:t>
            </a:r>
            <a:endParaRPr/>
          </a:p>
        </p:txBody>
      </p:sp>
      <p:pic>
        <p:nvPicPr>
          <p:cNvPr id="973" name="Google Shape;97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650" y="1395925"/>
            <a:ext cx="791300" cy="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90"/>
          <p:cNvPicPr preferRelativeResize="0"/>
          <p:nvPr/>
        </p:nvPicPr>
        <p:blipFill rotWithShape="1">
          <a:blip r:embed="rId4">
            <a:alphaModFix/>
          </a:blip>
          <a:srcRect b="0" l="26754" r="27683" t="0"/>
          <a:stretch/>
        </p:blipFill>
        <p:spPr>
          <a:xfrm>
            <a:off x="6460338" y="1387037"/>
            <a:ext cx="900000" cy="91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5" name="Google Shape;975;p90"/>
          <p:cNvGrpSpPr/>
          <p:nvPr/>
        </p:nvGrpSpPr>
        <p:grpSpPr>
          <a:xfrm>
            <a:off x="741230" y="1488013"/>
            <a:ext cx="856787" cy="518123"/>
            <a:chOff x="2666325" y="4298650"/>
            <a:chExt cx="790176" cy="523250"/>
          </a:xfrm>
        </p:grpSpPr>
        <p:pic>
          <p:nvPicPr>
            <p:cNvPr id="976" name="Google Shape;976;p90"/>
            <p:cNvPicPr preferRelativeResize="0"/>
            <p:nvPr/>
          </p:nvPicPr>
          <p:blipFill rotWithShape="1">
            <a:blip r:embed="rId5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90"/>
            <p:cNvSpPr txBox="1"/>
            <p:nvPr/>
          </p:nvSpPr>
          <p:spPr>
            <a:xfrm>
              <a:off x="2875538" y="4298650"/>
              <a:ext cx="37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8" name="Google Shape;978;p90"/>
          <p:cNvSpPr/>
          <p:nvPr/>
        </p:nvSpPr>
        <p:spPr>
          <a:xfrm>
            <a:off x="2734199" y="1641875"/>
            <a:ext cx="2345700" cy="299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90"/>
          <p:cNvCxnSpPr>
            <a:endCxn id="980" idx="3"/>
          </p:cNvCxnSpPr>
          <p:nvPr/>
        </p:nvCxnSpPr>
        <p:spPr>
          <a:xfrm flipH="1" rot="10800000">
            <a:off x="2863225" y="1791575"/>
            <a:ext cx="21546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90"/>
          <p:cNvSpPr txBox="1"/>
          <p:nvPr/>
        </p:nvSpPr>
        <p:spPr>
          <a:xfrm>
            <a:off x="6180788" y="10177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Server</a:t>
            </a:r>
            <a:endParaRPr sz="1200">
              <a:solidFill>
                <a:srgbClr val="A2A9B1"/>
              </a:solidFill>
            </a:endParaRPr>
          </a:p>
        </p:txBody>
      </p:sp>
      <p:sp>
        <p:nvSpPr>
          <p:cNvPr id="982" name="Google Shape;982;p90"/>
          <p:cNvSpPr txBox="1"/>
          <p:nvPr/>
        </p:nvSpPr>
        <p:spPr>
          <a:xfrm>
            <a:off x="2130193" y="2922525"/>
            <a:ext cx="7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HTTP/3+QUIC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83" name="Google Shape;983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2675" y="2237275"/>
            <a:ext cx="685250" cy="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90"/>
          <p:cNvSpPr txBox="1"/>
          <p:nvPr/>
        </p:nvSpPr>
        <p:spPr>
          <a:xfrm>
            <a:off x="311688" y="3396650"/>
            <a:ext cx="158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No change in both client and server code, just the proxies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But introduces an </a:t>
            </a:r>
            <a:r>
              <a:rPr lang="en" sz="1200">
                <a:solidFill>
                  <a:srgbClr val="A2A9B1"/>
                </a:solidFill>
              </a:rPr>
              <a:t>extra</a:t>
            </a:r>
            <a:r>
              <a:rPr lang="en" sz="1200">
                <a:solidFill>
                  <a:srgbClr val="A2A9B1"/>
                </a:solidFill>
              </a:rPr>
              <a:t> hop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85" name="Google Shape;985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275" y="2237275"/>
            <a:ext cx="685250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7825" y="1395925"/>
            <a:ext cx="791300" cy="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90"/>
          <p:cNvSpPr txBox="1"/>
          <p:nvPr/>
        </p:nvSpPr>
        <p:spPr>
          <a:xfrm>
            <a:off x="5158793" y="3004375"/>
            <a:ext cx="7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HTTP/3+QUIC </a:t>
            </a:r>
            <a:endParaRPr sz="1200">
              <a:solidFill>
                <a:srgbClr val="A2A9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Library</a:t>
            </a:r>
            <a:endParaRPr sz="1200">
              <a:solidFill>
                <a:srgbClr val="A2A9B1"/>
              </a:solidFill>
            </a:endParaRPr>
          </a:p>
        </p:txBody>
      </p:sp>
      <p:pic>
        <p:nvPicPr>
          <p:cNvPr id="987" name="Google Shape;987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613" y="2422938"/>
            <a:ext cx="465175" cy="4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763" y="2299675"/>
            <a:ext cx="465175" cy="4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90"/>
          <p:cNvSpPr txBox="1"/>
          <p:nvPr/>
        </p:nvSpPr>
        <p:spPr>
          <a:xfrm>
            <a:off x="3163888" y="127257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HTTP/3 + Secure</a:t>
            </a:r>
            <a:endParaRPr sz="1200">
              <a:solidFill>
                <a:srgbClr val="A2A9B1"/>
              </a:solidFill>
            </a:endParaRPr>
          </a:p>
        </p:txBody>
      </p:sp>
      <p:cxnSp>
        <p:nvCxnSpPr>
          <p:cNvPr id="990" name="Google Shape;990;p90"/>
          <p:cNvCxnSpPr>
            <a:endCxn id="973" idx="1"/>
          </p:cNvCxnSpPr>
          <p:nvPr/>
        </p:nvCxnSpPr>
        <p:spPr>
          <a:xfrm flipH="1" rot="10800000">
            <a:off x="1598050" y="179157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90"/>
          <p:cNvCxnSpPr/>
          <p:nvPr/>
        </p:nvCxnSpPr>
        <p:spPr>
          <a:xfrm flipH="1" rot="10800000">
            <a:off x="5889000" y="1743325"/>
            <a:ext cx="501600" cy="75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90"/>
          <p:cNvSpPr txBox="1"/>
          <p:nvPr/>
        </p:nvSpPr>
        <p:spPr>
          <a:xfrm>
            <a:off x="478213" y="1118725"/>
            <a:ext cx="1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2A9B1"/>
                </a:solidFill>
              </a:rPr>
              <a:t>HTTP/1.1 client</a:t>
            </a:r>
            <a:endParaRPr sz="1200">
              <a:solidFill>
                <a:srgbClr val="A2A9B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Sidecar Examples</a:t>
            </a:r>
            <a:endParaRPr/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Service Mesh Proxies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Linkerd, Istio, Envoy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Sidecar Proxy Container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be Layer 7 Proxy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Request / Response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45625" y="1138900"/>
            <a:ext cx="85206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request structure is defined by both client and server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Request has a boundary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Defined by a protocol and message format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Same for the response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E.g. HTTP Request</a:t>
            </a:r>
            <a:endParaRPr sz="2200"/>
          </a:p>
        </p:txBody>
      </p:sp>
      <p:sp>
        <p:nvSpPr>
          <p:cNvPr id="107" name="Google Shape;107;p20"/>
          <p:cNvSpPr/>
          <p:nvPr/>
        </p:nvSpPr>
        <p:spPr>
          <a:xfrm>
            <a:off x="868550" y="3243525"/>
            <a:ext cx="2456400" cy="12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/ HTTP/1.1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&lt;CRLF&gt;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of Sidecar proxy</a:t>
            </a:r>
            <a:endParaRPr/>
          </a:p>
        </p:txBody>
      </p:sp>
      <p:sp>
        <p:nvSpPr>
          <p:cNvPr id="1004" name="Google Shape;1004;p92"/>
          <p:cNvSpPr txBox="1"/>
          <p:nvPr>
            <p:ph idx="1" type="body"/>
          </p:nvPr>
        </p:nvSpPr>
        <p:spPr>
          <a:xfrm>
            <a:off x="311700" y="1152475"/>
            <a:ext cx="8465400" cy="3857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Language agnostic (polyglot)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Protocol 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Tracing and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Service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Caching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Cons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Latency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3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010" name="Google Shape;1010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client and backend communicate</a:t>
            </a:r>
            <a:endParaRPr/>
          </a:p>
        </p:txBody>
      </p:sp>
      <p:sp>
        <p:nvSpPr>
          <p:cNvPr id="1011" name="Google Shape;1011;p93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4"/>
          <p:cNvSpPr txBox="1"/>
          <p:nvPr>
            <p:ph type="ctrTitle"/>
          </p:nvPr>
        </p:nvSpPr>
        <p:spPr>
          <a:xfrm>
            <a:off x="311708" y="289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Properties</a:t>
            </a:r>
            <a:endParaRPr/>
          </a:p>
        </p:txBody>
      </p:sp>
      <p:sp>
        <p:nvSpPr>
          <p:cNvPr id="1017" name="Google Shape;1017;p94"/>
          <p:cNvSpPr txBox="1"/>
          <p:nvPr>
            <p:ph idx="1" type="subTitle"/>
          </p:nvPr>
        </p:nvSpPr>
        <p:spPr>
          <a:xfrm>
            <a:off x="311700" y="2573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take into account when designing a protocol?</a:t>
            </a:r>
            <a:endParaRPr/>
          </a:p>
        </p:txBody>
      </p:sp>
      <p:sp>
        <p:nvSpPr>
          <p:cNvPr id="1018" name="Google Shape;1018;p9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protocol?</a:t>
            </a:r>
            <a:endParaRPr/>
          </a:p>
        </p:txBody>
      </p:sp>
      <p:sp>
        <p:nvSpPr>
          <p:cNvPr id="1024" name="Google Shape;1024;p95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system that allows two parties to communicate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protocol is designed with a set of properties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Depending on the purpose of the protocol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TCP, UDP, HTTP, gRPC, FTP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properties</a:t>
            </a:r>
            <a:endParaRPr/>
          </a:p>
        </p:txBody>
      </p:sp>
      <p:sp>
        <p:nvSpPr>
          <p:cNvPr id="1030" name="Google Shape;1030;p96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Data format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Text based (plain text, JSON</a:t>
            </a:r>
            <a:r>
              <a:rPr lang="en" sz="2400"/>
              <a:t>, XML)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Binary (protobuf, RESP, h2, h3)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Transfer mode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Message based (UDP, HTTP)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Stream (TCP, WebRTC)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Addressing system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DNS name, IP, MAC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Directionality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Bidirectional (TCP)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Unidirectional (HTTP)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Full/Half duplex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properties</a:t>
            </a:r>
            <a:endParaRPr/>
          </a:p>
        </p:txBody>
      </p:sp>
      <p:sp>
        <p:nvSpPr>
          <p:cNvPr id="1036" name="Google Shape;1036;p97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State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Stateful</a:t>
            </a:r>
            <a:r>
              <a:rPr lang="en" sz="2400"/>
              <a:t> (TCP, gRPC, apache thrift)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Stateless (UDP, HTTP)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Routing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Proxies, Gateways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Flow &amp; Congestion control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TCP (Flow &amp; </a:t>
            </a:r>
            <a:r>
              <a:rPr lang="en" sz="2400"/>
              <a:t>Congestion</a:t>
            </a:r>
            <a:r>
              <a:rPr lang="en" sz="2400"/>
              <a:t>)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UDP (No control)</a:t>
            </a:r>
            <a:endParaRPr sz="2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Error management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Error code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Retries and timeouts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1042" name="Google Shape;1042;p9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Systems Interconnection model</a:t>
            </a:r>
            <a:endParaRPr/>
          </a:p>
        </p:txBody>
      </p:sp>
      <p:sp>
        <p:nvSpPr>
          <p:cNvPr id="1043" name="Google Shape;1043;p9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communication model?</a:t>
            </a:r>
            <a:endParaRPr/>
          </a:p>
        </p:txBody>
      </p:sp>
      <p:sp>
        <p:nvSpPr>
          <p:cNvPr id="1049" name="Google Shape;1049;p99"/>
          <p:cNvSpPr txBox="1"/>
          <p:nvPr>
            <p:ph idx="1" type="body"/>
          </p:nvPr>
        </p:nvSpPr>
        <p:spPr>
          <a:xfrm>
            <a:off x="311700" y="1152475"/>
            <a:ext cx="82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Agnostic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 doesn’t need to to know </a:t>
            </a:r>
            <a:r>
              <a:rPr lang="en" sz="1800"/>
              <a:t>network medium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Otherwise we need an App for WIFI, ethernet vs LTE vs fiber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Equipment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standard model, upgrading network equipments becomes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Decoupled Innovation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Innovations can be done in each layer separately without affecting the rest  of the models</a:t>
            </a:r>
            <a:endParaRPr/>
          </a:p>
        </p:txBody>
      </p:sp>
      <p:sp>
        <p:nvSpPr>
          <p:cNvPr id="1050" name="Google Shape;1050;p9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OSI Model?</a:t>
            </a:r>
            <a:endParaRPr/>
          </a:p>
        </p:txBody>
      </p:sp>
      <p:sp>
        <p:nvSpPr>
          <p:cNvPr id="1056" name="Google Shape;1056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Layers each describe a specific networking component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7 - Application - HTTP/FTP/gRPC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6 - Presentation - Encoding, Serialization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5 - Session - Connection establishment, TLS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4 - Transport - UDP/TCP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3 - Network - IP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2 - Data link - Frames, Mac address Ethernet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1 - Physical - Electric signals, fiber or radio waves</a:t>
            </a:r>
            <a:endParaRPr/>
          </a:p>
        </p:txBody>
      </p:sp>
      <p:sp>
        <p:nvSpPr>
          <p:cNvPr id="1057" name="Google Shape;1057;p100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1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063" name="Google Shape;1063;p101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064" name="Google Shape;1064;p101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065" name="Google Shape;1065;p101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066" name="Google Shape;1066;p101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067" name="Google Shape;1067;p101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068" name="Google Shape;1068;p101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069" name="Google Shape;1069;p101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0" name="Google Shape;1070;p101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071" name="Google Shape;1071;p101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072" name="Google Shape;1072;p101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073" name="Google Shape;1073;p101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074" name="Google Shape;1074;p101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075" name="Google Shape;1075;p101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076" name="Google Shape;1076;p101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077" name="Google Shape;1077;p101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78" name="Google Shape;1078;p101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101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101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 sends an HTTPS POST request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1" name="Google Shape;1081;p101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01"/>
          <p:cNvPicPr preferRelativeResize="0"/>
          <p:nvPr/>
        </p:nvPicPr>
        <p:blipFill rotWithShape="1">
          <a:blip r:embed="rId3">
            <a:alphaModFix/>
          </a:blip>
          <a:srcRect b="22799" l="7509" r="27693" t="26138"/>
          <a:stretch/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01"/>
          <p:cNvSpPr txBox="1"/>
          <p:nvPr/>
        </p:nvSpPr>
        <p:spPr>
          <a:xfrm>
            <a:off x="2205713" y="36740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4" name="Google Shape;1084;p101"/>
          <p:cNvSpPr txBox="1"/>
          <p:nvPr/>
        </p:nvSpPr>
        <p:spPr>
          <a:xfrm>
            <a:off x="2205713" y="31484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5" name="Google Shape;1085;p101"/>
          <p:cNvSpPr txBox="1"/>
          <p:nvPr/>
        </p:nvSpPr>
        <p:spPr>
          <a:xfrm>
            <a:off x="2257013" y="2622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upload image service with request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45625" y="1138900"/>
            <a:ext cx="81000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Send large request with the image (simple)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Chunk image and send a request per chunk (resumable)</a:t>
            </a:r>
            <a:endParaRPr sz="22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583100" y="2571749"/>
            <a:ext cx="494475" cy="57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7747" l="12647" r="11801" t="6452"/>
          <a:stretch/>
        </p:blipFill>
        <p:spPr>
          <a:xfrm>
            <a:off x="429200" y="2627900"/>
            <a:ext cx="670198" cy="44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575" y="2327100"/>
            <a:ext cx="494475" cy="49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1"/>
          <p:cNvCxnSpPr/>
          <p:nvPr/>
        </p:nvCxnSpPr>
        <p:spPr>
          <a:xfrm>
            <a:off x="1306724" y="2935937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1283520" y="3797875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19" name="Google Shape;119;p21"/>
          <p:cNvPicPr preferRelativeResize="0"/>
          <p:nvPr/>
        </p:nvPicPr>
        <p:blipFill rotWithShape="1">
          <a:blip r:embed="rId6">
            <a:alphaModFix/>
          </a:blip>
          <a:srcRect b="51886" l="46472" r="0" t="0"/>
          <a:stretch/>
        </p:blipFill>
        <p:spPr>
          <a:xfrm>
            <a:off x="2226888" y="3409188"/>
            <a:ext cx="345387" cy="3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8475" y="4036975"/>
            <a:ext cx="510750" cy="5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8">
            <a:alphaModFix/>
          </a:blip>
          <a:srcRect b="0" l="0" r="0" t="52344"/>
          <a:stretch/>
        </p:blipFill>
        <p:spPr>
          <a:xfrm>
            <a:off x="2106638" y="4399450"/>
            <a:ext cx="494475" cy="23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9">
            <a:alphaModFix/>
          </a:blip>
          <a:srcRect b="53910" l="0" r="53727" t="0"/>
          <a:stretch/>
        </p:blipFill>
        <p:spPr>
          <a:xfrm>
            <a:off x="2215675" y="3852700"/>
            <a:ext cx="276401" cy="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150" y="2627900"/>
            <a:ext cx="443800" cy="4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583100" y="4047774"/>
            <a:ext cx="494475" cy="57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7747" l="12647" r="11801" t="6452"/>
          <a:stretch/>
        </p:blipFill>
        <p:spPr>
          <a:xfrm>
            <a:off x="429200" y="4103925"/>
            <a:ext cx="670198" cy="44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1295499" y="3735600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1272295" y="4234912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1284274" y="4172637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1272295" y="4789450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1284274" y="4727175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1252727" y="3020028"/>
            <a:ext cx="2009700" cy="1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2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02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02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02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02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02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02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02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8" name="Google Shape;1098;p102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02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02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02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02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03" name="Google Shape;1103;p102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102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5" name="Google Shape;1105;p102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02"/>
          <p:cNvPicPr preferRelativeResize="0"/>
          <p:nvPr/>
        </p:nvPicPr>
        <p:blipFill rotWithShape="1">
          <a:blip r:embed="rId3">
            <a:alphaModFix/>
          </a:blip>
          <a:srcRect b="22799" l="7509" r="27693" t="26138"/>
          <a:stretch/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02"/>
          <p:cNvSpPr/>
          <p:nvPr/>
        </p:nvSpPr>
        <p:spPr>
          <a:xfrm>
            <a:off x="1250675" y="2588800"/>
            <a:ext cx="4887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8" name="Google Shape;1108;p102"/>
          <p:cNvCxnSpPr/>
          <p:nvPr/>
        </p:nvCxnSpPr>
        <p:spPr>
          <a:xfrm flipH="1">
            <a:off x="1482675" y="2319125"/>
            <a:ext cx="579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102"/>
          <p:cNvSpPr txBox="1"/>
          <p:nvPr/>
        </p:nvSpPr>
        <p:spPr>
          <a:xfrm>
            <a:off x="1712838" y="26784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DPORT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0" name="Google Shape;1110;p102"/>
          <p:cNvSpPr/>
          <p:nvPr/>
        </p:nvSpPr>
        <p:spPr>
          <a:xfrm>
            <a:off x="1250525" y="3114400"/>
            <a:ext cx="4887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02"/>
          <p:cNvSpPr/>
          <p:nvPr/>
        </p:nvSpPr>
        <p:spPr>
          <a:xfrm>
            <a:off x="1250525" y="3640000"/>
            <a:ext cx="4887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02"/>
          <p:cNvSpPr txBox="1"/>
          <p:nvPr/>
        </p:nvSpPr>
        <p:spPr>
          <a:xfrm>
            <a:off x="724638" y="26690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SPORT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3" name="Google Shape;1113;p102"/>
          <p:cNvSpPr txBox="1"/>
          <p:nvPr/>
        </p:nvSpPr>
        <p:spPr>
          <a:xfrm>
            <a:off x="1815573" y="3194650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DIP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4" name="Google Shape;1114;p102"/>
          <p:cNvSpPr txBox="1"/>
          <p:nvPr/>
        </p:nvSpPr>
        <p:spPr>
          <a:xfrm>
            <a:off x="807343" y="3189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SIP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5" name="Google Shape;1115;p102"/>
          <p:cNvSpPr txBox="1"/>
          <p:nvPr/>
        </p:nvSpPr>
        <p:spPr>
          <a:xfrm>
            <a:off x="1712839" y="3724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DMAC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6" name="Google Shape;1116;p102"/>
          <p:cNvSpPr txBox="1"/>
          <p:nvPr/>
        </p:nvSpPr>
        <p:spPr>
          <a:xfrm>
            <a:off x="752800" y="37155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SMAC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7" name="Google Shape;1117;p102"/>
          <p:cNvSpPr/>
          <p:nvPr/>
        </p:nvSpPr>
        <p:spPr>
          <a:xfrm>
            <a:off x="6903424" y="2582248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02"/>
          <p:cNvSpPr/>
          <p:nvPr/>
        </p:nvSpPr>
        <p:spPr>
          <a:xfrm>
            <a:off x="6903424" y="3107848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02"/>
          <p:cNvSpPr/>
          <p:nvPr/>
        </p:nvSpPr>
        <p:spPr>
          <a:xfrm>
            <a:off x="6903424" y="3633448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02"/>
          <p:cNvSpPr/>
          <p:nvPr/>
        </p:nvSpPr>
        <p:spPr>
          <a:xfrm>
            <a:off x="7359887" y="2582248"/>
            <a:ext cx="4887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02"/>
          <p:cNvSpPr txBox="1"/>
          <p:nvPr/>
        </p:nvSpPr>
        <p:spPr>
          <a:xfrm>
            <a:off x="7822050" y="26718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DPORT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2" name="Google Shape;1122;p102"/>
          <p:cNvSpPr/>
          <p:nvPr/>
        </p:nvSpPr>
        <p:spPr>
          <a:xfrm>
            <a:off x="7359737" y="3107848"/>
            <a:ext cx="4887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02"/>
          <p:cNvSpPr/>
          <p:nvPr/>
        </p:nvSpPr>
        <p:spPr>
          <a:xfrm>
            <a:off x="7359737" y="3633448"/>
            <a:ext cx="4887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02"/>
          <p:cNvSpPr txBox="1"/>
          <p:nvPr/>
        </p:nvSpPr>
        <p:spPr>
          <a:xfrm>
            <a:off x="6833850" y="26624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SPORT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5" name="Google Shape;1125;p102"/>
          <p:cNvSpPr txBox="1"/>
          <p:nvPr/>
        </p:nvSpPr>
        <p:spPr>
          <a:xfrm>
            <a:off x="7924785" y="3188098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DIP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6" name="Google Shape;1126;p102"/>
          <p:cNvSpPr txBox="1"/>
          <p:nvPr/>
        </p:nvSpPr>
        <p:spPr>
          <a:xfrm>
            <a:off x="6916555" y="31833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SIP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7" name="Google Shape;1127;p102"/>
          <p:cNvSpPr txBox="1"/>
          <p:nvPr/>
        </p:nvSpPr>
        <p:spPr>
          <a:xfrm>
            <a:off x="7808414" y="3716963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DMAC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8" name="Google Shape;1128;p102"/>
          <p:cNvSpPr txBox="1"/>
          <p:nvPr/>
        </p:nvSpPr>
        <p:spPr>
          <a:xfrm>
            <a:off x="6862012" y="37089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SMAC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9" name="Google Shape;1129;p102"/>
          <p:cNvCxnSpPr/>
          <p:nvPr/>
        </p:nvCxnSpPr>
        <p:spPr>
          <a:xfrm flipH="1">
            <a:off x="1465925" y="2845600"/>
            <a:ext cx="579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2"/>
          <p:cNvCxnSpPr/>
          <p:nvPr/>
        </p:nvCxnSpPr>
        <p:spPr>
          <a:xfrm flipH="1">
            <a:off x="1523375" y="3371200"/>
            <a:ext cx="579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102"/>
          <p:cNvCxnSpPr>
            <a:endCxn id="1125" idx="1"/>
          </p:cNvCxnSpPr>
          <p:nvPr/>
        </p:nvCxnSpPr>
        <p:spPr>
          <a:xfrm flipH="1" rot="10800000">
            <a:off x="7677885" y="3341998"/>
            <a:ext cx="2469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102"/>
          <p:cNvCxnSpPr/>
          <p:nvPr/>
        </p:nvCxnSpPr>
        <p:spPr>
          <a:xfrm flipH="1" rot="10800000">
            <a:off x="7722610" y="2811123"/>
            <a:ext cx="2469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102"/>
          <p:cNvCxnSpPr/>
          <p:nvPr/>
        </p:nvCxnSpPr>
        <p:spPr>
          <a:xfrm flipH="1" rot="10800000">
            <a:off x="7555560" y="2286123"/>
            <a:ext cx="1140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3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39" name="Google Shape;1139;p103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140" name="Google Shape;1140;p103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141" name="Google Shape;1141;p103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142" name="Google Shape;1142;p103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43" name="Google Shape;1143;p103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44" name="Google Shape;1144;p103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145" name="Google Shape;1145;p103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103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47" name="Google Shape;1147;p103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148" name="Google Shape;1148;p103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149" name="Google Shape;1149;p103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150" name="Google Shape;1150;p103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51" name="Google Shape;1151;p103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52" name="Google Shape;1152;p103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153" name="Google Shape;1153;p103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4" name="Google Shape;1154;p103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3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103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7" name="Google Shape;1157;p103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103"/>
          <p:cNvSpPr txBox="1"/>
          <p:nvPr/>
        </p:nvSpPr>
        <p:spPr>
          <a:xfrm>
            <a:off x="3059593" y="31715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Switch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9" name="Google Shape;1159;p103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60" name="Google Shape;1160;p103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pic>
        <p:nvPicPr>
          <p:cNvPr id="1161" name="Google Shape;1161;p103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3"/>
          <p:cNvSpPr txBox="1"/>
          <p:nvPr/>
        </p:nvSpPr>
        <p:spPr>
          <a:xfrm>
            <a:off x="5141655" y="26351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3" name="Google Shape;1163;p103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64" name="Google Shape;1164;p103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65" name="Google Shape;1165;p103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pic>
        <p:nvPicPr>
          <p:cNvPr id="1166" name="Google Shape;1166;p103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7" name="Google Shape;1167;p103"/>
          <p:cNvCxnSpPr/>
          <p:nvPr/>
        </p:nvCxnSpPr>
        <p:spPr>
          <a:xfrm flipH="1" rot="10800000">
            <a:off x="2654553" y="3648550"/>
            <a:ext cx="15300" cy="919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103"/>
          <p:cNvCxnSpPr/>
          <p:nvPr/>
        </p:nvCxnSpPr>
        <p:spPr>
          <a:xfrm flipH="1">
            <a:off x="4471700" y="3655900"/>
            <a:ext cx="20100" cy="905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103"/>
          <p:cNvCxnSpPr/>
          <p:nvPr/>
        </p:nvCxnSpPr>
        <p:spPr>
          <a:xfrm rot="10800000">
            <a:off x="4764400" y="3144550"/>
            <a:ext cx="7800" cy="1459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03"/>
          <p:cNvCxnSpPr/>
          <p:nvPr/>
        </p:nvCxnSpPr>
        <p:spPr>
          <a:xfrm flipH="1">
            <a:off x="6556330" y="3176350"/>
            <a:ext cx="7500" cy="13959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4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76" name="Google Shape;1176;p104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177" name="Google Shape;1177;p104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178" name="Google Shape;1178;p104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179" name="Google Shape;1179;p104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80" name="Google Shape;1180;p104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81" name="Google Shape;1181;p104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182" name="Google Shape;1182;p104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104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84" name="Google Shape;1184;p104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185" name="Google Shape;1185;p104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186" name="Google Shape;1186;p104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187" name="Google Shape;1187;p104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88" name="Google Shape;1188;p104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89" name="Google Shape;1189;p104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1190" name="Google Shape;1190;p104"/>
          <p:cNvSpPr txBox="1"/>
          <p:nvPr/>
        </p:nvSpPr>
        <p:spPr>
          <a:xfrm>
            <a:off x="7070163" y="4376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91" name="Google Shape;1191;p104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104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04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4" name="Google Shape;1194;p104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04"/>
          <p:cNvSpPr txBox="1"/>
          <p:nvPr/>
        </p:nvSpPr>
        <p:spPr>
          <a:xfrm>
            <a:off x="3016668" y="1740439"/>
            <a:ext cx="10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Layer 4 Proxy, 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6" name="Google Shape;1196;p104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197" name="Google Shape;1197;p104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pic>
        <p:nvPicPr>
          <p:cNvPr id="1198" name="Google Shape;1198;p104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04"/>
          <p:cNvSpPr txBox="1"/>
          <p:nvPr/>
        </p:nvSpPr>
        <p:spPr>
          <a:xfrm>
            <a:off x="4944728" y="247550"/>
            <a:ext cx="14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Layer 7 Load Balancer/CDN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0" name="Google Shape;1200;p104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01" name="Google Shape;1201;p104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</a:t>
            </a:r>
            <a:endParaRPr/>
          </a:p>
        </p:txBody>
      </p:sp>
      <p:sp>
        <p:nvSpPr>
          <p:cNvPr id="1202" name="Google Shape;1202;p104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pic>
        <p:nvPicPr>
          <p:cNvPr id="1203" name="Google Shape;1203;p104"/>
          <p:cNvPicPr preferRelativeResize="0"/>
          <p:nvPr/>
        </p:nvPicPr>
        <p:blipFill rotWithShape="1">
          <a:blip r:embed="rId3">
            <a:alphaModFix/>
          </a:blip>
          <a:srcRect b="22799" l="7510" r="7628" t="26138"/>
          <a:stretch/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4" name="Google Shape;1204;p104"/>
          <p:cNvCxnSpPr/>
          <p:nvPr/>
        </p:nvCxnSpPr>
        <p:spPr>
          <a:xfrm rot="10800000">
            <a:off x="2638653" y="2603650"/>
            <a:ext cx="15900" cy="1964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104"/>
          <p:cNvCxnSpPr/>
          <p:nvPr/>
        </p:nvCxnSpPr>
        <p:spPr>
          <a:xfrm flipH="1">
            <a:off x="4471575" y="2596450"/>
            <a:ext cx="8700" cy="1964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104"/>
          <p:cNvCxnSpPr/>
          <p:nvPr/>
        </p:nvCxnSpPr>
        <p:spPr>
          <a:xfrm flipH="1" rot="10800000">
            <a:off x="4772200" y="1044250"/>
            <a:ext cx="4500" cy="35595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104"/>
          <p:cNvCxnSpPr/>
          <p:nvPr/>
        </p:nvCxnSpPr>
        <p:spPr>
          <a:xfrm flipH="1">
            <a:off x="6556425" y="1037175"/>
            <a:ext cx="26400" cy="3535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8" name="Google Shape;1208;p104"/>
          <p:cNvSpPr/>
          <p:nvPr/>
        </p:nvSpPr>
        <p:spPr>
          <a:xfrm>
            <a:off x="2876293" y="3103439"/>
            <a:ext cx="1411500" cy="4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09" name="Google Shape;1209;p104"/>
          <p:cNvSpPr/>
          <p:nvPr/>
        </p:nvSpPr>
        <p:spPr>
          <a:xfrm>
            <a:off x="4958363" y="1018100"/>
            <a:ext cx="1411500" cy="468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210" name="Google Shape;1210;p104"/>
          <p:cNvSpPr/>
          <p:nvPr/>
        </p:nvSpPr>
        <p:spPr>
          <a:xfrm>
            <a:off x="4958363" y="1543700"/>
            <a:ext cx="1411500" cy="468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211" name="Google Shape;1211;p104"/>
          <p:cNvSpPr/>
          <p:nvPr/>
        </p:nvSpPr>
        <p:spPr>
          <a:xfrm>
            <a:off x="4958363" y="2069300"/>
            <a:ext cx="1411500" cy="468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212" name="Google Shape;1212;p104"/>
          <p:cNvSpPr/>
          <p:nvPr/>
        </p:nvSpPr>
        <p:spPr>
          <a:xfrm>
            <a:off x="4958363" y="259490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1213" name="Google Shape;1213;p104"/>
          <p:cNvSpPr/>
          <p:nvPr/>
        </p:nvSpPr>
        <p:spPr>
          <a:xfrm>
            <a:off x="2876288" y="2577850"/>
            <a:ext cx="1411500" cy="46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shortcomings of the OSI Model</a:t>
            </a:r>
            <a:endParaRPr/>
          </a:p>
        </p:txBody>
      </p:sp>
      <p:sp>
        <p:nvSpPr>
          <p:cNvPr id="1219" name="Google Shape;1219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 Model has too many layers which can be hard to comprehend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argue about which layer does what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to deal with Layers 5-6-7 as just one layer,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TCP/IP Model does just that</a:t>
            </a:r>
            <a:endParaRPr/>
          </a:p>
        </p:txBody>
      </p:sp>
      <p:sp>
        <p:nvSpPr>
          <p:cNvPr id="1220" name="Google Shape;1220;p105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Model</a:t>
            </a:r>
            <a:endParaRPr/>
          </a:p>
        </p:txBody>
      </p:sp>
      <p:sp>
        <p:nvSpPr>
          <p:cNvPr id="1226" name="Google Shape;1226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simpler than OSI just 4 layers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(Layer 5, 6 and 7)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(Layer 4)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(Layer 3)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link (Layer 2)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layer is not officially covered in the model</a:t>
            </a:r>
            <a:endParaRPr/>
          </a:p>
        </p:txBody>
      </p:sp>
      <p:sp>
        <p:nvSpPr>
          <p:cNvPr id="1227" name="Google Shape;1227;p106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 Summary</a:t>
            </a:r>
            <a:endParaRPr/>
          </a:p>
        </p:txBody>
      </p:sp>
      <p:sp>
        <p:nvSpPr>
          <p:cNvPr id="1233" name="Google Shape;1233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need a communication model?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OSI Model?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device in the network doesn’t have to map the entire 7 layers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TCP/IP is simpler model</a:t>
            </a:r>
            <a:endParaRPr/>
          </a:p>
        </p:txBody>
      </p:sp>
      <p:sp>
        <p:nvSpPr>
          <p:cNvPr id="1234" name="Google Shape;1234;p10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08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</a:t>
            </a:r>
            <a:endParaRPr/>
          </a:p>
        </p:txBody>
      </p:sp>
      <p:sp>
        <p:nvSpPr>
          <p:cNvPr id="1240" name="Google Shape;1240;p108"/>
          <p:cNvSpPr txBox="1"/>
          <p:nvPr>
            <p:ph idx="1" type="subTitle"/>
          </p:nvPr>
        </p:nvSpPr>
        <p:spPr>
          <a:xfrm>
            <a:off x="311700" y="249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</a:t>
            </a:r>
            <a:endParaRPr/>
          </a:p>
        </p:txBody>
      </p:sp>
      <p:sp>
        <p:nvSpPr>
          <p:cNvPr id="1241" name="Google Shape;1241;p108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</a:t>
            </a:r>
            <a:endParaRPr/>
          </a:p>
        </p:txBody>
      </p:sp>
      <p:sp>
        <p:nvSpPr>
          <p:cNvPr id="1247" name="Google Shape;1247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User Datagram Protocol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Based </a:t>
            </a:r>
            <a:r>
              <a:rPr lang="en"/>
              <a:t>Layer 4 protocol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address processes in a host using ports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protocol to send and receive messages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communication not required (double edge sword)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 no knowledge is stored on the host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byte header Datagram</a:t>
            </a:r>
            <a:endParaRPr/>
          </a:p>
        </p:txBody>
      </p:sp>
      <p:sp>
        <p:nvSpPr>
          <p:cNvPr id="1248" name="Google Shape;1248;p10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Use cases</a:t>
            </a:r>
            <a:endParaRPr/>
          </a:p>
        </p:txBody>
      </p:sp>
      <p:sp>
        <p:nvSpPr>
          <p:cNvPr id="1254" name="Google Shape;1254;p110"/>
          <p:cNvSpPr txBox="1"/>
          <p:nvPr>
            <p:ph idx="1" type="body"/>
          </p:nvPr>
        </p:nvSpPr>
        <p:spPr>
          <a:xfrm>
            <a:off x="311700" y="1152475"/>
            <a:ext cx="85206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streaming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WebRTC</a:t>
            </a:r>
            <a:endParaRPr/>
          </a:p>
        </p:txBody>
      </p:sp>
      <p:sp>
        <p:nvSpPr>
          <p:cNvPr id="1255" name="Google Shape;1255;p110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256" name="Google Shape;1256;p110"/>
          <p:cNvCxnSpPr>
            <a:stCxn id="1257" idx="1"/>
            <a:endCxn id="1258" idx="3"/>
          </p:cNvCxnSpPr>
          <p:nvPr/>
        </p:nvCxnSpPr>
        <p:spPr>
          <a:xfrm flipH="1">
            <a:off x="1594063" y="3649025"/>
            <a:ext cx="27174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9" name="Google Shape;1259;p110"/>
          <p:cNvGrpSpPr/>
          <p:nvPr/>
        </p:nvGrpSpPr>
        <p:grpSpPr>
          <a:xfrm>
            <a:off x="4311463" y="3387400"/>
            <a:ext cx="790176" cy="523250"/>
            <a:chOff x="6861863" y="3530550"/>
            <a:chExt cx="790176" cy="523250"/>
          </a:xfrm>
        </p:grpSpPr>
        <p:pic>
          <p:nvPicPr>
            <p:cNvPr id="1257" name="Google Shape;1257;p110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0" name="Google Shape;1260;p110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61" name="Google Shape;1261;p110"/>
          <p:cNvGrpSpPr/>
          <p:nvPr/>
        </p:nvGrpSpPr>
        <p:grpSpPr>
          <a:xfrm>
            <a:off x="803925" y="3391575"/>
            <a:ext cx="790176" cy="523250"/>
            <a:chOff x="2666325" y="4298650"/>
            <a:chExt cx="790176" cy="523250"/>
          </a:xfrm>
        </p:grpSpPr>
        <p:pic>
          <p:nvPicPr>
            <p:cNvPr id="1258" name="Google Shape;1258;p110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2" name="Google Shape;1262;p110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and demultiplexing</a:t>
            </a:r>
            <a:endParaRPr/>
          </a:p>
        </p:txBody>
      </p:sp>
      <p:sp>
        <p:nvSpPr>
          <p:cNvPr id="1268" name="Google Shape;1268;p111"/>
          <p:cNvSpPr txBox="1"/>
          <p:nvPr>
            <p:ph idx="1" type="body"/>
          </p:nvPr>
        </p:nvSpPr>
        <p:spPr>
          <a:xfrm>
            <a:off x="311700" y="1152475"/>
            <a:ext cx="8520600" cy="19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target hosts only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run many apps each with different requirements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now identify the “app” or “process”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multiplexes all its apps into UDP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demultiplex UDP datagrams to each app</a:t>
            </a:r>
            <a:endParaRPr/>
          </a:p>
        </p:txBody>
      </p:sp>
      <p:sp>
        <p:nvSpPr>
          <p:cNvPr id="1269" name="Google Shape;1269;p111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cxnSp>
        <p:nvCxnSpPr>
          <p:cNvPr id="1270" name="Google Shape;1270;p111"/>
          <p:cNvCxnSpPr>
            <a:stCxn id="1271" idx="1"/>
            <a:endCxn id="1272" idx="3"/>
          </p:cNvCxnSpPr>
          <p:nvPr/>
        </p:nvCxnSpPr>
        <p:spPr>
          <a:xfrm flipH="1">
            <a:off x="2483188" y="3656475"/>
            <a:ext cx="19764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3" name="Google Shape;1273;p111"/>
          <p:cNvGrpSpPr/>
          <p:nvPr/>
        </p:nvGrpSpPr>
        <p:grpSpPr>
          <a:xfrm>
            <a:off x="4459588" y="3394850"/>
            <a:ext cx="790176" cy="523250"/>
            <a:chOff x="6861863" y="3530550"/>
            <a:chExt cx="790176" cy="523250"/>
          </a:xfrm>
        </p:grpSpPr>
        <p:pic>
          <p:nvPicPr>
            <p:cNvPr id="1271" name="Google Shape;1271;p11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4" name="Google Shape;1274;p111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72" name="Google Shape;1272;p111"/>
          <p:cNvPicPr preferRelativeResize="0"/>
          <p:nvPr/>
        </p:nvPicPr>
        <p:blipFill rotWithShape="1">
          <a:blip r:embed="rId3">
            <a:alphaModFix/>
          </a:blip>
          <a:srcRect b="7747" l="12647" r="11801" t="6452"/>
          <a:stretch/>
        </p:blipFill>
        <p:spPr>
          <a:xfrm>
            <a:off x="1692900" y="3398650"/>
            <a:ext cx="790176" cy="5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11"/>
          <p:cNvSpPr txBox="1"/>
          <p:nvPr/>
        </p:nvSpPr>
        <p:spPr>
          <a:xfrm>
            <a:off x="1692900" y="3921900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6" name="Google Shape;1276;p111"/>
          <p:cNvSpPr txBox="1"/>
          <p:nvPr/>
        </p:nvSpPr>
        <p:spPr>
          <a:xfrm>
            <a:off x="4496988" y="3926325"/>
            <a:ext cx="89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10.0.0.2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7" name="Google Shape;1277;p111"/>
          <p:cNvSpPr txBox="1"/>
          <p:nvPr/>
        </p:nvSpPr>
        <p:spPr>
          <a:xfrm>
            <a:off x="389325" y="3308000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App1-port 5555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App2-port 7712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App3-port 2222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8" name="Google Shape;1278;p111"/>
          <p:cNvSpPr txBox="1"/>
          <p:nvPr/>
        </p:nvSpPr>
        <p:spPr>
          <a:xfrm>
            <a:off x="5333850" y="3248925"/>
            <a:ext cx="121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AppX-port 53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AppY-port 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AppZ-port 6978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