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F59BCB-BE8F-4BD6-B4E2-ECA3648BCC7D}">
  <a:tblStyle styleId="{B6F59BCB-BE8F-4BD6-B4E2-ECA3648BCC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25E614-8CE7-4019-AFE3-293841B1A6A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slide" Target="slides/slide88.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2e460289d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2e460289d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e460289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2e460289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2e460289d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2e460289d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e460289d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e460289d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e460289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e460289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2e460289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2e460289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2e460289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2e460289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e460289d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e460289d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2ebda2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2ebda2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2ebda22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2ebda22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ebda22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ebda22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2e460289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2e460289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2ebda222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2ebda222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ECN is an IP and TCP option, if the router experienced congestion,dont’ drop the packet instead set this bit so the TCP layer can half the congestion window and slow down.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ebda22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ebda22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2ebda22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2ebda22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2ebda22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2ebda22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ebda22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ebda22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2ebda222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2ebda222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2ebda22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2ebda22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2ebda222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2ebda222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2ebda222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2ebda222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2ebda222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2ebda222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e460289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e460289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2ebda222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2ebda222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2ebda222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2ebda222d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2ebda222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2ebda222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2ebda22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2ebda22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2ebda222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2ebda222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2ebda222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22ebda222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2ebda222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2ebda222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2ebda222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2ebda222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22ebda222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22ebda222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22ebda22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22ebda22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e460289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e460289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22df2d0b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22df2d0b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22ebda22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22ebda22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22ebda22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22ebda22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22ebda22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22ebda22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22ebda222d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22ebda222d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22ebda222d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22ebda222d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22ebda22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22ebda22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22ebda22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22ebda22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22ebda222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22ebda222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22ebda222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22ebda222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2e460289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2e460289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22ebda22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22ebda22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22ebda222d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22ebda222d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22ebda222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22ebda222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22ebda22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22ebda22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22ebda222d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22ebda222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22ebda222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22ebda222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22ebda222d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22ebda222d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22ebda222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22ebda222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22ebda222d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22ebda222d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22ebda222d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22ebda222d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e460289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e460289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22ebda222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22ebda222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22ebda222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22ebda222d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22ebda222d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22ebda222d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22ebda222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22ebda222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2ebda222d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2ebda222d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22ebda222d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22ebda222d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122ebda222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122ebda222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2ebda222d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2ebda222d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22ebda222d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22ebda222d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22ebda222d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22ebda222d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e460289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2e460289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22ebda222d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22ebda222d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22ebda222d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22ebda222d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22ebda222d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22ebda222d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22ebda222d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122ebda222d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23cfeea1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23cfeea1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23cfeea17a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23cfeea17a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23cfeea17a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23cfeea17a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23cfeea17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23cfeea17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13af6827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13af6827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3af68276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3af68276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2e460289d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2e460289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3af682760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3af682760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3af682760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3af68276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3af682760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3af682760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3afa974f1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3afa974f1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13af682760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13af682760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3af682760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3af682760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3af682760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3af682760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3af682760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3af682760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13af682760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13af682760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e460289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2e460289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hyperlink" Target="https://datatracker.ietf.org/doc/html/rfc791" TargetMode="External"/><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21" Type="http://schemas.openxmlformats.org/officeDocument/2006/relationships/hyperlink" Target="https://en.wikipedia.org/wiki/IPv4"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3.xml.rels><?xml version="1.0" encoding="UTF-8" standalone="yes"?><Relationships xmlns="http://schemas.openxmlformats.org/package/2006/relationships"><Relationship Id="rId20" Type="http://schemas.openxmlformats.org/officeDocument/2006/relationships/hyperlink" Target="https://en.wikipedia.org/wiki/IPv4#Options" TargetMode="External"/><Relationship Id="rId11" Type="http://schemas.openxmlformats.org/officeDocument/2006/relationships/hyperlink" Target="https://en.wikipedia.org/wiki/IPv4#Total_Length"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lags" TargetMode="External"/><Relationship Id="rId12" Type="http://schemas.openxmlformats.org/officeDocument/2006/relationships/hyperlink" Target="https://en.wikipedia.org/wiki/IPv4#Identification"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IPv4#TTL" TargetMode="External"/><Relationship Id="rId14" Type="http://schemas.openxmlformats.org/officeDocument/2006/relationships/hyperlink" Target="https://en.wikipedia.org/wiki/IPv4#Fragment_offset" TargetMode="External"/><Relationship Id="rId17" Type="http://schemas.openxmlformats.org/officeDocument/2006/relationships/hyperlink" Target="https://en.wikipedia.org/wiki/IPv4#Header_checksum" TargetMode="External"/><Relationship Id="rId16" Type="http://schemas.openxmlformats.org/officeDocument/2006/relationships/hyperlink" Target="https://en.wikipedia.org/wiki/List_of_IP_protocol_numbers"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Destination_addres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Source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6.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8.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19.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en.wikipedia.org/wiki/IPv4#Identification" TargetMode="External"/><Relationship Id="rId10" Type="http://schemas.openxmlformats.org/officeDocument/2006/relationships/hyperlink" Target="https://en.wikipedia.org/wiki/IPv4#Total_Length" TargetMode="External"/><Relationship Id="rId13" Type="http://schemas.openxmlformats.org/officeDocument/2006/relationships/hyperlink" Target="https://en.wikipedia.org/wiki/IPv4#Fragment_offset" TargetMode="External"/><Relationship Id="rId12" Type="http://schemas.openxmlformats.org/officeDocument/2006/relationships/hyperlink" Target="https://en.wikipedia.org/wiki/IPv4#Flags"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Pv4#ECN" TargetMode="External"/><Relationship Id="rId15" Type="http://schemas.openxmlformats.org/officeDocument/2006/relationships/hyperlink" Target="https://en.wikipedia.org/wiki/List_of_IP_protocol_numbers" TargetMode="External"/><Relationship Id="rId14" Type="http://schemas.openxmlformats.org/officeDocument/2006/relationships/hyperlink" Target="https://en.wikipedia.org/wiki/IPv4#TTL" TargetMode="External"/><Relationship Id="rId17" Type="http://schemas.openxmlformats.org/officeDocument/2006/relationships/hyperlink" Target="https://en.wikipedia.org/wiki/IPv4#Source_address" TargetMode="External"/><Relationship Id="rId16" Type="http://schemas.openxmlformats.org/officeDocument/2006/relationships/hyperlink" Target="https://en.wikipedia.org/wiki/IPv4#Header_checksum" TargetMode="External"/><Relationship Id="rId5" Type="http://schemas.openxmlformats.org/officeDocument/2006/relationships/hyperlink" Target="https://en.wikipedia.org/wiki/Bit" TargetMode="External"/><Relationship Id="rId19" Type="http://schemas.openxmlformats.org/officeDocument/2006/relationships/hyperlink" Target="https://en.wikipedia.org/wiki/IPv4#Options" TargetMode="External"/><Relationship Id="rId6" Type="http://schemas.openxmlformats.org/officeDocument/2006/relationships/hyperlink" Target="https://en.wikipedia.org/wiki/IPv4#Version" TargetMode="External"/><Relationship Id="rId18" Type="http://schemas.openxmlformats.org/officeDocument/2006/relationships/hyperlink" Target="https://en.wikipedia.org/wiki/IPv4#Destination_address" TargetMode="External"/><Relationship Id="rId7" Type="http://schemas.openxmlformats.org/officeDocument/2006/relationships/hyperlink" Target="https://en.wikipedia.org/wiki/IPv4#IHL" TargetMode="External"/><Relationship Id="rId8" Type="http://schemas.openxmlformats.org/officeDocument/2006/relationships/hyperlink" Target="https://en.wikipedia.org/wiki/IPv4#DSC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s://datatracker.ietf.org/doc/html/rfc792" TargetMode="External"/><Relationship Id="rId10" Type="http://schemas.openxmlformats.org/officeDocument/2006/relationships/hyperlink" Target="https://en.wikipedia.org/wiki/Internet_Control_Message_Protocol"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9" Type="http://schemas.openxmlformats.org/officeDocument/2006/relationships/hyperlink" Target="https://en.wikipedia.org/wiki/Internet_Control_Message_Protocol#header_rest" TargetMode="External"/><Relationship Id="rId5" Type="http://schemas.openxmlformats.org/officeDocument/2006/relationships/hyperlink" Target="https://en.wikipedia.org/wiki/Bit" TargetMode="External"/><Relationship Id="rId6" Type="http://schemas.openxmlformats.org/officeDocument/2006/relationships/hyperlink" Target="https://en.wikipedia.org/wiki/Internet_Control_Message_Protocol#header_type" TargetMode="External"/><Relationship Id="rId7" Type="http://schemas.openxmlformats.org/officeDocument/2006/relationships/hyperlink" Target="https://en.wikipedia.org/wiki/Internet_Control_Message_Protocol#header_code" TargetMode="External"/><Relationship Id="rId8" Type="http://schemas.openxmlformats.org/officeDocument/2006/relationships/hyperlink" Target="https://en.wikipedia.org/wiki/Internet_Control_Message_Protocol#header_checksu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 Id="rId6" Type="http://schemas.openxmlformats.org/officeDocument/2006/relationships/hyperlink" Target="https://www.ietf.org/rfc/rfc768.txt" TargetMode="External"/><Relationship Id="rId7" Type="http://schemas.openxmlformats.org/officeDocument/2006/relationships/hyperlink" Target="https://en.wikipedia.org/wiki/User_Datagram_Protoc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Octet_(computing)" TargetMode="External"/><Relationship Id="rId5" Type="http://schemas.openxmlformats.org/officeDocument/2006/relationships/hyperlink" Target="https://en.wikipedia.org/wiki/Bi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 Id="rId5" Type="http://schemas.openxmlformats.org/officeDocument/2006/relationships/hyperlink" Target="https://en.wikipedia.org/wiki/Transmission_Control_Protocol" TargetMode="External"/><Relationship Id="rId6" Type="http://schemas.openxmlformats.org/officeDocument/2006/relationships/hyperlink" Target="https://datatracker.ietf.org/doc/html/rfc79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en.wikipedia.org/wiki/Octet_(computing)" TargetMode="External"/><Relationship Id="rId4" Type="http://schemas.openxmlformats.org/officeDocument/2006/relationships/hyperlink" Target="https://en.wikipedia.org/wiki/Bi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building blocks</a:t>
            </a:r>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the IP Protocol</a:t>
            </a:r>
            <a:endParaRPr/>
          </a:p>
        </p:txBody>
      </p:sp>
      <p:sp>
        <p:nvSpPr>
          <p:cNvPr id="56" name="Google Shape;56;p1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
        <p:nvSpPr>
          <p:cNvPr id="57" name="Google Shape;57;p13"/>
          <p:cNvSpPr txBox="1"/>
          <p:nvPr>
            <p:ph idx="1" type="subTitle"/>
          </p:nvPr>
        </p:nvSpPr>
        <p:spPr>
          <a:xfrm>
            <a:off x="311700" y="689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1.2.3.4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a:t>
            </a:r>
            <a:endParaRPr/>
          </a:p>
        </p:txBody>
      </p:sp>
      <p:sp>
        <p:nvSpPr>
          <p:cNvPr id="189" name="Google Shape;18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p:txBody>
      </p:sp>
      <p:sp>
        <p:nvSpPr>
          <p:cNvPr id="190" name="Google Shape;190;p2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Packet to the Backend Engineer</a:t>
            </a:r>
            <a:endParaRPr/>
          </a:p>
        </p:txBody>
      </p:sp>
      <p:sp>
        <p:nvSpPr>
          <p:cNvPr id="196" name="Google Shape;196;p2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
        <p:nvSpPr>
          <p:cNvPr id="197" name="Google Shape;197;p23"/>
          <p:cNvSpPr/>
          <p:nvPr/>
        </p:nvSpPr>
        <p:spPr>
          <a:xfrm>
            <a:off x="574150" y="2304975"/>
            <a:ext cx="8240700" cy="912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IP Address</a:t>
            </a:r>
            <a:endParaRPr/>
          </a:p>
        </p:txBody>
      </p:sp>
      <p:sp>
        <p:nvSpPr>
          <p:cNvPr id="198" name="Google Shape;198;p23"/>
          <p:cNvSpPr/>
          <p:nvPr/>
        </p:nvSpPr>
        <p:spPr>
          <a:xfrm>
            <a:off x="2465475" y="2304975"/>
            <a:ext cx="4297500" cy="912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Data</a:t>
            </a:r>
            <a:endParaRPr/>
          </a:p>
        </p:txBody>
      </p:sp>
      <p:sp>
        <p:nvSpPr>
          <p:cNvPr id="199" name="Google Shape;199;p23"/>
          <p:cNvSpPr txBox="1"/>
          <p:nvPr/>
        </p:nvSpPr>
        <p:spPr>
          <a:xfrm>
            <a:off x="6814100" y="2560875"/>
            <a:ext cx="20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Destination</a:t>
            </a:r>
            <a:r>
              <a:rPr lang="en"/>
              <a:t> IP Address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IP Packet</a:t>
            </a:r>
            <a:endParaRPr/>
          </a:p>
        </p:txBody>
      </p:sp>
      <p:sp>
        <p:nvSpPr>
          <p:cNvPr id="205" name="Google Shape;205;p2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06" name="Google Shape;206;p24"/>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07" name="Google Shape;207;p24"/>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
        <p:nvSpPr>
          <p:cNvPr id="208" name="Google Shape;208;p24"/>
          <p:cNvSpPr txBox="1"/>
          <p:nvPr/>
        </p:nvSpPr>
        <p:spPr>
          <a:xfrm>
            <a:off x="135050" y="4567925"/>
            <a:ext cx="40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20"/>
              </a:rPr>
              <a:t>https://datatracker.ietf.org/doc/html/rfc791</a:t>
            </a:r>
            <a:br>
              <a:rPr lang="en">
                <a:solidFill>
                  <a:schemeClr val="accent2"/>
                </a:solidFill>
              </a:rPr>
            </a:br>
            <a:r>
              <a:rPr lang="en" u="sng">
                <a:solidFill>
                  <a:schemeClr val="hlink"/>
                </a:solidFill>
                <a:hlinkClick r:id="rId21"/>
              </a:rPr>
              <a:t>https://en.wikipedia.org/wiki/IPv4</a:t>
            </a:r>
            <a:endParaRPr>
              <a:solidFill>
                <a:schemeClr val="accent2"/>
              </a:solidFill>
            </a:endParaRPr>
          </a:p>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 The Protocol version</a:t>
            </a:r>
            <a:endParaRPr/>
          </a:p>
        </p:txBody>
      </p:sp>
      <p:sp>
        <p:nvSpPr>
          <p:cNvPr id="214" name="Google Shape;214;p2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15" name="Google Shape;215;p25"/>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marR="0" rtl="0" algn="ctr">
                        <a:lnSpc>
                          <a:spcPct val="115000"/>
                        </a:lnSpc>
                        <a:spcBef>
                          <a:spcPts val="0"/>
                        </a:spcBef>
                        <a:spcAft>
                          <a:spcPts val="0"/>
                        </a:spcAft>
                        <a:buNone/>
                      </a:pPr>
                      <a:r>
                        <a:rPr lang="en" sz="1050">
                          <a:solidFill>
                            <a:schemeClr val="dk2"/>
                          </a:solidFill>
                          <a:highlight>
                            <a:schemeClr val="accent4"/>
                          </a:highlight>
                          <a:uFill>
                            <a:noFill/>
                          </a:uFill>
                          <a:hlinkClick r:id="rId6">
                            <a:extLst>
                              <a:ext uri="{A12FA001-AC4F-418D-AE19-62706E023703}">
                                <ahyp:hlinkClr val="tx"/>
                              </a:ext>
                            </a:extLst>
                          </a:hlinkClick>
                        </a:rPr>
                        <a:t>Version</a:t>
                      </a:r>
                      <a:endParaRPr sz="1050" u="sng">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a:t>
                      </a:r>
                      <a:r>
                        <a:rPr lang="en" sz="1050">
                          <a:solidFill>
                            <a:srgbClr val="F8F9FA"/>
                          </a:solidFill>
                          <a:highlight>
                            <a:schemeClr val="dk2"/>
                          </a:highlight>
                          <a:uFill>
                            <a:noFill/>
                          </a:uFill>
                          <a:hlinkClick r:id="rId11">
                            <a:extLst>
                              <a:ext uri="{A12FA001-AC4F-418D-AE19-62706E023703}">
                                <ahyp:hlinkClr val="tx"/>
                              </a:ext>
                            </a:extLst>
                          </a:hlinkClick>
                        </a:rPr>
                        <a:t>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20">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16" name="Google Shape;216;p25"/>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Header Length - Defines the Options length</a:t>
            </a:r>
            <a:endParaRPr/>
          </a:p>
        </p:txBody>
      </p:sp>
      <p:sp>
        <p:nvSpPr>
          <p:cNvPr id="222" name="Google Shape;222;p2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23" name="Google Shape;223;p26"/>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7">
                            <a:extLst>
                              <a:ext uri="{A12FA001-AC4F-418D-AE19-62706E023703}">
                                <ahyp:hlinkClr val="tx"/>
                              </a:ext>
                            </a:extLst>
                          </a:hlinkClick>
                        </a:rPr>
                        <a:t>IHL</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24" name="Google Shape;224;p26"/>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Length - 16 bit Data + header</a:t>
            </a:r>
            <a:endParaRPr/>
          </a:p>
        </p:txBody>
      </p:sp>
      <p:sp>
        <p:nvSpPr>
          <p:cNvPr id="230" name="Google Shape;230;p2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31" name="Google Shape;231;p27"/>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0">
                            <a:extLst>
                              <a:ext uri="{A12FA001-AC4F-418D-AE19-62706E023703}">
                                <ahyp:hlinkClr val="tx"/>
                              </a:ext>
                            </a:extLst>
                          </a:hlinkClick>
                        </a:rPr>
                        <a:t>Total 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32" name="Google Shape;232;p27"/>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Fragmentation - Jumbo packets</a:t>
            </a:r>
            <a:endParaRPr/>
          </a:p>
        </p:txBody>
      </p:sp>
      <p:sp>
        <p:nvSpPr>
          <p:cNvPr id="238" name="Google Shape;238;p2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39" name="Google Shape;239;p28"/>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1">
                            <a:extLst>
                              <a:ext uri="{A12FA001-AC4F-418D-AE19-62706E023703}">
                                <ahyp:hlinkClr val="tx"/>
                              </a:ext>
                            </a:extLst>
                          </a:hlinkClick>
                        </a:rPr>
                        <a:t>Identification</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2">
                            <a:extLst>
                              <a:ext uri="{A12FA001-AC4F-418D-AE19-62706E023703}">
                                <ahyp:hlinkClr val="tx"/>
                              </a:ext>
                            </a:extLst>
                          </a:hlinkClick>
                        </a:rPr>
                        <a:t>Flags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gridSpan="13">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3">
                            <a:extLst>
                              <a:ext uri="{A12FA001-AC4F-418D-AE19-62706E023703}">
                                <ahyp:hlinkClr val="tx"/>
                              </a:ext>
                            </a:extLst>
                          </a:hlinkClick>
                        </a:rPr>
                        <a:t>Fragment Offset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40" name="Google Shape;240;p28"/>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To Live - How many hops can this packet survive?</a:t>
            </a:r>
            <a:endParaRPr/>
          </a:p>
        </p:txBody>
      </p:sp>
      <p:sp>
        <p:nvSpPr>
          <p:cNvPr id="246" name="Google Shape;246;p2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47" name="Google Shape;247;p29"/>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4">
                            <a:extLst>
                              <a:ext uri="{A12FA001-AC4F-418D-AE19-62706E023703}">
                                <ahyp:hlinkClr val="tx"/>
                              </a:ext>
                            </a:extLst>
                          </a:hlinkClick>
                        </a:rPr>
                        <a:t>Time To Live</a:t>
                      </a:r>
                      <a:endParaRPr sz="1050">
                        <a:solidFill>
                          <a:schemeClr val="dk2"/>
                        </a:solidFill>
                        <a:highlight>
                          <a:schemeClr val="accent4"/>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4"/>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dk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48" name="Google Shape;248;p29"/>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 What protocol is inside the data section?</a:t>
            </a:r>
            <a:endParaRPr/>
          </a:p>
        </p:txBody>
      </p:sp>
      <p:sp>
        <p:nvSpPr>
          <p:cNvPr id="254" name="Google Shape;254;p3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55" name="Google Shape;255;p30"/>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5">
                            <a:extLst>
                              <a:ext uri="{A12FA001-AC4F-418D-AE19-62706E023703}">
                                <ahyp:hlinkClr val="tx"/>
                              </a:ext>
                            </a:extLst>
                          </a:hlinkClick>
                        </a:rPr>
                        <a:t>Protocol</a:t>
                      </a:r>
                      <a:endParaRPr sz="1050">
                        <a:solidFill>
                          <a:schemeClr val="dk2"/>
                        </a:solidFill>
                        <a:highlight>
                          <a:schemeClr val="accent4"/>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4"/>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4"/>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56" name="Google Shape;256;p30"/>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IP</a:t>
            </a:r>
            <a:endParaRPr/>
          </a:p>
        </p:txBody>
      </p:sp>
      <p:sp>
        <p:nvSpPr>
          <p:cNvPr id="262" name="Google Shape;262;p3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63" name="Google Shape;263;p31"/>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7">
                            <a:extLst>
                              <a:ext uri="{A12FA001-AC4F-418D-AE19-62706E023703}">
                                <ahyp:hlinkClr val="tx"/>
                              </a:ext>
                            </a:extLst>
                          </a:hlinkClick>
                        </a:rPr>
                        <a:t>IHL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9">
                            <a:extLst>
                              <a:ext uri="{A12FA001-AC4F-418D-AE19-62706E023703}">
                                <ahyp:hlinkClr val="tx"/>
                              </a:ext>
                            </a:extLst>
                          </a:hlinkClick>
                        </a:rPr>
                        <a:t>ECN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7">
                            <a:extLst>
                              <a:ext uri="{A12FA001-AC4F-418D-AE19-62706E023703}">
                                <ahyp:hlinkClr val="tx"/>
                              </a:ext>
                            </a:extLst>
                          </a:hlinkClick>
                        </a:rPr>
                        <a:t>Source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18">
                            <a:extLst>
                              <a:ext uri="{A12FA001-AC4F-418D-AE19-62706E023703}">
                                <ahyp:hlinkClr val="tx"/>
                              </a:ext>
                            </a:extLst>
                          </a:hlinkClick>
                        </a:rPr>
                        <a:t>Destination IP Address</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64" name="Google Shape;264;p31"/>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Layer 3 property</a:t>
            </a:r>
            <a:endParaRPr/>
          </a:p>
          <a:p>
            <a:pPr indent="-342900" lvl="0" marL="457200" rtl="0" algn="l">
              <a:lnSpc>
                <a:spcPct val="125000"/>
              </a:lnSpc>
              <a:spcBef>
                <a:spcPts val="0"/>
              </a:spcBef>
              <a:spcAft>
                <a:spcPts val="0"/>
              </a:spcAft>
              <a:buSzPts val="1800"/>
              <a:buChar char="●"/>
            </a:pPr>
            <a:r>
              <a:rPr lang="en"/>
              <a:t>Can be set automatically or statically </a:t>
            </a:r>
            <a:endParaRPr/>
          </a:p>
          <a:p>
            <a:pPr indent="-342900" lvl="0" marL="457200" rtl="0" algn="l">
              <a:lnSpc>
                <a:spcPct val="125000"/>
              </a:lnSpc>
              <a:spcBef>
                <a:spcPts val="0"/>
              </a:spcBef>
              <a:spcAft>
                <a:spcPts val="0"/>
              </a:spcAft>
              <a:buSzPts val="1800"/>
              <a:buChar char="●"/>
            </a:pPr>
            <a:r>
              <a:rPr lang="en"/>
              <a:t>Network and Host portion</a:t>
            </a:r>
            <a:endParaRPr/>
          </a:p>
          <a:p>
            <a:pPr indent="-342900" lvl="0" marL="457200" rtl="0" algn="l">
              <a:lnSpc>
                <a:spcPct val="125000"/>
              </a:lnSpc>
              <a:spcBef>
                <a:spcPts val="0"/>
              </a:spcBef>
              <a:spcAft>
                <a:spcPts val="0"/>
              </a:spcAft>
              <a:buSzPts val="1800"/>
              <a:buChar char="●"/>
            </a:pPr>
            <a:r>
              <a:rPr lang="en"/>
              <a:t>4 bytes in IPv4 - 32 bits</a:t>
            </a:r>
            <a:endParaRPr/>
          </a:p>
        </p:txBody>
      </p:sp>
      <p:sp>
        <p:nvSpPr>
          <p:cNvPr id="64" name="Google Shape;64;p1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35050" y="36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Explicit</a:t>
            </a:r>
            <a:r>
              <a:rPr lang="en"/>
              <a:t> Congestion </a:t>
            </a:r>
            <a:r>
              <a:rPr lang="en"/>
              <a:t>Notification</a:t>
            </a:r>
            <a:endParaRPr/>
          </a:p>
        </p:txBody>
      </p:sp>
      <p:sp>
        <p:nvSpPr>
          <p:cNvPr id="270" name="Google Shape;270;p3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271" name="Google Shape;271;p32"/>
          <p:cNvGraphicFramePr/>
          <p:nvPr/>
        </p:nvGraphicFramePr>
        <p:xfrm>
          <a:off x="19050" y="1419525"/>
          <a:ext cx="3000000" cy="3000000"/>
        </p:xfrm>
        <a:graphic>
          <a:graphicData uri="http://schemas.openxmlformats.org/drawingml/2006/table">
            <a:tbl>
              <a:tblPr>
                <a:solidFill>
                  <a:srgbClr val="F8F9FA"/>
                </a:solidFill>
                <a:tableStyleId>{B6F59BCB-BE8F-4BD6-B4E2-ECA3648BCC7D}</a:tableStyleId>
              </a:tblPr>
              <a:tblGrid>
                <a:gridCol w="571500"/>
                <a:gridCol w="457200"/>
                <a:gridCol w="228600"/>
                <a:gridCol w="228600"/>
                <a:gridCol w="238125"/>
                <a:gridCol w="228600"/>
                <a:gridCol w="228600"/>
                <a:gridCol w="228600"/>
                <a:gridCol w="228600"/>
                <a:gridCol w="228600"/>
                <a:gridCol w="228600"/>
                <a:gridCol w="228600"/>
                <a:gridCol w="257175"/>
                <a:gridCol w="257175"/>
                <a:gridCol w="266700"/>
                <a:gridCol w="266700"/>
                <a:gridCol w="257175"/>
                <a:gridCol w="266700"/>
                <a:gridCol w="257175"/>
                <a:gridCol w="266700"/>
                <a:gridCol w="266700"/>
                <a:gridCol w="257175"/>
                <a:gridCol w="266700"/>
                <a:gridCol w="266700"/>
                <a:gridCol w="257175"/>
                <a:gridCol w="266700"/>
                <a:gridCol w="266700"/>
                <a:gridCol w="257175"/>
                <a:gridCol w="266700"/>
                <a:gridCol w="266700"/>
                <a:gridCol w="257175"/>
                <a:gridCol w="266700"/>
                <a:gridCol w="257175"/>
                <a:gridCol w="266700"/>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5">
                            <a:extLst>
                              <a:ext uri="{A12FA001-AC4F-418D-AE19-62706E023703}">
                                <ahyp:hlinkClr val="tx"/>
                              </a:ext>
                            </a:extLst>
                          </a:hlinkClick>
                        </a:rPr>
                        <a:t>Bit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17</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19</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21</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23</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25</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27</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29</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30</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31</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6">
                            <a:extLst>
                              <a:ext uri="{A12FA001-AC4F-418D-AE19-62706E023703}">
                                <ahyp:hlinkClr val="tx"/>
                              </a:ext>
                            </a:extLst>
                          </a:hlinkClick>
                        </a:rPr>
                        <a:t>Version</a:t>
                      </a:r>
                      <a:endParaRPr sz="1050" u="sng">
                        <a:solidFill>
                          <a:schemeClr val="lt1"/>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uFill>
                            <a:noFill/>
                          </a:uFill>
                          <a:hlinkClick r:id="rId7">
                            <a:extLst>
                              <a:ext uri="{A12FA001-AC4F-418D-AE19-62706E023703}">
                                <ahyp:hlinkClr val="tx"/>
                              </a:ext>
                            </a:extLst>
                          </a:hlinkClick>
                        </a:rPr>
                        <a:t>IHL</a:t>
                      </a:r>
                      <a:endParaRPr sz="105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gridSpan="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8">
                            <a:extLst>
                              <a:ext uri="{A12FA001-AC4F-418D-AE19-62706E023703}">
                                <ahyp:hlinkClr val="tx"/>
                              </a:ext>
                            </a:extLst>
                          </a:hlinkClick>
                        </a:rPr>
                        <a:t>DSCP</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gridSpan="2">
                  <a:txBody>
                    <a:bodyPr/>
                    <a:lstStyle/>
                    <a:p>
                      <a:pPr indent="0" lvl="0" marL="0" rtl="0" algn="ctr">
                        <a:lnSpc>
                          <a:spcPct val="115000"/>
                        </a:lnSpc>
                        <a:spcBef>
                          <a:spcPts val="0"/>
                        </a:spcBef>
                        <a:spcAft>
                          <a:spcPts val="0"/>
                        </a:spcAft>
                        <a:buNone/>
                      </a:pPr>
                      <a:r>
                        <a:rPr lang="en" sz="1050">
                          <a:solidFill>
                            <a:schemeClr val="dk2"/>
                          </a:solidFill>
                          <a:highlight>
                            <a:schemeClr val="accent4"/>
                          </a:highlight>
                          <a:uFill>
                            <a:noFill/>
                          </a:uFill>
                          <a:hlinkClick r:id="rId9">
                            <a:extLst>
                              <a:ext uri="{A12FA001-AC4F-418D-AE19-62706E023703}">
                                <ahyp:hlinkClr val="tx"/>
                              </a:ext>
                            </a:extLst>
                          </a:hlinkClick>
                        </a:rPr>
                        <a:t>ECN</a:t>
                      </a:r>
                      <a:endParaRPr sz="1050">
                        <a:solidFill>
                          <a:schemeClr val="dk2"/>
                        </a:solidFill>
                        <a:highlight>
                          <a:schemeClr val="accent4"/>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0">
                            <a:extLst>
                              <a:ext uri="{A12FA001-AC4F-418D-AE19-62706E023703}">
                                <ahyp:hlinkClr val="tx"/>
                              </a:ext>
                            </a:extLst>
                          </a:hlinkClick>
                        </a:rPr>
                        <a:t>Total Length</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1">
                            <a:extLst>
                              <a:ext uri="{A12FA001-AC4F-418D-AE19-62706E023703}">
                                <ahyp:hlinkClr val="tx"/>
                              </a:ext>
                            </a:extLst>
                          </a:hlinkClick>
                        </a:rPr>
                        <a:t>Identification</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2">
                            <a:extLst>
                              <a:ext uri="{A12FA001-AC4F-418D-AE19-62706E023703}">
                                <ahyp:hlinkClr val="tx"/>
                              </a:ext>
                            </a:extLst>
                          </a:hlinkClick>
                        </a:rPr>
                        <a:t>Flags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gridSpan="1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3">
                            <a:extLst>
                              <a:ext uri="{A12FA001-AC4F-418D-AE19-62706E023703}">
                                <ahyp:hlinkClr val="tx"/>
                              </a:ext>
                            </a:extLst>
                          </a:hlinkClick>
                        </a:rPr>
                        <a:t>Fragment Offset</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64</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4">
                            <a:extLst>
                              <a:ext uri="{A12FA001-AC4F-418D-AE19-62706E023703}">
                                <ahyp:hlinkClr val="tx"/>
                              </a:ext>
                            </a:extLst>
                          </a:hlinkClick>
                        </a:rPr>
                        <a:t>Time To Live</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5">
                            <a:extLst>
                              <a:ext uri="{A12FA001-AC4F-418D-AE19-62706E023703}">
                                <ahyp:hlinkClr val="tx"/>
                              </a:ext>
                            </a:extLst>
                          </a:hlinkClick>
                        </a:rPr>
                        <a:t>Protocol</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6">
                            <a:extLst>
                              <a:ext uri="{A12FA001-AC4F-418D-AE19-62706E023703}">
                                <ahyp:hlinkClr val="tx"/>
                              </a:ext>
                            </a:extLst>
                          </a:hlinkClick>
                        </a:rPr>
                        <a:t>Header Checksum</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96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7">
                            <a:extLst>
                              <a:ext uri="{A12FA001-AC4F-418D-AE19-62706E023703}">
                                <ahyp:hlinkClr val="tx"/>
                              </a:ext>
                            </a:extLst>
                          </a:hlinkClick>
                        </a:rPr>
                        <a:t>Source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128</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8">
                            <a:extLst>
                              <a:ext uri="{A12FA001-AC4F-418D-AE19-62706E023703}">
                                <ahyp:hlinkClr val="tx"/>
                              </a:ext>
                            </a:extLst>
                          </a:hlinkClick>
                        </a:rPr>
                        <a:t>Destination IP Address</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160</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rgbClr val="F8F9FA"/>
                          </a:solidFill>
                          <a:highlight>
                            <a:schemeClr val="dk2"/>
                          </a:highlight>
                          <a:uFill>
                            <a:noFill/>
                          </a:uFill>
                          <a:hlinkClick r:id="rId19">
                            <a:extLst>
                              <a:ext uri="{A12FA001-AC4F-418D-AE19-62706E023703}">
                                <ahyp:hlinkClr val="tx"/>
                              </a:ext>
                            </a:extLst>
                          </a:hlinkClick>
                        </a:rPr>
                        <a:t>Options</a:t>
                      </a:r>
                      <a:r>
                        <a:rPr lang="en" sz="1050">
                          <a:solidFill>
                            <a:srgbClr val="F8F9FA"/>
                          </a:solidFill>
                          <a:highlight>
                            <a:schemeClr val="dk2"/>
                          </a:highlight>
                        </a:rPr>
                        <a:t> (if IHL &gt; 5)</a:t>
                      </a:r>
                      <a:endParaRPr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a:t>
                      </a:r>
                      <a:endParaRPr b="1" sz="1050">
                        <a:solidFill>
                          <a:srgbClr val="F8F9FA"/>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56</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448</a:t>
                      </a:r>
                      <a:endParaRPr b="1" sz="1050">
                        <a:solidFill>
                          <a:schemeClr val="dk1"/>
                        </a:solidFill>
                        <a:highlight>
                          <a:schemeClr val="dk2"/>
                        </a:highlight>
                      </a:endParaRPr>
                    </a:p>
                  </a:txBody>
                  <a:tcPr marT="26675" marB="26675" marR="53350" marL="53350">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272" name="Google Shape;272;p32"/>
          <p:cNvSpPr/>
          <p:nvPr/>
        </p:nvSpPr>
        <p:spPr>
          <a:xfrm>
            <a:off x="1047750" y="37741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78" name="Google Shape;2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The IP Packet has headers and data sections</a:t>
            </a:r>
            <a:endParaRPr/>
          </a:p>
          <a:p>
            <a:pPr indent="-342900" lvl="0" marL="457200" rtl="0" algn="l">
              <a:lnSpc>
                <a:spcPct val="125000"/>
              </a:lnSpc>
              <a:spcBef>
                <a:spcPts val="0"/>
              </a:spcBef>
              <a:spcAft>
                <a:spcPts val="0"/>
              </a:spcAft>
              <a:buSzPts val="1800"/>
              <a:buChar char="●"/>
            </a:pPr>
            <a:r>
              <a:rPr lang="en"/>
              <a:t>IP Packet header is 20 bytes (can go up to 60 bytes if options are enabled)</a:t>
            </a:r>
            <a:endParaRPr/>
          </a:p>
          <a:p>
            <a:pPr indent="-342900" lvl="0" marL="457200" rtl="0" algn="l">
              <a:lnSpc>
                <a:spcPct val="125000"/>
              </a:lnSpc>
              <a:spcBef>
                <a:spcPts val="0"/>
              </a:spcBef>
              <a:spcAft>
                <a:spcPts val="0"/>
              </a:spcAft>
              <a:buSzPts val="1800"/>
              <a:buChar char="●"/>
            </a:pPr>
            <a:r>
              <a:rPr lang="en"/>
              <a:t>Data section can go up to 65536</a:t>
            </a:r>
            <a:endParaRPr/>
          </a:p>
          <a:p>
            <a:pPr indent="-342900" lvl="0" marL="457200" rtl="0" algn="l">
              <a:lnSpc>
                <a:spcPct val="125000"/>
              </a:lnSpc>
              <a:spcBef>
                <a:spcPts val="0"/>
              </a:spcBef>
              <a:spcAft>
                <a:spcPts val="0"/>
              </a:spcAft>
              <a:buSzPts val="1800"/>
              <a:buChar char="●"/>
            </a:pPr>
            <a:r>
              <a:rPr lang="en"/>
              <a:t>Packets need to get </a:t>
            </a:r>
            <a:r>
              <a:rPr lang="en"/>
              <a:t>fragmented</a:t>
            </a:r>
            <a:r>
              <a:rPr lang="en"/>
              <a:t> if it doesn’t fit in a frame</a:t>
            </a:r>
            <a:endParaRPr/>
          </a:p>
        </p:txBody>
      </p:sp>
      <p:sp>
        <p:nvSpPr>
          <p:cNvPr id="279" name="Google Shape;279;p3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ICMP</a:t>
            </a:r>
            <a:endParaRPr/>
          </a:p>
        </p:txBody>
      </p:sp>
      <p:sp>
        <p:nvSpPr>
          <p:cNvPr id="285" name="Google Shape;285;p34"/>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Internet Control Message Protocol</a:t>
            </a:r>
            <a:endParaRPr/>
          </a:p>
        </p:txBody>
      </p:sp>
      <p:sp>
        <p:nvSpPr>
          <p:cNvPr id="286" name="Google Shape;286;p3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292" name="Google Shape;2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Internet Control Message Protocol</a:t>
            </a:r>
            <a:endParaRPr/>
          </a:p>
          <a:p>
            <a:pPr indent="-342900" lvl="0" marL="457200" rtl="0" algn="l">
              <a:lnSpc>
                <a:spcPct val="125000"/>
              </a:lnSpc>
              <a:spcBef>
                <a:spcPts val="0"/>
              </a:spcBef>
              <a:spcAft>
                <a:spcPts val="0"/>
              </a:spcAft>
              <a:buSzPts val="1800"/>
              <a:buChar char="●"/>
            </a:pPr>
            <a:r>
              <a:rPr lang="en"/>
              <a:t>Designed for informational messages</a:t>
            </a:r>
            <a:endParaRPr/>
          </a:p>
          <a:p>
            <a:pPr indent="-317500" lvl="1" marL="914400" rtl="0" algn="l">
              <a:lnSpc>
                <a:spcPct val="125000"/>
              </a:lnSpc>
              <a:spcBef>
                <a:spcPts val="0"/>
              </a:spcBef>
              <a:spcAft>
                <a:spcPts val="0"/>
              </a:spcAft>
              <a:buSzPts val="1400"/>
              <a:buChar char="○"/>
            </a:pPr>
            <a:r>
              <a:rPr lang="en"/>
              <a:t>Host unreachable, port </a:t>
            </a:r>
            <a:r>
              <a:rPr lang="en"/>
              <a:t>unreachable</a:t>
            </a:r>
            <a:r>
              <a:rPr lang="en"/>
              <a:t>, fragmentation needed</a:t>
            </a:r>
            <a:endParaRPr/>
          </a:p>
          <a:p>
            <a:pPr indent="-317500" lvl="1" marL="914400" rtl="0" algn="l">
              <a:lnSpc>
                <a:spcPct val="125000"/>
              </a:lnSpc>
              <a:spcBef>
                <a:spcPts val="0"/>
              </a:spcBef>
              <a:spcAft>
                <a:spcPts val="0"/>
              </a:spcAft>
              <a:buSzPts val="1400"/>
              <a:buChar char="○"/>
            </a:pPr>
            <a:r>
              <a:rPr lang="en"/>
              <a:t>Packet expired (infinite loop in routers)</a:t>
            </a:r>
            <a:endParaRPr/>
          </a:p>
          <a:p>
            <a:pPr indent="-342900" lvl="0" marL="457200" rtl="0" algn="l">
              <a:lnSpc>
                <a:spcPct val="125000"/>
              </a:lnSpc>
              <a:spcBef>
                <a:spcPts val="0"/>
              </a:spcBef>
              <a:spcAft>
                <a:spcPts val="0"/>
              </a:spcAft>
              <a:buSzPts val="1800"/>
              <a:buChar char="●"/>
            </a:pPr>
            <a:r>
              <a:rPr lang="en"/>
              <a:t>Uses IP directly</a:t>
            </a:r>
            <a:endParaRPr/>
          </a:p>
          <a:p>
            <a:pPr indent="-342900" lvl="0" marL="457200" rtl="0" algn="l">
              <a:lnSpc>
                <a:spcPct val="125000"/>
              </a:lnSpc>
              <a:spcBef>
                <a:spcPts val="0"/>
              </a:spcBef>
              <a:spcAft>
                <a:spcPts val="0"/>
              </a:spcAft>
              <a:buSzPts val="1800"/>
              <a:buChar char="●"/>
            </a:pPr>
            <a:r>
              <a:rPr lang="en"/>
              <a:t>PING and traceroute use it</a:t>
            </a:r>
            <a:endParaRPr/>
          </a:p>
          <a:p>
            <a:pPr indent="-342900" lvl="0" marL="457200" rtl="0" algn="l">
              <a:lnSpc>
                <a:spcPct val="125000"/>
              </a:lnSpc>
              <a:spcBef>
                <a:spcPts val="0"/>
              </a:spcBef>
              <a:spcAft>
                <a:spcPts val="0"/>
              </a:spcAft>
              <a:buSzPts val="1800"/>
              <a:buChar char="●"/>
            </a:pPr>
            <a:r>
              <a:rPr lang="en"/>
              <a:t>Doesn’t require </a:t>
            </a:r>
            <a:r>
              <a:rPr lang="en"/>
              <a:t>listeners</a:t>
            </a:r>
            <a:r>
              <a:rPr lang="en"/>
              <a:t> or ports to be opened</a:t>
            </a:r>
            <a:endParaRPr/>
          </a:p>
        </p:txBody>
      </p:sp>
      <p:sp>
        <p:nvSpPr>
          <p:cNvPr id="293" name="Google Shape;293;p3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 header</a:t>
            </a:r>
            <a:endParaRPr/>
          </a:p>
        </p:txBody>
      </p:sp>
      <p:sp>
        <p:nvSpPr>
          <p:cNvPr id="299" name="Google Shape;299;p3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300" name="Google Shape;300;p36"/>
          <p:cNvGraphicFramePr/>
          <p:nvPr/>
        </p:nvGraphicFramePr>
        <p:xfrm>
          <a:off x="-14287" y="1803975"/>
          <a:ext cx="3000000" cy="3000000"/>
        </p:xfrm>
        <a:graphic>
          <a:graphicData uri="http://schemas.openxmlformats.org/drawingml/2006/table">
            <a:tbl>
              <a:tblPr>
                <a:noFill/>
                <a:tableStyleId>{B6F59BCB-BE8F-4BD6-B4E2-ECA3648BCC7D}</a:tableStyleId>
              </a:tblPr>
              <a:tblGrid>
                <a:gridCol w="571500"/>
                <a:gridCol w="457200"/>
                <a:gridCol w="228600"/>
                <a:gridCol w="228600"/>
                <a:gridCol w="228600"/>
                <a:gridCol w="228600"/>
                <a:gridCol w="228600"/>
                <a:gridCol w="228600"/>
                <a:gridCol w="228600"/>
                <a:gridCol w="228600"/>
                <a:gridCol w="228600"/>
                <a:gridCol w="228600"/>
                <a:gridCol w="266700"/>
                <a:gridCol w="257175"/>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gridCol w="266700"/>
              </a:tblGrid>
              <a:tr h="219075">
                <a:tc>
                  <a:txBody>
                    <a:bodyPr/>
                    <a:lstStyle/>
                    <a:p>
                      <a:pPr indent="0" lvl="0" marL="0" rtl="0" algn="ctr">
                        <a:lnSpc>
                          <a:spcPct val="115000"/>
                        </a:lnSpc>
                        <a:spcBef>
                          <a:spcPts val="1100"/>
                        </a:spcBef>
                        <a:spcAft>
                          <a:spcPts val="1100"/>
                        </a:spcAft>
                        <a:buNone/>
                      </a:pPr>
                      <a:r>
                        <a:rPr b="1" i="1" lang="en" sz="1000">
                          <a:solidFill>
                            <a:schemeClr val="dk1"/>
                          </a:solidFill>
                          <a:highlight>
                            <a:schemeClr val="dk2"/>
                          </a:highlight>
                        </a:rPr>
                        <a:t>Offsets</a:t>
                      </a:r>
                      <a:endParaRPr b="1" i="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3">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4">
                            <a:extLst>
                              <a:ext uri="{A12FA001-AC4F-418D-AE19-62706E023703}">
                                <ahyp:hlinkClr val="tx"/>
                              </a:ext>
                            </a:extLst>
                          </a:hlinkClick>
                        </a:rPr>
                        <a:t>Octet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uFill>
                            <a:noFill/>
                          </a:uFill>
                          <a:hlinkClick r:id="rId5">
                            <a:extLst>
                              <a:ext uri="{A12FA001-AC4F-418D-AE19-62706E023703}">
                                <ahyp:hlinkClr val="tx"/>
                              </a:ext>
                            </a:extLst>
                          </a:hlinkClick>
                        </a:rPr>
                        <a:t>Bit</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19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23</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25</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26</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27</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28</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29</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31</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0</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6">
                            <a:extLst>
                              <a:ext uri="{A12FA001-AC4F-418D-AE19-62706E023703}">
                                <ahyp:hlinkClr val="tx"/>
                              </a:ext>
                            </a:extLst>
                          </a:hlinkClick>
                        </a:rPr>
                        <a:t>Type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7">
                            <a:extLst>
                              <a:ext uri="{A12FA001-AC4F-418D-AE19-62706E023703}">
                                <ahyp:hlinkClr val="tx"/>
                              </a:ext>
                            </a:extLst>
                          </a:hlinkClick>
                        </a:rPr>
                        <a:t>Code</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16">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8">
                            <a:extLst>
                              <a:ext uri="{A12FA001-AC4F-418D-AE19-62706E023703}">
                                <ahyp:hlinkClr val="tx"/>
                              </a:ext>
                            </a:extLst>
                          </a:hlinkClick>
                        </a:rPr>
                        <a:t>Checksum</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4</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1100"/>
                        </a:spcBef>
                        <a:spcAft>
                          <a:spcPts val="1100"/>
                        </a:spcAft>
                        <a:buNone/>
                      </a:pPr>
                      <a:r>
                        <a:rPr b="1" lang="en" sz="1000">
                          <a:solidFill>
                            <a:schemeClr val="dk1"/>
                          </a:solidFill>
                          <a:highlight>
                            <a:schemeClr val="dk2"/>
                          </a:highlight>
                        </a:rPr>
                        <a:t>32</a:t>
                      </a:r>
                      <a:endParaRPr b="1"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1100"/>
                        </a:spcBef>
                        <a:spcAft>
                          <a:spcPts val="1100"/>
                        </a:spcAft>
                        <a:buNone/>
                      </a:pPr>
                      <a:r>
                        <a:rPr lang="en" sz="1000">
                          <a:solidFill>
                            <a:schemeClr val="dk1"/>
                          </a:solidFill>
                          <a:highlight>
                            <a:schemeClr val="dk2"/>
                          </a:highlight>
                          <a:uFill>
                            <a:noFill/>
                          </a:uFill>
                          <a:hlinkClick r:id="rId9">
                            <a:extLst>
                              <a:ext uri="{A12FA001-AC4F-418D-AE19-62706E023703}">
                                <ahyp:hlinkClr val="tx"/>
                              </a:ext>
                            </a:extLst>
                          </a:hlinkClick>
                        </a:rPr>
                        <a:t>Rest of header</a:t>
                      </a:r>
                      <a:endParaRPr sz="1000">
                        <a:solidFill>
                          <a:schemeClr val="dk1"/>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bl>
          </a:graphicData>
        </a:graphic>
      </p:graphicFrame>
      <p:sp>
        <p:nvSpPr>
          <p:cNvPr id="301" name="Google Shape;301;p36"/>
          <p:cNvSpPr txBox="1"/>
          <p:nvPr/>
        </p:nvSpPr>
        <p:spPr>
          <a:xfrm>
            <a:off x="71825" y="3896375"/>
            <a:ext cx="73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0"/>
              </a:rPr>
              <a:t>https://en.wikipedia.org/wiki/Internet_Control_Message_Protocol</a:t>
            </a:r>
            <a:endParaRPr>
              <a:solidFill>
                <a:schemeClr val="dk1"/>
              </a:solidFill>
            </a:endParaRPr>
          </a:p>
          <a:p>
            <a:pPr indent="0" lvl="0" marL="0" rtl="0" algn="l">
              <a:spcBef>
                <a:spcPts val="0"/>
              </a:spcBef>
              <a:spcAft>
                <a:spcPts val="0"/>
              </a:spcAft>
              <a:buNone/>
            </a:pPr>
            <a:r>
              <a:rPr lang="en" u="sng">
                <a:solidFill>
                  <a:schemeClr val="hlink"/>
                </a:solidFill>
                <a:hlinkClick r:id="rId11"/>
              </a:rPr>
              <a:t>https://datatracker.ietf.org/doc/html/rfc792</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ICMP</a:t>
            </a:r>
            <a:endParaRPr/>
          </a:p>
        </p:txBody>
      </p:sp>
      <p:sp>
        <p:nvSpPr>
          <p:cNvPr id="307" name="Google Shape;3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Some firewalls block ICMP for security reasons</a:t>
            </a:r>
            <a:endParaRPr/>
          </a:p>
          <a:p>
            <a:pPr indent="-342900" lvl="0" marL="457200" rtl="0" algn="l">
              <a:lnSpc>
                <a:spcPct val="125000"/>
              </a:lnSpc>
              <a:spcBef>
                <a:spcPts val="0"/>
              </a:spcBef>
              <a:spcAft>
                <a:spcPts val="0"/>
              </a:spcAft>
              <a:buSzPts val="1800"/>
              <a:buChar char="●"/>
            </a:pPr>
            <a:r>
              <a:rPr lang="en"/>
              <a:t>That is why PING might not work in those cases</a:t>
            </a:r>
            <a:endParaRPr/>
          </a:p>
          <a:p>
            <a:pPr indent="-342900" lvl="0" marL="457200" rtl="0" algn="l">
              <a:lnSpc>
                <a:spcPct val="125000"/>
              </a:lnSpc>
              <a:spcBef>
                <a:spcPts val="0"/>
              </a:spcBef>
              <a:spcAft>
                <a:spcPts val="0"/>
              </a:spcAft>
              <a:buSzPts val="1800"/>
              <a:buChar char="●"/>
            </a:pPr>
            <a:r>
              <a:rPr lang="en"/>
              <a:t>Disabling ICMP also can cause real damage with connection establishment</a:t>
            </a:r>
            <a:endParaRPr/>
          </a:p>
          <a:p>
            <a:pPr indent="-317500" lvl="1" marL="914400" rtl="0" algn="l">
              <a:lnSpc>
                <a:spcPct val="125000"/>
              </a:lnSpc>
              <a:spcBef>
                <a:spcPts val="0"/>
              </a:spcBef>
              <a:spcAft>
                <a:spcPts val="0"/>
              </a:spcAft>
              <a:buSzPts val="1400"/>
              <a:buChar char="○"/>
            </a:pPr>
            <a:r>
              <a:rPr lang="en"/>
              <a:t>Fragmentation needed  </a:t>
            </a:r>
            <a:endParaRPr/>
          </a:p>
          <a:p>
            <a:pPr indent="-342900" lvl="0" marL="457200" rtl="0" algn="l">
              <a:lnSpc>
                <a:spcPct val="125000"/>
              </a:lnSpc>
              <a:spcBef>
                <a:spcPts val="0"/>
              </a:spcBef>
              <a:spcAft>
                <a:spcPts val="0"/>
              </a:spcAft>
              <a:buSzPts val="1800"/>
              <a:buChar char="●"/>
            </a:pPr>
            <a:r>
              <a:rPr lang="en"/>
              <a:t>PING demo</a:t>
            </a:r>
            <a:endParaRPr/>
          </a:p>
        </p:txBody>
      </p:sp>
      <p:sp>
        <p:nvSpPr>
          <p:cNvPr id="308" name="Google Shape;308;p3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307750"/>
            <a:ext cx="113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a:t>
            </a:r>
            <a:endParaRPr/>
          </a:p>
        </p:txBody>
      </p:sp>
      <p:sp>
        <p:nvSpPr>
          <p:cNvPr id="314" name="Google Shape;314;p3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15" name="Google Shape;315;p38"/>
          <p:cNvGrpSpPr/>
          <p:nvPr/>
        </p:nvGrpSpPr>
        <p:grpSpPr>
          <a:xfrm>
            <a:off x="869358" y="1349052"/>
            <a:ext cx="674652" cy="445966"/>
            <a:chOff x="2666325" y="4298650"/>
            <a:chExt cx="790176" cy="523250"/>
          </a:xfrm>
        </p:grpSpPr>
        <p:pic>
          <p:nvPicPr>
            <p:cNvPr id="316" name="Google Shape;316;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17" name="Google Shape;317;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318" name="Google Shape;318;p38"/>
          <p:cNvGrpSpPr/>
          <p:nvPr/>
        </p:nvGrpSpPr>
        <p:grpSpPr>
          <a:xfrm>
            <a:off x="7950129" y="744909"/>
            <a:ext cx="674652" cy="445966"/>
            <a:chOff x="2666325" y="4298650"/>
            <a:chExt cx="790176" cy="523250"/>
          </a:xfrm>
        </p:grpSpPr>
        <p:pic>
          <p:nvPicPr>
            <p:cNvPr id="319" name="Google Shape;319;p3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20" name="Google Shape;320;p3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321" name="Google Shape;321;p38"/>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322" name="Google Shape;322;p38"/>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323" name="Google Shape;323;p38"/>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324" name="Google Shape;324;p38"/>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a:t>
            </a:r>
            <a:r>
              <a:rPr lang="en" sz="700"/>
              <a:t>ICMP echo request</a:t>
            </a:r>
            <a:endParaRPr sz="700"/>
          </a:p>
        </p:txBody>
      </p:sp>
      <p:sp>
        <p:nvSpPr>
          <p:cNvPr id="325" name="Google Shape;325;p38"/>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326" name="Google Shape;326;p38"/>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327" name="Google Shape;327;p38"/>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328" name="Google Shape;328;p38"/>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329" name="Google Shape;329;p38"/>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330" name="Google Shape;330;p38"/>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331" name="Google Shape;331;p38"/>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332" name="Google Shape;332;p38"/>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333" name="Google Shape;333;p38"/>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334" name="Google Shape;334;p38"/>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335" name="Google Shape;335;p38"/>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336" name="Google Shape;336;p38"/>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337" name="Google Shape;337;p38"/>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338" name="Google Shape;338;p38"/>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339" name="Google Shape;339;p38"/>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340" name="Google Shape;340;p38"/>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341" name="Google Shape;341;p38"/>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342" name="Google Shape;342;p38"/>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38"/>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344" name="Google Shape;344;p38"/>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345" name="Google Shape;345;p38"/>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346" name="Google Shape;346;p38"/>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347" name="Google Shape;347;p38"/>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348" name="Google Shape;348;p38"/>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349" name="Google Shape;349;p38"/>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350" name="Google Shape;350;p38"/>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351" name="Google Shape;351;p38"/>
          <p:cNvSpPr/>
          <p:nvPr/>
        </p:nvSpPr>
        <p:spPr>
          <a:xfrm>
            <a:off x="6584500" y="18861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352" name="Google Shape;352;p38"/>
          <p:cNvSpPr/>
          <p:nvPr/>
        </p:nvSpPr>
        <p:spPr>
          <a:xfrm>
            <a:off x="7227523" y="18861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request</a:t>
            </a:r>
            <a:endParaRPr sz="700"/>
          </a:p>
        </p:txBody>
      </p:sp>
      <p:sp>
        <p:nvSpPr>
          <p:cNvPr id="353" name="Google Shape;353;p38"/>
          <p:cNvSpPr txBox="1"/>
          <p:nvPr/>
        </p:nvSpPr>
        <p:spPr>
          <a:xfrm>
            <a:off x="8214666" y="18592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354" name="Google Shape;354;p38"/>
          <p:cNvSpPr/>
          <p:nvPr/>
        </p:nvSpPr>
        <p:spPr>
          <a:xfrm>
            <a:off x="6584500" y="25099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355" name="Google Shape;355;p38"/>
          <p:cNvSpPr/>
          <p:nvPr/>
        </p:nvSpPr>
        <p:spPr>
          <a:xfrm>
            <a:off x="7227523" y="25099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echo reply</a:t>
            </a:r>
            <a:endParaRPr sz="700"/>
          </a:p>
        </p:txBody>
      </p:sp>
      <p:sp>
        <p:nvSpPr>
          <p:cNvPr id="356" name="Google Shape;356;p38"/>
          <p:cNvSpPr txBox="1"/>
          <p:nvPr/>
        </p:nvSpPr>
        <p:spPr>
          <a:xfrm>
            <a:off x="8214666" y="24829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357" name="Google Shape;357;p38"/>
          <p:cNvSpPr/>
          <p:nvPr/>
        </p:nvSpPr>
        <p:spPr>
          <a:xfrm>
            <a:off x="195638" y="2765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192.168.10.3</a:t>
            </a:r>
            <a:endParaRPr sz="700"/>
          </a:p>
        </p:txBody>
      </p:sp>
      <p:sp>
        <p:nvSpPr>
          <p:cNvPr id="358" name="Google Shape;358;p38"/>
          <p:cNvSpPr/>
          <p:nvPr/>
        </p:nvSpPr>
        <p:spPr>
          <a:xfrm>
            <a:off x="838661" y="2765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359" name="Google Shape;359;p38"/>
          <p:cNvSpPr txBox="1"/>
          <p:nvPr/>
        </p:nvSpPr>
        <p:spPr>
          <a:xfrm>
            <a:off x="1825804" y="2738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Ping - unreachable</a:t>
            </a:r>
            <a:endParaRPr/>
          </a:p>
        </p:txBody>
      </p:sp>
      <p:sp>
        <p:nvSpPr>
          <p:cNvPr id="365" name="Google Shape;365;p3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366" name="Google Shape;366;p39"/>
          <p:cNvGrpSpPr/>
          <p:nvPr/>
        </p:nvGrpSpPr>
        <p:grpSpPr>
          <a:xfrm>
            <a:off x="869358" y="1349052"/>
            <a:ext cx="674652" cy="445966"/>
            <a:chOff x="2666325" y="4298650"/>
            <a:chExt cx="790176" cy="523250"/>
          </a:xfrm>
        </p:grpSpPr>
        <p:pic>
          <p:nvPicPr>
            <p:cNvPr id="367" name="Google Shape;367;p3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68" name="Google Shape;368;p3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369" name="Google Shape;369;p39"/>
          <p:cNvGrpSpPr/>
          <p:nvPr/>
        </p:nvGrpSpPr>
        <p:grpSpPr>
          <a:xfrm>
            <a:off x="7950129" y="744909"/>
            <a:ext cx="674652" cy="445966"/>
            <a:chOff x="2666325" y="4298650"/>
            <a:chExt cx="790176" cy="523250"/>
          </a:xfrm>
        </p:grpSpPr>
        <p:pic>
          <p:nvPicPr>
            <p:cNvPr id="370" name="Google Shape;370;p3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371" name="Google Shape;371;p3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372" name="Google Shape;372;p39"/>
          <p:cNvSpPr txBox="1"/>
          <p:nvPr/>
        </p:nvSpPr>
        <p:spPr>
          <a:xfrm>
            <a:off x="733175" y="17950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373" name="Google Shape;373;p39"/>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sp>
        <p:nvSpPr>
          <p:cNvPr id="374" name="Google Shape;374;p39"/>
          <p:cNvSpPr/>
          <p:nvPr/>
        </p:nvSpPr>
        <p:spPr>
          <a:xfrm>
            <a:off x="236975" y="22905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375" name="Google Shape;375;p39"/>
          <p:cNvSpPr/>
          <p:nvPr/>
        </p:nvSpPr>
        <p:spPr>
          <a:xfrm>
            <a:off x="879998" y="22905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376" name="Google Shape;376;p39"/>
          <p:cNvSpPr txBox="1"/>
          <p:nvPr/>
        </p:nvSpPr>
        <p:spPr>
          <a:xfrm>
            <a:off x="1867141" y="22636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pic>
        <p:nvPicPr>
          <p:cNvPr id="377" name="Google Shape;377;p39"/>
          <p:cNvPicPr preferRelativeResize="0"/>
          <p:nvPr/>
        </p:nvPicPr>
        <p:blipFill>
          <a:blip r:embed="rId4">
            <a:alphaModFix/>
          </a:blip>
          <a:stretch>
            <a:fillRect/>
          </a:stretch>
        </p:blipFill>
        <p:spPr>
          <a:xfrm>
            <a:off x="1715855" y="1311609"/>
            <a:ext cx="1131795" cy="688437"/>
          </a:xfrm>
          <a:prstGeom prst="rect">
            <a:avLst/>
          </a:prstGeom>
          <a:noFill/>
          <a:ln>
            <a:noFill/>
          </a:ln>
        </p:spPr>
      </p:pic>
      <p:pic>
        <p:nvPicPr>
          <p:cNvPr id="378" name="Google Shape;378;p39"/>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379" name="Google Shape;379;p39"/>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380" name="Google Shape;380;p39"/>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381" name="Google Shape;381;p39"/>
          <p:cNvPicPr preferRelativeResize="0"/>
          <p:nvPr/>
        </p:nvPicPr>
        <p:blipFill rotWithShape="1">
          <a:blip r:embed="rId3">
            <a:alphaModFix/>
          </a:blip>
          <a:srcRect b="7747" l="12647" r="11801" t="6452"/>
          <a:stretch/>
        </p:blipFill>
        <p:spPr>
          <a:xfrm>
            <a:off x="1866687" y="1225390"/>
            <a:ext cx="325314" cy="210817"/>
          </a:xfrm>
          <a:prstGeom prst="rect">
            <a:avLst/>
          </a:prstGeom>
          <a:noFill/>
          <a:ln>
            <a:noFill/>
          </a:ln>
        </p:spPr>
      </p:pic>
      <p:pic>
        <p:nvPicPr>
          <p:cNvPr id="382" name="Google Shape;382;p39"/>
          <p:cNvPicPr preferRelativeResize="0"/>
          <p:nvPr/>
        </p:nvPicPr>
        <p:blipFill rotWithShape="1">
          <a:blip r:embed="rId3">
            <a:alphaModFix/>
          </a:blip>
          <a:srcRect b="7747" l="12647" r="11801" t="6452"/>
          <a:stretch/>
        </p:blipFill>
        <p:spPr>
          <a:xfrm>
            <a:off x="2322437" y="1045778"/>
            <a:ext cx="325314" cy="210817"/>
          </a:xfrm>
          <a:prstGeom prst="rect">
            <a:avLst/>
          </a:prstGeom>
          <a:noFill/>
          <a:ln>
            <a:noFill/>
          </a:ln>
        </p:spPr>
      </p:pic>
      <p:pic>
        <p:nvPicPr>
          <p:cNvPr id="383" name="Google Shape;383;p39"/>
          <p:cNvPicPr preferRelativeResize="0"/>
          <p:nvPr/>
        </p:nvPicPr>
        <p:blipFill rotWithShape="1">
          <a:blip r:embed="rId3">
            <a:alphaModFix/>
          </a:blip>
          <a:srcRect b="7747" l="12647" r="11801" t="6452"/>
          <a:stretch/>
        </p:blipFill>
        <p:spPr>
          <a:xfrm>
            <a:off x="2701462" y="1311590"/>
            <a:ext cx="325314" cy="210817"/>
          </a:xfrm>
          <a:prstGeom prst="rect">
            <a:avLst/>
          </a:prstGeom>
          <a:noFill/>
          <a:ln>
            <a:noFill/>
          </a:ln>
        </p:spPr>
      </p:pic>
      <p:pic>
        <p:nvPicPr>
          <p:cNvPr id="384" name="Google Shape;384;p39"/>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385" name="Google Shape;385;p39"/>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386" name="Google Shape;386;p39"/>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387" name="Google Shape;387;p39"/>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388" name="Google Shape;388;p39"/>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389" name="Google Shape;389;p39"/>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390" name="Google Shape;390;p39"/>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391" name="Google Shape;391;p39"/>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392" name="Google Shape;392;p39"/>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393" name="Google Shape;393;p39"/>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394" name="Google Shape;394;p39"/>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395" name="Google Shape;395;p39"/>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396" name="Google Shape;396;p39"/>
          <p:cNvCxnSpPr/>
          <p:nvPr/>
        </p:nvCxnSpPr>
        <p:spPr>
          <a:xfrm>
            <a:off x="2709950" y="1887525"/>
            <a:ext cx="728100" cy="68100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39"/>
          <p:cNvCxnSpPr/>
          <p:nvPr/>
        </p:nvCxnSpPr>
        <p:spPr>
          <a:xfrm rot="10800000">
            <a:off x="1544000" y="1588613"/>
            <a:ext cx="411300" cy="54000"/>
          </a:xfrm>
          <a:prstGeom prst="straightConnector1">
            <a:avLst/>
          </a:prstGeom>
          <a:noFill/>
          <a:ln cap="flat" cmpd="sng" w="9525">
            <a:solidFill>
              <a:schemeClr val="dk1"/>
            </a:solidFill>
            <a:prstDash val="solid"/>
            <a:round/>
            <a:headEnd len="med" w="med" type="none"/>
            <a:tailEnd len="med" w="med" type="none"/>
          </a:ln>
        </p:spPr>
      </p:cxnSp>
      <p:sp>
        <p:nvSpPr>
          <p:cNvPr id="398" name="Google Shape;398;p39"/>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399" name="Google Shape;399;p39"/>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400" name="Google Shape;400;p39"/>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401" name="Google Shape;401;p39"/>
          <p:cNvSpPr txBox="1"/>
          <p:nvPr/>
        </p:nvSpPr>
        <p:spPr>
          <a:xfrm>
            <a:off x="1815750" y="19449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402" name="Google Shape;402;p39"/>
          <p:cNvSpPr/>
          <p:nvPr/>
        </p:nvSpPr>
        <p:spPr>
          <a:xfrm>
            <a:off x="3603813" y="145271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03" name="Google Shape;403;p39"/>
          <p:cNvSpPr/>
          <p:nvPr/>
        </p:nvSpPr>
        <p:spPr>
          <a:xfrm>
            <a:off x="4246836" y="145271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TTL0 ICMP echo request</a:t>
            </a:r>
            <a:endParaRPr sz="700"/>
          </a:p>
        </p:txBody>
      </p:sp>
      <p:sp>
        <p:nvSpPr>
          <p:cNvPr id="404" name="Google Shape;404;p39"/>
          <p:cNvSpPr txBox="1"/>
          <p:nvPr/>
        </p:nvSpPr>
        <p:spPr>
          <a:xfrm>
            <a:off x="5233979" y="142579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405" name="Google Shape;405;p39"/>
          <p:cNvSpPr/>
          <p:nvPr/>
        </p:nvSpPr>
        <p:spPr>
          <a:xfrm>
            <a:off x="3561538" y="1712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406" name="Google Shape;406;p39"/>
          <p:cNvSpPr/>
          <p:nvPr/>
        </p:nvSpPr>
        <p:spPr>
          <a:xfrm>
            <a:off x="4204561" y="1712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TTL100  ICMP dest unreachable</a:t>
            </a:r>
            <a:endParaRPr sz="700"/>
          </a:p>
        </p:txBody>
      </p:sp>
      <p:sp>
        <p:nvSpPr>
          <p:cNvPr id="407" name="Google Shape;407;p39"/>
          <p:cNvSpPr txBox="1"/>
          <p:nvPr/>
        </p:nvSpPr>
        <p:spPr>
          <a:xfrm>
            <a:off x="5191704" y="1685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408" name="Google Shape;408;p39"/>
          <p:cNvSpPr/>
          <p:nvPr/>
        </p:nvSpPr>
        <p:spPr>
          <a:xfrm>
            <a:off x="236963" y="26504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409" name="Google Shape;409;p39"/>
          <p:cNvSpPr/>
          <p:nvPr/>
        </p:nvSpPr>
        <p:spPr>
          <a:xfrm>
            <a:off x="879986" y="26504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TTL96  ICMP echo reply</a:t>
            </a:r>
            <a:endParaRPr sz="700"/>
          </a:p>
        </p:txBody>
      </p:sp>
      <p:sp>
        <p:nvSpPr>
          <p:cNvPr id="410" name="Google Shape;410;p39"/>
          <p:cNvSpPr txBox="1"/>
          <p:nvPr/>
        </p:nvSpPr>
        <p:spPr>
          <a:xfrm>
            <a:off x="1867129" y="26234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416" name="Google Shape;4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 you identify the entire path your IP Packet takes?</a:t>
            </a:r>
            <a:endParaRPr/>
          </a:p>
          <a:p>
            <a:pPr indent="-342900" lvl="0" marL="457200" rtl="0" algn="l">
              <a:lnSpc>
                <a:spcPct val="125000"/>
              </a:lnSpc>
              <a:spcBef>
                <a:spcPts val="0"/>
              </a:spcBef>
              <a:spcAft>
                <a:spcPts val="0"/>
              </a:spcAft>
              <a:buSzPts val="1800"/>
              <a:buChar char="●"/>
            </a:pPr>
            <a:r>
              <a:rPr lang="en"/>
              <a:t>Clever use of TTL</a:t>
            </a:r>
            <a:endParaRPr/>
          </a:p>
          <a:p>
            <a:pPr indent="-342900" lvl="0" marL="457200" rtl="0" algn="l">
              <a:lnSpc>
                <a:spcPct val="125000"/>
              </a:lnSpc>
              <a:spcBef>
                <a:spcPts val="0"/>
              </a:spcBef>
              <a:spcAft>
                <a:spcPts val="0"/>
              </a:spcAft>
              <a:buSzPts val="1800"/>
              <a:buChar char="●"/>
            </a:pPr>
            <a:r>
              <a:rPr lang="en"/>
              <a:t>Increment TTL slowly and you will get the router IP address for each hop</a:t>
            </a:r>
            <a:endParaRPr/>
          </a:p>
          <a:p>
            <a:pPr indent="-342900" lvl="0" marL="457200" rtl="0" algn="l">
              <a:lnSpc>
                <a:spcPct val="125000"/>
              </a:lnSpc>
              <a:spcBef>
                <a:spcPts val="0"/>
              </a:spcBef>
              <a:spcAft>
                <a:spcPts val="0"/>
              </a:spcAft>
              <a:buSzPts val="1800"/>
              <a:buChar char="●"/>
            </a:pPr>
            <a:r>
              <a:rPr lang="en"/>
              <a:t>Doesn’t always work as path changes and ICMP might be blocked</a:t>
            </a:r>
            <a:endParaRPr/>
          </a:p>
        </p:txBody>
      </p:sp>
      <p:sp>
        <p:nvSpPr>
          <p:cNvPr id="417" name="Google Shape;417;p4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311700" y="307750"/>
            <a:ext cx="335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Traceroute</a:t>
            </a:r>
            <a:endParaRPr/>
          </a:p>
        </p:txBody>
      </p:sp>
      <p:sp>
        <p:nvSpPr>
          <p:cNvPr id="423" name="Google Shape;423;p4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pSp>
        <p:nvGrpSpPr>
          <p:cNvPr id="424" name="Google Shape;424;p41"/>
          <p:cNvGrpSpPr/>
          <p:nvPr/>
        </p:nvGrpSpPr>
        <p:grpSpPr>
          <a:xfrm>
            <a:off x="1065820" y="988152"/>
            <a:ext cx="674652" cy="445966"/>
            <a:chOff x="2666325" y="4298650"/>
            <a:chExt cx="790176" cy="523250"/>
          </a:xfrm>
        </p:grpSpPr>
        <p:pic>
          <p:nvPicPr>
            <p:cNvPr id="425" name="Google Shape;425;p4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6" name="Google Shape;426;p41"/>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427" name="Google Shape;427;p41"/>
          <p:cNvGrpSpPr/>
          <p:nvPr/>
        </p:nvGrpSpPr>
        <p:grpSpPr>
          <a:xfrm>
            <a:off x="7950129" y="744909"/>
            <a:ext cx="674652" cy="445966"/>
            <a:chOff x="2666325" y="4298650"/>
            <a:chExt cx="790176" cy="523250"/>
          </a:xfrm>
        </p:grpSpPr>
        <p:pic>
          <p:nvPicPr>
            <p:cNvPr id="428" name="Google Shape;428;p41"/>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429" name="Google Shape;429;p41"/>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430" name="Google Shape;430;p41"/>
          <p:cNvSpPr txBox="1"/>
          <p:nvPr/>
        </p:nvSpPr>
        <p:spPr>
          <a:xfrm>
            <a:off x="929638" y="14341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431" name="Google Shape;431;p41"/>
          <p:cNvSpPr txBox="1"/>
          <p:nvPr/>
        </p:nvSpPr>
        <p:spPr>
          <a:xfrm>
            <a:off x="7771750" y="1116488"/>
            <a:ext cx="118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192.168.10.3</a:t>
            </a:r>
            <a:endParaRPr>
              <a:solidFill>
                <a:schemeClr val="dk1"/>
              </a:solidFill>
            </a:endParaRPr>
          </a:p>
        </p:txBody>
      </p:sp>
      <p:grpSp>
        <p:nvGrpSpPr>
          <p:cNvPr id="432" name="Google Shape;432;p41"/>
          <p:cNvGrpSpPr/>
          <p:nvPr/>
        </p:nvGrpSpPr>
        <p:grpSpPr>
          <a:xfrm>
            <a:off x="236975" y="1958835"/>
            <a:ext cx="2410766" cy="292500"/>
            <a:chOff x="236975" y="1958835"/>
            <a:chExt cx="2410766" cy="292500"/>
          </a:xfrm>
        </p:grpSpPr>
        <p:sp>
          <p:nvSpPr>
            <p:cNvPr id="433" name="Google Shape;433;p41"/>
            <p:cNvSpPr/>
            <p:nvPr/>
          </p:nvSpPr>
          <p:spPr>
            <a:xfrm>
              <a:off x="236975" y="198575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34" name="Google Shape;434;p41"/>
            <p:cNvSpPr/>
            <p:nvPr/>
          </p:nvSpPr>
          <p:spPr>
            <a:xfrm>
              <a:off x="879998" y="198575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TTL1 ICMP echo request</a:t>
              </a:r>
              <a:endParaRPr sz="700"/>
            </a:p>
          </p:txBody>
        </p:sp>
        <p:sp>
          <p:nvSpPr>
            <p:cNvPr id="435" name="Google Shape;435;p41"/>
            <p:cNvSpPr txBox="1"/>
            <p:nvPr/>
          </p:nvSpPr>
          <p:spPr>
            <a:xfrm>
              <a:off x="1867141" y="195883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grpSp>
      <p:pic>
        <p:nvPicPr>
          <p:cNvPr id="436" name="Google Shape;436;p41"/>
          <p:cNvPicPr preferRelativeResize="0"/>
          <p:nvPr/>
        </p:nvPicPr>
        <p:blipFill>
          <a:blip r:embed="rId4">
            <a:alphaModFix/>
          </a:blip>
          <a:stretch>
            <a:fillRect/>
          </a:stretch>
        </p:blipFill>
        <p:spPr>
          <a:xfrm>
            <a:off x="1912318" y="950709"/>
            <a:ext cx="1131795" cy="688437"/>
          </a:xfrm>
          <a:prstGeom prst="rect">
            <a:avLst/>
          </a:prstGeom>
          <a:noFill/>
          <a:ln>
            <a:noFill/>
          </a:ln>
        </p:spPr>
      </p:pic>
      <p:pic>
        <p:nvPicPr>
          <p:cNvPr id="437" name="Google Shape;437;p41"/>
          <p:cNvPicPr preferRelativeResize="0"/>
          <p:nvPr/>
        </p:nvPicPr>
        <p:blipFill>
          <a:blip r:embed="rId4">
            <a:alphaModFix/>
          </a:blip>
          <a:stretch>
            <a:fillRect/>
          </a:stretch>
        </p:blipFill>
        <p:spPr>
          <a:xfrm>
            <a:off x="3163280" y="2227534"/>
            <a:ext cx="1131795" cy="688437"/>
          </a:xfrm>
          <a:prstGeom prst="rect">
            <a:avLst/>
          </a:prstGeom>
          <a:noFill/>
          <a:ln>
            <a:noFill/>
          </a:ln>
        </p:spPr>
      </p:pic>
      <p:pic>
        <p:nvPicPr>
          <p:cNvPr id="438" name="Google Shape;438;p41"/>
          <p:cNvPicPr preferRelativeResize="0"/>
          <p:nvPr/>
        </p:nvPicPr>
        <p:blipFill>
          <a:blip r:embed="rId4">
            <a:alphaModFix/>
          </a:blip>
          <a:stretch>
            <a:fillRect/>
          </a:stretch>
        </p:blipFill>
        <p:spPr>
          <a:xfrm>
            <a:off x="4243293" y="553659"/>
            <a:ext cx="1131795" cy="688437"/>
          </a:xfrm>
          <a:prstGeom prst="rect">
            <a:avLst/>
          </a:prstGeom>
          <a:noFill/>
          <a:ln>
            <a:noFill/>
          </a:ln>
        </p:spPr>
      </p:pic>
      <p:pic>
        <p:nvPicPr>
          <p:cNvPr id="439" name="Google Shape;439;p41"/>
          <p:cNvPicPr preferRelativeResize="0"/>
          <p:nvPr/>
        </p:nvPicPr>
        <p:blipFill>
          <a:blip r:embed="rId4">
            <a:alphaModFix/>
          </a:blip>
          <a:stretch>
            <a:fillRect/>
          </a:stretch>
        </p:blipFill>
        <p:spPr>
          <a:xfrm>
            <a:off x="6427455" y="319021"/>
            <a:ext cx="1131795" cy="688437"/>
          </a:xfrm>
          <a:prstGeom prst="rect">
            <a:avLst/>
          </a:prstGeom>
          <a:noFill/>
          <a:ln>
            <a:noFill/>
          </a:ln>
        </p:spPr>
      </p:pic>
      <p:pic>
        <p:nvPicPr>
          <p:cNvPr id="440" name="Google Shape;440;p41"/>
          <p:cNvPicPr preferRelativeResize="0"/>
          <p:nvPr/>
        </p:nvPicPr>
        <p:blipFill rotWithShape="1">
          <a:blip r:embed="rId3">
            <a:alphaModFix/>
          </a:blip>
          <a:srcRect b="7747" l="12647" r="11801" t="6452"/>
          <a:stretch/>
        </p:blipFill>
        <p:spPr>
          <a:xfrm>
            <a:off x="2063150" y="864490"/>
            <a:ext cx="325314" cy="210817"/>
          </a:xfrm>
          <a:prstGeom prst="rect">
            <a:avLst/>
          </a:prstGeom>
          <a:noFill/>
          <a:ln>
            <a:noFill/>
          </a:ln>
        </p:spPr>
      </p:pic>
      <p:pic>
        <p:nvPicPr>
          <p:cNvPr id="441" name="Google Shape;441;p41"/>
          <p:cNvPicPr preferRelativeResize="0"/>
          <p:nvPr/>
        </p:nvPicPr>
        <p:blipFill rotWithShape="1">
          <a:blip r:embed="rId3">
            <a:alphaModFix/>
          </a:blip>
          <a:srcRect b="7747" l="12647" r="11801" t="6452"/>
          <a:stretch/>
        </p:blipFill>
        <p:spPr>
          <a:xfrm>
            <a:off x="2518900" y="684878"/>
            <a:ext cx="325314" cy="210817"/>
          </a:xfrm>
          <a:prstGeom prst="rect">
            <a:avLst/>
          </a:prstGeom>
          <a:noFill/>
          <a:ln>
            <a:noFill/>
          </a:ln>
        </p:spPr>
      </p:pic>
      <p:pic>
        <p:nvPicPr>
          <p:cNvPr id="442" name="Google Shape;442;p41"/>
          <p:cNvPicPr preferRelativeResize="0"/>
          <p:nvPr/>
        </p:nvPicPr>
        <p:blipFill rotWithShape="1">
          <a:blip r:embed="rId3">
            <a:alphaModFix/>
          </a:blip>
          <a:srcRect b="7747" l="12647" r="11801" t="6452"/>
          <a:stretch/>
        </p:blipFill>
        <p:spPr>
          <a:xfrm>
            <a:off x="2897925" y="950690"/>
            <a:ext cx="325314" cy="210817"/>
          </a:xfrm>
          <a:prstGeom prst="rect">
            <a:avLst/>
          </a:prstGeom>
          <a:noFill/>
          <a:ln>
            <a:noFill/>
          </a:ln>
        </p:spPr>
      </p:pic>
      <p:pic>
        <p:nvPicPr>
          <p:cNvPr id="443" name="Google Shape;443;p41"/>
          <p:cNvPicPr preferRelativeResize="0"/>
          <p:nvPr/>
        </p:nvPicPr>
        <p:blipFill rotWithShape="1">
          <a:blip r:embed="rId3">
            <a:alphaModFix/>
          </a:blip>
          <a:srcRect b="7747" l="12647" r="11801" t="6452"/>
          <a:stretch/>
        </p:blipFill>
        <p:spPr>
          <a:xfrm>
            <a:off x="3129337" y="3021790"/>
            <a:ext cx="325314" cy="210817"/>
          </a:xfrm>
          <a:prstGeom prst="rect">
            <a:avLst/>
          </a:prstGeom>
          <a:noFill/>
          <a:ln>
            <a:noFill/>
          </a:ln>
        </p:spPr>
      </p:pic>
      <p:pic>
        <p:nvPicPr>
          <p:cNvPr id="444" name="Google Shape;444;p41"/>
          <p:cNvPicPr preferRelativeResize="0"/>
          <p:nvPr/>
        </p:nvPicPr>
        <p:blipFill rotWithShape="1">
          <a:blip r:embed="rId3">
            <a:alphaModFix/>
          </a:blip>
          <a:srcRect b="7747" l="12647" r="11801" t="6452"/>
          <a:stretch/>
        </p:blipFill>
        <p:spPr>
          <a:xfrm>
            <a:off x="3591812" y="3158103"/>
            <a:ext cx="325314" cy="210817"/>
          </a:xfrm>
          <a:prstGeom prst="rect">
            <a:avLst/>
          </a:prstGeom>
          <a:noFill/>
          <a:ln>
            <a:noFill/>
          </a:ln>
        </p:spPr>
      </p:pic>
      <p:pic>
        <p:nvPicPr>
          <p:cNvPr id="445" name="Google Shape;445;p41"/>
          <p:cNvPicPr preferRelativeResize="0"/>
          <p:nvPr/>
        </p:nvPicPr>
        <p:blipFill rotWithShape="1">
          <a:blip r:embed="rId3">
            <a:alphaModFix/>
          </a:blip>
          <a:srcRect b="7747" l="12647" r="11801" t="6452"/>
          <a:stretch/>
        </p:blipFill>
        <p:spPr>
          <a:xfrm>
            <a:off x="3977587" y="3021790"/>
            <a:ext cx="325314" cy="210817"/>
          </a:xfrm>
          <a:prstGeom prst="rect">
            <a:avLst/>
          </a:prstGeom>
          <a:noFill/>
          <a:ln>
            <a:noFill/>
          </a:ln>
        </p:spPr>
      </p:pic>
      <p:pic>
        <p:nvPicPr>
          <p:cNvPr id="446" name="Google Shape;446;p41"/>
          <p:cNvPicPr preferRelativeResize="0"/>
          <p:nvPr/>
        </p:nvPicPr>
        <p:blipFill rotWithShape="1">
          <a:blip r:embed="rId3">
            <a:alphaModFix/>
          </a:blip>
          <a:srcRect b="7747" l="12647" r="11801" t="6452"/>
          <a:stretch/>
        </p:blipFill>
        <p:spPr>
          <a:xfrm>
            <a:off x="4363975" y="498628"/>
            <a:ext cx="325314" cy="210817"/>
          </a:xfrm>
          <a:prstGeom prst="rect">
            <a:avLst/>
          </a:prstGeom>
          <a:noFill/>
          <a:ln>
            <a:noFill/>
          </a:ln>
        </p:spPr>
      </p:pic>
      <p:pic>
        <p:nvPicPr>
          <p:cNvPr id="447" name="Google Shape;447;p41"/>
          <p:cNvPicPr preferRelativeResize="0"/>
          <p:nvPr/>
        </p:nvPicPr>
        <p:blipFill rotWithShape="1">
          <a:blip r:embed="rId3">
            <a:alphaModFix/>
          </a:blip>
          <a:srcRect b="7747" l="12647" r="11801" t="6452"/>
          <a:stretch/>
        </p:blipFill>
        <p:spPr>
          <a:xfrm>
            <a:off x="4819725" y="319015"/>
            <a:ext cx="325314" cy="210817"/>
          </a:xfrm>
          <a:prstGeom prst="rect">
            <a:avLst/>
          </a:prstGeom>
          <a:noFill/>
          <a:ln>
            <a:noFill/>
          </a:ln>
        </p:spPr>
      </p:pic>
      <p:pic>
        <p:nvPicPr>
          <p:cNvPr id="448" name="Google Shape;448;p41"/>
          <p:cNvPicPr preferRelativeResize="0"/>
          <p:nvPr/>
        </p:nvPicPr>
        <p:blipFill rotWithShape="1">
          <a:blip r:embed="rId3">
            <a:alphaModFix/>
          </a:blip>
          <a:srcRect b="7747" l="12647" r="11801" t="6452"/>
          <a:stretch/>
        </p:blipFill>
        <p:spPr>
          <a:xfrm>
            <a:off x="5198750" y="584828"/>
            <a:ext cx="325314" cy="210817"/>
          </a:xfrm>
          <a:prstGeom prst="rect">
            <a:avLst/>
          </a:prstGeom>
          <a:noFill/>
          <a:ln>
            <a:noFill/>
          </a:ln>
        </p:spPr>
      </p:pic>
      <p:pic>
        <p:nvPicPr>
          <p:cNvPr id="449" name="Google Shape;449;p41"/>
          <p:cNvPicPr preferRelativeResize="0"/>
          <p:nvPr/>
        </p:nvPicPr>
        <p:blipFill rotWithShape="1">
          <a:blip r:embed="rId3">
            <a:alphaModFix/>
          </a:blip>
          <a:srcRect b="7747" l="12647" r="11801" t="6452"/>
          <a:stretch/>
        </p:blipFill>
        <p:spPr>
          <a:xfrm>
            <a:off x="6427462" y="1153106"/>
            <a:ext cx="325314" cy="210817"/>
          </a:xfrm>
          <a:prstGeom prst="rect">
            <a:avLst/>
          </a:prstGeom>
          <a:noFill/>
          <a:ln>
            <a:noFill/>
          </a:ln>
        </p:spPr>
      </p:pic>
      <p:pic>
        <p:nvPicPr>
          <p:cNvPr id="450" name="Google Shape;450;p41"/>
          <p:cNvPicPr preferRelativeResize="0"/>
          <p:nvPr/>
        </p:nvPicPr>
        <p:blipFill rotWithShape="1">
          <a:blip r:embed="rId3">
            <a:alphaModFix/>
          </a:blip>
          <a:srcRect b="7747" l="12647" r="11801" t="6452"/>
          <a:stretch/>
        </p:blipFill>
        <p:spPr>
          <a:xfrm>
            <a:off x="6889937" y="1289418"/>
            <a:ext cx="325314" cy="210817"/>
          </a:xfrm>
          <a:prstGeom prst="rect">
            <a:avLst/>
          </a:prstGeom>
          <a:noFill/>
          <a:ln>
            <a:noFill/>
          </a:ln>
        </p:spPr>
      </p:pic>
      <p:pic>
        <p:nvPicPr>
          <p:cNvPr id="451" name="Google Shape;451;p41"/>
          <p:cNvPicPr preferRelativeResize="0"/>
          <p:nvPr/>
        </p:nvPicPr>
        <p:blipFill rotWithShape="1">
          <a:blip r:embed="rId3">
            <a:alphaModFix/>
          </a:blip>
          <a:srcRect b="7747" l="12647" r="11801" t="6452"/>
          <a:stretch/>
        </p:blipFill>
        <p:spPr>
          <a:xfrm>
            <a:off x="7275712" y="1153106"/>
            <a:ext cx="325314" cy="210817"/>
          </a:xfrm>
          <a:prstGeom prst="rect">
            <a:avLst/>
          </a:prstGeom>
          <a:noFill/>
          <a:ln>
            <a:noFill/>
          </a:ln>
        </p:spPr>
      </p:pic>
      <p:cxnSp>
        <p:nvCxnSpPr>
          <p:cNvPr id="452" name="Google Shape;452;p41"/>
          <p:cNvCxnSpPr/>
          <p:nvPr/>
        </p:nvCxnSpPr>
        <p:spPr>
          <a:xfrm rot="10800000">
            <a:off x="7435400" y="887863"/>
            <a:ext cx="411300" cy="54000"/>
          </a:xfrm>
          <a:prstGeom prst="straightConnector1">
            <a:avLst/>
          </a:prstGeom>
          <a:noFill/>
          <a:ln cap="flat" cmpd="sng" w="9525">
            <a:solidFill>
              <a:schemeClr val="dk1"/>
            </a:solidFill>
            <a:prstDash val="solid"/>
            <a:round/>
            <a:headEnd len="med" w="med" type="none"/>
            <a:tailEnd len="med" w="med" type="none"/>
          </a:ln>
        </p:spPr>
      </p:cxnSp>
      <p:cxnSp>
        <p:nvCxnSpPr>
          <p:cNvPr id="453" name="Google Shape;453;p41"/>
          <p:cNvCxnSpPr/>
          <p:nvPr/>
        </p:nvCxnSpPr>
        <p:spPr>
          <a:xfrm flipH="1">
            <a:off x="5325475" y="808950"/>
            <a:ext cx="1173000" cy="242700"/>
          </a:xfrm>
          <a:prstGeom prst="straightConnector1">
            <a:avLst/>
          </a:prstGeom>
          <a:noFill/>
          <a:ln cap="flat" cmpd="sng" w="9525">
            <a:solidFill>
              <a:schemeClr val="accent4"/>
            </a:solidFill>
            <a:prstDash val="solid"/>
            <a:round/>
            <a:headEnd len="med" w="med" type="none"/>
            <a:tailEnd len="med" w="med" type="none"/>
          </a:ln>
        </p:spPr>
      </p:cxnSp>
      <p:cxnSp>
        <p:nvCxnSpPr>
          <p:cNvPr id="454" name="Google Shape;454;p41"/>
          <p:cNvCxnSpPr/>
          <p:nvPr/>
        </p:nvCxnSpPr>
        <p:spPr>
          <a:xfrm flipH="1">
            <a:off x="3963738" y="1141625"/>
            <a:ext cx="422100" cy="1049400"/>
          </a:xfrm>
          <a:prstGeom prst="straightConnector1">
            <a:avLst/>
          </a:prstGeom>
          <a:noFill/>
          <a:ln cap="flat" cmpd="sng" w="9525">
            <a:solidFill>
              <a:schemeClr val="accent4"/>
            </a:solidFill>
            <a:prstDash val="solid"/>
            <a:round/>
            <a:headEnd len="med" w="med" type="none"/>
            <a:tailEnd len="med" w="med" type="none"/>
          </a:ln>
        </p:spPr>
      </p:cxnSp>
      <p:cxnSp>
        <p:nvCxnSpPr>
          <p:cNvPr id="455" name="Google Shape;455;p41"/>
          <p:cNvCxnSpPr/>
          <p:nvPr/>
        </p:nvCxnSpPr>
        <p:spPr>
          <a:xfrm>
            <a:off x="2906413" y="1526625"/>
            <a:ext cx="704700" cy="958200"/>
          </a:xfrm>
          <a:prstGeom prst="straightConnector1">
            <a:avLst/>
          </a:prstGeom>
          <a:noFill/>
          <a:ln cap="flat" cmpd="sng" w="9525">
            <a:solidFill>
              <a:schemeClr val="accent4"/>
            </a:solidFill>
            <a:prstDash val="solid"/>
            <a:round/>
            <a:headEnd len="med" w="med" type="none"/>
            <a:tailEnd len="med" w="med" type="none"/>
          </a:ln>
        </p:spPr>
      </p:cxnSp>
      <p:cxnSp>
        <p:nvCxnSpPr>
          <p:cNvPr id="456" name="Google Shape;456;p41"/>
          <p:cNvCxnSpPr/>
          <p:nvPr/>
        </p:nvCxnSpPr>
        <p:spPr>
          <a:xfrm rot="10800000">
            <a:off x="1740463" y="1227713"/>
            <a:ext cx="411300" cy="54000"/>
          </a:xfrm>
          <a:prstGeom prst="straightConnector1">
            <a:avLst/>
          </a:prstGeom>
          <a:noFill/>
          <a:ln cap="flat" cmpd="sng" w="9525">
            <a:solidFill>
              <a:schemeClr val="dk1"/>
            </a:solidFill>
            <a:prstDash val="solid"/>
            <a:round/>
            <a:headEnd len="med" w="med" type="none"/>
            <a:tailEnd len="med" w="med" type="none"/>
          </a:ln>
        </p:spPr>
      </p:cxnSp>
      <p:sp>
        <p:nvSpPr>
          <p:cNvPr id="457" name="Google Shape;457;p41"/>
          <p:cNvSpPr txBox="1"/>
          <p:nvPr/>
        </p:nvSpPr>
        <p:spPr>
          <a:xfrm>
            <a:off x="6511750" y="90396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192.168.10.100</a:t>
            </a:r>
            <a:endParaRPr sz="1100">
              <a:solidFill>
                <a:schemeClr val="accent5"/>
              </a:solidFill>
            </a:endParaRPr>
          </a:p>
        </p:txBody>
      </p:sp>
      <p:sp>
        <p:nvSpPr>
          <p:cNvPr id="458" name="Google Shape;458;p41"/>
          <p:cNvSpPr txBox="1"/>
          <p:nvPr/>
        </p:nvSpPr>
        <p:spPr>
          <a:xfrm>
            <a:off x="4339950" y="1113513"/>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192.168.5.100</a:t>
            </a:r>
            <a:endParaRPr sz="1100">
              <a:solidFill>
                <a:schemeClr val="accent5"/>
              </a:solidFill>
            </a:endParaRPr>
          </a:p>
        </p:txBody>
      </p:sp>
      <p:sp>
        <p:nvSpPr>
          <p:cNvPr id="459" name="Google Shape;459;p41"/>
          <p:cNvSpPr txBox="1"/>
          <p:nvPr/>
        </p:nvSpPr>
        <p:spPr>
          <a:xfrm>
            <a:off x="3238763" y="278758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192.168.3.100</a:t>
            </a:r>
            <a:endParaRPr sz="1100">
              <a:solidFill>
                <a:schemeClr val="accent5"/>
              </a:solidFill>
            </a:endParaRPr>
          </a:p>
        </p:txBody>
      </p:sp>
      <p:sp>
        <p:nvSpPr>
          <p:cNvPr id="460" name="Google Shape;460;p41"/>
          <p:cNvSpPr txBox="1"/>
          <p:nvPr/>
        </p:nvSpPr>
        <p:spPr>
          <a:xfrm>
            <a:off x="2012213" y="1584038"/>
            <a:ext cx="118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5"/>
                </a:solidFill>
              </a:rPr>
              <a:t>192.168.1.100</a:t>
            </a:r>
            <a:endParaRPr sz="1100">
              <a:solidFill>
                <a:schemeClr val="accent5"/>
              </a:solidFill>
            </a:endParaRPr>
          </a:p>
        </p:txBody>
      </p:sp>
      <p:sp>
        <p:nvSpPr>
          <p:cNvPr id="461" name="Google Shape;461;p41"/>
          <p:cNvSpPr/>
          <p:nvPr/>
        </p:nvSpPr>
        <p:spPr>
          <a:xfrm>
            <a:off x="236963" y="222798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192.168.1.100</a:t>
            </a:r>
            <a:endParaRPr sz="700"/>
          </a:p>
        </p:txBody>
      </p:sp>
      <p:sp>
        <p:nvSpPr>
          <p:cNvPr id="462" name="Google Shape;462;p41"/>
          <p:cNvSpPr/>
          <p:nvPr/>
        </p:nvSpPr>
        <p:spPr>
          <a:xfrm>
            <a:off x="879986" y="222798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463" name="Google Shape;463;p41"/>
          <p:cNvSpPr txBox="1"/>
          <p:nvPr/>
        </p:nvSpPr>
        <p:spPr>
          <a:xfrm>
            <a:off x="1867129" y="220107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464" name="Google Shape;464;p41"/>
          <p:cNvSpPr/>
          <p:nvPr/>
        </p:nvSpPr>
        <p:spPr>
          <a:xfrm>
            <a:off x="236975" y="258477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65" name="Google Shape;465;p41"/>
          <p:cNvSpPr/>
          <p:nvPr/>
        </p:nvSpPr>
        <p:spPr>
          <a:xfrm>
            <a:off x="879998" y="258477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TTL2 ICMP echo request</a:t>
            </a:r>
            <a:endParaRPr sz="700"/>
          </a:p>
        </p:txBody>
      </p:sp>
      <p:sp>
        <p:nvSpPr>
          <p:cNvPr id="466" name="Google Shape;466;p41"/>
          <p:cNvSpPr txBox="1"/>
          <p:nvPr/>
        </p:nvSpPr>
        <p:spPr>
          <a:xfrm>
            <a:off x="1867141" y="255786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467" name="Google Shape;467;p41"/>
          <p:cNvSpPr/>
          <p:nvPr/>
        </p:nvSpPr>
        <p:spPr>
          <a:xfrm>
            <a:off x="236963" y="2818729"/>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192.168.3.100</a:t>
            </a:r>
            <a:endParaRPr sz="700"/>
          </a:p>
        </p:txBody>
      </p:sp>
      <p:sp>
        <p:nvSpPr>
          <p:cNvPr id="468" name="Google Shape;468;p41"/>
          <p:cNvSpPr/>
          <p:nvPr/>
        </p:nvSpPr>
        <p:spPr>
          <a:xfrm>
            <a:off x="879986" y="2818729"/>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469" name="Google Shape;469;p41"/>
          <p:cNvSpPr txBox="1"/>
          <p:nvPr/>
        </p:nvSpPr>
        <p:spPr>
          <a:xfrm>
            <a:off x="1867129" y="2791814"/>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470" name="Google Shape;470;p41"/>
          <p:cNvSpPr/>
          <p:nvPr/>
        </p:nvSpPr>
        <p:spPr>
          <a:xfrm>
            <a:off x="246040" y="319769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71" name="Google Shape;471;p41"/>
          <p:cNvSpPr/>
          <p:nvPr/>
        </p:nvSpPr>
        <p:spPr>
          <a:xfrm>
            <a:off x="889063" y="319769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TTL3 ICMP echo request</a:t>
            </a:r>
            <a:endParaRPr sz="700"/>
          </a:p>
        </p:txBody>
      </p:sp>
      <p:sp>
        <p:nvSpPr>
          <p:cNvPr id="472" name="Google Shape;472;p41"/>
          <p:cNvSpPr txBox="1"/>
          <p:nvPr/>
        </p:nvSpPr>
        <p:spPr>
          <a:xfrm>
            <a:off x="1876206" y="315421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473" name="Google Shape;473;p41"/>
          <p:cNvSpPr/>
          <p:nvPr/>
        </p:nvSpPr>
        <p:spPr>
          <a:xfrm>
            <a:off x="246027" y="3421705"/>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192.168.5.100</a:t>
            </a:r>
            <a:endParaRPr sz="700"/>
          </a:p>
        </p:txBody>
      </p:sp>
      <p:sp>
        <p:nvSpPr>
          <p:cNvPr id="474" name="Google Shape;474;p41"/>
          <p:cNvSpPr/>
          <p:nvPr/>
        </p:nvSpPr>
        <p:spPr>
          <a:xfrm>
            <a:off x="889050" y="3421705"/>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475" name="Google Shape;475;p41"/>
          <p:cNvSpPr txBox="1"/>
          <p:nvPr/>
        </p:nvSpPr>
        <p:spPr>
          <a:xfrm>
            <a:off x="1876194" y="3394790"/>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476" name="Google Shape;476;p41"/>
          <p:cNvSpPr/>
          <p:nvPr/>
        </p:nvSpPr>
        <p:spPr>
          <a:xfrm>
            <a:off x="246040" y="3803100"/>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77" name="Google Shape;477;p41"/>
          <p:cNvSpPr/>
          <p:nvPr/>
        </p:nvSpPr>
        <p:spPr>
          <a:xfrm>
            <a:off x="889063" y="3803100"/>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TTL4 ICMP echo request</a:t>
            </a:r>
            <a:endParaRPr sz="700"/>
          </a:p>
        </p:txBody>
      </p:sp>
      <p:sp>
        <p:nvSpPr>
          <p:cNvPr id="478" name="Google Shape;478;p41"/>
          <p:cNvSpPr txBox="1"/>
          <p:nvPr/>
        </p:nvSpPr>
        <p:spPr>
          <a:xfrm>
            <a:off x="1876206" y="3776185"/>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479" name="Google Shape;479;p41"/>
          <p:cNvSpPr/>
          <p:nvPr/>
        </p:nvSpPr>
        <p:spPr>
          <a:xfrm>
            <a:off x="246027" y="4045337"/>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192.168.10.100</a:t>
            </a:r>
            <a:endParaRPr sz="600"/>
          </a:p>
        </p:txBody>
      </p:sp>
      <p:sp>
        <p:nvSpPr>
          <p:cNvPr id="480" name="Google Shape;480;p41"/>
          <p:cNvSpPr/>
          <p:nvPr/>
        </p:nvSpPr>
        <p:spPr>
          <a:xfrm>
            <a:off x="889050" y="4045337"/>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dest unreach</a:t>
            </a:r>
            <a:endParaRPr sz="700"/>
          </a:p>
        </p:txBody>
      </p:sp>
      <p:sp>
        <p:nvSpPr>
          <p:cNvPr id="481" name="Google Shape;481;p41"/>
          <p:cNvSpPr txBox="1"/>
          <p:nvPr/>
        </p:nvSpPr>
        <p:spPr>
          <a:xfrm>
            <a:off x="1876194" y="4018422"/>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
        <p:nvSpPr>
          <p:cNvPr id="482" name="Google Shape;482;p41"/>
          <p:cNvSpPr/>
          <p:nvPr/>
        </p:nvSpPr>
        <p:spPr>
          <a:xfrm>
            <a:off x="245046" y="4478661"/>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192.168.1.3</a:t>
            </a:r>
            <a:endParaRPr sz="700"/>
          </a:p>
        </p:txBody>
      </p:sp>
      <p:sp>
        <p:nvSpPr>
          <p:cNvPr id="483" name="Google Shape;483;p41"/>
          <p:cNvSpPr/>
          <p:nvPr/>
        </p:nvSpPr>
        <p:spPr>
          <a:xfrm>
            <a:off x="888069" y="4478661"/>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TTL5 ICMP echo request</a:t>
            </a:r>
            <a:endParaRPr sz="700"/>
          </a:p>
        </p:txBody>
      </p:sp>
      <p:sp>
        <p:nvSpPr>
          <p:cNvPr id="484" name="Google Shape;484;p41"/>
          <p:cNvSpPr txBox="1"/>
          <p:nvPr/>
        </p:nvSpPr>
        <p:spPr>
          <a:xfrm>
            <a:off x="1875212" y="4451746"/>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192.168.10.3</a:t>
            </a:r>
            <a:endParaRPr sz="700"/>
          </a:p>
        </p:txBody>
      </p:sp>
      <p:sp>
        <p:nvSpPr>
          <p:cNvPr id="485" name="Google Shape;485;p41"/>
          <p:cNvSpPr/>
          <p:nvPr/>
        </p:nvSpPr>
        <p:spPr>
          <a:xfrm>
            <a:off x="245033" y="4704333"/>
            <a:ext cx="2326200" cy="2109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192.168.10.3</a:t>
            </a:r>
            <a:endParaRPr sz="600"/>
          </a:p>
        </p:txBody>
      </p:sp>
      <p:sp>
        <p:nvSpPr>
          <p:cNvPr id="486" name="Google Shape;486;p41"/>
          <p:cNvSpPr/>
          <p:nvPr/>
        </p:nvSpPr>
        <p:spPr>
          <a:xfrm>
            <a:off x="888056" y="4704333"/>
            <a:ext cx="987000" cy="210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ICMP Echo reply</a:t>
            </a:r>
            <a:endParaRPr sz="700"/>
          </a:p>
        </p:txBody>
      </p:sp>
      <p:sp>
        <p:nvSpPr>
          <p:cNvPr id="487" name="Google Shape;487;p41"/>
          <p:cNvSpPr txBox="1"/>
          <p:nvPr/>
        </p:nvSpPr>
        <p:spPr>
          <a:xfrm>
            <a:off x="1875200" y="4677417"/>
            <a:ext cx="780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192.168.1.3</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mph" presetID="8" presetSubtype="0">
                                  <p:stCondLst>
                                    <p:cond delay="0"/>
                                  </p:stCondLst>
                                  <p:childTnLst>
                                    <p:animRot by="-21600000">
                                      <p:cBhvr>
                                        <p:cTn dur="1000" fill="hold"/>
                                        <p:tgtEl>
                                          <p:spTgt spid="43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mph" presetID="8" presetSubtype="0">
                                  <p:stCondLst>
                                    <p:cond delay="0"/>
                                  </p:stCondLst>
                                  <p:childTnLst>
                                    <p:animRot by="-21600000">
                                      <p:cBhvr>
                                        <p:cTn dur="1000" fill="hold"/>
                                        <p:tgtEl>
                                          <p:spTgt spid="437"/>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437"/>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mph" presetID="8" presetSubtype="0">
                                  <p:stCondLst>
                                    <p:cond delay="0"/>
                                  </p:stCondLst>
                                  <p:childTnLst>
                                    <p:animRot by="-21600000">
                                      <p:cBhvr>
                                        <p:cTn dur="1000" fill="hold"/>
                                        <p:tgtEl>
                                          <p:spTgt spid="438"/>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mph" presetID="8" presetSubtype="0">
                                  <p:stCondLst>
                                    <p:cond delay="0"/>
                                  </p:stCondLst>
                                  <p:childTnLst>
                                    <p:animRot by="-21600000">
                                      <p:cBhvr>
                                        <p:cTn dur="1000" fill="hold"/>
                                        <p:tgtEl>
                                          <p:spTgt spid="439"/>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mph" presetID="8" presetSubtype="0">
                                  <p:stCondLst>
                                    <p:cond delay="0"/>
                                  </p:stCondLst>
                                  <p:childTnLst>
                                    <p:animRot by="-21600000">
                                      <p:cBhvr>
                                        <p:cTn dur="1000" fill="hold"/>
                                        <p:tgtEl>
                                          <p:spTgt spid="42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vs Host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a.b.c.d/x (a.b.c.d are integers) x is the network bits and remains are host</a:t>
            </a:r>
            <a:endParaRPr/>
          </a:p>
          <a:p>
            <a:pPr indent="-342900" lvl="0" marL="457200" rtl="0" algn="l">
              <a:lnSpc>
                <a:spcPct val="125000"/>
              </a:lnSpc>
              <a:spcBef>
                <a:spcPts val="0"/>
              </a:spcBef>
              <a:spcAft>
                <a:spcPts val="0"/>
              </a:spcAft>
              <a:buSzPts val="1800"/>
              <a:buChar char="●"/>
            </a:pPr>
            <a:r>
              <a:rPr lang="en"/>
              <a:t>Example </a:t>
            </a:r>
            <a:r>
              <a:rPr lang="en"/>
              <a:t>192.168.254.0/24</a:t>
            </a:r>
            <a:endParaRPr/>
          </a:p>
          <a:p>
            <a:pPr indent="-342900" lvl="0" marL="457200" rtl="0" algn="l">
              <a:lnSpc>
                <a:spcPct val="125000"/>
              </a:lnSpc>
              <a:spcBef>
                <a:spcPts val="0"/>
              </a:spcBef>
              <a:spcAft>
                <a:spcPts val="0"/>
              </a:spcAft>
              <a:buSzPts val="1800"/>
              <a:buChar char="●"/>
            </a:pPr>
            <a:r>
              <a:rPr lang="en"/>
              <a:t>The first 24 bits (3 bytes) are network the rest 8 are for host </a:t>
            </a:r>
            <a:endParaRPr/>
          </a:p>
          <a:p>
            <a:pPr indent="-342900" lvl="0" marL="457200" rtl="0" algn="l">
              <a:lnSpc>
                <a:spcPct val="125000"/>
              </a:lnSpc>
              <a:spcBef>
                <a:spcPts val="0"/>
              </a:spcBef>
              <a:spcAft>
                <a:spcPts val="0"/>
              </a:spcAft>
              <a:buSzPts val="1800"/>
              <a:buChar char="●"/>
            </a:pPr>
            <a:r>
              <a:rPr lang="en"/>
              <a:t>This means we can have 2^24 (16777216) networks and each network has 2^8 (255) hosts</a:t>
            </a:r>
            <a:endParaRPr/>
          </a:p>
          <a:p>
            <a:pPr indent="-342900" lvl="0" marL="457200" rtl="0" algn="l">
              <a:lnSpc>
                <a:spcPct val="125000"/>
              </a:lnSpc>
              <a:spcBef>
                <a:spcPts val="0"/>
              </a:spcBef>
              <a:spcAft>
                <a:spcPts val="0"/>
              </a:spcAft>
              <a:buSzPts val="1800"/>
              <a:buChar char="●"/>
            </a:pPr>
            <a:r>
              <a:rPr lang="en"/>
              <a:t>Also called a subnet</a:t>
            </a:r>
            <a:endParaRPr/>
          </a:p>
          <a:p>
            <a:pPr indent="0" lvl="0" marL="457200" rtl="0" algn="l">
              <a:lnSpc>
                <a:spcPct val="125000"/>
              </a:lnSpc>
              <a:spcBef>
                <a:spcPts val="0"/>
              </a:spcBef>
              <a:spcAft>
                <a:spcPts val="0"/>
              </a:spcAft>
              <a:buNone/>
            </a:pPr>
            <a:r>
              <a:t/>
            </a:r>
            <a:endParaRPr/>
          </a:p>
        </p:txBody>
      </p:sp>
      <p:sp>
        <p:nvSpPr>
          <p:cNvPr id="71" name="Google Shape;71;p1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93" name="Google Shape;49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ICMP is an IP level protocol used for information messages</a:t>
            </a:r>
            <a:endParaRPr/>
          </a:p>
          <a:p>
            <a:pPr indent="-342900" lvl="0" marL="457200" rtl="0" algn="l">
              <a:lnSpc>
                <a:spcPct val="125000"/>
              </a:lnSpc>
              <a:spcBef>
                <a:spcPts val="0"/>
              </a:spcBef>
              <a:spcAft>
                <a:spcPts val="0"/>
              </a:spcAft>
              <a:buSzPts val="1800"/>
              <a:buChar char="●"/>
            </a:pPr>
            <a:r>
              <a:rPr lang="en"/>
              <a:t>Critical to know if the host is available or port is opened</a:t>
            </a:r>
            <a:endParaRPr/>
          </a:p>
          <a:p>
            <a:pPr indent="-342900" lvl="0" marL="457200" rtl="0" algn="l">
              <a:lnSpc>
                <a:spcPct val="125000"/>
              </a:lnSpc>
              <a:spcBef>
                <a:spcPts val="0"/>
              </a:spcBef>
              <a:spcAft>
                <a:spcPts val="0"/>
              </a:spcAft>
              <a:buSzPts val="1800"/>
              <a:buChar char="●"/>
            </a:pPr>
            <a:r>
              <a:rPr lang="en"/>
              <a:t>Used for PING and TraceRoute</a:t>
            </a:r>
            <a:endParaRPr/>
          </a:p>
          <a:p>
            <a:pPr indent="-342900" lvl="0" marL="457200" rtl="0" algn="l">
              <a:lnSpc>
                <a:spcPct val="125000"/>
              </a:lnSpc>
              <a:spcBef>
                <a:spcPts val="0"/>
              </a:spcBef>
              <a:spcAft>
                <a:spcPts val="0"/>
              </a:spcAft>
              <a:buSzPts val="1800"/>
              <a:buChar char="●"/>
            </a:pPr>
            <a:r>
              <a:rPr lang="en"/>
              <a:t>Can be blocked which can cause problems</a:t>
            </a:r>
            <a:endParaRPr/>
          </a:p>
        </p:txBody>
      </p:sp>
      <p:sp>
        <p:nvSpPr>
          <p:cNvPr id="494" name="Google Shape;494;p4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ARP</a:t>
            </a:r>
            <a:endParaRPr/>
          </a:p>
        </p:txBody>
      </p:sp>
      <p:sp>
        <p:nvSpPr>
          <p:cNvPr id="500" name="Google Shape;500;p4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Address</a:t>
            </a:r>
            <a:r>
              <a:rPr lang="en"/>
              <a:t> Resolution Protocol</a:t>
            </a:r>
            <a:endParaRPr/>
          </a:p>
        </p:txBody>
      </p:sp>
      <p:sp>
        <p:nvSpPr>
          <p:cNvPr id="501" name="Google Shape;501;p4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ARP?</a:t>
            </a:r>
            <a:endParaRPr/>
          </a:p>
        </p:txBody>
      </p:sp>
      <p:sp>
        <p:nvSpPr>
          <p:cNvPr id="507" name="Google Shape;507;p44"/>
          <p:cNvSpPr txBox="1"/>
          <p:nvPr>
            <p:ph idx="1" type="body"/>
          </p:nvPr>
        </p:nvSpPr>
        <p:spPr>
          <a:xfrm>
            <a:off x="311700" y="1152475"/>
            <a:ext cx="8520600" cy="31578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68300" lvl="0" marL="457200" rtl="0" algn="l">
              <a:lnSpc>
                <a:spcPct val="150000"/>
              </a:lnSpc>
              <a:spcBef>
                <a:spcPts val="1200"/>
              </a:spcBef>
              <a:spcAft>
                <a:spcPts val="0"/>
              </a:spcAft>
              <a:buSzPts val="2200"/>
              <a:buChar char="●"/>
            </a:pPr>
            <a:r>
              <a:rPr lang="en" sz="2200"/>
              <a:t>We need the MAC address to send frames (layer 2)</a:t>
            </a:r>
            <a:endParaRPr sz="2200"/>
          </a:p>
          <a:p>
            <a:pPr indent="-368300" lvl="0" marL="457200" rtl="0" algn="l">
              <a:lnSpc>
                <a:spcPct val="150000"/>
              </a:lnSpc>
              <a:spcBef>
                <a:spcPts val="0"/>
              </a:spcBef>
              <a:spcAft>
                <a:spcPts val="0"/>
              </a:spcAft>
              <a:buSzPts val="2200"/>
              <a:buChar char="●"/>
            </a:pPr>
            <a:r>
              <a:rPr lang="en" sz="2200"/>
              <a:t>Most of the time we know the IP address but not the MAC</a:t>
            </a:r>
            <a:endParaRPr sz="2200"/>
          </a:p>
          <a:p>
            <a:pPr indent="-368300" lvl="0" marL="457200" rtl="0" algn="l">
              <a:lnSpc>
                <a:spcPct val="150000"/>
              </a:lnSpc>
              <a:spcBef>
                <a:spcPts val="0"/>
              </a:spcBef>
              <a:spcAft>
                <a:spcPts val="0"/>
              </a:spcAft>
              <a:buSzPts val="2200"/>
              <a:buChar char="●"/>
            </a:pPr>
            <a:r>
              <a:rPr lang="en" sz="2200"/>
              <a:t>ARP Table is cached IP-&gt;Mac mapping</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Frame</a:t>
            </a:r>
            <a:endParaRPr/>
          </a:p>
        </p:txBody>
      </p:sp>
      <p:sp>
        <p:nvSpPr>
          <p:cNvPr id="513" name="Google Shape;513;p45"/>
          <p:cNvSpPr/>
          <p:nvPr/>
        </p:nvSpPr>
        <p:spPr>
          <a:xfrm>
            <a:off x="841763" y="1443813"/>
            <a:ext cx="16464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aa:bc:32:7f:c0:07</a:t>
            </a:r>
            <a:endParaRPr b="1" sz="1300"/>
          </a:p>
        </p:txBody>
      </p:sp>
      <p:sp>
        <p:nvSpPr>
          <p:cNvPr id="514" name="Google Shape;514;p45"/>
          <p:cNvSpPr/>
          <p:nvPr/>
        </p:nvSpPr>
        <p:spPr>
          <a:xfrm>
            <a:off x="3938675" y="14438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515" name="Google Shape;515;p45"/>
          <p:cNvSpPr/>
          <p:nvPr/>
        </p:nvSpPr>
        <p:spPr>
          <a:xfrm>
            <a:off x="6356663" y="1443825"/>
            <a:ext cx="17295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bb:ab:dd:11:22:33</a:t>
            </a:r>
            <a:endParaRPr b="1" sz="1300"/>
          </a:p>
        </p:txBody>
      </p:sp>
      <p:sp>
        <p:nvSpPr>
          <p:cNvPr id="516" name="Google Shape;516;p45"/>
          <p:cNvSpPr/>
          <p:nvPr/>
        </p:nvSpPr>
        <p:spPr>
          <a:xfrm>
            <a:off x="54950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10.0.0.3</a:t>
            </a:r>
            <a:endParaRPr b="1">
              <a:solidFill>
                <a:srgbClr val="FFFFFF"/>
              </a:solidFill>
            </a:endParaRPr>
          </a:p>
        </p:txBody>
      </p:sp>
      <p:sp>
        <p:nvSpPr>
          <p:cNvPr id="517" name="Google Shape;517;p45"/>
          <p:cNvSpPr/>
          <p:nvPr/>
        </p:nvSpPr>
        <p:spPr>
          <a:xfrm>
            <a:off x="2488175" y="1443825"/>
            <a:ext cx="8616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10.0.0.2</a:t>
            </a:r>
            <a:endParaRPr b="1">
              <a:solidFill>
                <a:srgbClr val="FFFFFF"/>
              </a:solidFill>
            </a:endParaRPr>
          </a:p>
        </p:txBody>
      </p:sp>
      <p:sp>
        <p:nvSpPr>
          <p:cNvPr id="518" name="Google Shape;518;p45"/>
          <p:cNvSpPr txBox="1"/>
          <p:nvPr/>
        </p:nvSpPr>
        <p:spPr>
          <a:xfrm>
            <a:off x="6504700"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10.0.0.3</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bb:ab:dd:11:22:33</a:t>
            </a:r>
            <a:endParaRPr>
              <a:solidFill>
                <a:schemeClr val="dk1"/>
              </a:solidFill>
            </a:endParaRPr>
          </a:p>
          <a:p>
            <a:pPr indent="0" lvl="0" marL="0" rtl="0" algn="l">
              <a:spcBef>
                <a:spcPts val="0"/>
              </a:spcBef>
              <a:spcAft>
                <a:spcPts val="0"/>
              </a:spcAft>
              <a:buNone/>
            </a:pPr>
            <a:r>
              <a:rPr b="1" lang="en">
                <a:solidFill>
                  <a:schemeClr val="dk1"/>
                </a:solidFill>
              </a:rPr>
              <a:t>Port</a:t>
            </a:r>
            <a:r>
              <a:rPr lang="en">
                <a:solidFill>
                  <a:schemeClr val="dk1"/>
                </a:solidFill>
              </a:rPr>
              <a:t>:   8080</a:t>
            </a:r>
            <a:endParaRPr>
              <a:solidFill>
                <a:schemeClr val="dk1"/>
              </a:solidFill>
            </a:endParaRPr>
          </a:p>
          <a:p>
            <a:pPr indent="0" lvl="0" marL="0" rtl="0" algn="l">
              <a:spcBef>
                <a:spcPts val="0"/>
              </a:spcBef>
              <a:spcAft>
                <a:spcPts val="0"/>
              </a:spcAft>
              <a:buNone/>
            </a:pPr>
            <a:r>
              <a:t/>
            </a:r>
            <a:endParaRPr/>
          </a:p>
        </p:txBody>
      </p:sp>
      <p:sp>
        <p:nvSpPr>
          <p:cNvPr id="519" name="Google Shape;519;p45"/>
          <p:cNvSpPr txBox="1"/>
          <p:nvPr/>
        </p:nvSpPr>
        <p:spPr>
          <a:xfrm>
            <a:off x="416025" y="3999175"/>
            <a:ext cx="230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IP</a:t>
            </a:r>
            <a:r>
              <a:rPr lang="en">
                <a:solidFill>
                  <a:schemeClr val="dk1"/>
                </a:solidFill>
              </a:rPr>
              <a:t>     : 10.0.0.2</a:t>
            </a:r>
            <a:endParaRPr>
              <a:solidFill>
                <a:schemeClr val="dk1"/>
              </a:solidFill>
            </a:endParaRPr>
          </a:p>
          <a:p>
            <a:pPr indent="0" lvl="0" marL="0" rtl="0" algn="l">
              <a:spcBef>
                <a:spcPts val="0"/>
              </a:spcBef>
              <a:spcAft>
                <a:spcPts val="0"/>
              </a:spcAft>
              <a:buNone/>
            </a:pPr>
            <a:r>
              <a:rPr b="1" lang="en">
                <a:solidFill>
                  <a:schemeClr val="dk1"/>
                </a:solidFill>
              </a:rPr>
              <a:t>MAC</a:t>
            </a:r>
            <a:r>
              <a:rPr lang="en">
                <a:solidFill>
                  <a:schemeClr val="dk1"/>
                </a:solidFill>
              </a:rPr>
              <a:t>: aa:bc:32:7f:c0:07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520" name="Google Shape;520;p45"/>
          <p:cNvSpPr/>
          <p:nvPr/>
        </p:nvSpPr>
        <p:spPr>
          <a:xfrm>
            <a:off x="49061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8080</a:t>
            </a:r>
            <a:endParaRPr b="1">
              <a:solidFill>
                <a:srgbClr val="FFFFFF"/>
              </a:solidFill>
            </a:endParaRPr>
          </a:p>
        </p:txBody>
      </p:sp>
      <p:sp>
        <p:nvSpPr>
          <p:cNvPr id="521" name="Google Shape;521;p45"/>
          <p:cNvSpPr/>
          <p:nvPr/>
        </p:nvSpPr>
        <p:spPr>
          <a:xfrm>
            <a:off x="3349775" y="1443825"/>
            <a:ext cx="588900" cy="385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2312</a:t>
            </a:r>
            <a:endParaRPr b="1">
              <a:solidFill>
                <a:srgbClr val="FFFFFF"/>
              </a:solidFill>
            </a:endParaRPr>
          </a:p>
        </p:txBody>
      </p:sp>
      <p:sp>
        <p:nvSpPr>
          <p:cNvPr id="522" name="Google Shape;522;p45"/>
          <p:cNvSpPr/>
          <p:nvPr/>
        </p:nvSpPr>
        <p:spPr>
          <a:xfrm>
            <a:off x="3162391"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523" name="Google Shape;523;p45"/>
          <p:cNvSpPr/>
          <p:nvPr/>
        </p:nvSpPr>
        <p:spPr>
          <a:xfrm>
            <a:off x="3910925" y="209577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524" name="Google Shape;524;p45"/>
          <p:cNvSpPr/>
          <p:nvPr/>
        </p:nvSpPr>
        <p:spPr>
          <a:xfrm>
            <a:off x="4878425"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525" name="Google Shape;525;p45"/>
          <p:cNvSpPr/>
          <p:nvPr/>
        </p:nvSpPr>
        <p:spPr>
          <a:xfrm>
            <a:off x="5256716" y="209577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bb</a:t>
            </a:r>
            <a:endParaRPr b="1"/>
          </a:p>
        </p:txBody>
      </p:sp>
      <p:sp>
        <p:nvSpPr>
          <p:cNvPr id="526" name="Google Shape;526;p45"/>
          <p:cNvSpPr/>
          <p:nvPr/>
        </p:nvSpPr>
        <p:spPr>
          <a:xfrm>
            <a:off x="3581200" y="209577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grpSp>
        <p:nvGrpSpPr>
          <p:cNvPr id="527" name="Google Shape;527;p45"/>
          <p:cNvGrpSpPr/>
          <p:nvPr/>
        </p:nvGrpSpPr>
        <p:grpSpPr>
          <a:xfrm>
            <a:off x="692756" y="3080919"/>
            <a:ext cx="1245475" cy="793300"/>
            <a:chOff x="2666325" y="4298650"/>
            <a:chExt cx="790176" cy="523250"/>
          </a:xfrm>
        </p:grpSpPr>
        <p:pic>
          <p:nvPicPr>
            <p:cNvPr id="528" name="Google Shape;528;p4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29" name="Google Shape;529;p45"/>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30" name="Google Shape;530;p45"/>
          <p:cNvGrpSpPr/>
          <p:nvPr/>
        </p:nvGrpSpPr>
        <p:grpSpPr>
          <a:xfrm>
            <a:off x="6598693" y="3150494"/>
            <a:ext cx="1245475" cy="793300"/>
            <a:chOff x="2666325" y="4298650"/>
            <a:chExt cx="790176" cy="523250"/>
          </a:xfrm>
        </p:grpSpPr>
        <p:pic>
          <p:nvPicPr>
            <p:cNvPr id="531" name="Google Shape;531;p4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32" name="Google Shape;532;p45"/>
            <p:cNvSpPr txBox="1"/>
            <p:nvPr/>
          </p:nvSpPr>
          <p:spPr>
            <a:xfrm>
              <a:off x="2875538" y="4298650"/>
              <a:ext cx="371700" cy="2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a:t>
            </a:r>
            <a:r>
              <a:rPr b="1" lang="en">
                <a:solidFill>
                  <a:srgbClr val="F8F9FA"/>
                </a:solidFill>
              </a:rPr>
              <a:t>W</a:t>
            </a:r>
            <a:r>
              <a:rPr lang="en">
                <a:solidFill>
                  <a:srgbClr val="F8F9FA"/>
                </a:solidFill>
              </a:rPr>
              <a:t> </a:t>
            </a:r>
            <a:r>
              <a:rPr lang="en">
                <a:solidFill>
                  <a:srgbClr val="F8F9FA"/>
                </a:solidFill>
              </a:rPr>
              <a:t>: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539" name="Google Shape;539;p46"/>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a:t>
            </a:r>
            <a:r>
              <a:rPr lang="en">
                <a:solidFill>
                  <a:srgbClr val="F8F9FA"/>
                </a:solidFill>
              </a:rPr>
              <a:t>.1.2.4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540" name="Google Shape;540;p46"/>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541" name="Google Shape;541;p46"/>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542" name="Google Shape;542;p46"/>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543" name="Google Shape;543;p46"/>
          <p:cNvCxnSpPr>
            <a:endCxn id="544"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545" name="Google Shape;545;p46"/>
          <p:cNvCxnSpPr>
            <a:endCxn id="546"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547" name="Google Shape;547;p46"/>
          <p:cNvCxnSpPr>
            <a:endCxn id="548"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549" name="Google Shape;549;p46"/>
          <p:cNvCxnSpPr>
            <a:endCxn id="550"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551" name="Google Shape;551;p46"/>
          <p:cNvGraphicFramePr/>
          <p:nvPr/>
        </p:nvGraphicFramePr>
        <p:xfrm>
          <a:off x="272325" y="3123888"/>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bl>
          </a:graphicData>
        </a:graphic>
      </p:graphicFrame>
      <p:graphicFrame>
        <p:nvGraphicFramePr>
          <p:cNvPr id="552" name="Google Shape;552;p46"/>
          <p:cNvGraphicFramePr/>
          <p:nvPr/>
        </p:nvGraphicFramePr>
        <p:xfrm>
          <a:off x="2342638" y="3133425"/>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553" name="Google Shape;553;p46"/>
          <p:cNvGraphicFramePr/>
          <p:nvPr/>
        </p:nvGraphicFramePr>
        <p:xfrm>
          <a:off x="463640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554" name="Google Shape;554;p46"/>
          <p:cNvGraphicFramePr/>
          <p:nvPr/>
        </p:nvGraphicFramePr>
        <p:xfrm>
          <a:off x="677525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555" name="Google Shape;555;p46"/>
          <p:cNvSpPr txBox="1"/>
          <p:nvPr/>
        </p:nvSpPr>
        <p:spPr>
          <a:xfrm>
            <a:off x="166400" y="65975"/>
            <a:ext cx="48198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10.0.0.5 (</a:t>
            </a:r>
            <a:r>
              <a:rPr b="1" lang="en">
                <a:solidFill>
                  <a:srgbClr val="F8F9FA"/>
                </a:solidFill>
              </a:rPr>
              <a:t>5</a:t>
            </a:r>
            <a:r>
              <a:rPr lang="en">
                <a:solidFill>
                  <a:srgbClr val="F8F9FA"/>
                </a:solidFill>
              </a:rPr>
              <a: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host 5 is within its subnet, it is.</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host </a:t>
            </a:r>
            <a:r>
              <a:rPr b="1" lang="en">
                <a:solidFill>
                  <a:srgbClr val="F8F9FA"/>
                </a:solidFill>
              </a:rPr>
              <a:t>5</a:t>
            </a:r>
            <a:endParaRPr b="1">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its ARP tables and its not there</a:t>
            </a:r>
            <a:endParaRPr>
              <a:solidFill>
                <a:srgbClr val="F8F9FA"/>
              </a:solidFill>
            </a:endParaRPr>
          </a:p>
        </p:txBody>
      </p:sp>
      <p:grpSp>
        <p:nvGrpSpPr>
          <p:cNvPr id="556" name="Google Shape;556;p46"/>
          <p:cNvGrpSpPr/>
          <p:nvPr/>
        </p:nvGrpSpPr>
        <p:grpSpPr>
          <a:xfrm>
            <a:off x="1286679" y="3183394"/>
            <a:ext cx="874487" cy="589599"/>
            <a:chOff x="2666325" y="4298650"/>
            <a:chExt cx="790176" cy="523250"/>
          </a:xfrm>
        </p:grpSpPr>
        <p:pic>
          <p:nvPicPr>
            <p:cNvPr id="557" name="Google Shape;557;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44" name="Google Shape;544;p4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58" name="Google Shape;558;p46"/>
          <p:cNvGrpSpPr/>
          <p:nvPr/>
        </p:nvGrpSpPr>
        <p:grpSpPr>
          <a:xfrm>
            <a:off x="3357004" y="3216419"/>
            <a:ext cx="874487" cy="589599"/>
            <a:chOff x="2666325" y="4298650"/>
            <a:chExt cx="790176" cy="523250"/>
          </a:xfrm>
        </p:grpSpPr>
        <p:pic>
          <p:nvPicPr>
            <p:cNvPr id="559" name="Google Shape;559;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0" name="Google Shape;560;p4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1" name="Google Shape;561;p46"/>
          <p:cNvGrpSpPr/>
          <p:nvPr/>
        </p:nvGrpSpPr>
        <p:grpSpPr>
          <a:xfrm>
            <a:off x="5685017" y="3218119"/>
            <a:ext cx="874487" cy="589599"/>
            <a:chOff x="2666325" y="4298650"/>
            <a:chExt cx="790176" cy="523250"/>
          </a:xfrm>
        </p:grpSpPr>
        <p:pic>
          <p:nvPicPr>
            <p:cNvPr id="562" name="Google Shape;562;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63" name="Google Shape;563;p4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64" name="Google Shape;564;p46"/>
          <p:cNvGrpSpPr/>
          <p:nvPr/>
        </p:nvGrpSpPr>
        <p:grpSpPr>
          <a:xfrm>
            <a:off x="7823879" y="3216419"/>
            <a:ext cx="874487" cy="589599"/>
            <a:chOff x="2666325" y="4298650"/>
            <a:chExt cx="790176" cy="523250"/>
          </a:xfrm>
        </p:grpSpPr>
        <p:pic>
          <p:nvPicPr>
            <p:cNvPr id="565" name="Google Shape;565;p46"/>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50" name="Google Shape;550;p46"/>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566" name="Google Shape;566;p46"/>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567" name="Google Shape;567;p46"/>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568" name="Google Shape;568;p46"/>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569" name="Google Shape;569;p46"/>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570" name="Google Shape;570;p46"/>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571" name="Google Shape;571;p46"/>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Effect filter="fade" transition="in">
                                      <p:cBhvr>
                                        <p:cTn dur="1000"/>
                                        <p:tgtEl>
                                          <p:spTgt spid="5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animEffect filter="fade" transition="in">
                                      <p:cBhvr>
                                        <p:cTn dur="1000"/>
                                        <p:tgtEl>
                                          <p:spTgt spid="5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animEffect filter="fade" transition="in">
                                      <p:cBhvr>
                                        <p:cTn dur="1000"/>
                                        <p:tgtEl>
                                          <p:spTgt spid="5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animEffect filter="fade" transition="in">
                                      <p:cBhvr>
                                        <p:cTn dur="1000"/>
                                        <p:tgtEl>
                                          <p:spTgt spid="5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7"/>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578" name="Google Shape;578;p47"/>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579" name="Google Shape;579;p47"/>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580" name="Google Shape;580;p47"/>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581" name="Google Shape;581;p47"/>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582" name="Google Shape;582;p47"/>
          <p:cNvCxnSpPr>
            <a:endCxn id="583"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584" name="Google Shape;584;p47"/>
          <p:cNvCxnSpPr>
            <a:endCxn id="585"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586" name="Google Shape;586;p47"/>
          <p:cNvCxnSpPr>
            <a:endCxn id="587"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588" name="Google Shape;588;p47"/>
          <p:cNvCxnSpPr>
            <a:endCxn id="589"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590" name="Google Shape;590;p47"/>
          <p:cNvGraphicFramePr/>
          <p:nvPr/>
        </p:nvGraphicFramePr>
        <p:xfrm>
          <a:off x="272325" y="3123888"/>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591" name="Google Shape;591;p47"/>
          <p:cNvGraphicFramePr/>
          <p:nvPr/>
        </p:nvGraphicFramePr>
        <p:xfrm>
          <a:off x="2342638" y="3133425"/>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592" name="Google Shape;592;p47"/>
          <p:cNvGraphicFramePr/>
          <p:nvPr/>
        </p:nvGraphicFramePr>
        <p:xfrm>
          <a:off x="463640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593" name="Google Shape;593;p47"/>
          <p:cNvGraphicFramePr/>
          <p:nvPr/>
        </p:nvGraphicFramePr>
        <p:xfrm>
          <a:off x="677525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594" name="Google Shape;594;p47"/>
          <p:cNvSpPr txBox="1"/>
          <p:nvPr/>
        </p:nvSpPr>
        <p:spPr>
          <a:xfrm>
            <a:off x="174675" y="74275"/>
            <a:ext cx="6443100" cy="102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sends an ARP request </a:t>
            </a:r>
            <a:r>
              <a:rPr lang="en">
                <a:solidFill>
                  <a:srgbClr val="F8F9FA"/>
                </a:solidFill>
              </a:rPr>
              <a:t>broadcast</a:t>
            </a:r>
            <a:r>
              <a:rPr lang="en">
                <a:solidFill>
                  <a:srgbClr val="F8F9FA"/>
                </a:solidFill>
              </a:rPr>
              <a:t> to all machines in its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IP address 10.0.0.5?</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5 replies with dd</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updates its ARP Table</a:t>
            </a:r>
            <a:endParaRPr>
              <a:solidFill>
                <a:srgbClr val="F8F9FA"/>
              </a:solidFill>
            </a:endParaRPr>
          </a:p>
        </p:txBody>
      </p:sp>
      <p:grpSp>
        <p:nvGrpSpPr>
          <p:cNvPr id="595" name="Google Shape;595;p47"/>
          <p:cNvGrpSpPr/>
          <p:nvPr/>
        </p:nvGrpSpPr>
        <p:grpSpPr>
          <a:xfrm>
            <a:off x="1286679" y="3183394"/>
            <a:ext cx="874487" cy="589599"/>
            <a:chOff x="2666325" y="4298650"/>
            <a:chExt cx="790176" cy="523250"/>
          </a:xfrm>
        </p:grpSpPr>
        <p:pic>
          <p:nvPicPr>
            <p:cNvPr id="596" name="Google Shape;596;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83" name="Google Shape;583;p4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597" name="Google Shape;597;p47"/>
          <p:cNvGrpSpPr/>
          <p:nvPr/>
        </p:nvGrpSpPr>
        <p:grpSpPr>
          <a:xfrm>
            <a:off x="3357004" y="3216419"/>
            <a:ext cx="874487" cy="589599"/>
            <a:chOff x="2666325" y="4298650"/>
            <a:chExt cx="790176" cy="523250"/>
          </a:xfrm>
        </p:grpSpPr>
        <p:pic>
          <p:nvPicPr>
            <p:cNvPr id="598" name="Google Shape;598;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99" name="Google Shape;599;p4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00" name="Google Shape;600;p47"/>
          <p:cNvGrpSpPr/>
          <p:nvPr/>
        </p:nvGrpSpPr>
        <p:grpSpPr>
          <a:xfrm>
            <a:off x="5685017" y="3218119"/>
            <a:ext cx="874487" cy="589599"/>
            <a:chOff x="2666325" y="4298650"/>
            <a:chExt cx="790176" cy="523250"/>
          </a:xfrm>
        </p:grpSpPr>
        <p:pic>
          <p:nvPicPr>
            <p:cNvPr id="601" name="Google Shape;601;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02" name="Google Shape;602;p4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03" name="Google Shape;603;p47"/>
          <p:cNvGrpSpPr/>
          <p:nvPr/>
        </p:nvGrpSpPr>
        <p:grpSpPr>
          <a:xfrm>
            <a:off x="7823879" y="3216419"/>
            <a:ext cx="874487" cy="589599"/>
            <a:chOff x="2666325" y="4298650"/>
            <a:chExt cx="790176" cy="523250"/>
          </a:xfrm>
        </p:grpSpPr>
        <p:pic>
          <p:nvPicPr>
            <p:cNvPr id="604" name="Google Shape;604;p47"/>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589" name="Google Shape;589;p47"/>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605" name="Google Shape;605;p47"/>
          <p:cNvSpPr/>
          <p:nvPr/>
        </p:nvSpPr>
        <p:spPr>
          <a:xfrm>
            <a:off x="601391"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606" name="Google Shape;606;p47"/>
          <p:cNvSpPr/>
          <p:nvPr/>
        </p:nvSpPr>
        <p:spPr>
          <a:xfrm>
            <a:off x="1349925" y="11400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607" name="Google Shape;607;p47"/>
          <p:cNvSpPr/>
          <p:nvPr/>
        </p:nvSpPr>
        <p:spPr>
          <a:xfrm>
            <a:off x="2317425"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
        <p:nvSpPr>
          <p:cNvPr id="608" name="Google Shape;608;p47"/>
          <p:cNvSpPr/>
          <p:nvPr/>
        </p:nvSpPr>
        <p:spPr>
          <a:xfrm>
            <a:off x="2695716" y="11400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dd</a:t>
            </a:r>
            <a:endParaRPr b="1">
              <a:solidFill>
                <a:srgbClr val="FF0000"/>
              </a:solidFill>
            </a:endParaRPr>
          </a:p>
        </p:txBody>
      </p:sp>
      <p:sp>
        <p:nvSpPr>
          <p:cNvPr id="609" name="Google Shape;609;p47"/>
          <p:cNvSpPr/>
          <p:nvPr/>
        </p:nvSpPr>
        <p:spPr>
          <a:xfrm>
            <a:off x="1020200" y="11400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610" name="Google Shape;610;p47"/>
          <p:cNvPicPr preferRelativeResize="0"/>
          <p:nvPr/>
        </p:nvPicPr>
        <p:blipFill>
          <a:blip r:embed="rId4">
            <a:alphaModFix/>
          </a:blip>
          <a:stretch>
            <a:fillRect/>
          </a:stretch>
        </p:blipFill>
        <p:spPr>
          <a:xfrm>
            <a:off x="3734378" y="1060176"/>
            <a:ext cx="1376124" cy="83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Effect filter="fade" transition="in">
                                      <p:cBhvr>
                                        <p:cTn dur="1000"/>
                                        <p:tgtEl>
                                          <p:spTgt spid="5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Effect filter="fade" transition="in">
                                      <p:cBhvr>
                                        <p:cTn dur="1000"/>
                                        <p:tgtEl>
                                          <p:spTgt spid="5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animEffect filter="fade" transition="in">
                                      <p:cBhvr>
                                        <p:cTn dur="1000"/>
                                        <p:tgtEl>
                                          <p:spTgt spid="5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animEffect filter="fade" transition="in">
                                      <p:cBhvr>
                                        <p:cTn dur="1000"/>
                                        <p:tgtEl>
                                          <p:spTgt spid="5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617" name="Google Shape;617;p48"/>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618" name="Google Shape;618;p48"/>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619" name="Google Shape;619;p48"/>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620" name="Google Shape;620;p48"/>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621" name="Google Shape;621;p48"/>
          <p:cNvCxnSpPr>
            <a:endCxn id="622"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623" name="Google Shape;623;p48"/>
          <p:cNvCxnSpPr>
            <a:endCxn id="624"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625" name="Google Shape;625;p48"/>
          <p:cNvCxnSpPr>
            <a:endCxn id="626"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627" name="Google Shape;627;p48"/>
          <p:cNvCxnSpPr>
            <a:endCxn id="628"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629" name="Google Shape;629;p48"/>
          <p:cNvGraphicFramePr/>
          <p:nvPr/>
        </p:nvGraphicFramePr>
        <p:xfrm>
          <a:off x="272325" y="3123888"/>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graphicFrame>
        <p:nvGraphicFramePr>
          <p:cNvPr id="630" name="Google Shape;630;p48"/>
          <p:cNvGraphicFramePr/>
          <p:nvPr/>
        </p:nvGraphicFramePr>
        <p:xfrm>
          <a:off x="2342638" y="3133425"/>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631" name="Google Shape;631;p48"/>
          <p:cNvGraphicFramePr/>
          <p:nvPr/>
        </p:nvGraphicFramePr>
        <p:xfrm>
          <a:off x="463640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632" name="Google Shape;632;p48"/>
          <p:cNvGraphicFramePr/>
          <p:nvPr/>
        </p:nvGraphicFramePr>
        <p:xfrm>
          <a:off x="677525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633" name="Google Shape;633;p48"/>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IP 10.0.0.2 (</a:t>
            </a:r>
            <a:r>
              <a:rPr b="1" lang="en">
                <a:solidFill>
                  <a:srgbClr val="F8F9FA"/>
                </a:solidFill>
              </a:rPr>
              <a:t>2</a:t>
            </a:r>
            <a:r>
              <a:rPr lang="en">
                <a:solidFill>
                  <a:srgbClr val="F8F9FA"/>
                </a:solidFill>
              </a:rPr>
              <a:t>)  wants to connect to  IP 1.2.3.4 (x)</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checks if 1.2.3.4 is within its subnet, it is NOT!</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needs to talk to its gatway</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a:t>
            </a:r>
            <a:r>
              <a:rPr b="1" lang="en">
                <a:solidFill>
                  <a:srgbClr val="F8F9FA"/>
                </a:solidFill>
              </a:rPr>
              <a:t>2</a:t>
            </a:r>
            <a:r>
              <a:rPr lang="en">
                <a:solidFill>
                  <a:srgbClr val="F8F9FA"/>
                </a:solidFill>
              </a:rPr>
              <a:t> needs the MAC address of the gateway</a:t>
            </a:r>
            <a:endParaRPr>
              <a:solidFill>
                <a:srgbClr val="F8F9FA"/>
              </a:solidFill>
            </a:endParaRPr>
          </a:p>
        </p:txBody>
      </p:sp>
      <p:grpSp>
        <p:nvGrpSpPr>
          <p:cNvPr id="634" name="Google Shape;634;p48"/>
          <p:cNvGrpSpPr/>
          <p:nvPr/>
        </p:nvGrpSpPr>
        <p:grpSpPr>
          <a:xfrm>
            <a:off x="1286679" y="3183394"/>
            <a:ext cx="874487" cy="589599"/>
            <a:chOff x="2666325" y="4298650"/>
            <a:chExt cx="790176" cy="523250"/>
          </a:xfrm>
        </p:grpSpPr>
        <p:pic>
          <p:nvPicPr>
            <p:cNvPr id="635" name="Google Shape;635;p4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22" name="Google Shape;622;p48"/>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36" name="Google Shape;636;p48"/>
          <p:cNvGrpSpPr/>
          <p:nvPr/>
        </p:nvGrpSpPr>
        <p:grpSpPr>
          <a:xfrm>
            <a:off x="3357004" y="3216419"/>
            <a:ext cx="874487" cy="589599"/>
            <a:chOff x="2666325" y="4298650"/>
            <a:chExt cx="790176" cy="523250"/>
          </a:xfrm>
        </p:grpSpPr>
        <p:pic>
          <p:nvPicPr>
            <p:cNvPr id="637" name="Google Shape;637;p4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38" name="Google Shape;638;p48"/>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39" name="Google Shape;639;p48"/>
          <p:cNvGrpSpPr/>
          <p:nvPr/>
        </p:nvGrpSpPr>
        <p:grpSpPr>
          <a:xfrm>
            <a:off x="5685017" y="3218119"/>
            <a:ext cx="874487" cy="589599"/>
            <a:chOff x="2666325" y="4298650"/>
            <a:chExt cx="790176" cy="523250"/>
          </a:xfrm>
        </p:grpSpPr>
        <p:pic>
          <p:nvPicPr>
            <p:cNvPr id="640" name="Google Shape;640;p4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41" name="Google Shape;641;p48"/>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42" name="Google Shape;642;p48"/>
          <p:cNvGrpSpPr/>
          <p:nvPr/>
        </p:nvGrpSpPr>
        <p:grpSpPr>
          <a:xfrm>
            <a:off x="7823879" y="3216419"/>
            <a:ext cx="874487" cy="589599"/>
            <a:chOff x="2666325" y="4298650"/>
            <a:chExt cx="790176" cy="523250"/>
          </a:xfrm>
        </p:grpSpPr>
        <p:pic>
          <p:nvPicPr>
            <p:cNvPr id="643" name="Google Shape;643;p4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28" name="Google Shape;628;p48"/>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644" name="Google Shape;644;p48"/>
          <p:cNvSpPr/>
          <p:nvPr/>
        </p:nvSpPr>
        <p:spPr>
          <a:xfrm>
            <a:off x="397566"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645" name="Google Shape;645;p48"/>
          <p:cNvSpPr/>
          <p:nvPr/>
        </p:nvSpPr>
        <p:spPr>
          <a:xfrm>
            <a:off x="1146100" y="1442000"/>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646" name="Google Shape;646;p48"/>
          <p:cNvSpPr/>
          <p:nvPr/>
        </p:nvSpPr>
        <p:spPr>
          <a:xfrm>
            <a:off x="2113600"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647" name="Google Shape;647;p48"/>
          <p:cNvSpPr/>
          <p:nvPr/>
        </p:nvSpPr>
        <p:spPr>
          <a:xfrm>
            <a:off x="2491891" y="1442000"/>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t>
            </a:r>
            <a:endParaRPr b="1"/>
          </a:p>
        </p:txBody>
      </p:sp>
      <p:sp>
        <p:nvSpPr>
          <p:cNvPr id="648" name="Google Shape;648;p48"/>
          <p:cNvSpPr/>
          <p:nvPr/>
        </p:nvSpPr>
        <p:spPr>
          <a:xfrm>
            <a:off x="816375" y="1442000"/>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649" name="Google Shape;649;p48"/>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650" name="Google Shape;650;p48"/>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651" name="Google Shape;651;p48"/>
          <p:cNvSpPr txBox="1"/>
          <p:nvPr/>
        </p:nvSpPr>
        <p:spPr>
          <a:xfrm>
            <a:off x="7785000" y="1140025"/>
            <a:ext cx="1110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8F9FA"/>
                </a:solidFill>
              </a:rPr>
              <a:t>1.2.3.4 (x)</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animEffect filter="fade" transition="in">
                                      <p:cBhvr>
                                        <p:cTn dur="1000"/>
                                        <p:tgtEl>
                                          <p:spTgt spid="6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animEffect filter="fade" transition="in">
                                      <p:cBhvr>
                                        <p:cTn dur="1000"/>
                                        <p:tgtEl>
                                          <p:spTgt spid="6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animEffect filter="fade" transition="in">
                                      <p:cBhvr>
                                        <p:cTn dur="1000"/>
                                        <p:tgtEl>
                                          <p:spTgt spid="6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animEffect filter="fade" transition="in">
                                      <p:cBhvr>
                                        <p:cTn dur="1000"/>
                                        <p:tgtEl>
                                          <p:spTgt spid="6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9"/>
          <p:cNvSpPr txBox="1"/>
          <p:nvPr/>
        </p:nvSpPr>
        <p:spPr>
          <a:xfrm>
            <a:off x="8406188" y="223697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9"/>
          <p:cNvSpPr txBox="1"/>
          <p:nvPr/>
        </p:nvSpPr>
        <p:spPr>
          <a:xfrm>
            <a:off x="1221125" y="3994525"/>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2</a:t>
            </a:r>
            <a:endParaRPr>
              <a:solidFill>
                <a:srgbClr val="F8F9FA"/>
              </a:solidFill>
            </a:endParaRPr>
          </a:p>
          <a:p>
            <a:pPr indent="0" lvl="0" marL="0" rtl="0" algn="l">
              <a:spcBef>
                <a:spcPts val="0"/>
              </a:spcBef>
              <a:spcAft>
                <a:spcPts val="0"/>
              </a:spcAft>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aa</a:t>
            </a:r>
            <a:endParaRPr>
              <a:solidFill>
                <a:srgbClr val="F8F9FA"/>
              </a:solidFill>
            </a:endParaRPr>
          </a:p>
        </p:txBody>
      </p:sp>
      <p:sp>
        <p:nvSpPr>
          <p:cNvPr id="658" name="Google Shape;658;p49"/>
          <p:cNvSpPr txBox="1"/>
          <p:nvPr/>
        </p:nvSpPr>
        <p:spPr>
          <a:xfrm>
            <a:off x="5160650" y="844625"/>
            <a:ext cx="19146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EXIP : </a:t>
            </a:r>
            <a:r>
              <a:rPr lang="en">
                <a:solidFill>
                  <a:srgbClr val="F8F9FA"/>
                </a:solidFill>
              </a:rPr>
              <a:t>122.1.2.4</a:t>
            </a:r>
            <a:endParaRPr>
              <a:solidFill>
                <a:srgbClr val="F8F9FA"/>
              </a:solidFill>
            </a:endParaRPr>
          </a:p>
          <a:p>
            <a:pPr indent="0" lvl="0" marL="0" rtl="0" algn="l">
              <a:spcBef>
                <a:spcPts val="0"/>
              </a:spcBef>
              <a:spcAft>
                <a:spcPts val="0"/>
              </a:spcAft>
              <a:buNone/>
            </a:pPr>
            <a:r>
              <a:rPr b="1" lang="en">
                <a:solidFill>
                  <a:srgbClr val="F8F9FA"/>
                </a:solidFill>
              </a:rPr>
              <a:t>IP</a:t>
            </a:r>
            <a:r>
              <a:rPr lang="en">
                <a:solidFill>
                  <a:srgbClr val="F8F9FA"/>
                </a:solidFill>
              </a:rPr>
              <a:t>     : 10.0.0.1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ff</a:t>
            </a:r>
            <a:endParaRPr>
              <a:solidFill>
                <a:srgbClr val="F8F9FA"/>
              </a:solidFill>
            </a:endParaRPr>
          </a:p>
        </p:txBody>
      </p:sp>
      <p:sp>
        <p:nvSpPr>
          <p:cNvPr id="659" name="Google Shape;659;p49"/>
          <p:cNvSpPr txBox="1"/>
          <p:nvPr/>
        </p:nvSpPr>
        <p:spPr>
          <a:xfrm>
            <a:off x="3340900" y="3994525"/>
            <a:ext cx="1110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3</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bb</a:t>
            </a:r>
            <a:endParaRPr>
              <a:solidFill>
                <a:srgbClr val="F8F9FA"/>
              </a:solidFill>
            </a:endParaRPr>
          </a:p>
        </p:txBody>
      </p:sp>
      <p:sp>
        <p:nvSpPr>
          <p:cNvPr id="660" name="Google Shape;660;p49"/>
          <p:cNvSpPr txBox="1"/>
          <p:nvPr/>
        </p:nvSpPr>
        <p:spPr>
          <a:xfrm>
            <a:off x="5516138" y="4001950"/>
            <a:ext cx="99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4</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cc</a:t>
            </a:r>
            <a:endParaRPr>
              <a:solidFill>
                <a:srgbClr val="F8F9FA"/>
              </a:solidFill>
            </a:endParaRPr>
          </a:p>
        </p:txBody>
      </p:sp>
      <p:sp>
        <p:nvSpPr>
          <p:cNvPr id="661" name="Google Shape;661;p49"/>
          <p:cNvSpPr txBox="1"/>
          <p:nvPr/>
        </p:nvSpPr>
        <p:spPr>
          <a:xfrm>
            <a:off x="7746450" y="4052900"/>
            <a:ext cx="11871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8F9FA"/>
                </a:solidFill>
              </a:rPr>
              <a:t>IP</a:t>
            </a:r>
            <a:r>
              <a:rPr lang="en">
                <a:solidFill>
                  <a:srgbClr val="F8F9FA"/>
                </a:solidFill>
              </a:rPr>
              <a:t>     : 5</a:t>
            </a:r>
            <a:endParaRPr>
              <a:solidFill>
                <a:srgbClr val="F8F9FA"/>
              </a:solidFill>
            </a:endParaRPr>
          </a:p>
          <a:p>
            <a:pPr indent="0" lvl="0" marL="0" rtl="0" algn="l">
              <a:spcBef>
                <a:spcPts val="0"/>
              </a:spcBef>
              <a:spcAft>
                <a:spcPts val="0"/>
              </a:spcAft>
              <a:buClr>
                <a:schemeClr val="dk1"/>
              </a:buClr>
              <a:buSzPts val="1100"/>
              <a:buFont typeface="Arial"/>
              <a:buNone/>
            </a:pPr>
            <a:r>
              <a:rPr b="1" lang="en">
                <a:solidFill>
                  <a:srgbClr val="F8F9FA"/>
                </a:solidFill>
              </a:rPr>
              <a:t>GW</a:t>
            </a:r>
            <a:r>
              <a:rPr lang="en">
                <a:solidFill>
                  <a:srgbClr val="F8F9FA"/>
                </a:solidFill>
              </a:rPr>
              <a:t> :  1</a:t>
            </a:r>
            <a:endParaRPr>
              <a:solidFill>
                <a:srgbClr val="F8F9FA"/>
              </a:solidFill>
            </a:endParaRPr>
          </a:p>
          <a:p>
            <a:pPr indent="0" lvl="0" marL="0" rtl="0" algn="l">
              <a:spcBef>
                <a:spcPts val="0"/>
              </a:spcBef>
              <a:spcAft>
                <a:spcPts val="0"/>
              </a:spcAft>
              <a:buNone/>
            </a:pPr>
            <a:r>
              <a:rPr b="1" lang="en">
                <a:solidFill>
                  <a:srgbClr val="F8F9FA"/>
                </a:solidFill>
              </a:rPr>
              <a:t>MAC</a:t>
            </a:r>
            <a:r>
              <a:rPr lang="en">
                <a:solidFill>
                  <a:srgbClr val="F8F9FA"/>
                </a:solidFill>
              </a:rPr>
              <a:t>: dd</a:t>
            </a:r>
            <a:endParaRPr>
              <a:solidFill>
                <a:srgbClr val="F8F9FA"/>
              </a:solidFill>
            </a:endParaRPr>
          </a:p>
        </p:txBody>
      </p:sp>
      <p:cxnSp>
        <p:nvCxnSpPr>
          <p:cNvPr id="662" name="Google Shape;662;p49"/>
          <p:cNvCxnSpPr>
            <a:endCxn id="663" idx="0"/>
          </p:cNvCxnSpPr>
          <p:nvPr/>
        </p:nvCxnSpPr>
        <p:spPr>
          <a:xfrm flipH="1">
            <a:off x="1723895" y="1665994"/>
            <a:ext cx="2271300" cy="1517400"/>
          </a:xfrm>
          <a:prstGeom prst="curvedConnector2">
            <a:avLst/>
          </a:prstGeom>
          <a:noFill/>
          <a:ln cap="flat" cmpd="sng" w="38100">
            <a:solidFill>
              <a:srgbClr val="FF0000"/>
            </a:solidFill>
            <a:prstDash val="solid"/>
            <a:round/>
            <a:headEnd len="med" w="med" type="none"/>
            <a:tailEnd len="med" w="med" type="none"/>
          </a:ln>
        </p:spPr>
      </p:cxnSp>
      <p:cxnSp>
        <p:nvCxnSpPr>
          <p:cNvPr id="664" name="Google Shape;664;p49"/>
          <p:cNvCxnSpPr>
            <a:endCxn id="665" idx="0"/>
          </p:cNvCxnSpPr>
          <p:nvPr/>
        </p:nvCxnSpPr>
        <p:spPr>
          <a:xfrm rot="5400000">
            <a:off x="3691025" y="1940587"/>
            <a:ext cx="1130700" cy="10440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666" name="Google Shape;666;p49"/>
          <p:cNvCxnSpPr>
            <a:endCxn id="667" idx="0"/>
          </p:cNvCxnSpPr>
          <p:nvPr/>
        </p:nvCxnSpPr>
        <p:spPr>
          <a:xfrm flipH="1" rot="-5400000">
            <a:off x="4882862" y="1930849"/>
            <a:ext cx="1196400" cy="9897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668" name="Google Shape;668;p49"/>
          <p:cNvCxnSpPr>
            <a:endCxn id="669" idx="0"/>
          </p:cNvCxnSpPr>
          <p:nvPr/>
        </p:nvCxnSpPr>
        <p:spPr>
          <a:xfrm>
            <a:off x="5115595" y="1716419"/>
            <a:ext cx="3145500" cy="1500000"/>
          </a:xfrm>
          <a:prstGeom prst="curvedConnector2">
            <a:avLst/>
          </a:prstGeom>
          <a:noFill/>
          <a:ln cap="flat" cmpd="sng" w="38100">
            <a:solidFill>
              <a:srgbClr val="FF0000"/>
            </a:solidFill>
            <a:prstDash val="solid"/>
            <a:round/>
            <a:headEnd len="med" w="med" type="none"/>
            <a:tailEnd len="med" w="med" type="none"/>
          </a:ln>
        </p:spPr>
      </p:cxnSp>
      <p:graphicFrame>
        <p:nvGraphicFramePr>
          <p:cNvPr id="670" name="Google Shape;670;p49"/>
          <p:cNvGraphicFramePr/>
          <p:nvPr/>
        </p:nvGraphicFramePr>
        <p:xfrm>
          <a:off x="272325" y="3123888"/>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2</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aa</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1</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ff</a:t>
                      </a:r>
                      <a:endParaRPr sz="1100">
                        <a:solidFill>
                          <a:srgbClr val="F8F9FA"/>
                        </a:solidFill>
                      </a:endParaRPr>
                    </a:p>
                  </a:txBody>
                  <a:tcPr marT="91425" marB="91425" marR="91425" marL="91425"/>
                </a:tc>
              </a:tr>
            </a:tbl>
          </a:graphicData>
        </a:graphic>
      </p:graphicFrame>
      <p:graphicFrame>
        <p:nvGraphicFramePr>
          <p:cNvPr id="671" name="Google Shape;671;p49"/>
          <p:cNvGraphicFramePr/>
          <p:nvPr/>
        </p:nvGraphicFramePr>
        <p:xfrm>
          <a:off x="2342638" y="3133425"/>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3</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bb</a:t>
                      </a:r>
                      <a:endParaRPr sz="1100">
                        <a:solidFill>
                          <a:srgbClr val="F8F9FA"/>
                        </a:solidFill>
                      </a:endParaRPr>
                    </a:p>
                  </a:txBody>
                  <a:tcPr marT="91425" marB="91425" marR="91425" marL="91425"/>
                </a:tc>
              </a:tr>
            </a:tbl>
          </a:graphicData>
        </a:graphic>
      </p:graphicFrame>
      <p:graphicFrame>
        <p:nvGraphicFramePr>
          <p:cNvPr id="672" name="Google Shape;672;p49"/>
          <p:cNvGraphicFramePr/>
          <p:nvPr/>
        </p:nvGraphicFramePr>
        <p:xfrm>
          <a:off x="463640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4</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cc</a:t>
                      </a:r>
                      <a:endParaRPr sz="1100">
                        <a:solidFill>
                          <a:srgbClr val="F8F9FA"/>
                        </a:solidFill>
                      </a:endParaRPr>
                    </a:p>
                  </a:txBody>
                  <a:tcPr marT="91425" marB="91425" marR="91425" marL="91425"/>
                </a:tc>
              </a:tr>
            </a:tbl>
          </a:graphicData>
        </a:graphic>
      </p:graphicFrame>
      <p:graphicFrame>
        <p:nvGraphicFramePr>
          <p:cNvPr id="673" name="Google Shape;673;p49"/>
          <p:cNvGraphicFramePr/>
          <p:nvPr/>
        </p:nvGraphicFramePr>
        <p:xfrm>
          <a:off x="6775250" y="3156913"/>
          <a:ext cx="3000000" cy="3000000"/>
        </p:xfrm>
        <a:graphic>
          <a:graphicData uri="http://schemas.openxmlformats.org/drawingml/2006/table">
            <a:tbl>
              <a:tblPr>
                <a:noFill/>
                <a:tableStyleId>{8C25E614-8CE7-4019-AFE3-293841B1A6AF}</a:tableStyleId>
              </a:tblPr>
              <a:tblGrid>
                <a:gridCol w="382850"/>
                <a:gridCol w="450025"/>
              </a:tblGrid>
              <a:tr h="197300">
                <a:tc>
                  <a:txBody>
                    <a:bodyPr/>
                    <a:lstStyle/>
                    <a:p>
                      <a:pPr indent="0" lvl="0" marL="0" rtl="0" algn="l">
                        <a:spcBef>
                          <a:spcPts val="0"/>
                        </a:spcBef>
                        <a:spcAft>
                          <a:spcPts val="0"/>
                        </a:spcAft>
                        <a:buNone/>
                      </a:pPr>
                      <a:r>
                        <a:rPr b="1" lang="en" sz="1100">
                          <a:solidFill>
                            <a:srgbClr val="F8F9FA"/>
                          </a:solidFill>
                        </a:rPr>
                        <a:t>ip</a:t>
                      </a:r>
                      <a:endParaRPr b="1" sz="1100">
                        <a:solidFill>
                          <a:srgbClr val="F8F9FA"/>
                        </a:solidFill>
                      </a:endParaRPr>
                    </a:p>
                  </a:txBody>
                  <a:tcPr marT="91425" marB="91425" marR="91425" marL="91425"/>
                </a:tc>
                <a:tc>
                  <a:txBody>
                    <a:bodyPr/>
                    <a:lstStyle/>
                    <a:p>
                      <a:pPr indent="0" lvl="0" marL="0" rtl="0" algn="l">
                        <a:spcBef>
                          <a:spcPts val="0"/>
                        </a:spcBef>
                        <a:spcAft>
                          <a:spcPts val="0"/>
                        </a:spcAft>
                        <a:buNone/>
                      </a:pPr>
                      <a:r>
                        <a:rPr b="1" lang="en" sz="1100">
                          <a:solidFill>
                            <a:srgbClr val="F8F9FA"/>
                          </a:solidFill>
                        </a:rPr>
                        <a:t>mc</a:t>
                      </a:r>
                      <a:endParaRPr b="1" sz="1100">
                        <a:solidFill>
                          <a:srgbClr val="F8F9FA"/>
                        </a:solidFill>
                      </a:endParaRPr>
                    </a:p>
                  </a:txBody>
                  <a:tcPr marT="91425" marB="91425" marR="91425" marL="91425"/>
                </a:tc>
              </a:tr>
              <a:tr h="335950">
                <a:tc>
                  <a:txBody>
                    <a:bodyPr/>
                    <a:lstStyle/>
                    <a:p>
                      <a:pPr indent="0" lvl="0" marL="0" rtl="0" algn="l">
                        <a:spcBef>
                          <a:spcPts val="0"/>
                        </a:spcBef>
                        <a:spcAft>
                          <a:spcPts val="0"/>
                        </a:spcAft>
                        <a:buNone/>
                      </a:pPr>
                      <a:r>
                        <a:rPr lang="en" sz="1100">
                          <a:solidFill>
                            <a:srgbClr val="F8F9FA"/>
                          </a:solidFill>
                        </a:rPr>
                        <a:t>5</a:t>
                      </a:r>
                      <a:endParaRPr sz="1100">
                        <a:solidFill>
                          <a:srgbClr val="F8F9FA"/>
                        </a:solidFill>
                      </a:endParaRPr>
                    </a:p>
                  </a:txBody>
                  <a:tcPr marT="91425" marB="91425" marR="91425" marL="91425"/>
                </a:tc>
                <a:tc>
                  <a:txBody>
                    <a:bodyPr/>
                    <a:lstStyle/>
                    <a:p>
                      <a:pPr indent="0" lvl="0" marL="0" rtl="0" algn="l">
                        <a:spcBef>
                          <a:spcPts val="0"/>
                        </a:spcBef>
                        <a:spcAft>
                          <a:spcPts val="0"/>
                        </a:spcAft>
                        <a:buNone/>
                      </a:pPr>
                      <a:r>
                        <a:rPr lang="en" sz="1100">
                          <a:solidFill>
                            <a:srgbClr val="F8F9FA"/>
                          </a:solidFill>
                        </a:rPr>
                        <a:t>dd</a:t>
                      </a:r>
                      <a:endParaRPr sz="1100">
                        <a:solidFill>
                          <a:srgbClr val="F8F9FA"/>
                        </a:solidFill>
                      </a:endParaRPr>
                    </a:p>
                  </a:txBody>
                  <a:tcPr marT="91425" marB="91425" marR="91425" marL="91425"/>
                </a:tc>
              </a:tr>
            </a:tbl>
          </a:graphicData>
        </a:graphic>
      </p:graphicFrame>
      <p:sp>
        <p:nvSpPr>
          <p:cNvPr id="674" name="Google Shape;674;p49"/>
          <p:cNvSpPr txBox="1"/>
          <p:nvPr/>
        </p:nvSpPr>
        <p:spPr>
          <a:xfrm>
            <a:off x="56200" y="27125"/>
            <a:ext cx="5874300" cy="12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8F9FA"/>
              </a:buClr>
              <a:buSzPts val="1400"/>
              <a:buChar char="●"/>
            </a:pPr>
            <a:r>
              <a:rPr lang="en">
                <a:solidFill>
                  <a:srgbClr val="F8F9FA"/>
                </a:solidFill>
              </a:rPr>
              <a:t>Host 2 checks its local ARP table, 10.0.0.1 is not it in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Host 2 sends an ARP request to everybody in the network</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Who has 10.0.0.1? (A </a:t>
            </a:r>
            <a:r>
              <a:rPr lang="en">
                <a:solidFill>
                  <a:srgbClr val="F8F9FA"/>
                </a:solidFill>
              </a:rPr>
              <a:t>DANGEROUS</a:t>
            </a:r>
            <a:r>
              <a:rPr lang="en">
                <a:solidFill>
                  <a:srgbClr val="F8F9FA"/>
                </a:solidFill>
              </a:rPr>
              <a:t> QUESTION)</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Gateway reply with ff</a:t>
            </a:r>
            <a:endParaRPr>
              <a:solidFill>
                <a:srgbClr val="F8F9FA"/>
              </a:solidFill>
            </a:endParaRPr>
          </a:p>
          <a:p>
            <a:pPr indent="-317500" lvl="0" marL="457200" rtl="0" algn="l">
              <a:spcBef>
                <a:spcPts val="0"/>
              </a:spcBef>
              <a:spcAft>
                <a:spcPts val="0"/>
              </a:spcAft>
              <a:buClr>
                <a:srgbClr val="F8F9FA"/>
              </a:buClr>
              <a:buSzPts val="1400"/>
              <a:buChar char="●"/>
            </a:pPr>
            <a:r>
              <a:rPr lang="en">
                <a:solidFill>
                  <a:srgbClr val="F8F9FA"/>
                </a:solidFill>
              </a:rPr>
              <a:t>NAT than kicks in.</a:t>
            </a:r>
            <a:endParaRPr>
              <a:solidFill>
                <a:srgbClr val="F8F9FA"/>
              </a:solidFill>
            </a:endParaRPr>
          </a:p>
        </p:txBody>
      </p:sp>
      <p:grpSp>
        <p:nvGrpSpPr>
          <p:cNvPr id="675" name="Google Shape;675;p49"/>
          <p:cNvGrpSpPr/>
          <p:nvPr/>
        </p:nvGrpSpPr>
        <p:grpSpPr>
          <a:xfrm>
            <a:off x="1286679" y="3183394"/>
            <a:ext cx="874487" cy="589599"/>
            <a:chOff x="2666325" y="4298650"/>
            <a:chExt cx="790176" cy="523250"/>
          </a:xfrm>
        </p:grpSpPr>
        <p:pic>
          <p:nvPicPr>
            <p:cNvPr id="676" name="Google Shape;676;p4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63" name="Google Shape;663;p49"/>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77" name="Google Shape;677;p49"/>
          <p:cNvGrpSpPr/>
          <p:nvPr/>
        </p:nvGrpSpPr>
        <p:grpSpPr>
          <a:xfrm>
            <a:off x="3357004" y="3216419"/>
            <a:ext cx="874487" cy="589599"/>
            <a:chOff x="2666325" y="4298650"/>
            <a:chExt cx="790176" cy="523250"/>
          </a:xfrm>
        </p:grpSpPr>
        <p:pic>
          <p:nvPicPr>
            <p:cNvPr id="678" name="Google Shape;678;p4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79" name="Google Shape;679;p49"/>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80" name="Google Shape;680;p49"/>
          <p:cNvGrpSpPr/>
          <p:nvPr/>
        </p:nvGrpSpPr>
        <p:grpSpPr>
          <a:xfrm>
            <a:off x="5685017" y="3218119"/>
            <a:ext cx="874487" cy="589599"/>
            <a:chOff x="2666325" y="4298650"/>
            <a:chExt cx="790176" cy="523250"/>
          </a:xfrm>
        </p:grpSpPr>
        <p:pic>
          <p:nvPicPr>
            <p:cNvPr id="681" name="Google Shape;681;p4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82" name="Google Shape;682;p49"/>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683" name="Google Shape;683;p49"/>
          <p:cNvGrpSpPr/>
          <p:nvPr/>
        </p:nvGrpSpPr>
        <p:grpSpPr>
          <a:xfrm>
            <a:off x="7823879" y="3216419"/>
            <a:ext cx="874487" cy="589599"/>
            <a:chOff x="2666325" y="4298650"/>
            <a:chExt cx="790176" cy="523250"/>
          </a:xfrm>
        </p:grpSpPr>
        <p:pic>
          <p:nvPicPr>
            <p:cNvPr id="684" name="Google Shape;684;p4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669" name="Google Shape;669;p49"/>
            <p:cNvSpPr txBox="1"/>
            <p:nvPr/>
          </p:nvSpPr>
          <p:spPr>
            <a:xfrm>
              <a:off x="2875538" y="4298650"/>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685" name="Google Shape;685;p49"/>
          <p:cNvSpPr/>
          <p:nvPr/>
        </p:nvSpPr>
        <p:spPr>
          <a:xfrm>
            <a:off x="460903"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aa</a:t>
            </a:r>
            <a:endParaRPr b="1"/>
          </a:p>
        </p:txBody>
      </p:sp>
      <p:sp>
        <p:nvSpPr>
          <p:cNvPr id="686" name="Google Shape;686;p49"/>
          <p:cNvSpPr/>
          <p:nvPr/>
        </p:nvSpPr>
        <p:spPr>
          <a:xfrm>
            <a:off x="1209438" y="1525525"/>
            <a:ext cx="967500" cy="38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GET /</a:t>
            </a:r>
            <a:endParaRPr b="1">
              <a:solidFill>
                <a:srgbClr val="FFFFFF"/>
              </a:solidFill>
            </a:endParaRPr>
          </a:p>
        </p:txBody>
      </p:sp>
      <p:sp>
        <p:nvSpPr>
          <p:cNvPr id="687" name="Google Shape;687;p49"/>
          <p:cNvSpPr/>
          <p:nvPr/>
        </p:nvSpPr>
        <p:spPr>
          <a:xfrm>
            <a:off x="2176938"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x</a:t>
            </a:r>
            <a:endParaRPr b="1">
              <a:solidFill>
                <a:srgbClr val="FFFFFF"/>
              </a:solidFill>
            </a:endParaRPr>
          </a:p>
        </p:txBody>
      </p:sp>
      <p:sp>
        <p:nvSpPr>
          <p:cNvPr id="688" name="Google Shape;688;p49"/>
          <p:cNvSpPr/>
          <p:nvPr/>
        </p:nvSpPr>
        <p:spPr>
          <a:xfrm>
            <a:off x="2555228" y="1525525"/>
            <a:ext cx="418800" cy="385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ff</a:t>
            </a:r>
            <a:endParaRPr b="1">
              <a:solidFill>
                <a:srgbClr val="FF0000"/>
              </a:solidFill>
            </a:endParaRPr>
          </a:p>
        </p:txBody>
      </p:sp>
      <p:sp>
        <p:nvSpPr>
          <p:cNvPr id="689" name="Google Shape;689;p49"/>
          <p:cNvSpPr/>
          <p:nvPr/>
        </p:nvSpPr>
        <p:spPr>
          <a:xfrm>
            <a:off x="879713" y="1525525"/>
            <a:ext cx="378300" cy="385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pic>
        <p:nvPicPr>
          <p:cNvPr id="690" name="Google Shape;690;p49"/>
          <p:cNvPicPr preferRelativeResize="0"/>
          <p:nvPr/>
        </p:nvPicPr>
        <p:blipFill>
          <a:blip r:embed="rId4">
            <a:alphaModFix/>
          </a:blip>
          <a:stretch>
            <a:fillRect/>
          </a:stretch>
        </p:blipFill>
        <p:spPr>
          <a:xfrm>
            <a:off x="3734378" y="1060176"/>
            <a:ext cx="1376124" cy="837050"/>
          </a:xfrm>
          <a:prstGeom prst="rect">
            <a:avLst/>
          </a:prstGeom>
          <a:noFill/>
          <a:ln>
            <a:noFill/>
          </a:ln>
        </p:spPr>
      </p:pic>
      <p:pic>
        <p:nvPicPr>
          <p:cNvPr id="691" name="Google Shape;691;p49"/>
          <p:cNvPicPr preferRelativeResize="0"/>
          <p:nvPr/>
        </p:nvPicPr>
        <p:blipFill rotWithShape="1">
          <a:blip r:embed="rId5">
            <a:alphaModFix/>
          </a:blip>
          <a:srcRect b="0" l="26754" r="27683" t="0"/>
          <a:stretch/>
        </p:blipFill>
        <p:spPr>
          <a:xfrm>
            <a:off x="7914500" y="133401"/>
            <a:ext cx="992700" cy="1006616"/>
          </a:xfrm>
          <a:prstGeom prst="rect">
            <a:avLst/>
          </a:prstGeom>
          <a:noFill/>
          <a:ln>
            <a:noFill/>
          </a:ln>
        </p:spPr>
      </p:pic>
      <p:sp>
        <p:nvSpPr>
          <p:cNvPr id="692" name="Google Shape;692;p49"/>
          <p:cNvSpPr txBox="1"/>
          <p:nvPr/>
        </p:nvSpPr>
        <p:spPr>
          <a:xfrm>
            <a:off x="7573075" y="1140025"/>
            <a:ext cx="1376100" cy="385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8F9FA"/>
                </a:solidFill>
              </a:rPr>
              <a:t>1.2.3.4</a:t>
            </a:r>
            <a:endParaRPr>
              <a:solidFill>
                <a:srgbClr val="F8F9F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0" st="0"/>
                                            </p:txEl>
                                          </p:spTgt>
                                        </p:tgtEl>
                                        <p:attrNameLst>
                                          <p:attrName>style.visibility</p:attrName>
                                        </p:attrNameLst>
                                      </p:cBhvr>
                                      <p:to>
                                        <p:strVal val="visible"/>
                                      </p:to>
                                    </p:set>
                                    <p:animEffect filter="fade" transition="in">
                                      <p:cBhvr>
                                        <p:cTn dur="1000"/>
                                        <p:tgtEl>
                                          <p:spTgt spid="6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 st="1"/>
                                            </p:txEl>
                                          </p:spTgt>
                                        </p:tgtEl>
                                        <p:attrNameLst>
                                          <p:attrName>style.visibility</p:attrName>
                                        </p:attrNameLst>
                                      </p:cBhvr>
                                      <p:to>
                                        <p:strVal val="visible"/>
                                      </p:to>
                                    </p:set>
                                    <p:animEffect filter="fade" transition="in">
                                      <p:cBhvr>
                                        <p:cTn dur="1000"/>
                                        <p:tgtEl>
                                          <p:spTgt spid="6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2" st="2"/>
                                            </p:txEl>
                                          </p:spTgt>
                                        </p:tgtEl>
                                        <p:attrNameLst>
                                          <p:attrName>style.visibility</p:attrName>
                                        </p:attrNameLst>
                                      </p:cBhvr>
                                      <p:to>
                                        <p:strVal val="visible"/>
                                      </p:to>
                                    </p:set>
                                    <p:animEffect filter="fade" transition="in">
                                      <p:cBhvr>
                                        <p:cTn dur="1000"/>
                                        <p:tgtEl>
                                          <p:spTgt spid="6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3" st="3"/>
                                            </p:txEl>
                                          </p:spTgt>
                                        </p:tgtEl>
                                        <p:attrNameLst>
                                          <p:attrName>style.visibility</p:attrName>
                                        </p:attrNameLst>
                                      </p:cBhvr>
                                      <p:to>
                                        <p:strVal val="visible"/>
                                      </p:to>
                                    </p:set>
                                    <p:animEffect filter="fade" transition="in">
                                      <p:cBhvr>
                                        <p:cTn dur="1000"/>
                                        <p:tgtEl>
                                          <p:spTgt spid="6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4" st="4"/>
                                            </p:txEl>
                                          </p:spTgt>
                                        </p:tgtEl>
                                        <p:attrNameLst>
                                          <p:attrName>style.visibility</p:attrName>
                                        </p:attrNameLst>
                                      </p:cBhvr>
                                      <p:to>
                                        <p:strVal val="visible"/>
                                      </p:to>
                                    </p:set>
                                    <p:animEffect filter="fade" transition="in">
                                      <p:cBhvr>
                                        <p:cTn dur="1000"/>
                                        <p:tgtEl>
                                          <p:spTgt spid="6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98" name="Google Shape;69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ARP stands for Address resolution protocol</a:t>
            </a:r>
            <a:endParaRPr/>
          </a:p>
          <a:p>
            <a:pPr indent="-342900" lvl="0" marL="457200" rtl="0" algn="l">
              <a:lnSpc>
                <a:spcPct val="125000"/>
              </a:lnSpc>
              <a:spcBef>
                <a:spcPts val="0"/>
              </a:spcBef>
              <a:spcAft>
                <a:spcPts val="0"/>
              </a:spcAft>
              <a:buSzPts val="1800"/>
              <a:buChar char="●"/>
            </a:pPr>
            <a:r>
              <a:rPr lang="en"/>
              <a:t>We need MAC address to send frames between machines</a:t>
            </a:r>
            <a:endParaRPr/>
          </a:p>
          <a:p>
            <a:pPr indent="-342900" lvl="0" marL="457200" rtl="0" algn="l">
              <a:lnSpc>
                <a:spcPct val="125000"/>
              </a:lnSpc>
              <a:spcBef>
                <a:spcPts val="0"/>
              </a:spcBef>
              <a:spcAft>
                <a:spcPts val="0"/>
              </a:spcAft>
              <a:buSzPts val="1800"/>
              <a:buChar char="●"/>
            </a:pPr>
            <a:r>
              <a:rPr lang="en"/>
              <a:t>Almost always we have the IP address but not the MAC</a:t>
            </a:r>
            <a:endParaRPr/>
          </a:p>
          <a:p>
            <a:pPr indent="-342900" lvl="0" marL="457200" rtl="0" algn="l">
              <a:lnSpc>
                <a:spcPct val="125000"/>
              </a:lnSpc>
              <a:spcBef>
                <a:spcPts val="0"/>
              </a:spcBef>
              <a:spcAft>
                <a:spcPts val="0"/>
              </a:spcAft>
              <a:buSzPts val="1800"/>
              <a:buChar char="●"/>
            </a:pPr>
            <a:r>
              <a:rPr lang="en"/>
              <a:t>Need a lookup protocol that give us the MAC from IP address</a:t>
            </a:r>
            <a:endParaRPr/>
          </a:p>
          <a:p>
            <a:pPr indent="-342900" lvl="0" marL="457200" rtl="0" algn="l">
              <a:lnSpc>
                <a:spcPct val="125000"/>
              </a:lnSpc>
              <a:spcBef>
                <a:spcPts val="0"/>
              </a:spcBef>
              <a:spcAft>
                <a:spcPts val="0"/>
              </a:spcAft>
              <a:buSzPts val="1800"/>
              <a:buChar char="●"/>
            </a:pPr>
            <a:r>
              <a:rPr lang="en"/>
              <a:t>Attacks can be performed on ARP (ARP </a:t>
            </a:r>
            <a:r>
              <a:rPr lang="en"/>
              <a:t>poisoning</a:t>
            </a:r>
            <a:r>
              <a:rPr lang="en"/>
              <a:t>) </a:t>
            </a:r>
            <a:endParaRPr/>
          </a:p>
        </p:txBody>
      </p:sp>
      <p:sp>
        <p:nvSpPr>
          <p:cNvPr id="699" name="Google Shape;699;p5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Routing Example</a:t>
            </a:r>
            <a:endParaRPr/>
          </a:p>
        </p:txBody>
      </p:sp>
      <p:sp>
        <p:nvSpPr>
          <p:cNvPr id="705" name="Google Shape;705;p5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IP Packets are routed in Switches and Routers</a:t>
            </a:r>
            <a:endParaRPr/>
          </a:p>
        </p:txBody>
      </p:sp>
      <p:sp>
        <p:nvSpPr>
          <p:cNvPr id="706" name="Google Shape;706;p5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Subnet Mask</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192.168.254.0/24 is also called a subnet</a:t>
            </a:r>
            <a:endParaRPr/>
          </a:p>
          <a:p>
            <a:pPr indent="-342900" lvl="0" marL="457200" rtl="0" algn="l">
              <a:lnSpc>
                <a:spcPct val="125000"/>
              </a:lnSpc>
              <a:spcBef>
                <a:spcPts val="0"/>
              </a:spcBef>
              <a:spcAft>
                <a:spcPts val="0"/>
              </a:spcAft>
              <a:buSzPts val="1800"/>
              <a:buChar char="●"/>
            </a:pPr>
            <a:r>
              <a:rPr lang="en"/>
              <a:t>The subnet has a mask 255.255.255.0</a:t>
            </a:r>
            <a:endParaRPr/>
          </a:p>
          <a:p>
            <a:pPr indent="-342900" lvl="0" marL="457200" rtl="0" algn="l">
              <a:lnSpc>
                <a:spcPct val="125000"/>
              </a:lnSpc>
              <a:spcBef>
                <a:spcPts val="0"/>
              </a:spcBef>
              <a:spcAft>
                <a:spcPts val="0"/>
              </a:spcAft>
              <a:buSzPts val="1800"/>
              <a:buChar char="●"/>
            </a:pPr>
            <a:r>
              <a:rPr lang="en"/>
              <a:t>Subnet mask is used to determine whether an IP is in the same subnet</a:t>
            </a:r>
            <a:endParaRPr/>
          </a:p>
        </p:txBody>
      </p:sp>
      <p:sp>
        <p:nvSpPr>
          <p:cNvPr id="78" name="Google Shape;78;p1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pic>
        <p:nvPicPr>
          <p:cNvPr id="711" name="Google Shape;711;p52"/>
          <p:cNvPicPr preferRelativeResize="0"/>
          <p:nvPr/>
        </p:nvPicPr>
        <p:blipFill>
          <a:blip r:embed="rId3">
            <a:alphaModFix/>
          </a:blip>
          <a:stretch>
            <a:fillRect/>
          </a:stretch>
        </p:blipFill>
        <p:spPr>
          <a:xfrm>
            <a:off x="3375700" y="921450"/>
            <a:ext cx="1196301" cy="673125"/>
          </a:xfrm>
          <a:prstGeom prst="rect">
            <a:avLst/>
          </a:prstGeom>
          <a:noFill/>
          <a:ln>
            <a:noFill/>
          </a:ln>
        </p:spPr>
      </p:pic>
      <p:grpSp>
        <p:nvGrpSpPr>
          <p:cNvPr id="712" name="Google Shape;712;p52"/>
          <p:cNvGrpSpPr/>
          <p:nvPr/>
        </p:nvGrpSpPr>
        <p:grpSpPr>
          <a:xfrm>
            <a:off x="393654" y="302469"/>
            <a:ext cx="874487" cy="589599"/>
            <a:chOff x="2666325" y="4298650"/>
            <a:chExt cx="790176" cy="523250"/>
          </a:xfrm>
        </p:grpSpPr>
        <p:pic>
          <p:nvPicPr>
            <p:cNvPr id="713" name="Google Shape;713;p52"/>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714" name="Google Shape;714;p52"/>
            <p:cNvSpPr txBox="1"/>
            <p:nvPr/>
          </p:nvSpPr>
          <p:spPr>
            <a:xfrm>
              <a:off x="2944391"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grpSp>
        <p:nvGrpSpPr>
          <p:cNvPr id="715" name="Google Shape;715;p52"/>
          <p:cNvGrpSpPr/>
          <p:nvPr/>
        </p:nvGrpSpPr>
        <p:grpSpPr>
          <a:xfrm>
            <a:off x="440204" y="2119969"/>
            <a:ext cx="874487" cy="589599"/>
            <a:chOff x="2666325" y="4298650"/>
            <a:chExt cx="790176" cy="523250"/>
          </a:xfrm>
        </p:grpSpPr>
        <p:pic>
          <p:nvPicPr>
            <p:cNvPr id="716" name="Google Shape;716;p52"/>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717" name="Google Shape;717;p5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
              </a:r>
              <a:endParaRPr>
                <a:solidFill>
                  <a:schemeClr val="dk1"/>
                </a:solidFill>
              </a:endParaRPr>
            </a:p>
          </p:txBody>
        </p:sp>
      </p:grpSp>
      <p:grpSp>
        <p:nvGrpSpPr>
          <p:cNvPr id="718" name="Google Shape;718;p52"/>
          <p:cNvGrpSpPr/>
          <p:nvPr/>
        </p:nvGrpSpPr>
        <p:grpSpPr>
          <a:xfrm>
            <a:off x="7598804" y="268619"/>
            <a:ext cx="874487" cy="589599"/>
            <a:chOff x="2666325" y="4298650"/>
            <a:chExt cx="790176" cy="523250"/>
          </a:xfrm>
        </p:grpSpPr>
        <p:pic>
          <p:nvPicPr>
            <p:cNvPr id="719" name="Google Shape;719;p52"/>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720" name="Google Shape;720;p5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721" name="Google Shape;721;p52"/>
          <p:cNvGrpSpPr/>
          <p:nvPr/>
        </p:nvGrpSpPr>
        <p:grpSpPr>
          <a:xfrm>
            <a:off x="7598804" y="1453469"/>
            <a:ext cx="874487" cy="589599"/>
            <a:chOff x="2666325" y="4298650"/>
            <a:chExt cx="790176" cy="523250"/>
          </a:xfrm>
        </p:grpSpPr>
        <p:pic>
          <p:nvPicPr>
            <p:cNvPr id="722" name="Google Shape;722;p52"/>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723" name="Google Shape;723;p52"/>
            <p:cNvSpPr txBox="1"/>
            <p:nvPr/>
          </p:nvSpPr>
          <p:spPr>
            <a:xfrm>
              <a:off x="2875538"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endParaRPr>
                <a:solidFill>
                  <a:schemeClr val="dk1"/>
                </a:solidFill>
              </a:endParaRPr>
            </a:p>
          </p:txBody>
        </p:sp>
      </p:grpSp>
      <p:pic>
        <p:nvPicPr>
          <p:cNvPr id="724" name="Google Shape;724;p52"/>
          <p:cNvPicPr preferRelativeResize="0"/>
          <p:nvPr/>
        </p:nvPicPr>
        <p:blipFill rotWithShape="1">
          <a:blip r:embed="rId5">
            <a:alphaModFix/>
          </a:blip>
          <a:srcRect b="0" l="26754" r="27683" t="0"/>
          <a:stretch/>
        </p:blipFill>
        <p:spPr>
          <a:xfrm>
            <a:off x="183725" y="3681126"/>
            <a:ext cx="992700" cy="1006616"/>
          </a:xfrm>
          <a:prstGeom prst="rect">
            <a:avLst/>
          </a:prstGeom>
          <a:noFill/>
          <a:ln>
            <a:noFill/>
          </a:ln>
        </p:spPr>
      </p:pic>
      <p:pic>
        <p:nvPicPr>
          <p:cNvPr id="725" name="Google Shape;725;p52"/>
          <p:cNvPicPr preferRelativeResize="0"/>
          <p:nvPr/>
        </p:nvPicPr>
        <p:blipFill>
          <a:blip r:embed="rId6">
            <a:alphaModFix/>
          </a:blip>
          <a:stretch>
            <a:fillRect/>
          </a:stretch>
        </p:blipFill>
        <p:spPr>
          <a:xfrm>
            <a:off x="2668801" y="3753600"/>
            <a:ext cx="1660224" cy="934150"/>
          </a:xfrm>
          <a:prstGeom prst="rect">
            <a:avLst/>
          </a:prstGeom>
          <a:noFill/>
          <a:ln>
            <a:noFill/>
          </a:ln>
        </p:spPr>
      </p:pic>
      <p:cxnSp>
        <p:nvCxnSpPr>
          <p:cNvPr id="726" name="Google Shape;726;p52"/>
          <p:cNvCxnSpPr>
            <a:stCxn id="713" idx="3"/>
            <a:endCxn id="711" idx="0"/>
          </p:cNvCxnSpPr>
          <p:nvPr/>
        </p:nvCxnSpPr>
        <p:spPr>
          <a:xfrm>
            <a:off x="1268142" y="597268"/>
            <a:ext cx="2705700" cy="324300"/>
          </a:xfrm>
          <a:prstGeom prst="bentConnector2">
            <a:avLst/>
          </a:prstGeom>
          <a:noFill/>
          <a:ln cap="flat" cmpd="sng" w="9525">
            <a:solidFill>
              <a:srgbClr val="F8F9FA"/>
            </a:solidFill>
            <a:prstDash val="solid"/>
            <a:round/>
            <a:headEnd len="med" w="med" type="none"/>
            <a:tailEnd len="med" w="med" type="none"/>
          </a:ln>
        </p:spPr>
      </p:cxnSp>
      <p:cxnSp>
        <p:nvCxnSpPr>
          <p:cNvPr id="727" name="Google Shape;727;p52"/>
          <p:cNvCxnSpPr>
            <a:stCxn id="719" idx="1"/>
          </p:cNvCxnSpPr>
          <p:nvPr/>
        </p:nvCxnSpPr>
        <p:spPr>
          <a:xfrm flipH="1">
            <a:off x="4233404" y="563418"/>
            <a:ext cx="3365400" cy="375000"/>
          </a:xfrm>
          <a:prstGeom prst="bentConnector3">
            <a:avLst>
              <a:gd fmla="val 100002" name="adj1"/>
            </a:avLst>
          </a:prstGeom>
          <a:noFill/>
          <a:ln cap="flat" cmpd="sng" w="9525">
            <a:solidFill>
              <a:srgbClr val="F8F9FA"/>
            </a:solidFill>
            <a:prstDash val="solid"/>
            <a:round/>
            <a:headEnd len="med" w="med" type="none"/>
            <a:tailEnd len="med" w="med" type="none"/>
          </a:ln>
        </p:spPr>
      </p:cxnSp>
      <p:cxnSp>
        <p:nvCxnSpPr>
          <p:cNvPr id="728" name="Google Shape;728;p52"/>
          <p:cNvCxnSpPr>
            <a:stCxn id="722" idx="1"/>
            <a:endCxn id="711" idx="3"/>
          </p:cNvCxnSpPr>
          <p:nvPr/>
        </p:nvCxnSpPr>
        <p:spPr>
          <a:xfrm rot="10800000">
            <a:off x="4572104" y="1258068"/>
            <a:ext cx="3026700" cy="490200"/>
          </a:xfrm>
          <a:prstGeom prst="bentConnector3">
            <a:avLst>
              <a:gd fmla="val 50002" name="adj1"/>
            </a:avLst>
          </a:prstGeom>
          <a:noFill/>
          <a:ln cap="flat" cmpd="sng" w="9525">
            <a:solidFill>
              <a:srgbClr val="F8F9FA"/>
            </a:solidFill>
            <a:prstDash val="solid"/>
            <a:round/>
            <a:headEnd len="med" w="med" type="none"/>
            <a:tailEnd len="med" w="med" type="none"/>
          </a:ln>
        </p:spPr>
      </p:cxnSp>
      <p:cxnSp>
        <p:nvCxnSpPr>
          <p:cNvPr id="729" name="Google Shape;729;p52"/>
          <p:cNvCxnSpPr>
            <a:stCxn id="730" idx="3"/>
            <a:endCxn id="711" idx="2"/>
          </p:cNvCxnSpPr>
          <p:nvPr/>
        </p:nvCxnSpPr>
        <p:spPr>
          <a:xfrm rot="10800000">
            <a:off x="3973825" y="1594500"/>
            <a:ext cx="1704600" cy="1029000"/>
          </a:xfrm>
          <a:prstGeom prst="bentConnector4">
            <a:avLst>
              <a:gd fmla="val -13970" name="adj1"/>
              <a:gd fmla="val 68010" name="adj2"/>
            </a:avLst>
          </a:prstGeom>
          <a:noFill/>
          <a:ln cap="flat" cmpd="sng" w="9525">
            <a:solidFill>
              <a:srgbClr val="F8F9FA"/>
            </a:solidFill>
            <a:prstDash val="solid"/>
            <a:round/>
            <a:headEnd len="med" w="med" type="none"/>
            <a:tailEnd len="med" w="med" type="none"/>
          </a:ln>
        </p:spPr>
      </p:cxnSp>
      <p:cxnSp>
        <p:nvCxnSpPr>
          <p:cNvPr id="731" name="Google Shape;731;p52"/>
          <p:cNvCxnSpPr>
            <a:stCxn id="716" idx="3"/>
            <a:endCxn id="711" idx="1"/>
          </p:cNvCxnSpPr>
          <p:nvPr/>
        </p:nvCxnSpPr>
        <p:spPr>
          <a:xfrm flipH="1" rot="10800000">
            <a:off x="1314692" y="1257968"/>
            <a:ext cx="2061000" cy="1156800"/>
          </a:xfrm>
          <a:prstGeom prst="bentConnector3">
            <a:avLst>
              <a:gd fmla="val 50000" name="adj1"/>
            </a:avLst>
          </a:prstGeom>
          <a:noFill/>
          <a:ln cap="flat" cmpd="sng" w="9525">
            <a:solidFill>
              <a:srgbClr val="EAECF0"/>
            </a:solidFill>
            <a:prstDash val="solid"/>
            <a:round/>
            <a:headEnd len="med" w="med" type="none"/>
            <a:tailEnd len="med" w="med" type="none"/>
          </a:ln>
        </p:spPr>
      </p:cxnSp>
      <p:pic>
        <p:nvPicPr>
          <p:cNvPr id="730" name="Google Shape;730;p52"/>
          <p:cNvPicPr preferRelativeResize="0"/>
          <p:nvPr/>
        </p:nvPicPr>
        <p:blipFill>
          <a:blip r:embed="rId7">
            <a:alphaModFix/>
          </a:blip>
          <a:stretch>
            <a:fillRect/>
          </a:stretch>
        </p:blipFill>
        <p:spPr>
          <a:xfrm>
            <a:off x="4360666" y="2252775"/>
            <a:ext cx="1317759" cy="741450"/>
          </a:xfrm>
          <a:prstGeom prst="rect">
            <a:avLst/>
          </a:prstGeom>
          <a:noFill/>
          <a:ln>
            <a:noFill/>
          </a:ln>
        </p:spPr>
      </p:pic>
      <p:cxnSp>
        <p:nvCxnSpPr>
          <p:cNvPr id="732" name="Google Shape;732;p52"/>
          <p:cNvCxnSpPr>
            <a:stCxn id="730" idx="2"/>
            <a:endCxn id="725" idx="0"/>
          </p:cNvCxnSpPr>
          <p:nvPr/>
        </p:nvCxnSpPr>
        <p:spPr>
          <a:xfrm rot="5400000">
            <a:off x="3879545" y="2613525"/>
            <a:ext cx="759300" cy="1520700"/>
          </a:xfrm>
          <a:prstGeom prst="bentConnector3">
            <a:avLst>
              <a:gd fmla="val 50005" name="adj1"/>
            </a:avLst>
          </a:prstGeom>
          <a:noFill/>
          <a:ln cap="flat" cmpd="sng" w="9525">
            <a:solidFill>
              <a:srgbClr val="F8F9FA"/>
            </a:solidFill>
            <a:prstDash val="solid"/>
            <a:round/>
            <a:headEnd len="med" w="med" type="none"/>
            <a:tailEnd len="med" w="med" type="none"/>
          </a:ln>
        </p:spPr>
      </p:cxnSp>
      <p:cxnSp>
        <p:nvCxnSpPr>
          <p:cNvPr id="733" name="Google Shape;733;p52"/>
          <p:cNvCxnSpPr>
            <a:stCxn id="724" idx="3"/>
            <a:endCxn id="725" idx="2"/>
          </p:cNvCxnSpPr>
          <p:nvPr/>
        </p:nvCxnSpPr>
        <p:spPr>
          <a:xfrm>
            <a:off x="1176425" y="4184434"/>
            <a:ext cx="2322600" cy="503400"/>
          </a:xfrm>
          <a:prstGeom prst="bentConnector4">
            <a:avLst>
              <a:gd fmla="val 32127" name="adj1"/>
              <a:gd fmla="val 147287" name="adj2"/>
            </a:avLst>
          </a:prstGeom>
          <a:noFill/>
          <a:ln cap="flat" cmpd="sng" w="9525">
            <a:solidFill>
              <a:srgbClr val="F8F9FA"/>
            </a:solidFill>
            <a:prstDash val="solid"/>
            <a:round/>
            <a:headEnd len="med" w="med" type="none"/>
            <a:tailEnd len="med" w="med" type="none"/>
          </a:ln>
        </p:spPr>
      </p:cxnSp>
      <p:sp>
        <p:nvSpPr>
          <p:cNvPr id="734" name="Google Shape;734;p52"/>
          <p:cNvSpPr txBox="1"/>
          <p:nvPr/>
        </p:nvSpPr>
        <p:spPr>
          <a:xfrm>
            <a:off x="4267324" y="702775"/>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Switch (S)</a:t>
            </a:r>
            <a:endParaRPr>
              <a:solidFill>
                <a:schemeClr val="dk1"/>
              </a:solidFill>
            </a:endParaRPr>
          </a:p>
        </p:txBody>
      </p:sp>
      <p:sp>
        <p:nvSpPr>
          <p:cNvPr id="735" name="Google Shape;735;p52"/>
          <p:cNvSpPr txBox="1"/>
          <p:nvPr/>
        </p:nvSpPr>
        <p:spPr>
          <a:xfrm>
            <a:off x="4482037" y="198708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Router</a:t>
            </a:r>
            <a:r>
              <a:rPr lang="en">
                <a:solidFill>
                  <a:schemeClr val="dk1"/>
                </a:solidFill>
              </a:rPr>
              <a:t> (R)</a:t>
            </a:r>
            <a:endParaRPr>
              <a:solidFill>
                <a:schemeClr val="dk1"/>
              </a:solidFill>
            </a:endParaRPr>
          </a:p>
        </p:txBody>
      </p:sp>
      <p:sp>
        <p:nvSpPr>
          <p:cNvPr id="736" name="Google Shape;736;p52"/>
          <p:cNvSpPr txBox="1"/>
          <p:nvPr/>
        </p:nvSpPr>
        <p:spPr>
          <a:xfrm>
            <a:off x="3036924" y="4089938"/>
            <a:ext cx="1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Internet</a:t>
            </a:r>
            <a:endParaRPr>
              <a:solidFill>
                <a:schemeClr val="dk2"/>
              </a:solidFill>
            </a:endParaRPr>
          </a:p>
        </p:txBody>
      </p:sp>
      <p:sp>
        <p:nvSpPr>
          <p:cNvPr id="737" name="Google Shape;737;p52"/>
          <p:cNvSpPr txBox="1"/>
          <p:nvPr/>
        </p:nvSpPr>
        <p:spPr>
          <a:xfrm>
            <a:off x="457300" y="8920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738" name="Google Shape;738;p52"/>
          <p:cNvSpPr txBox="1"/>
          <p:nvPr/>
        </p:nvSpPr>
        <p:spPr>
          <a:xfrm>
            <a:off x="457300" y="270957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10.0.0.3</a:t>
            </a:r>
            <a:endParaRPr sz="1100">
              <a:solidFill>
                <a:schemeClr val="dk1"/>
              </a:solidFill>
            </a:endParaRPr>
          </a:p>
        </p:txBody>
      </p:sp>
      <p:sp>
        <p:nvSpPr>
          <p:cNvPr id="739" name="Google Shape;739;p52"/>
          <p:cNvSpPr txBox="1"/>
          <p:nvPr/>
        </p:nvSpPr>
        <p:spPr>
          <a:xfrm>
            <a:off x="7692100" y="20679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10.0.0.5</a:t>
            </a:r>
            <a:endParaRPr sz="1100">
              <a:solidFill>
                <a:schemeClr val="dk1"/>
              </a:solidFill>
            </a:endParaRPr>
          </a:p>
        </p:txBody>
      </p:sp>
      <p:sp>
        <p:nvSpPr>
          <p:cNvPr id="740" name="Google Shape;740;p52"/>
          <p:cNvSpPr txBox="1"/>
          <p:nvPr/>
        </p:nvSpPr>
        <p:spPr>
          <a:xfrm>
            <a:off x="7692100" y="858225"/>
            <a:ext cx="99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10.0.0.4</a:t>
            </a:r>
            <a:endParaRPr sz="1100">
              <a:solidFill>
                <a:schemeClr val="dk1"/>
              </a:solidFill>
            </a:endParaRPr>
          </a:p>
        </p:txBody>
      </p:sp>
      <p:sp>
        <p:nvSpPr>
          <p:cNvPr id="741" name="Google Shape;741;p52"/>
          <p:cNvSpPr txBox="1"/>
          <p:nvPr/>
        </p:nvSpPr>
        <p:spPr>
          <a:xfrm>
            <a:off x="5434350" y="2597888"/>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10.0.0.100</a:t>
            </a:r>
            <a:endParaRPr sz="1100">
              <a:solidFill>
                <a:schemeClr val="dk1"/>
              </a:solidFill>
            </a:endParaRPr>
          </a:p>
        </p:txBody>
      </p:sp>
      <p:sp>
        <p:nvSpPr>
          <p:cNvPr id="742" name="Google Shape;742;p52"/>
          <p:cNvSpPr txBox="1"/>
          <p:nvPr/>
        </p:nvSpPr>
        <p:spPr>
          <a:xfrm>
            <a:off x="255425" y="4611550"/>
            <a:ext cx="92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8.8.8.8 (G)</a:t>
            </a:r>
            <a:endParaRPr sz="1100">
              <a:solidFill>
                <a:schemeClr val="accent5"/>
              </a:solidFill>
            </a:endParaRPr>
          </a:p>
        </p:txBody>
      </p:sp>
      <p:sp>
        <p:nvSpPr>
          <p:cNvPr id="743" name="Google Shape;743;p52"/>
          <p:cNvSpPr txBox="1"/>
          <p:nvPr/>
        </p:nvSpPr>
        <p:spPr>
          <a:xfrm>
            <a:off x="5022550" y="3009163"/>
            <a:ext cx="10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5"/>
                </a:solidFill>
              </a:rPr>
              <a:t>1.2.3.4</a:t>
            </a:r>
            <a:endParaRPr sz="1100">
              <a:solidFill>
                <a:schemeClr val="accent5"/>
              </a:solidFill>
            </a:endParaRPr>
          </a:p>
        </p:txBody>
      </p:sp>
      <p:sp>
        <p:nvSpPr>
          <p:cNvPr id="744" name="Google Shape;744;p52"/>
          <p:cNvSpPr txBox="1"/>
          <p:nvPr/>
        </p:nvSpPr>
        <p:spPr>
          <a:xfrm>
            <a:off x="2566250" y="2907175"/>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192.168.1.2</a:t>
            </a:r>
            <a:endParaRPr sz="1100">
              <a:solidFill>
                <a:schemeClr val="dk1"/>
              </a:solidFill>
            </a:endParaRPr>
          </a:p>
        </p:txBody>
      </p:sp>
      <p:grpSp>
        <p:nvGrpSpPr>
          <p:cNvPr id="745" name="Google Shape;745;p52"/>
          <p:cNvGrpSpPr/>
          <p:nvPr/>
        </p:nvGrpSpPr>
        <p:grpSpPr>
          <a:xfrm>
            <a:off x="2624354" y="2331316"/>
            <a:ext cx="874487" cy="589599"/>
            <a:chOff x="2666325" y="4298650"/>
            <a:chExt cx="790176" cy="523250"/>
          </a:xfrm>
        </p:grpSpPr>
        <p:pic>
          <p:nvPicPr>
            <p:cNvPr id="746" name="Google Shape;746;p52"/>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747" name="Google Shape;747;p52"/>
            <p:cNvSpPr txBox="1"/>
            <p:nvPr/>
          </p:nvSpPr>
          <p:spPr>
            <a:xfrm>
              <a:off x="2907414" y="4366275"/>
              <a:ext cx="371700" cy="3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X</a:t>
              </a:r>
              <a:endParaRPr>
                <a:solidFill>
                  <a:schemeClr val="dk1"/>
                </a:solidFill>
              </a:endParaRPr>
            </a:p>
          </p:txBody>
        </p:sp>
      </p:grpSp>
      <p:cxnSp>
        <p:nvCxnSpPr>
          <p:cNvPr id="748" name="Google Shape;748;p52"/>
          <p:cNvCxnSpPr>
            <a:stCxn id="746" idx="3"/>
          </p:cNvCxnSpPr>
          <p:nvPr/>
        </p:nvCxnSpPr>
        <p:spPr>
          <a:xfrm>
            <a:off x="3498842" y="2626116"/>
            <a:ext cx="1038000" cy="125700"/>
          </a:xfrm>
          <a:prstGeom prst="bentConnector3">
            <a:avLst>
              <a:gd fmla="val 50000" name="adj1"/>
            </a:avLst>
          </a:prstGeom>
          <a:noFill/>
          <a:ln cap="flat" cmpd="sng" w="9525">
            <a:solidFill>
              <a:srgbClr val="F8F9FA"/>
            </a:solidFill>
            <a:prstDash val="solid"/>
            <a:round/>
            <a:headEnd len="med" w="med" type="none"/>
            <a:tailEnd len="med" w="med" type="none"/>
          </a:ln>
        </p:spPr>
      </p:cxnSp>
      <p:sp>
        <p:nvSpPr>
          <p:cNvPr id="749" name="Google Shape;749;p52"/>
          <p:cNvSpPr txBox="1"/>
          <p:nvPr/>
        </p:nvSpPr>
        <p:spPr>
          <a:xfrm>
            <a:off x="3686450" y="2713450"/>
            <a:ext cx="119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192.168.1.1</a:t>
            </a:r>
            <a:endParaRPr sz="1100">
              <a:solidFill>
                <a:schemeClr val="dk1"/>
              </a:solidFill>
            </a:endParaRPr>
          </a:p>
        </p:txBody>
      </p:sp>
      <p:sp>
        <p:nvSpPr>
          <p:cNvPr id="750" name="Google Shape;750;p52"/>
          <p:cNvSpPr txBox="1"/>
          <p:nvPr/>
        </p:nvSpPr>
        <p:spPr>
          <a:xfrm>
            <a:off x="1547625" y="2927475"/>
            <a:ext cx="921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00"/>
                </a:solidFill>
              </a:rPr>
              <a:t>A -&gt; B</a:t>
            </a:r>
            <a:endParaRPr sz="800">
              <a:solidFill>
                <a:srgbClr val="FFFF00"/>
              </a:solidFill>
            </a:endParaRPr>
          </a:p>
          <a:p>
            <a:pPr indent="0" lvl="0" marL="0" rtl="0" algn="l">
              <a:spcBef>
                <a:spcPts val="0"/>
              </a:spcBef>
              <a:spcAft>
                <a:spcPts val="0"/>
              </a:spcAft>
              <a:buNone/>
            </a:pPr>
            <a:r>
              <a:rPr lang="en" sz="800">
                <a:solidFill>
                  <a:srgbClr val="FFFF00"/>
                </a:solidFill>
              </a:rPr>
              <a:t>D -&gt; X</a:t>
            </a:r>
            <a:endParaRPr sz="800">
              <a:solidFill>
                <a:srgbClr val="FFFF00"/>
              </a:solidFill>
            </a:endParaRPr>
          </a:p>
          <a:p>
            <a:pPr indent="0" lvl="0" marL="0" rtl="0" algn="l">
              <a:spcBef>
                <a:spcPts val="0"/>
              </a:spcBef>
              <a:spcAft>
                <a:spcPts val="0"/>
              </a:spcAft>
              <a:buNone/>
            </a:pPr>
            <a:r>
              <a:rPr lang="en" sz="800">
                <a:solidFill>
                  <a:srgbClr val="FFFF00"/>
                </a:solidFill>
              </a:rPr>
              <a:t>B -&gt; G</a:t>
            </a:r>
            <a:endParaRPr sz="800">
              <a:solidFill>
                <a:srgbClr val="FFFF00"/>
              </a:solidFill>
            </a:endParaRPr>
          </a:p>
          <a:p>
            <a:pPr indent="0" lvl="0" marL="0" rtl="0" algn="l">
              <a:spcBef>
                <a:spcPts val="0"/>
              </a:spcBef>
              <a:spcAft>
                <a:spcPts val="0"/>
              </a:spcAft>
              <a:buNone/>
            </a:pPr>
            <a:r>
              <a:t/>
            </a:r>
            <a:endParaRPr sz="800">
              <a:solidFill>
                <a:srgbClr val="F8F9FA"/>
              </a:solidFill>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3"/>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a:t>
            </a:r>
            <a:endParaRPr/>
          </a:p>
        </p:txBody>
      </p:sp>
      <p:sp>
        <p:nvSpPr>
          <p:cNvPr id="756" name="Google Shape;756;p53"/>
          <p:cNvSpPr txBox="1"/>
          <p:nvPr>
            <p:ph idx="1" type="subTitle"/>
          </p:nvPr>
        </p:nvSpPr>
        <p:spPr>
          <a:xfrm>
            <a:off x="311700" y="2495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User Datagram Protocol</a:t>
            </a:r>
            <a:endParaRPr/>
          </a:p>
        </p:txBody>
      </p:sp>
      <p:sp>
        <p:nvSpPr>
          <p:cNvPr id="757" name="Google Shape;757;p5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a:t>
            </a:r>
            <a:endParaRPr/>
          </a:p>
        </p:txBody>
      </p:sp>
      <p:sp>
        <p:nvSpPr>
          <p:cNvPr id="763" name="Google Shape;76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User Datagram Protocol </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a:t>
            </a:r>
            <a:r>
              <a:rPr lang="en"/>
              <a:t> to address processes in a host using ports</a:t>
            </a:r>
            <a:endParaRPr/>
          </a:p>
          <a:p>
            <a:pPr indent="-342900" lvl="0" marL="457200" rtl="0" algn="l">
              <a:lnSpc>
                <a:spcPct val="125000"/>
              </a:lnSpc>
              <a:spcBef>
                <a:spcPts val="0"/>
              </a:spcBef>
              <a:spcAft>
                <a:spcPts val="0"/>
              </a:spcAft>
              <a:buSzPts val="1800"/>
              <a:buChar char="●"/>
            </a:pPr>
            <a:r>
              <a:rPr lang="en"/>
              <a:t>Simple protocol to send and receive data</a:t>
            </a:r>
            <a:endParaRPr/>
          </a:p>
          <a:p>
            <a:pPr indent="-342900" lvl="0" marL="457200" rtl="0" algn="l">
              <a:lnSpc>
                <a:spcPct val="125000"/>
              </a:lnSpc>
              <a:spcBef>
                <a:spcPts val="0"/>
              </a:spcBef>
              <a:spcAft>
                <a:spcPts val="0"/>
              </a:spcAft>
              <a:buSzPts val="1800"/>
              <a:buChar char="●"/>
            </a:pPr>
            <a:r>
              <a:rPr lang="en"/>
              <a:t>Prior communication not required (double edge sword)</a:t>
            </a:r>
            <a:endParaRPr/>
          </a:p>
          <a:p>
            <a:pPr indent="-342900" lvl="0" marL="457200" rtl="0" algn="l">
              <a:lnSpc>
                <a:spcPct val="125000"/>
              </a:lnSpc>
              <a:spcBef>
                <a:spcPts val="0"/>
              </a:spcBef>
              <a:spcAft>
                <a:spcPts val="0"/>
              </a:spcAft>
              <a:buSzPts val="1800"/>
              <a:buChar char="●"/>
            </a:pPr>
            <a:r>
              <a:rPr lang="en"/>
              <a:t>Stateless no knowledge is stored on the host</a:t>
            </a:r>
            <a:endParaRPr/>
          </a:p>
          <a:p>
            <a:pPr indent="-342900" lvl="0" marL="457200" rtl="0" algn="l">
              <a:lnSpc>
                <a:spcPct val="125000"/>
              </a:lnSpc>
              <a:spcBef>
                <a:spcPts val="0"/>
              </a:spcBef>
              <a:spcAft>
                <a:spcPts val="0"/>
              </a:spcAft>
              <a:buSzPts val="1800"/>
              <a:buChar char="●"/>
            </a:pPr>
            <a:r>
              <a:rPr lang="en"/>
              <a:t>8 byte header Datagram</a:t>
            </a:r>
            <a:endParaRPr/>
          </a:p>
        </p:txBody>
      </p:sp>
      <p:sp>
        <p:nvSpPr>
          <p:cNvPr id="764" name="Google Shape;764;p5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Use cases</a:t>
            </a:r>
            <a:endParaRPr/>
          </a:p>
        </p:txBody>
      </p:sp>
      <p:sp>
        <p:nvSpPr>
          <p:cNvPr id="770" name="Google Shape;77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Video streaming</a:t>
            </a:r>
            <a:endParaRPr/>
          </a:p>
          <a:p>
            <a:pPr indent="-342900" lvl="0" marL="457200" rtl="0" algn="l">
              <a:lnSpc>
                <a:spcPct val="125000"/>
              </a:lnSpc>
              <a:spcBef>
                <a:spcPts val="0"/>
              </a:spcBef>
              <a:spcAft>
                <a:spcPts val="0"/>
              </a:spcAft>
              <a:buSzPts val="1800"/>
              <a:buChar char="●"/>
            </a:pPr>
            <a:r>
              <a:rPr lang="en"/>
              <a:t>VPN</a:t>
            </a:r>
            <a:endParaRPr/>
          </a:p>
          <a:p>
            <a:pPr indent="-342900" lvl="0" marL="457200" rtl="0" algn="l">
              <a:lnSpc>
                <a:spcPct val="125000"/>
              </a:lnSpc>
              <a:spcBef>
                <a:spcPts val="0"/>
              </a:spcBef>
              <a:spcAft>
                <a:spcPts val="0"/>
              </a:spcAft>
              <a:buSzPts val="1800"/>
              <a:buChar char="●"/>
            </a:pPr>
            <a:r>
              <a:rPr lang="en"/>
              <a:t>DNS</a:t>
            </a:r>
            <a:endParaRPr/>
          </a:p>
          <a:p>
            <a:pPr indent="-342900" lvl="0" marL="457200" rtl="0" algn="l">
              <a:lnSpc>
                <a:spcPct val="125000"/>
              </a:lnSpc>
              <a:spcBef>
                <a:spcPts val="0"/>
              </a:spcBef>
              <a:spcAft>
                <a:spcPts val="0"/>
              </a:spcAft>
              <a:buSzPts val="1800"/>
              <a:buChar char="●"/>
            </a:pPr>
            <a:r>
              <a:rPr lang="en"/>
              <a:t>WebRTC</a:t>
            </a:r>
            <a:endParaRPr/>
          </a:p>
        </p:txBody>
      </p:sp>
      <p:sp>
        <p:nvSpPr>
          <p:cNvPr id="771" name="Google Shape;771;p5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772" name="Google Shape;772;p55"/>
          <p:cNvCxnSpPr>
            <a:stCxn id="773" idx="1"/>
            <a:endCxn id="774"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775" name="Google Shape;775;p55"/>
          <p:cNvGrpSpPr/>
          <p:nvPr/>
        </p:nvGrpSpPr>
        <p:grpSpPr>
          <a:xfrm>
            <a:off x="6209363" y="3390425"/>
            <a:ext cx="790176" cy="523250"/>
            <a:chOff x="6861863" y="3530550"/>
            <a:chExt cx="790176" cy="523250"/>
          </a:xfrm>
        </p:grpSpPr>
        <p:pic>
          <p:nvPicPr>
            <p:cNvPr id="773" name="Google Shape;773;p5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776" name="Google Shape;776;p5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777" name="Google Shape;777;p55"/>
          <p:cNvGrpSpPr/>
          <p:nvPr/>
        </p:nvGrpSpPr>
        <p:grpSpPr>
          <a:xfrm>
            <a:off x="1692900" y="3398650"/>
            <a:ext cx="790176" cy="523250"/>
            <a:chOff x="2666325" y="4298650"/>
            <a:chExt cx="790176" cy="523250"/>
          </a:xfrm>
        </p:grpSpPr>
        <p:pic>
          <p:nvPicPr>
            <p:cNvPr id="774" name="Google Shape;774;p55"/>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778" name="Google Shape;778;p55"/>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784" name="Google Shape;78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UDP</a:t>
            </a:r>
            <a:endParaRPr/>
          </a:p>
          <a:p>
            <a:pPr indent="-342900" lvl="0" marL="457200" rtl="0" algn="l">
              <a:lnSpc>
                <a:spcPct val="125000"/>
              </a:lnSpc>
              <a:spcBef>
                <a:spcPts val="0"/>
              </a:spcBef>
              <a:spcAft>
                <a:spcPts val="0"/>
              </a:spcAft>
              <a:buSzPts val="1800"/>
              <a:buChar char="●"/>
            </a:pPr>
            <a:r>
              <a:rPr lang="en"/>
              <a:t>Receiver demultiplex UDP datagrams to each app</a:t>
            </a:r>
            <a:endParaRPr/>
          </a:p>
        </p:txBody>
      </p:sp>
      <p:sp>
        <p:nvSpPr>
          <p:cNvPr id="785" name="Google Shape;785;p5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786" name="Google Shape;786;p56"/>
          <p:cNvCxnSpPr>
            <a:stCxn id="787" idx="1"/>
            <a:endCxn id="788"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789" name="Google Shape;789;p56"/>
          <p:cNvGrpSpPr/>
          <p:nvPr/>
        </p:nvGrpSpPr>
        <p:grpSpPr>
          <a:xfrm>
            <a:off x="6209363" y="3390425"/>
            <a:ext cx="790176" cy="523250"/>
            <a:chOff x="6861863" y="3530550"/>
            <a:chExt cx="790176" cy="523250"/>
          </a:xfrm>
        </p:grpSpPr>
        <p:pic>
          <p:nvPicPr>
            <p:cNvPr id="787" name="Google Shape;787;p5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790" name="Google Shape;790;p5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788" name="Google Shape;788;p56"/>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791" name="Google Shape;791;p56"/>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792" name="Google Shape;792;p56"/>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793" name="Google Shape;793;p56"/>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794" name="Google Shape;794;p56"/>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and Destination Port</a:t>
            </a:r>
            <a:endParaRPr/>
          </a:p>
        </p:txBody>
      </p:sp>
      <p:sp>
        <p:nvSpPr>
          <p:cNvPr id="800" name="Google Shape;80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sends </a:t>
            </a:r>
            <a:r>
              <a:rPr lang="en"/>
              <a:t>data to AppX on 10.0.0.2 </a:t>
            </a:r>
            <a:endParaRPr/>
          </a:p>
          <a:p>
            <a:pPr indent="-342900" lvl="0" marL="457200" rtl="0" algn="l">
              <a:lnSpc>
                <a:spcPct val="125000"/>
              </a:lnSpc>
              <a:spcBef>
                <a:spcPts val="0"/>
              </a:spcBef>
              <a:spcAft>
                <a:spcPts val="0"/>
              </a:spcAft>
              <a:buSzPts val="1800"/>
              <a:buChar char="●"/>
            </a:pPr>
            <a:r>
              <a:rPr lang="en"/>
              <a:t>Destination Port = 53</a:t>
            </a:r>
            <a:endParaRPr/>
          </a:p>
          <a:p>
            <a:pPr indent="-342900" lvl="0" marL="457200" rtl="0" algn="l">
              <a:lnSpc>
                <a:spcPct val="125000"/>
              </a:lnSpc>
              <a:spcBef>
                <a:spcPts val="0"/>
              </a:spcBef>
              <a:spcAft>
                <a:spcPts val="0"/>
              </a:spcAft>
              <a:buSzPts val="1800"/>
              <a:buChar char="●"/>
            </a:pPr>
            <a:r>
              <a:rPr lang="en"/>
              <a:t>AppX responds back to App1 </a:t>
            </a:r>
            <a:endParaRPr/>
          </a:p>
          <a:p>
            <a:pPr indent="-342900" lvl="0" marL="457200" rtl="0" algn="l">
              <a:lnSpc>
                <a:spcPct val="125000"/>
              </a:lnSpc>
              <a:spcBef>
                <a:spcPts val="0"/>
              </a:spcBef>
              <a:spcAft>
                <a:spcPts val="0"/>
              </a:spcAft>
              <a:buSzPts val="1800"/>
              <a:buChar char="●"/>
            </a:pPr>
            <a:r>
              <a:rPr lang="en"/>
              <a:t>We need Source Port so we know how to send back data</a:t>
            </a:r>
            <a:endParaRPr/>
          </a:p>
          <a:p>
            <a:pPr indent="-342900" lvl="0" marL="457200" rtl="0" algn="l">
              <a:lnSpc>
                <a:spcPct val="125000"/>
              </a:lnSpc>
              <a:spcBef>
                <a:spcPts val="0"/>
              </a:spcBef>
              <a:spcAft>
                <a:spcPts val="0"/>
              </a:spcAft>
              <a:buSzPts val="1800"/>
              <a:buChar char="●"/>
            </a:pPr>
            <a:r>
              <a:rPr lang="en"/>
              <a:t>Source Port = 5555</a:t>
            </a:r>
            <a:endParaRPr/>
          </a:p>
        </p:txBody>
      </p:sp>
      <p:sp>
        <p:nvSpPr>
          <p:cNvPr id="801" name="Google Shape;801;p5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802" name="Google Shape;802;p57"/>
          <p:cNvCxnSpPr/>
          <p:nvPr/>
        </p:nvCxnSpPr>
        <p:spPr>
          <a:xfrm flipH="1">
            <a:off x="2483063" y="30170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803" name="Google Shape;803;p57"/>
          <p:cNvGrpSpPr/>
          <p:nvPr/>
        </p:nvGrpSpPr>
        <p:grpSpPr>
          <a:xfrm>
            <a:off x="6209363" y="3390425"/>
            <a:ext cx="790176" cy="523250"/>
            <a:chOff x="6861863" y="3530550"/>
            <a:chExt cx="790176" cy="523250"/>
          </a:xfrm>
        </p:grpSpPr>
        <p:pic>
          <p:nvPicPr>
            <p:cNvPr id="804" name="Google Shape;804;p5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805" name="Google Shape;805;p5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806" name="Google Shape;806;p57"/>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807" name="Google Shape;807;p57"/>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808" name="Google Shape;808;p57"/>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809" name="Google Shape;809;p57"/>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810" name="Google Shape;810;p57"/>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53</a:t>
            </a:r>
            <a:endParaRPr sz="1100">
              <a:solidFill>
                <a:schemeClr val="accent4"/>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a:t>
            </a:r>
            <a:r>
              <a:rPr lang="en" sz="1100">
                <a:solidFill>
                  <a:schemeClr val="dk1"/>
                </a:solidFill>
              </a:rPr>
              <a:t>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811" name="Google Shape;811;p57"/>
          <p:cNvSpPr/>
          <p:nvPr/>
        </p:nvSpPr>
        <p:spPr>
          <a:xfrm>
            <a:off x="290606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812" name="Google Shape;812;p57"/>
          <p:cNvSpPr/>
          <p:nvPr/>
        </p:nvSpPr>
        <p:spPr>
          <a:xfrm>
            <a:off x="4398863" y="3107325"/>
            <a:ext cx="4887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53</a:t>
            </a:r>
            <a:endParaRPr/>
          </a:p>
        </p:txBody>
      </p:sp>
      <p:sp>
        <p:nvSpPr>
          <p:cNvPr id="813" name="Google Shape;813;p57"/>
          <p:cNvSpPr/>
          <p:nvPr/>
        </p:nvSpPr>
        <p:spPr>
          <a:xfrm>
            <a:off x="4887584" y="3107325"/>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814" name="Google Shape;814;p57"/>
          <p:cNvSpPr/>
          <p:nvPr/>
        </p:nvSpPr>
        <p:spPr>
          <a:xfrm>
            <a:off x="3804990" y="3107325"/>
            <a:ext cx="5940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5555</a:t>
            </a:r>
            <a:endParaRPr sz="1200"/>
          </a:p>
        </p:txBody>
      </p:sp>
      <p:sp>
        <p:nvSpPr>
          <p:cNvPr id="815" name="Google Shape;815;p57"/>
          <p:cNvSpPr/>
          <p:nvPr/>
        </p:nvSpPr>
        <p:spPr>
          <a:xfrm>
            <a:off x="287501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10.0.0.2</a:t>
            </a:r>
            <a:endParaRPr/>
          </a:p>
        </p:txBody>
      </p:sp>
      <p:sp>
        <p:nvSpPr>
          <p:cNvPr id="816" name="Google Shape;816;p57"/>
          <p:cNvSpPr/>
          <p:nvPr/>
        </p:nvSpPr>
        <p:spPr>
          <a:xfrm>
            <a:off x="4205178" y="3864750"/>
            <a:ext cx="6513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5555</a:t>
            </a:r>
            <a:endParaRPr/>
          </a:p>
        </p:txBody>
      </p:sp>
      <p:sp>
        <p:nvSpPr>
          <p:cNvPr id="817" name="Google Shape;817;p57"/>
          <p:cNvSpPr/>
          <p:nvPr/>
        </p:nvSpPr>
        <p:spPr>
          <a:xfrm>
            <a:off x="4856534" y="3864750"/>
            <a:ext cx="898800" cy="468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10.0.0.1</a:t>
            </a:r>
            <a:endParaRPr/>
          </a:p>
        </p:txBody>
      </p:sp>
      <p:sp>
        <p:nvSpPr>
          <p:cNvPr id="818" name="Google Shape;818;p57"/>
          <p:cNvSpPr/>
          <p:nvPr/>
        </p:nvSpPr>
        <p:spPr>
          <a:xfrm>
            <a:off x="3773947" y="3864750"/>
            <a:ext cx="431100" cy="468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53</a:t>
            </a:r>
            <a:endParaRPr sz="1200"/>
          </a:p>
        </p:txBody>
      </p:sp>
      <p:cxnSp>
        <p:nvCxnSpPr>
          <p:cNvPr id="819" name="Google Shape;819;p57"/>
          <p:cNvCxnSpPr/>
          <p:nvPr/>
        </p:nvCxnSpPr>
        <p:spPr>
          <a:xfrm flipH="1">
            <a:off x="2483063" y="4418300"/>
            <a:ext cx="3726300" cy="8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825" name="Google Shape;82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is a simple layer 4 protocol</a:t>
            </a:r>
            <a:endParaRPr/>
          </a:p>
          <a:p>
            <a:pPr indent="-342900" lvl="0" marL="457200" rtl="0" algn="l">
              <a:lnSpc>
                <a:spcPct val="125000"/>
              </a:lnSpc>
              <a:spcBef>
                <a:spcPts val="0"/>
              </a:spcBef>
              <a:spcAft>
                <a:spcPts val="0"/>
              </a:spcAft>
              <a:buSzPts val="1800"/>
              <a:buChar char="●"/>
            </a:pPr>
            <a:r>
              <a:rPr lang="en"/>
              <a:t>Uses ports to address processes</a:t>
            </a:r>
            <a:endParaRPr/>
          </a:p>
          <a:p>
            <a:pPr indent="-342900" lvl="0" marL="457200" rtl="0" algn="l">
              <a:lnSpc>
                <a:spcPct val="125000"/>
              </a:lnSpc>
              <a:spcBef>
                <a:spcPts val="0"/>
              </a:spcBef>
              <a:spcAft>
                <a:spcPts val="0"/>
              </a:spcAft>
              <a:buSzPts val="1800"/>
              <a:buChar char="●"/>
            </a:pPr>
            <a:r>
              <a:rPr lang="en"/>
              <a:t>Stateless</a:t>
            </a:r>
            <a:endParaRPr/>
          </a:p>
        </p:txBody>
      </p:sp>
      <p:sp>
        <p:nvSpPr>
          <p:cNvPr id="826" name="Google Shape;826;p5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Datagram</a:t>
            </a:r>
            <a:endParaRPr/>
          </a:p>
        </p:txBody>
      </p:sp>
      <p:sp>
        <p:nvSpPr>
          <p:cNvPr id="832" name="Google Shape;832;p5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UDP datagram</a:t>
            </a:r>
            <a:endParaRPr/>
          </a:p>
        </p:txBody>
      </p:sp>
      <p:sp>
        <p:nvSpPr>
          <p:cNvPr id="833" name="Google Shape;833;p5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a:t>
            </a:r>
            <a:endParaRPr/>
          </a:p>
        </p:txBody>
      </p:sp>
      <p:sp>
        <p:nvSpPr>
          <p:cNvPr id="839" name="Google Shape;83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UDP Header is 8 bytes only (IPv4)</a:t>
            </a:r>
            <a:endParaRPr/>
          </a:p>
          <a:p>
            <a:pPr indent="-342900" lvl="0" marL="457200" rtl="0" algn="l">
              <a:lnSpc>
                <a:spcPct val="125000"/>
              </a:lnSpc>
              <a:spcBef>
                <a:spcPts val="0"/>
              </a:spcBef>
              <a:spcAft>
                <a:spcPts val="0"/>
              </a:spcAft>
              <a:buSzPts val="1800"/>
              <a:buChar char="●"/>
            </a:pPr>
            <a:r>
              <a:rPr lang="en"/>
              <a:t>Datagram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p:txBody>
      </p:sp>
      <p:sp>
        <p:nvSpPr>
          <p:cNvPr id="840" name="Google Shape;840;p6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846" name="Google Shape;846;p61"/>
          <p:cNvGraphicFramePr/>
          <p:nvPr/>
        </p:nvGraphicFramePr>
        <p:xfrm>
          <a:off x="14200" y="1813625"/>
          <a:ext cx="3000000" cy="3000000"/>
        </p:xfrm>
        <a:graphic>
          <a:graphicData uri="http://schemas.openxmlformats.org/drawingml/2006/table">
            <a:tbl>
              <a:tblPr>
                <a:noFill/>
                <a:tableStyleId>{B6F59BCB-BE8F-4BD6-B4E2-ECA3648BCC7D}</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847" name="Google Shape;84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Datagram header</a:t>
            </a:r>
            <a:endParaRPr/>
          </a:p>
        </p:txBody>
      </p:sp>
      <p:sp>
        <p:nvSpPr>
          <p:cNvPr id="848" name="Google Shape;848;p61"/>
          <p:cNvSpPr txBox="1"/>
          <p:nvPr/>
        </p:nvSpPr>
        <p:spPr>
          <a:xfrm>
            <a:off x="117388" y="3813200"/>
            <a:ext cx="49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https://www.ietf.org/rfc/rfc768.txt</a:t>
            </a:r>
            <a:endParaRPr>
              <a:solidFill>
                <a:schemeClr val="dk1"/>
              </a:solidFill>
            </a:endParaRPr>
          </a:p>
          <a:p>
            <a:pPr indent="0" lvl="0" marL="0" rtl="0" algn="l">
              <a:spcBef>
                <a:spcPts val="0"/>
              </a:spcBef>
              <a:spcAft>
                <a:spcPts val="0"/>
              </a:spcAft>
              <a:buNone/>
            </a:pPr>
            <a:r>
              <a:rPr lang="en" u="sng">
                <a:solidFill>
                  <a:schemeClr val="hlink"/>
                </a:solidFill>
                <a:hlinkClick r:id="rId7"/>
              </a:rPr>
              <a:t>https://en.wikipedia.org/wiki/User_Datagram_Protocol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49" name="Google Shape;849;p61"/>
          <p:cNvSpPr/>
          <p:nvPr/>
        </p:nvSpPr>
        <p:spPr>
          <a:xfrm>
            <a:off x="1033388" y="293190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Gateway</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Most networks consists of </a:t>
            </a:r>
            <a:r>
              <a:rPr lang="en"/>
              <a:t>hosts and a Default Gateway</a:t>
            </a:r>
            <a:endParaRPr/>
          </a:p>
          <a:p>
            <a:pPr indent="-342900" lvl="0" marL="457200" rtl="0" algn="l">
              <a:lnSpc>
                <a:spcPct val="125000"/>
              </a:lnSpc>
              <a:spcBef>
                <a:spcPts val="0"/>
              </a:spcBef>
              <a:spcAft>
                <a:spcPts val="0"/>
              </a:spcAft>
              <a:buSzPts val="1800"/>
              <a:buChar char="●"/>
            </a:pPr>
            <a:r>
              <a:rPr lang="en"/>
              <a:t>Host A can talk to B directly if both are in the same subnet</a:t>
            </a:r>
            <a:endParaRPr/>
          </a:p>
          <a:p>
            <a:pPr indent="-342900" lvl="0" marL="457200" rtl="0" algn="l">
              <a:lnSpc>
                <a:spcPct val="125000"/>
              </a:lnSpc>
              <a:spcBef>
                <a:spcPts val="0"/>
              </a:spcBef>
              <a:spcAft>
                <a:spcPts val="0"/>
              </a:spcAft>
              <a:buSzPts val="1800"/>
              <a:buChar char="●"/>
            </a:pPr>
            <a:r>
              <a:rPr lang="en"/>
              <a:t>Otherwise A sends it to someone who might know, the gateway</a:t>
            </a:r>
            <a:endParaRPr/>
          </a:p>
          <a:p>
            <a:pPr indent="-342900" lvl="0" marL="457200" rtl="0" algn="l">
              <a:lnSpc>
                <a:spcPct val="125000"/>
              </a:lnSpc>
              <a:spcBef>
                <a:spcPts val="0"/>
              </a:spcBef>
              <a:spcAft>
                <a:spcPts val="0"/>
              </a:spcAft>
              <a:buSzPts val="1800"/>
              <a:buChar char="●"/>
            </a:pPr>
            <a:r>
              <a:rPr lang="en"/>
              <a:t>The Gateway has an IP Address and each host should know its gateway</a:t>
            </a:r>
            <a:endParaRPr/>
          </a:p>
        </p:txBody>
      </p:sp>
      <p:sp>
        <p:nvSpPr>
          <p:cNvPr id="85" name="Google Shape;85;p1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855" name="Google Shape;855;p62"/>
          <p:cNvGraphicFramePr/>
          <p:nvPr/>
        </p:nvGraphicFramePr>
        <p:xfrm>
          <a:off x="14200" y="1752550"/>
          <a:ext cx="3000000" cy="3000000"/>
        </p:xfrm>
        <a:graphic>
          <a:graphicData uri="http://schemas.openxmlformats.org/drawingml/2006/table">
            <a:tbl>
              <a:tblPr>
                <a:noFill/>
                <a:tableStyleId>{B6F59BCB-BE8F-4BD6-B4E2-ECA3648BCC7D}</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Source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Destination port</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Length</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Checksum</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bl>
          </a:graphicData>
        </a:graphic>
      </p:graphicFrame>
      <p:sp>
        <p:nvSpPr>
          <p:cNvPr id="856" name="Google Shape;85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Port and Destination Port</a:t>
            </a:r>
            <a:endParaRPr/>
          </a:p>
        </p:txBody>
      </p:sp>
      <p:sp>
        <p:nvSpPr>
          <p:cNvPr id="857" name="Google Shape;857;p62"/>
          <p:cNvSpPr/>
          <p:nvPr/>
        </p:nvSpPr>
        <p:spPr>
          <a:xfrm>
            <a:off x="1033388" y="2870825"/>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863" name="Google Shape;863;p63"/>
          <p:cNvGraphicFramePr/>
          <p:nvPr/>
        </p:nvGraphicFramePr>
        <p:xfrm>
          <a:off x="14200" y="1548975"/>
          <a:ext cx="3000000" cy="3000000"/>
        </p:xfrm>
        <a:graphic>
          <a:graphicData uri="http://schemas.openxmlformats.org/drawingml/2006/table">
            <a:tbl>
              <a:tblPr>
                <a:noFill/>
                <a:tableStyleId>{B6F59BCB-BE8F-4BD6-B4E2-ECA3648BCC7D}</a:tableStyleId>
              </a:tblPr>
              <a:tblGrid>
                <a:gridCol w="571500"/>
                <a:gridCol w="447675"/>
                <a:gridCol w="200025"/>
                <a:gridCol w="200025"/>
                <a:gridCol w="200025"/>
                <a:gridCol w="200025"/>
                <a:gridCol w="200025"/>
                <a:gridCol w="200025"/>
                <a:gridCol w="200025"/>
                <a:gridCol w="200025"/>
                <a:gridCol w="200025"/>
                <a:gridCol w="2000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gridCol w="276225"/>
              </a:tblGrid>
              <a:tr h="219075">
                <a:tc>
                  <a:txBody>
                    <a:bodyPr/>
                    <a:lstStyle/>
                    <a:p>
                      <a:pPr indent="0" lvl="0" marL="0" rtl="0" algn="ctr">
                        <a:lnSpc>
                          <a:spcPct val="115000"/>
                        </a:lnSpc>
                        <a:spcBef>
                          <a:spcPts val="0"/>
                        </a:spcBef>
                        <a:spcAft>
                          <a:spcPts val="0"/>
                        </a:spcAft>
                        <a:buNone/>
                      </a:pPr>
                      <a:r>
                        <a:rPr b="1" i="1" lang="en" sz="1050">
                          <a:solidFill>
                            <a:srgbClr val="F8F9FA"/>
                          </a:solidFill>
                          <a:highlight>
                            <a:schemeClr val="dk2"/>
                          </a:highlight>
                        </a:rPr>
                        <a:t>Offsets</a:t>
                      </a:r>
                      <a:endParaRPr b="1" i="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3">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1</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2</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3</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r>
              <a:tr h="3714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hlinkClick r:id="rId4">
                            <a:extLst>
                              <a:ext uri="{A12FA001-AC4F-418D-AE19-62706E023703}">
                                <ahyp:hlinkClr val="tx"/>
                              </a:ext>
                            </a:extLst>
                          </a:hlinkClick>
                        </a:rPr>
                        <a:t>Octet</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uFill>
                            <a:noFill/>
                          </a:uFill>
                          <a:latin typeface="Courier New"/>
                          <a:ea typeface="Courier New"/>
                          <a:cs typeface="Courier New"/>
                          <a:sym typeface="Courier New"/>
                          <a:hlinkClick r:id="rId5">
                            <a:extLst>
                              <a:ext uri="{A12FA001-AC4F-418D-AE19-62706E023703}">
                                <ahyp:hlinkClr val="tx"/>
                              </a:ext>
                            </a:extLst>
                          </a:hlinkClick>
                        </a:rPr>
                        <a:t>Bit</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19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23</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24</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25</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26</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27</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28</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29</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31</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 0</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Source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rgbClr val="F8F9FA"/>
                          </a:solidFill>
                          <a:highlight>
                            <a:schemeClr val="dk2"/>
                          </a:highlight>
                        </a:rPr>
                        <a:t>Destination port</a:t>
                      </a:r>
                      <a:endParaRPr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4</a:t>
                      </a:r>
                      <a:endParaRPr b="1" sz="1050">
                        <a:solidFill>
                          <a:srgbClr val="F8F9FA"/>
                        </a:solidFill>
                        <a:highlight>
                          <a:schemeClr val="dk2"/>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latin typeface="Courier New"/>
                          <a:ea typeface="Courier New"/>
                          <a:cs typeface="Courier New"/>
                          <a:sym typeface="Courier New"/>
                        </a:rPr>
                        <a:t>32</a:t>
                      </a:r>
                      <a:endParaRPr b="1" sz="1050">
                        <a:solidFill>
                          <a:srgbClr val="F8F9FA"/>
                        </a:solidFill>
                        <a:highlight>
                          <a:schemeClr val="dk2"/>
                        </a:highlight>
                        <a:latin typeface="Courier New"/>
                        <a:ea typeface="Courier New"/>
                        <a:cs typeface="Courier New"/>
                        <a:sym typeface="Courier New"/>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Length</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Checksum</a:t>
                      </a:r>
                      <a:endParaRPr sz="1050">
                        <a:solidFill>
                          <a:schemeClr val="dk2"/>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bl>
          </a:graphicData>
        </a:graphic>
      </p:graphicFrame>
      <p:sp>
        <p:nvSpPr>
          <p:cNvPr id="864" name="Google Shape;86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 &amp; Checksum</a:t>
            </a:r>
            <a:endParaRPr/>
          </a:p>
        </p:txBody>
      </p:sp>
      <p:sp>
        <p:nvSpPr>
          <p:cNvPr id="865" name="Google Shape;865;p63"/>
          <p:cNvSpPr/>
          <p:nvPr/>
        </p:nvSpPr>
        <p:spPr>
          <a:xfrm>
            <a:off x="1033388" y="2701250"/>
            <a:ext cx="8096400" cy="793800"/>
          </a:xfrm>
          <a:prstGeom prst="rect">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Data</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4"/>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UDP Pros and Cons</a:t>
            </a:r>
            <a:endParaRPr/>
          </a:p>
        </p:txBody>
      </p:sp>
      <p:sp>
        <p:nvSpPr>
          <p:cNvPr id="871" name="Google Shape;871;p64"/>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UDP</a:t>
            </a:r>
            <a:endParaRPr/>
          </a:p>
        </p:txBody>
      </p:sp>
      <p:sp>
        <p:nvSpPr>
          <p:cNvPr id="872" name="Google Shape;872;p64"/>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Pros</a:t>
            </a:r>
            <a:endParaRPr/>
          </a:p>
        </p:txBody>
      </p:sp>
      <p:sp>
        <p:nvSpPr>
          <p:cNvPr id="878" name="Google Shape;87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Simple protocol</a:t>
            </a:r>
            <a:endParaRPr/>
          </a:p>
          <a:p>
            <a:pPr indent="-342900" lvl="0" marL="457200" rtl="0" algn="l">
              <a:lnSpc>
                <a:spcPct val="125000"/>
              </a:lnSpc>
              <a:spcBef>
                <a:spcPts val="0"/>
              </a:spcBef>
              <a:spcAft>
                <a:spcPts val="0"/>
              </a:spcAft>
              <a:buSzPts val="1800"/>
              <a:buChar char="●"/>
            </a:pPr>
            <a:r>
              <a:rPr lang="en"/>
              <a:t>Header size is small so datagrams are small</a:t>
            </a:r>
            <a:endParaRPr/>
          </a:p>
          <a:p>
            <a:pPr indent="-342900" lvl="0" marL="457200" rtl="0" algn="l">
              <a:lnSpc>
                <a:spcPct val="125000"/>
              </a:lnSpc>
              <a:spcBef>
                <a:spcPts val="0"/>
              </a:spcBef>
              <a:spcAft>
                <a:spcPts val="0"/>
              </a:spcAft>
              <a:buSzPts val="1800"/>
              <a:buChar char="●"/>
            </a:pPr>
            <a:r>
              <a:rPr lang="en"/>
              <a:t>Uses less bandwidth</a:t>
            </a:r>
            <a:endParaRPr/>
          </a:p>
          <a:p>
            <a:pPr indent="-342900" lvl="0" marL="457200" rtl="0" algn="l">
              <a:lnSpc>
                <a:spcPct val="125000"/>
              </a:lnSpc>
              <a:spcBef>
                <a:spcPts val="0"/>
              </a:spcBef>
              <a:spcAft>
                <a:spcPts val="0"/>
              </a:spcAft>
              <a:buSzPts val="1800"/>
              <a:buChar char="●"/>
            </a:pPr>
            <a:r>
              <a:rPr lang="en"/>
              <a:t>Stateless</a:t>
            </a:r>
            <a:endParaRPr/>
          </a:p>
          <a:p>
            <a:pPr indent="-342900" lvl="0" marL="457200" rtl="0" algn="l">
              <a:lnSpc>
                <a:spcPct val="125000"/>
              </a:lnSpc>
              <a:spcBef>
                <a:spcPts val="0"/>
              </a:spcBef>
              <a:spcAft>
                <a:spcPts val="0"/>
              </a:spcAft>
              <a:buSzPts val="1800"/>
              <a:buChar char="●"/>
            </a:pPr>
            <a:r>
              <a:rPr lang="en"/>
              <a:t>Consumes less memory (no state stored in the server/client)  </a:t>
            </a:r>
            <a:endParaRPr/>
          </a:p>
          <a:p>
            <a:pPr indent="-342900" lvl="0" marL="457200" rtl="0" algn="l">
              <a:lnSpc>
                <a:spcPct val="125000"/>
              </a:lnSpc>
              <a:spcBef>
                <a:spcPts val="0"/>
              </a:spcBef>
              <a:spcAft>
                <a:spcPts val="0"/>
              </a:spcAft>
              <a:buSzPts val="1800"/>
              <a:buChar char="●"/>
            </a:pPr>
            <a:r>
              <a:rPr lang="en"/>
              <a:t>Low latency - no handshake , order, retransmission or </a:t>
            </a:r>
            <a:r>
              <a:rPr lang="en"/>
              <a:t>guaranteed</a:t>
            </a:r>
            <a:r>
              <a:rPr lang="en"/>
              <a:t> delivery</a:t>
            </a:r>
            <a:endParaRPr/>
          </a:p>
        </p:txBody>
      </p:sp>
      <p:sp>
        <p:nvSpPr>
          <p:cNvPr id="879" name="Google Shape;879;p6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Cons</a:t>
            </a:r>
            <a:endParaRPr/>
          </a:p>
        </p:txBody>
      </p:sp>
      <p:sp>
        <p:nvSpPr>
          <p:cNvPr id="885" name="Google Shape;88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No </a:t>
            </a:r>
            <a:r>
              <a:rPr lang="en"/>
              <a:t>acknowledgement</a:t>
            </a:r>
            <a:endParaRPr/>
          </a:p>
          <a:p>
            <a:pPr indent="-342900" lvl="0" marL="457200" rtl="0" algn="l">
              <a:lnSpc>
                <a:spcPct val="125000"/>
              </a:lnSpc>
              <a:spcBef>
                <a:spcPts val="0"/>
              </a:spcBef>
              <a:spcAft>
                <a:spcPts val="0"/>
              </a:spcAft>
              <a:buSzPts val="1800"/>
              <a:buChar char="●"/>
            </a:pPr>
            <a:r>
              <a:rPr lang="en"/>
              <a:t>No guarantee delivery</a:t>
            </a:r>
            <a:endParaRPr/>
          </a:p>
          <a:p>
            <a:pPr indent="-342900" lvl="0" marL="457200" rtl="0" algn="l">
              <a:lnSpc>
                <a:spcPct val="125000"/>
              </a:lnSpc>
              <a:spcBef>
                <a:spcPts val="0"/>
              </a:spcBef>
              <a:spcAft>
                <a:spcPts val="0"/>
              </a:spcAft>
              <a:buSzPts val="1800"/>
              <a:buChar char="●"/>
            </a:pPr>
            <a:r>
              <a:rPr lang="en"/>
              <a:t>Connection-less - anyone can send data without prior knowledge</a:t>
            </a:r>
            <a:endParaRPr/>
          </a:p>
          <a:p>
            <a:pPr indent="-342900" lvl="0" marL="457200" rtl="0" algn="l">
              <a:lnSpc>
                <a:spcPct val="125000"/>
              </a:lnSpc>
              <a:spcBef>
                <a:spcPts val="0"/>
              </a:spcBef>
              <a:spcAft>
                <a:spcPts val="0"/>
              </a:spcAft>
              <a:buSzPts val="1800"/>
              <a:buChar char="●"/>
            </a:pPr>
            <a:r>
              <a:rPr lang="en"/>
              <a:t>No flow control</a:t>
            </a:r>
            <a:endParaRPr/>
          </a:p>
          <a:p>
            <a:pPr indent="-342900" lvl="0" marL="457200" rtl="0" algn="l">
              <a:lnSpc>
                <a:spcPct val="125000"/>
              </a:lnSpc>
              <a:spcBef>
                <a:spcPts val="0"/>
              </a:spcBef>
              <a:spcAft>
                <a:spcPts val="0"/>
              </a:spcAft>
              <a:buSzPts val="1800"/>
              <a:buChar char="●"/>
            </a:pPr>
            <a:r>
              <a:rPr lang="en"/>
              <a:t>No congestion control</a:t>
            </a:r>
            <a:endParaRPr/>
          </a:p>
          <a:p>
            <a:pPr indent="-342900" lvl="0" marL="457200" rtl="0" algn="l">
              <a:lnSpc>
                <a:spcPct val="125000"/>
              </a:lnSpc>
              <a:spcBef>
                <a:spcPts val="0"/>
              </a:spcBef>
              <a:spcAft>
                <a:spcPts val="0"/>
              </a:spcAft>
              <a:buSzPts val="1800"/>
              <a:buChar char="●"/>
            </a:pPr>
            <a:r>
              <a:rPr lang="en"/>
              <a:t>No ordered packets</a:t>
            </a:r>
            <a:endParaRPr/>
          </a:p>
          <a:p>
            <a:pPr indent="-342900" lvl="0" marL="457200" rtl="0" algn="l">
              <a:lnSpc>
                <a:spcPct val="125000"/>
              </a:lnSpc>
              <a:spcBef>
                <a:spcPts val="0"/>
              </a:spcBef>
              <a:spcAft>
                <a:spcPts val="0"/>
              </a:spcAft>
              <a:buSzPts val="1800"/>
              <a:buChar char="●"/>
            </a:pPr>
            <a:r>
              <a:rPr lang="en"/>
              <a:t>Security - can be easily spoofed</a:t>
            </a:r>
            <a:endParaRPr/>
          </a:p>
        </p:txBody>
      </p:sp>
      <p:sp>
        <p:nvSpPr>
          <p:cNvPr id="886" name="Google Shape;886;p6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endParaRPr/>
          </a:p>
        </p:txBody>
      </p:sp>
      <p:sp>
        <p:nvSpPr>
          <p:cNvPr id="892" name="Google Shape;892;p6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Transmission Control Protocol</a:t>
            </a:r>
            <a:endParaRPr/>
          </a:p>
        </p:txBody>
      </p:sp>
      <p:sp>
        <p:nvSpPr>
          <p:cNvPr id="893" name="Google Shape;893;p6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endParaRPr/>
          </a:p>
        </p:txBody>
      </p:sp>
      <p:sp>
        <p:nvSpPr>
          <p:cNvPr id="899" name="Google Shape;89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Ability to address processes in a host using ports</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Connection</a:t>
            </a:r>
            <a:endParaRPr/>
          </a:p>
          <a:p>
            <a:pPr indent="-342900" lvl="0" marL="457200" rtl="0" algn="l">
              <a:lnSpc>
                <a:spcPct val="125000"/>
              </a:lnSpc>
              <a:spcBef>
                <a:spcPts val="0"/>
              </a:spcBef>
              <a:spcAft>
                <a:spcPts val="0"/>
              </a:spcAft>
              <a:buSzPts val="1800"/>
              <a:buChar char="●"/>
            </a:pPr>
            <a:r>
              <a:rPr lang="en"/>
              <a:t>Requires handshake</a:t>
            </a:r>
            <a:endParaRPr/>
          </a:p>
          <a:p>
            <a:pPr indent="-342900" lvl="0" marL="457200" rtl="0" algn="l">
              <a:lnSpc>
                <a:spcPct val="125000"/>
              </a:lnSpc>
              <a:spcBef>
                <a:spcPts val="0"/>
              </a:spcBef>
              <a:spcAft>
                <a:spcPts val="0"/>
              </a:spcAft>
              <a:buSzPts val="1800"/>
              <a:buChar char="●"/>
            </a:pPr>
            <a:r>
              <a:rPr lang="en"/>
              <a:t>20 bytes headers Segment (can go to 60)</a:t>
            </a:r>
            <a:endParaRPr/>
          </a:p>
          <a:p>
            <a:pPr indent="-342900" lvl="0" marL="457200" rtl="0" algn="l">
              <a:lnSpc>
                <a:spcPct val="125000"/>
              </a:lnSpc>
              <a:spcBef>
                <a:spcPts val="0"/>
              </a:spcBef>
              <a:spcAft>
                <a:spcPts val="0"/>
              </a:spcAft>
              <a:buSzPts val="1800"/>
              <a:buChar char="●"/>
            </a:pPr>
            <a:r>
              <a:rPr lang="en"/>
              <a:t>Stateful</a:t>
            </a:r>
            <a:endParaRPr/>
          </a:p>
        </p:txBody>
      </p:sp>
      <p:sp>
        <p:nvSpPr>
          <p:cNvPr id="900" name="Google Shape;900;p6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Use cases</a:t>
            </a:r>
            <a:endParaRPr/>
          </a:p>
        </p:txBody>
      </p:sp>
      <p:sp>
        <p:nvSpPr>
          <p:cNvPr id="906" name="Google Shape;90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Reliable communication</a:t>
            </a:r>
            <a:endParaRPr/>
          </a:p>
          <a:p>
            <a:pPr indent="-342900" lvl="0" marL="457200" rtl="0" algn="l">
              <a:lnSpc>
                <a:spcPct val="125000"/>
              </a:lnSpc>
              <a:spcBef>
                <a:spcPts val="0"/>
              </a:spcBef>
              <a:spcAft>
                <a:spcPts val="0"/>
              </a:spcAft>
              <a:buSzPts val="1800"/>
              <a:buChar char="●"/>
            </a:pPr>
            <a:r>
              <a:rPr lang="en"/>
              <a:t>Remote shell </a:t>
            </a:r>
            <a:endParaRPr/>
          </a:p>
          <a:p>
            <a:pPr indent="-342900" lvl="0" marL="457200" rtl="0" algn="l">
              <a:lnSpc>
                <a:spcPct val="125000"/>
              </a:lnSpc>
              <a:spcBef>
                <a:spcPts val="0"/>
              </a:spcBef>
              <a:spcAft>
                <a:spcPts val="0"/>
              </a:spcAft>
              <a:buSzPts val="1800"/>
              <a:buChar char="●"/>
            </a:pPr>
            <a:r>
              <a:rPr lang="en"/>
              <a:t>Database connections</a:t>
            </a:r>
            <a:endParaRPr/>
          </a:p>
          <a:p>
            <a:pPr indent="-342900" lvl="0" marL="457200" rtl="0" algn="l">
              <a:lnSpc>
                <a:spcPct val="125000"/>
              </a:lnSpc>
              <a:spcBef>
                <a:spcPts val="0"/>
              </a:spcBef>
              <a:spcAft>
                <a:spcPts val="0"/>
              </a:spcAft>
              <a:buSzPts val="1800"/>
              <a:buChar char="●"/>
            </a:pPr>
            <a:r>
              <a:rPr lang="en"/>
              <a:t>Web communications </a:t>
            </a:r>
            <a:endParaRPr/>
          </a:p>
          <a:p>
            <a:pPr indent="-342900" lvl="0" marL="457200" rtl="0" algn="l">
              <a:lnSpc>
                <a:spcPct val="125000"/>
              </a:lnSpc>
              <a:spcBef>
                <a:spcPts val="0"/>
              </a:spcBef>
              <a:spcAft>
                <a:spcPts val="0"/>
              </a:spcAft>
              <a:buSzPts val="1800"/>
              <a:buChar char="●"/>
            </a:pPr>
            <a:r>
              <a:rPr lang="en"/>
              <a:t>Any bidirectional communication</a:t>
            </a:r>
            <a:endParaRPr/>
          </a:p>
        </p:txBody>
      </p:sp>
      <p:sp>
        <p:nvSpPr>
          <p:cNvPr id="907" name="Google Shape;907;p6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908" name="Google Shape;908;p69"/>
          <p:cNvCxnSpPr>
            <a:stCxn id="909" idx="1"/>
            <a:endCxn id="910"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triangle"/>
            <a:tailEnd len="med" w="med" type="triangle"/>
          </a:ln>
        </p:spPr>
      </p:cxnSp>
      <p:grpSp>
        <p:nvGrpSpPr>
          <p:cNvPr id="911" name="Google Shape;911;p69"/>
          <p:cNvGrpSpPr/>
          <p:nvPr/>
        </p:nvGrpSpPr>
        <p:grpSpPr>
          <a:xfrm>
            <a:off x="6209363" y="3390425"/>
            <a:ext cx="790176" cy="523250"/>
            <a:chOff x="6861863" y="3530550"/>
            <a:chExt cx="790176" cy="523250"/>
          </a:xfrm>
        </p:grpSpPr>
        <p:pic>
          <p:nvPicPr>
            <p:cNvPr id="909" name="Google Shape;909;p69"/>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912" name="Google Shape;912;p69"/>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t>
              </a:r>
              <a:endParaRPr>
                <a:solidFill>
                  <a:schemeClr val="dk1"/>
                </a:solidFill>
              </a:endParaRPr>
            </a:p>
          </p:txBody>
        </p:sp>
      </p:grpSp>
      <p:grpSp>
        <p:nvGrpSpPr>
          <p:cNvPr id="913" name="Google Shape;913;p69"/>
          <p:cNvGrpSpPr/>
          <p:nvPr/>
        </p:nvGrpSpPr>
        <p:grpSpPr>
          <a:xfrm>
            <a:off x="1692900" y="3398650"/>
            <a:ext cx="790176" cy="523250"/>
            <a:chOff x="2666325" y="4298650"/>
            <a:chExt cx="790176" cy="523250"/>
          </a:xfrm>
        </p:grpSpPr>
        <p:pic>
          <p:nvPicPr>
            <p:cNvPr id="910" name="Google Shape;910;p6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14" name="Google Shape;914;p69"/>
            <p:cNvSpPr txBox="1"/>
            <p:nvPr/>
          </p:nvSpPr>
          <p:spPr>
            <a:xfrm>
              <a:off x="2875538" y="4298650"/>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a:t>
              </a:r>
              <a:endParaRPr>
                <a:solidFill>
                  <a:schemeClr val="dk1"/>
                </a:solidFill>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920" name="Google Shape;920;p70"/>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Connection is a Layer 5 (session) </a:t>
            </a:r>
            <a:endParaRPr/>
          </a:p>
          <a:p>
            <a:pPr indent="-342900" lvl="0" marL="457200" rtl="0" algn="l">
              <a:lnSpc>
                <a:spcPct val="125000"/>
              </a:lnSpc>
              <a:spcBef>
                <a:spcPts val="0"/>
              </a:spcBef>
              <a:spcAft>
                <a:spcPts val="0"/>
              </a:spcAft>
              <a:buSzPts val="1800"/>
              <a:buChar char="●"/>
            </a:pPr>
            <a:r>
              <a:rPr lang="en"/>
              <a:t>Connection is an agreement between client and server</a:t>
            </a:r>
            <a:endParaRPr/>
          </a:p>
          <a:p>
            <a:pPr indent="-342900" lvl="0" marL="457200" rtl="0" algn="l">
              <a:lnSpc>
                <a:spcPct val="125000"/>
              </a:lnSpc>
              <a:spcBef>
                <a:spcPts val="0"/>
              </a:spcBef>
              <a:spcAft>
                <a:spcPts val="0"/>
              </a:spcAft>
              <a:buSzPts val="1800"/>
              <a:buChar char="●"/>
            </a:pPr>
            <a:r>
              <a:rPr lang="en"/>
              <a:t>Must create a connection to send data</a:t>
            </a:r>
            <a:endParaRPr/>
          </a:p>
          <a:p>
            <a:pPr indent="-342900" lvl="0" marL="457200" rtl="0" algn="l">
              <a:lnSpc>
                <a:spcPct val="125000"/>
              </a:lnSpc>
              <a:spcBef>
                <a:spcPts val="0"/>
              </a:spcBef>
              <a:spcAft>
                <a:spcPts val="0"/>
              </a:spcAft>
              <a:buSzPts val="1800"/>
              <a:buChar char="●"/>
            </a:pPr>
            <a:r>
              <a:rPr lang="en"/>
              <a:t>Connection is identified by 4 properties</a:t>
            </a:r>
            <a:endParaRPr/>
          </a:p>
          <a:p>
            <a:pPr indent="-317500" lvl="1" marL="914400" rtl="0" algn="l">
              <a:lnSpc>
                <a:spcPct val="125000"/>
              </a:lnSpc>
              <a:spcBef>
                <a:spcPts val="0"/>
              </a:spcBef>
              <a:spcAft>
                <a:spcPts val="0"/>
              </a:spcAft>
              <a:buSzPts val="1400"/>
              <a:buChar char="○"/>
            </a:pPr>
            <a:r>
              <a:rPr lang="en"/>
              <a:t>SourceIP-SourcePort</a:t>
            </a:r>
            <a:endParaRPr/>
          </a:p>
          <a:p>
            <a:pPr indent="-317500" lvl="1" marL="914400" rtl="0" algn="l">
              <a:lnSpc>
                <a:spcPct val="125000"/>
              </a:lnSpc>
              <a:spcBef>
                <a:spcPts val="0"/>
              </a:spcBef>
              <a:spcAft>
                <a:spcPts val="0"/>
              </a:spcAft>
              <a:buSzPts val="1400"/>
              <a:buChar char="○"/>
            </a:pPr>
            <a:r>
              <a:rPr lang="en"/>
              <a:t>DestinationIP-DestinationPort</a:t>
            </a:r>
            <a:endParaRPr/>
          </a:p>
        </p:txBody>
      </p:sp>
      <p:sp>
        <p:nvSpPr>
          <p:cNvPr id="921" name="Google Shape;921;p7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Connection</a:t>
            </a:r>
            <a:endParaRPr/>
          </a:p>
        </p:txBody>
      </p:sp>
      <p:sp>
        <p:nvSpPr>
          <p:cNvPr id="927" name="Google Shape;927;p71"/>
          <p:cNvSpPr txBox="1"/>
          <p:nvPr>
            <p:ph idx="1" type="body"/>
          </p:nvPr>
        </p:nvSpPr>
        <p:spPr>
          <a:xfrm>
            <a:off x="276425" y="114372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Can’t send data outside of a connection</a:t>
            </a:r>
            <a:endParaRPr/>
          </a:p>
          <a:p>
            <a:pPr indent="-342900" lvl="0" marL="457200" rtl="0" algn="l">
              <a:lnSpc>
                <a:spcPct val="125000"/>
              </a:lnSpc>
              <a:spcBef>
                <a:spcPts val="0"/>
              </a:spcBef>
              <a:spcAft>
                <a:spcPts val="0"/>
              </a:spcAft>
              <a:buSzPts val="1800"/>
              <a:buChar char="●"/>
            </a:pPr>
            <a:r>
              <a:rPr lang="en"/>
              <a:t>Sometimes called socket or file descriptor</a:t>
            </a:r>
            <a:endParaRPr/>
          </a:p>
          <a:p>
            <a:pPr indent="-342900" lvl="0" marL="457200" rtl="0" algn="l">
              <a:lnSpc>
                <a:spcPct val="125000"/>
              </a:lnSpc>
              <a:spcBef>
                <a:spcPts val="0"/>
              </a:spcBef>
              <a:spcAft>
                <a:spcPts val="0"/>
              </a:spcAft>
              <a:buSzPts val="1800"/>
              <a:buChar char="●"/>
            </a:pPr>
            <a:r>
              <a:rPr lang="en"/>
              <a:t>Requires a 3-way TCP handshake</a:t>
            </a:r>
            <a:endParaRPr/>
          </a:p>
          <a:p>
            <a:pPr indent="-342900" lvl="0" marL="457200" rtl="0" algn="l">
              <a:lnSpc>
                <a:spcPct val="125000"/>
              </a:lnSpc>
              <a:spcBef>
                <a:spcPts val="0"/>
              </a:spcBef>
              <a:spcAft>
                <a:spcPts val="0"/>
              </a:spcAft>
              <a:buSzPts val="1800"/>
              <a:buChar char="●"/>
            </a:pPr>
            <a:r>
              <a:rPr lang="en"/>
              <a:t>Segments are sequenced and ordered</a:t>
            </a:r>
            <a:endParaRPr/>
          </a:p>
          <a:p>
            <a:pPr indent="-342900" lvl="0" marL="457200" rtl="0" algn="l">
              <a:lnSpc>
                <a:spcPct val="125000"/>
              </a:lnSpc>
              <a:spcBef>
                <a:spcPts val="0"/>
              </a:spcBef>
              <a:spcAft>
                <a:spcPts val="0"/>
              </a:spcAft>
              <a:buSzPts val="1800"/>
              <a:buChar char="●"/>
            </a:pPr>
            <a:r>
              <a:rPr lang="en"/>
              <a:t>Segments are acknowledged</a:t>
            </a:r>
            <a:endParaRPr/>
          </a:p>
          <a:p>
            <a:pPr indent="-342900" lvl="0" marL="457200" rtl="0" algn="l">
              <a:lnSpc>
                <a:spcPct val="125000"/>
              </a:lnSpc>
              <a:spcBef>
                <a:spcPts val="0"/>
              </a:spcBef>
              <a:spcAft>
                <a:spcPts val="0"/>
              </a:spcAft>
              <a:buSzPts val="1800"/>
              <a:buChar char="●"/>
            </a:pPr>
            <a:r>
              <a:rPr lang="en"/>
              <a:t>Lost segments are </a:t>
            </a:r>
            <a:r>
              <a:rPr lang="en"/>
              <a:t>retransmitted</a:t>
            </a:r>
            <a:r>
              <a:rPr lang="en"/>
              <a:t> </a:t>
            </a:r>
            <a:endParaRPr/>
          </a:p>
        </p:txBody>
      </p:sp>
      <p:sp>
        <p:nvSpPr>
          <p:cNvPr id="928" name="Google Shape;928;p7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lang="en"/>
              <a:t>Host 192.168.1.3 wants to talk to 192.168.1.2</a:t>
            </a:r>
            <a:endParaRPr/>
          </a:p>
        </p:txBody>
      </p:sp>
      <p:grpSp>
        <p:nvGrpSpPr>
          <p:cNvPr id="93" name="Google Shape;93;p18"/>
          <p:cNvGrpSpPr/>
          <p:nvPr/>
        </p:nvGrpSpPr>
        <p:grpSpPr>
          <a:xfrm>
            <a:off x="4119708" y="1537802"/>
            <a:ext cx="674652" cy="445966"/>
            <a:chOff x="2666325" y="4298650"/>
            <a:chExt cx="790176" cy="523250"/>
          </a:xfrm>
        </p:grpSpPr>
        <p:pic>
          <p:nvPicPr>
            <p:cNvPr id="94" name="Google Shape;94;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5" name="Google Shape;95;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96" name="Google Shape;96;p18"/>
          <p:cNvGrpSpPr/>
          <p:nvPr/>
        </p:nvGrpSpPr>
        <p:grpSpPr>
          <a:xfrm>
            <a:off x="4119708" y="2444314"/>
            <a:ext cx="674652" cy="445966"/>
            <a:chOff x="2666325" y="4298650"/>
            <a:chExt cx="790176" cy="523250"/>
          </a:xfrm>
        </p:grpSpPr>
        <p:pic>
          <p:nvPicPr>
            <p:cNvPr id="97" name="Google Shape;97;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98" name="Google Shape;98;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99" name="Google Shape;99;p18"/>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100" name="Google Shape;100;p18"/>
          <p:cNvGrpSpPr/>
          <p:nvPr/>
        </p:nvGrpSpPr>
        <p:grpSpPr>
          <a:xfrm>
            <a:off x="4119708" y="3272836"/>
            <a:ext cx="674652" cy="445966"/>
            <a:chOff x="2666325" y="4298650"/>
            <a:chExt cx="790176" cy="523250"/>
          </a:xfrm>
        </p:grpSpPr>
        <p:pic>
          <p:nvPicPr>
            <p:cNvPr id="101" name="Google Shape;101;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2" name="Google Shape;102;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3" name="Google Shape;103;p18"/>
          <p:cNvGrpSpPr/>
          <p:nvPr/>
        </p:nvGrpSpPr>
        <p:grpSpPr>
          <a:xfrm>
            <a:off x="7586104" y="1576797"/>
            <a:ext cx="674652" cy="445966"/>
            <a:chOff x="2666325" y="4298650"/>
            <a:chExt cx="790176" cy="523250"/>
          </a:xfrm>
        </p:grpSpPr>
        <p:pic>
          <p:nvPicPr>
            <p:cNvPr id="104" name="Google Shape;104;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5" name="Google Shape;105;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6" name="Google Shape;106;p18"/>
          <p:cNvGrpSpPr/>
          <p:nvPr/>
        </p:nvGrpSpPr>
        <p:grpSpPr>
          <a:xfrm>
            <a:off x="7586104" y="2483309"/>
            <a:ext cx="674652" cy="445966"/>
            <a:chOff x="2666325" y="4298650"/>
            <a:chExt cx="790176" cy="523250"/>
          </a:xfrm>
        </p:grpSpPr>
        <p:pic>
          <p:nvPicPr>
            <p:cNvPr id="107" name="Google Shape;107;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08" name="Google Shape;108;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09" name="Google Shape;109;p18"/>
          <p:cNvGrpSpPr/>
          <p:nvPr/>
        </p:nvGrpSpPr>
        <p:grpSpPr>
          <a:xfrm>
            <a:off x="7586104" y="3311831"/>
            <a:ext cx="674652" cy="445966"/>
            <a:chOff x="2666325" y="4298650"/>
            <a:chExt cx="790176" cy="523250"/>
          </a:xfrm>
        </p:grpSpPr>
        <p:pic>
          <p:nvPicPr>
            <p:cNvPr id="110" name="Google Shape;110;p18"/>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11" name="Google Shape;111;p18"/>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12" name="Google Shape;112;p18"/>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113" name="Google Shape;113;p18"/>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114" name="Google Shape;114;p18"/>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115" name="Google Shape;115;p18"/>
          <p:cNvCxnSpPr/>
          <p:nvPr/>
        </p:nvCxnSpPr>
        <p:spPr>
          <a:xfrm flipH="1" rot="10800000">
            <a:off x="4787500" y="2609225"/>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116" name="Google Shape;116;p18"/>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18"/>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18"/>
          <p:cNvCxnSpPr/>
          <p:nvPr/>
        </p:nvCxnSpPr>
        <p:spPr>
          <a:xfrm rot="10800000">
            <a:off x="6589925" y="2651463"/>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8"/>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120" name="Google Shape;120;p18"/>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1" name="Google Shape;121;p18"/>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2" name="Google Shape;122;p18"/>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3" name="Google Shape;123;p18"/>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4" name="Google Shape;124;p18"/>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5" name="Google Shape;125;p18"/>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26" name="Google Shape;126;p18"/>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192.168.1.2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192.168.1.2 = </a:t>
            </a:r>
            <a:br>
              <a:rPr lang="en"/>
            </a:br>
            <a:r>
              <a:rPr lang="en"/>
              <a:t>192.168.1.0</a:t>
            </a:r>
            <a:endParaRPr/>
          </a:p>
          <a:p>
            <a:pPr indent="-325755" lvl="0" marL="457200" rtl="0" algn="l">
              <a:lnSpc>
                <a:spcPct val="125000"/>
              </a:lnSpc>
              <a:spcBef>
                <a:spcPts val="0"/>
              </a:spcBef>
              <a:spcAft>
                <a:spcPts val="0"/>
              </a:spcAft>
              <a:buSzPct val="100000"/>
              <a:buChar char="●"/>
            </a:pPr>
            <a:r>
              <a:rPr lang="en"/>
              <a:t>Same subnet ! no need to route</a:t>
            </a:r>
            <a:br>
              <a:rPr lang="en"/>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Multiplexing and demultiplexing</a:t>
            </a:r>
            <a:endParaRPr/>
          </a:p>
        </p:txBody>
      </p:sp>
      <p:sp>
        <p:nvSpPr>
          <p:cNvPr id="934" name="Google Shape;934;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target hosts only</a:t>
            </a:r>
            <a:endParaRPr/>
          </a:p>
          <a:p>
            <a:pPr indent="-342900" lvl="0" marL="457200" rtl="0" algn="l">
              <a:lnSpc>
                <a:spcPct val="125000"/>
              </a:lnSpc>
              <a:spcBef>
                <a:spcPts val="0"/>
              </a:spcBef>
              <a:spcAft>
                <a:spcPts val="0"/>
              </a:spcAft>
              <a:buSzPts val="1800"/>
              <a:buChar char="●"/>
            </a:pPr>
            <a:r>
              <a:rPr lang="en"/>
              <a:t>Hosts run many apps each with different requirements</a:t>
            </a:r>
            <a:endParaRPr/>
          </a:p>
          <a:p>
            <a:pPr indent="-342900" lvl="0" marL="457200" rtl="0" algn="l">
              <a:lnSpc>
                <a:spcPct val="125000"/>
              </a:lnSpc>
              <a:spcBef>
                <a:spcPts val="0"/>
              </a:spcBef>
              <a:spcAft>
                <a:spcPts val="0"/>
              </a:spcAft>
              <a:buSzPts val="1800"/>
              <a:buChar char="●"/>
            </a:pPr>
            <a:r>
              <a:rPr lang="en"/>
              <a:t>Ports now identify the “app” or “process”</a:t>
            </a:r>
            <a:endParaRPr/>
          </a:p>
          <a:p>
            <a:pPr indent="-342900" lvl="0" marL="457200" rtl="0" algn="l">
              <a:lnSpc>
                <a:spcPct val="125000"/>
              </a:lnSpc>
              <a:spcBef>
                <a:spcPts val="0"/>
              </a:spcBef>
              <a:spcAft>
                <a:spcPts val="0"/>
              </a:spcAft>
              <a:buSzPts val="1800"/>
              <a:buChar char="●"/>
            </a:pPr>
            <a:r>
              <a:rPr lang="en"/>
              <a:t>Sender multiplexes all its apps into TCP connections</a:t>
            </a:r>
            <a:endParaRPr/>
          </a:p>
          <a:p>
            <a:pPr indent="-342900" lvl="0" marL="457200" rtl="0" algn="l">
              <a:lnSpc>
                <a:spcPct val="125000"/>
              </a:lnSpc>
              <a:spcBef>
                <a:spcPts val="0"/>
              </a:spcBef>
              <a:spcAft>
                <a:spcPts val="0"/>
              </a:spcAft>
              <a:buSzPts val="1800"/>
              <a:buChar char="●"/>
            </a:pPr>
            <a:r>
              <a:rPr lang="en"/>
              <a:t>Receiver demultiplex TCP </a:t>
            </a:r>
            <a:r>
              <a:rPr lang="en"/>
              <a:t>segments</a:t>
            </a:r>
            <a:r>
              <a:rPr lang="en"/>
              <a:t> to each app based on connection pairs</a:t>
            </a:r>
            <a:endParaRPr/>
          </a:p>
        </p:txBody>
      </p:sp>
      <p:sp>
        <p:nvSpPr>
          <p:cNvPr id="935" name="Google Shape;935;p7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936" name="Google Shape;936;p72"/>
          <p:cNvCxnSpPr>
            <a:stCxn id="937" idx="1"/>
            <a:endCxn id="938" idx="3"/>
          </p:cNvCxnSpPr>
          <p:nvPr/>
        </p:nvCxnSpPr>
        <p:spPr>
          <a:xfrm flipH="1">
            <a:off x="2483063" y="3652050"/>
            <a:ext cx="3726300" cy="8100"/>
          </a:xfrm>
          <a:prstGeom prst="straightConnector1">
            <a:avLst/>
          </a:prstGeom>
          <a:noFill/>
          <a:ln cap="flat" cmpd="sng" w="9525">
            <a:solidFill>
              <a:schemeClr val="dk1"/>
            </a:solidFill>
            <a:prstDash val="solid"/>
            <a:round/>
            <a:headEnd len="med" w="med" type="none"/>
            <a:tailEnd len="med" w="med" type="none"/>
          </a:ln>
        </p:spPr>
      </p:cxnSp>
      <p:grpSp>
        <p:nvGrpSpPr>
          <p:cNvPr id="939" name="Google Shape;939;p72"/>
          <p:cNvGrpSpPr/>
          <p:nvPr/>
        </p:nvGrpSpPr>
        <p:grpSpPr>
          <a:xfrm>
            <a:off x="6209363" y="3390425"/>
            <a:ext cx="790176" cy="523250"/>
            <a:chOff x="6861863" y="3530550"/>
            <a:chExt cx="790176" cy="523250"/>
          </a:xfrm>
        </p:grpSpPr>
        <p:pic>
          <p:nvPicPr>
            <p:cNvPr id="937" name="Google Shape;937;p72"/>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940" name="Google Shape;940;p72"/>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938" name="Google Shape;938;p72"/>
          <p:cNvPicPr preferRelativeResize="0"/>
          <p:nvPr/>
        </p:nvPicPr>
        <p:blipFill rotWithShape="1">
          <a:blip r:embed="rId3">
            <a:alphaModFix/>
          </a:blip>
          <a:srcRect b="7747" l="12647" r="11801" t="6452"/>
          <a:stretch/>
        </p:blipFill>
        <p:spPr>
          <a:xfrm>
            <a:off x="1692900" y="3398650"/>
            <a:ext cx="790176" cy="523250"/>
          </a:xfrm>
          <a:prstGeom prst="rect">
            <a:avLst/>
          </a:prstGeom>
          <a:noFill/>
          <a:ln>
            <a:noFill/>
          </a:ln>
        </p:spPr>
      </p:pic>
      <p:sp>
        <p:nvSpPr>
          <p:cNvPr id="941" name="Google Shape;941;p72"/>
          <p:cNvSpPr txBox="1"/>
          <p:nvPr/>
        </p:nvSpPr>
        <p:spPr>
          <a:xfrm>
            <a:off x="1692900"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942" name="Google Shape;942;p72"/>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943" name="Google Shape;943;p72"/>
          <p:cNvSpPr txBox="1"/>
          <p:nvPr/>
        </p:nvSpPr>
        <p:spPr>
          <a:xfrm>
            <a:off x="389325"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App1-port 5555</a:t>
            </a:r>
            <a:endParaRPr sz="1100">
              <a:solidFill>
                <a:schemeClr val="dk1"/>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944" name="Google Shape;944;p72"/>
          <p:cNvSpPr txBox="1"/>
          <p:nvPr/>
        </p:nvSpPr>
        <p:spPr>
          <a:xfrm>
            <a:off x="7083625" y="32445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AppX-port 53</a:t>
            </a:r>
            <a:endParaRPr sz="1100">
              <a:solidFill>
                <a:schemeClr val="dk1"/>
              </a:solidFill>
            </a:endParaRPr>
          </a:p>
          <a:p>
            <a:pPr indent="0" lvl="0" marL="0" rtl="0" algn="l">
              <a:spcBef>
                <a:spcPts val="0"/>
              </a:spcBef>
              <a:spcAft>
                <a:spcPts val="0"/>
              </a:spcAft>
              <a:buNone/>
            </a:pPr>
            <a:r>
              <a:rPr lang="en" sz="1100">
                <a:solidFill>
                  <a:schemeClr val="dk1"/>
                </a:solidFill>
              </a:rPr>
              <a:t>AppY-port 68</a:t>
            </a:r>
            <a:endParaRPr sz="1100">
              <a:solidFill>
                <a:schemeClr val="dk1"/>
              </a:solidFill>
            </a:endParaRPr>
          </a:p>
          <a:p>
            <a:pPr indent="0" lvl="0" marL="0" rtl="0" algn="l">
              <a:spcBef>
                <a:spcPts val="0"/>
              </a:spcBef>
              <a:spcAft>
                <a:spcPts val="0"/>
              </a:spcAft>
              <a:buNone/>
            </a:pPr>
            <a:r>
              <a:rPr lang="en" sz="1100">
                <a:solidFill>
                  <a:schemeClr val="dk1"/>
                </a:solidFill>
              </a:rPr>
              <a:t>AppZ-port 6978</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Establishment</a:t>
            </a:r>
            <a:endParaRPr/>
          </a:p>
        </p:txBody>
      </p:sp>
      <p:sp>
        <p:nvSpPr>
          <p:cNvPr id="950" name="Google Shape;950;p73"/>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on 10.0.0.1 want to send data to AppX on 10.0.0.2 </a:t>
            </a:r>
            <a:endParaRPr/>
          </a:p>
          <a:p>
            <a:pPr indent="-342900" lvl="0" marL="457200" rtl="0" algn="l">
              <a:lnSpc>
                <a:spcPct val="125000"/>
              </a:lnSpc>
              <a:spcBef>
                <a:spcPts val="0"/>
              </a:spcBef>
              <a:spcAft>
                <a:spcPts val="0"/>
              </a:spcAft>
              <a:buSzPts val="1800"/>
              <a:buChar char="●"/>
            </a:pPr>
            <a:r>
              <a:rPr lang="en"/>
              <a:t>App1 sends SYN to AppX to synchronous sequence numbers</a:t>
            </a:r>
            <a:endParaRPr/>
          </a:p>
          <a:p>
            <a:pPr indent="-342900" lvl="0" marL="457200" rtl="0" algn="l">
              <a:lnSpc>
                <a:spcPct val="125000"/>
              </a:lnSpc>
              <a:spcBef>
                <a:spcPts val="0"/>
              </a:spcBef>
              <a:spcAft>
                <a:spcPts val="0"/>
              </a:spcAft>
              <a:buSzPts val="1800"/>
              <a:buChar char="●"/>
            </a:pPr>
            <a:r>
              <a:rPr lang="en"/>
              <a:t>AppX sends SYN/ACK to </a:t>
            </a:r>
            <a:r>
              <a:rPr lang="en"/>
              <a:t>synchronous its sequence number</a:t>
            </a:r>
            <a:endParaRPr/>
          </a:p>
          <a:p>
            <a:pPr indent="-342900" lvl="0" marL="457200" rtl="0" algn="l">
              <a:lnSpc>
                <a:spcPct val="125000"/>
              </a:lnSpc>
              <a:spcBef>
                <a:spcPts val="0"/>
              </a:spcBef>
              <a:spcAft>
                <a:spcPts val="0"/>
              </a:spcAft>
              <a:buSzPts val="1800"/>
              <a:buChar char="●"/>
            </a:pPr>
            <a:r>
              <a:rPr lang="en"/>
              <a:t>App1 ACKs AppX SYN.</a:t>
            </a:r>
            <a:endParaRPr/>
          </a:p>
          <a:p>
            <a:pPr indent="-342900" lvl="0" marL="457200" rtl="0" algn="l">
              <a:lnSpc>
                <a:spcPct val="125000"/>
              </a:lnSpc>
              <a:spcBef>
                <a:spcPts val="0"/>
              </a:spcBef>
              <a:spcAft>
                <a:spcPts val="0"/>
              </a:spcAft>
              <a:buSzPts val="1800"/>
              <a:buChar char="●"/>
            </a:pPr>
            <a:r>
              <a:rPr lang="en"/>
              <a:t>Three way handshake</a:t>
            </a:r>
            <a:endParaRPr/>
          </a:p>
        </p:txBody>
      </p:sp>
      <p:sp>
        <p:nvSpPr>
          <p:cNvPr id="951" name="Google Shape;951;p7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952" name="Google Shape;952;p73"/>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953" name="Google Shape;953;p73"/>
          <p:cNvGrpSpPr/>
          <p:nvPr/>
        </p:nvGrpSpPr>
        <p:grpSpPr>
          <a:xfrm>
            <a:off x="6209363" y="3390425"/>
            <a:ext cx="790176" cy="523250"/>
            <a:chOff x="6861863" y="3530550"/>
            <a:chExt cx="790176" cy="523250"/>
          </a:xfrm>
        </p:grpSpPr>
        <p:pic>
          <p:nvPicPr>
            <p:cNvPr id="954" name="Google Shape;954;p73"/>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955" name="Google Shape;955;p73"/>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956" name="Google Shape;956;p73"/>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957" name="Google Shape;957;p73"/>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958" name="Google Shape;958;p73"/>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959" name="Google Shape;959;p73"/>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960" name="Google Shape;960;p73"/>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961" name="Google Shape;961;p73"/>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962" name="Google Shape;962;p73"/>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963" name="Google Shape;963;p73"/>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964" name="Google Shape;964;p73"/>
          <p:cNvCxnSpPr/>
          <p:nvPr/>
        </p:nvCxnSpPr>
        <p:spPr>
          <a:xfrm flipH="1">
            <a:off x="2405438" y="4501728"/>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965" name="Google Shape;965;p73"/>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966" name="Google Shape;966;p73"/>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967" name="Google Shape;967;p73"/>
          <p:cNvSpPr/>
          <p:nvPr/>
        </p:nvSpPr>
        <p:spPr>
          <a:xfrm>
            <a:off x="3762500" y="31073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t>
            </a:r>
            <a:endParaRPr sz="700"/>
          </a:p>
        </p:txBody>
      </p:sp>
      <p:sp>
        <p:nvSpPr>
          <p:cNvPr id="968" name="Google Shape;968;p73"/>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969" name="Google Shape;969;p73"/>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970" name="Google Shape;970;p73"/>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971" name="Google Shape;971;p73"/>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972" name="Google Shape;972;p73"/>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SYN/ACK</a:t>
            </a:r>
            <a:endParaRPr sz="700"/>
          </a:p>
        </p:txBody>
      </p:sp>
      <p:sp>
        <p:nvSpPr>
          <p:cNvPr id="973" name="Google Shape;973;p73"/>
          <p:cNvSpPr/>
          <p:nvPr/>
        </p:nvSpPr>
        <p:spPr>
          <a:xfrm>
            <a:off x="2639835" y="416522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974" name="Google Shape;974;p73"/>
          <p:cNvSpPr/>
          <p:nvPr/>
        </p:nvSpPr>
        <p:spPr>
          <a:xfrm>
            <a:off x="3284082" y="41641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975" name="Google Shape;975;p73"/>
          <p:cNvSpPr/>
          <p:nvPr/>
        </p:nvSpPr>
        <p:spPr>
          <a:xfrm>
            <a:off x="4991073" y="416418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976" name="Google Shape;976;p73"/>
          <p:cNvSpPr/>
          <p:nvPr/>
        </p:nvSpPr>
        <p:spPr>
          <a:xfrm>
            <a:off x="4519632" y="416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977" name="Google Shape;977;p73"/>
          <p:cNvSpPr/>
          <p:nvPr/>
        </p:nvSpPr>
        <p:spPr>
          <a:xfrm>
            <a:off x="3762575" y="416417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978" name="Google Shape;978;p73"/>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979" name="Google Shape;979;p73"/>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980" name="Google Shape;980;p73"/>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981" name="Google Shape;981;p73"/>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data</a:t>
            </a:r>
            <a:endParaRPr/>
          </a:p>
        </p:txBody>
      </p:sp>
      <p:sp>
        <p:nvSpPr>
          <p:cNvPr id="987" name="Google Shape;987;p74"/>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sends data to AppX</a:t>
            </a:r>
            <a:endParaRPr/>
          </a:p>
          <a:p>
            <a:pPr indent="-342900" lvl="0" marL="457200" rtl="0" algn="l">
              <a:lnSpc>
                <a:spcPct val="125000"/>
              </a:lnSpc>
              <a:spcBef>
                <a:spcPts val="0"/>
              </a:spcBef>
              <a:spcAft>
                <a:spcPts val="0"/>
              </a:spcAft>
              <a:buSzPts val="1800"/>
              <a:buChar char="●"/>
            </a:pPr>
            <a:r>
              <a:rPr lang="en"/>
              <a:t>App1 encapsulate the data in a segment and send it</a:t>
            </a:r>
            <a:endParaRPr/>
          </a:p>
          <a:p>
            <a:pPr indent="-342900" lvl="0" marL="457200" rtl="0" algn="l">
              <a:lnSpc>
                <a:spcPct val="125000"/>
              </a:lnSpc>
              <a:spcBef>
                <a:spcPts val="0"/>
              </a:spcBef>
              <a:spcAft>
                <a:spcPts val="0"/>
              </a:spcAft>
              <a:buSzPts val="1800"/>
              <a:buChar char="●"/>
            </a:pPr>
            <a:r>
              <a:rPr lang="en"/>
              <a:t>AppX </a:t>
            </a:r>
            <a:r>
              <a:rPr lang="en"/>
              <a:t>acknowledges</a:t>
            </a:r>
            <a:r>
              <a:rPr lang="en"/>
              <a:t> the segment</a:t>
            </a:r>
            <a:endParaRPr/>
          </a:p>
          <a:p>
            <a:pPr indent="-342900" lvl="0" marL="457200" rtl="0" algn="l">
              <a:lnSpc>
                <a:spcPct val="125000"/>
              </a:lnSpc>
              <a:spcBef>
                <a:spcPts val="0"/>
              </a:spcBef>
              <a:spcAft>
                <a:spcPts val="0"/>
              </a:spcAft>
              <a:buSzPts val="1800"/>
              <a:buChar char="●"/>
            </a:pPr>
            <a:r>
              <a:rPr lang="en"/>
              <a:t>Hint: Can App1 send new segment before ack of old segment arrives?</a:t>
            </a:r>
            <a:endParaRPr/>
          </a:p>
        </p:txBody>
      </p:sp>
      <p:sp>
        <p:nvSpPr>
          <p:cNvPr id="988" name="Google Shape;988;p7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989" name="Google Shape;989;p74"/>
          <p:cNvCxnSpPr/>
          <p:nvPr/>
        </p:nvCxnSpPr>
        <p:spPr>
          <a:xfrm flipH="1">
            <a:off x="2365250" y="3432625"/>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990" name="Google Shape;990;p74"/>
          <p:cNvGrpSpPr/>
          <p:nvPr/>
        </p:nvGrpSpPr>
        <p:grpSpPr>
          <a:xfrm>
            <a:off x="6209363" y="3390425"/>
            <a:ext cx="790176" cy="523250"/>
            <a:chOff x="6861863" y="3530550"/>
            <a:chExt cx="790176" cy="523250"/>
          </a:xfrm>
        </p:grpSpPr>
        <p:pic>
          <p:nvPicPr>
            <p:cNvPr id="991" name="Google Shape;991;p74"/>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992" name="Google Shape;992;p74"/>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993" name="Google Shape;993;p74"/>
          <p:cNvPicPr preferRelativeResize="0"/>
          <p:nvPr/>
        </p:nvPicPr>
        <p:blipFill rotWithShape="1">
          <a:blip r:embed="rId3">
            <a:alphaModFix/>
          </a:blip>
          <a:srcRect b="7747" l="12647" r="11801" t="6452"/>
          <a:stretch/>
        </p:blipFill>
        <p:spPr>
          <a:xfrm>
            <a:off x="1457275" y="3398650"/>
            <a:ext cx="790176" cy="523250"/>
          </a:xfrm>
          <a:prstGeom prst="rect">
            <a:avLst/>
          </a:prstGeom>
          <a:noFill/>
          <a:ln>
            <a:noFill/>
          </a:ln>
        </p:spPr>
      </p:pic>
      <p:sp>
        <p:nvSpPr>
          <p:cNvPr id="994" name="Google Shape;994;p74"/>
          <p:cNvSpPr txBox="1"/>
          <p:nvPr/>
        </p:nvSpPr>
        <p:spPr>
          <a:xfrm>
            <a:off x="1457275"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995" name="Google Shape;995;p74"/>
          <p:cNvSpPr txBox="1"/>
          <p:nvPr/>
        </p:nvSpPr>
        <p:spPr>
          <a:xfrm>
            <a:off x="6246763" y="39219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996" name="Google Shape;996;p74"/>
          <p:cNvSpPr txBox="1"/>
          <p:nvPr/>
        </p:nvSpPr>
        <p:spPr>
          <a:xfrm>
            <a:off x="153700" y="330800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997" name="Google Shape;997;p74"/>
          <p:cNvSpPr txBox="1"/>
          <p:nvPr/>
        </p:nvSpPr>
        <p:spPr>
          <a:xfrm>
            <a:off x="7083600" y="31313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998" name="Google Shape;998;p74"/>
          <p:cNvSpPr/>
          <p:nvPr/>
        </p:nvSpPr>
        <p:spPr>
          <a:xfrm>
            <a:off x="2639760" y="31083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999" name="Google Shape;999;p74"/>
          <p:cNvSpPr/>
          <p:nvPr/>
        </p:nvSpPr>
        <p:spPr>
          <a:xfrm>
            <a:off x="3284007" y="31073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000" name="Google Shape;1000;p74"/>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001" name="Google Shape;1001;p74"/>
          <p:cNvSpPr/>
          <p:nvPr/>
        </p:nvSpPr>
        <p:spPr>
          <a:xfrm>
            <a:off x="4990998" y="31073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02" name="Google Shape;1002;p74"/>
          <p:cNvSpPr/>
          <p:nvPr/>
        </p:nvSpPr>
        <p:spPr>
          <a:xfrm>
            <a:off x="4519557" y="31083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03" name="Google Shape;1003;p74"/>
          <p:cNvSpPr/>
          <p:nvPr/>
        </p:nvSpPr>
        <p:spPr>
          <a:xfrm>
            <a:off x="3762500" y="3107325"/>
            <a:ext cx="757200" cy="283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ls</a:t>
            </a:r>
            <a:endParaRPr sz="700"/>
          </a:p>
        </p:txBody>
      </p:sp>
      <p:sp>
        <p:nvSpPr>
          <p:cNvPr id="1004" name="Google Shape;1004;p74"/>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05" name="Google Shape;1005;p74"/>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06" name="Google Shape;1006;p74"/>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07" name="Google Shape;1007;p74"/>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08" name="Google Shape;1008;p74"/>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009" name="Google Shape;1009;p74"/>
          <p:cNvSpPr/>
          <p:nvPr/>
        </p:nvSpPr>
        <p:spPr>
          <a:xfrm>
            <a:off x="7203700" y="39136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10" name="Google Shape;1010;p74"/>
          <p:cNvSpPr txBox="1"/>
          <p:nvPr/>
        </p:nvSpPr>
        <p:spPr>
          <a:xfrm>
            <a:off x="7279625" y="44484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011" name="Google Shape;1011;p74"/>
          <p:cNvSpPr/>
          <p:nvPr/>
        </p:nvSpPr>
        <p:spPr>
          <a:xfrm>
            <a:off x="91725" y="410135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12" name="Google Shape;1012;p74"/>
          <p:cNvSpPr txBox="1"/>
          <p:nvPr/>
        </p:nvSpPr>
        <p:spPr>
          <a:xfrm>
            <a:off x="167650" y="463610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Acknowledgment</a:t>
            </a:r>
            <a:endParaRPr/>
          </a:p>
        </p:txBody>
      </p:sp>
      <p:sp>
        <p:nvSpPr>
          <p:cNvPr id="1018" name="Google Shape;1018;p75"/>
          <p:cNvSpPr txBox="1"/>
          <p:nvPr>
            <p:ph idx="1" type="body"/>
          </p:nvPr>
        </p:nvSpPr>
        <p:spPr>
          <a:xfrm>
            <a:off x="311700" y="1140475"/>
            <a:ext cx="8520600" cy="572700"/>
          </a:xfrm>
          <a:prstGeom prst="rect">
            <a:avLst/>
          </a:prstGeom>
        </p:spPr>
        <p:txBody>
          <a:bodyPr anchorCtr="0" anchor="t" bIns="91425" lIns="91425" spcFirstLastPara="1" rIns="91425" wrap="square" tIns="91425">
            <a:normAutofit fontScale="625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AppX acknowledge all of them with a single ACK 3</a:t>
            </a:r>
            <a:endParaRPr/>
          </a:p>
        </p:txBody>
      </p:sp>
      <p:sp>
        <p:nvSpPr>
          <p:cNvPr id="1019" name="Google Shape;1019;p7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020" name="Google Shape;1020;p75"/>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021" name="Google Shape;1021;p75"/>
          <p:cNvGrpSpPr/>
          <p:nvPr/>
        </p:nvGrpSpPr>
        <p:grpSpPr>
          <a:xfrm>
            <a:off x="6387938" y="2258725"/>
            <a:ext cx="790176" cy="523250"/>
            <a:chOff x="6861863" y="3530550"/>
            <a:chExt cx="790176" cy="523250"/>
          </a:xfrm>
        </p:grpSpPr>
        <p:pic>
          <p:nvPicPr>
            <p:cNvPr id="1022" name="Google Shape;1022;p75"/>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023" name="Google Shape;1023;p75"/>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024" name="Google Shape;1024;p75"/>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025" name="Google Shape;1025;p75"/>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026" name="Google Shape;1026;p75"/>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027" name="Google Shape;1027;p75"/>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028" name="Google Shape;1028;p75"/>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029" name="Google Shape;1029;p75"/>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30" name="Google Shape;1030;p75"/>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031" name="Google Shape;1031;p75"/>
          <p:cNvCxnSpPr/>
          <p:nvPr/>
        </p:nvCxnSpPr>
        <p:spPr>
          <a:xfrm flipH="1">
            <a:off x="2327838" y="39583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032" name="Google Shape;1032;p75"/>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33" name="Google Shape;1033;p75"/>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34" name="Google Shape;1034;p75"/>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035" name="Google Shape;1035;p75"/>
          <p:cNvSpPr/>
          <p:nvPr/>
        </p:nvSpPr>
        <p:spPr>
          <a:xfrm>
            <a:off x="2639835" y="36362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36" name="Google Shape;1036;p75"/>
          <p:cNvSpPr/>
          <p:nvPr/>
        </p:nvSpPr>
        <p:spPr>
          <a:xfrm>
            <a:off x="3284082" y="36352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37" name="Google Shape;1037;p75"/>
          <p:cNvSpPr/>
          <p:nvPr/>
        </p:nvSpPr>
        <p:spPr>
          <a:xfrm>
            <a:off x="4991073" y="36352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38" name="Google Shape;1038;p75"/>
          <p:cNvSpPr/>
          <p:nvPr/>
        </p:nvSpPr>
        <p:spPr>
          <a:xfrm>
            <a:off x="4519632" y="36362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39" name="Google Shape;1039;p75"/>
          <p:cNvSpPr/>
          <p:nvPr/>
        </p:nvSpPr>
        <p:spPr>
          <a:xfrm>
            <a:off x="3762575" y="36352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
        <p:nvSpPr>
          <p:cNvPr id="1040" name="Google Shape;1040;p75"/>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41" name="Google Shape;1041;p75"/>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042" name="Google Shape;1042;p75"/>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43" name="Google Shape;1043;p75"/>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044" name="Google Shape;1044;p75"/>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045" name="Google Shape;1045;p75"/>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46" name="Google Shape;1046;p75"/>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47" name="Google Shape;1047;p75"/>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48" name="Google Shape;1048;p75"/>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49" name="Google Shape;1049;p75"/>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050" name="Google Shape;1050;p75"/>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051" name="Google Shape;1051;p75"/>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52" name="Google Shape;1052;p75"/>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53" name="Google Shape;1053;p75"/>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54" name="Google Shape;1054;p75"/>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55" name="Google Shape;1055;p75"/>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data</a:t>
            </a:r>
            <a:endParaRPr/>
          </a:p>
        </p:txBody>
      </p:sp>
      <p:sp>
        <p:nvSpPr>
          <p:cNvPr id="1061" name="Google Shape;1061;p76"/>
          <p:cNvSpPr txBox="1"/>
          <p:nvPr>
            <p:ph idx="1" type="body"/>
          </p:nvPr>
        </p:nvSpPr>
        <p:spPr>
          <a:xfrm>
            <a:off x="311700" y="994300"/>
            <a:ext cx="5321400" cy="7728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25000"/>
              </a:lnSpc>
              <a:spcBef>
                <a:spcPts val="0"/>
              </a:spcBef>
              <a:spcAft>
                <a:spcPts val="0"/>
              </a:spcAft>
              <a:buSzPct val="100000"/>
              <a:buChar char="●"/>
            </a:pPr>
            <a:r>
              <a:rPr lang="en"/>
              <a:t>App1 sends segment 1,2 and 3 to AppX</a:t>
            </a:r>
            <a:endParaRPr/>
          </a:p>
          <a:p>
            <a:pPr indent="-300037" lvl="0" marL="457200" rtl="0" algn="l">
              <a:lnSpc>
                <a:spcPct val="125000"/>
              </a:lnSpc>
              <a:spcBef>
                <a:spcPts val="0"/>
              </a:spcBef>
              <a:spcAft>
                <a:spcPts val="0"/>
              </a:spcAft>
              <a:buSzPct val="100000"/>
              <a:buChar char="●"/>
            </a:pPr>
            <a:r>
              <a:rPr lang="en"/>
              <a:t>Seg 3 is lost, AppX </a:t>
            </a:r>
            <a:r>
              <a:rPr lang="en"/>
              <a:t>acknowledge</a:t>
            </a:r>
            <a:r>
              <a:rPr lang="en"/>
              <a:t> 3</a:t>
            </a:r>
            <a:endParaRPr/>
          </a:p>
          <a:p>
            <a:pPr indent="-300037" lvl="0" marL="457200" rtl="0" algn="l">
              <a:lnSpc>
                <a:spcPct val="125000"/>
              </a:lnSpc>
              <a:spcBef>
                <a:spcPts val="0"/>
              </a:spcBef>
              <a:spcAft>
                <a:spcPts val="0"/>
              </a:spcAft>
              <a:buSzPct val="100000"/>
              <a:buChar char="●"/>
            </a:pPr>
            <a:r>
              <a:rPr lang="en"/>
              <a:t>App1 resend Seq 3 </a:t>
            </a:r>
            <a:endParaRPr/>
          </a:p>
        </p:txBody>
      </p:sp>
      <p:sp>
        <p:nvSpPr>
          <p:cNvPr id="1062" name="Google Shape;1062;p7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063" name="Google Shape;1063;p76"/>
          <p:cNvCxnSpPr/>
          <p:nvPr/>
        </p:nvCxnSpPr>
        <p:spPr>
          <a:xfrm flipH="1">
            <a:off x="2356075" y="2134363"/>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064" name="Google Shape;1064;p76"/>
          <p:cNvGrpSpPr/>
          <p:nvPr/>
        </p:nvGrpSpPr>
        <p:grpSpPr>
          <a:xfrm>
            <a:off x="6387938" y="2258725"/>
            <a:ext cx="790176" cy="523250"/>
            <a:chOff x="6861863" y="3530550"/>
            <a:chExt cx="790176" cy="523250"/>
          </a:xfrm>
        </p:grpSpPr>
        <p:pic>
          <p:nvPicPr>
            <p:cNvPr id="1065" name="Google Shape;1065;p76"/>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066" name="Google Shape;1066;p76"/>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067" name="Google Shape;1067;p76"/>
          <p:cNvPicPr preferRelativeResize="0"/>
          <p:nvPr/>
        </p:nvPicPr>
        <p:blipFill rotWithShape="1">
          <a:blip r:embed="rId3">
            <a:alphaModFix/>
          </a:blip>
          <a:srcRect b="7747" l="12647" r="11801" t="6452"/>
          <a:stretch/>
        </p:blipFill>
        <p:spPr>
          <a:xfrm>
            <a:off x="1429050" y="2193700"/>
            <a:ext cx="790176" cy="523250"/>
          </a:xfrm>
          <a:prstGeom prst="rect">
            <a:avLst/>
          </a:prstGeom>
          <a:noFill/>
          <a:ln>
            <a:noFill/>
          </a:ln>
        </p:spPr>
      </p:pic>
      <p:sp>
        <p:nvSpPr>
          <p:cNvPr id="1068" name="Google Shape;1068;p76"/>
          <p:cNvSpPr txBox="1"/>
          <p:nvPr/>
        </p:nvSpPr>
        <p:spPr>
          <a:xfrm>
            <a:off x="1429050" y="271695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069" name="Google Shape;1069;p76"/>
          <p:cNvSpPr txBox="1"/>
          <p:nvPr/>
        </p:nvSpPr>
        <p:spPr>
          <a:xfrm>
            <a:off x="6425338" y="2790200"/>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070" name="Google Shape;1070;p76"/>
          <p:cNvSpPr txBox="1"/>
          <p:nvPr/>
        </p:nvSpPr>
        <p:spPr>
          <a:xfrm>
            <a:off x="125475" y="2103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071" name="Google Shape;1071;p76"/>
          <p:cNvSpPr txBox="1"/>
          <p:nvPr/>
        </p:nvSpPr>
        <p:spPr>
          <a:xfrm>
            <a:off x="7262175" y="19996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072" name="Google Shape;1072;p76"/>
          <p:cNvSpPr/>
          <p:nvPr/>
        </p:nvSpPr>
        <p:spPr>
          <a:xfrm>
            <a:off x="2630585" y="181011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73" name="Google Shape;1073;p76"/>
          <p:cNvSpPr/>
          <p:nvPr/>
        </p:nvSpPr>
        <p:spPr>
          <a:xfrm>
            <a:off x="3274832" y="180906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074" name="Google Shape;1074;p76"/>
          <p:cNvCxnSpPr/>
          <p:nvPr/>
        </p:nvCxnSpPr>
        <p:spPr>
          <a:xfrm flipH="1">
            <a:off x="2306671" y="3729704"/>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075" name="Google Shape;1075;p76"/>
          <p:cNvSpPr/>
          <p:nvPr/>
        </p:nvSpPr>
        <p:spPr>
          <a:xfrm>
            <a:off x="4981823" y="180906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76" name="Google Shape;1076;p76"/>
          <p:cNvSpPr/>
          <p:nvPr/>
        </p:nvSpPr>
        <p:spPr>
          <a:xfrm>
            <a:off x="4510382" y="1810118"/>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77" name="Google Shape;1077;p76"/>
          <p:cNvSpPr/>
          <p:nvPr/>
        </p:nvSpPr>
        <p:spPr>
          <a:xfrm>
            <a:off x="3753325" y="180906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seq1</a:t>
            </a:r>
            <a:endParaRPr sz="700"/>
          </a:p>
        </p:txBody>
      </p:sp>
      <p:sp>
        <p:nvSpPr>
          <p:cNvPr id="1078" name="Google Shape;1078;p76"/>
          <p:cNvSpPr/>
          <p:nvPr/>
        </p:nvSpPr>
        <p:spPr>
          <a:xfrm>
            <a:off x="2618668" y="3407675"/>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79" name="Google Shape;1079;p76"/>
          <p:cNvSpPr/>
          <p:nvPr/>
        </p:nvSpPr>
        <p:spPr>
          <a:xfrm>
            <a:off x="3262915" y="340663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80" name="Google Shape;1080;p76"/>
          <p:cNvSpPr/>
          <p:nvPr/>
        </p:nvSpPr>
        <p:spPr>
          <a:xfrm>
            <a:off x="4969907" y="3406631"/>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81" name="Google Shape;1081;p76"/>
          <p:cNvSpPr/>
          <p:nvPr/>
        </p:nvSpPr>
        <p:spPr>
          <a:xfrm>
            <a:off x="4498465" y="3407681"/>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82" name="Google Shape;1082;p76"/>
          <p:cNvSpPr/>
          <p:nvPr/>
        </p:nvSpPr>
        <p:spPr>
          <a:xfrm>
            <a:off x="3741408" y="3406625"/>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ACK2</a:t>
            </a:r>
            <a:endParaRPr sz="700"/>
          </a:p>
        </p:txBody>
      </p:sp>
      <p:sp>
        <p:nvSpPr>
          <p:cNvPr id="1083" name="Google Shape;1083;p76"/>
          <p:cNvSpPr/>
          <p:nvPr/>
        </p:nvSpPr>
        <p:spPr>
          <a:xfrm>
            <a:off x="7382275" y="27819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84" name="Google Shape;1084;p76"/>
          <p:cNvSpPr txBox="1"/>
          <p:nvPr/>
        </p:nvSpPr>
        <p:spPr>
          <a:xfrm>
            <a:off x="7458200" y="33167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085" name="Google Shape;1085;p76"/>
          <p:cNvSpPr/>
          <p:nvPr/>
        </p:nvSpPr>
        <p:spPr>
          <a:xfrm>
            <a:off x="63500" y="2896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086" name="Google Shape;1086;p76"/>
          <p:cNvSpPr txBox="1"/>
          <p:nvPr/>
        </p:nvSpPr>
        <p:spPr>
          <a:xfrm>
            <a:off x="139425" y="3431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087" name="Google Shape;1087;p76"/>
          <p:cNvCxnSpPr/>
          <p:nvPr/>
        </p:nvCxnSpPr>
        <p:spPr>
          <a:xfrm flipH="1">
            <a:off x="2356075" y="2563650"/>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088" name="Google Shape;1088;p76"/>
          <p:cNvSpPr/>
          <p:nvPr/>
        </p:nvSpPr>
        <p:spPr>
          <a:xfrm>
            <a:off x="2630585" y="22394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89" name="Google Shape;1089;p76"/>
          <p:cNvSpPr/>
          <p:nvPr/>
        </p:nvSpPr>
        <p:spPr>
          <a:xfrm>
            <a:off x="3274832" y="22383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90" name="Google Shape;1090;p76"/>
          <p:cNvSpPr/>
          <p:nvPr/>
        </p:nvSpPr>
        <p:spPr>
          <a:xfrm>
            <a:off x="4981823" y="22383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91" name="Google Shape;1091;p76"/>
          <p:cNvSpPr/>
          <p:nvPr/>
        </p:nvSpPr>
        <p:spPr>
          <a:xfrm>
            <a:off x="4510382" y="22394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92" name="Google Shape;1092;p76"/>
          <p:cNvSpPr/>
          <p:nvPr/>
        </p:nvSpPr>
        <p:spPr>
          <a:xfrm>
            <a:off x="3753325" y="22383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seq2</a:t>
            </a:r>
            <a:endParaRPr sz="700"/>
          </a:p>
        </p:txBody>
      </p:sp>
      <p:cxnSp>
        <p:nvCxnSpPr>
          <p:cNvPr id="1093" name="Google Shape;1093;p76"/>
          <p:cNvCxnSpPr/>
          <p:nvPr/>
        </p:nvCxnSpPr>
        <p:spPr>
          <a:xfrm flipH="1">
            <a:off x="2356075" y="3007059"/>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094" name="Google Shape;1094;p76"/>
          <p:cNvSpPr/>
          <p:nvPr/>
        </p:nvSpPr>
        <p:spPr>
          <a:xfrm>
            <a:off x="2630585" y="268280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095" name="Google Shape;1095;p76"/>
          <p:cNvSpPr/>
          <p:nvPr/>
        </p:nvSpPr>
        <p:spPr>
          <a:xfrm>
            <a:off x="3274832" y="268176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096" name="Google Shape;1096;p76"/>
          <p:cNvSpPr/>
          <p:nvPr/>
        </p:nvSpPr>
        <p:spPr>
          <a:xfrm>
            <a:off x="4981823" y="2681764"/>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097" name="Google Shape;1097;p76"/>
          <p:cNvSpPr/>
          <p:nvPr/>
        </p:nvSpPr>
        <p:spPr>
          <a:xfrm>
            <a:off x="4510382" y="2682814"/>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098" name="Google Shape;1098;p76"/>
          <p:cNvSpPr/>
          <p:nvPr/>
        </p:nvSpPr>
        <p:spPr>
          <a:xfrm>
            <a:off x="3753325" y="268175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sp>
        <p:nvSpPr>
          <p:cNvPr id="1099" name="Google Shape;1099;p76"/>
          <p:cNvSpPr/>
          <p:nvPr/>
        </p:nvSpPr>
        <p:spPr>
          <a:xfrm>
            <a:off x="5523050" y="2602500"/>
            <a:ext cx="726600" cy="572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0" name="Google Shape;1100;p76"/>
          <p:cNvCxnSpPr/>
          <p:nvPr/>
        </p:nvCxnSpPr>
        <p:spPr>
          <a:xfrm flipH="1">
            <a:off x="2327850" y="4370184"/>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101" name="Google Shape;1101;p76"/>
          <p:cNvSpPr/>
          <p:nvPr/>
        </p:nvSpPr>
        <p:spPr>
          <a:xfrm>
            <a:off x="2602360" y="404593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02" name="Google Shape;1102;p76"/>
          <p:cNvSpPr/>
          <p:nvPr/>
        </p:nvSpPr>
        <p:spPr>
          <a:xfrm>
            <a:off x="3246607" y="404488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103" name="Google Shape;1103;p76"/>
          <p:cNvSpPr/>
          <p:nvPr/>
        </p:nvSpPr>
        <p:spPr>
          <a:xfrm>
            <a:off x="4953598" y="4044889"/>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04" name="Google Shape;1104;p76"/>
          <p:cNvSpPr/>
          <p:nvPr/>
        </p:nvSpPr>
        <p:spPr>
          <a:xfrm>
            <a:off x="4482157" y="4045939"/>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05" name="Google Shape;1105;p76"/>
          <p:cNvSpPr/>
          <p:nvPr/>
        </p:nvSpPr>
        <p:spPr>
          <a:xfrm>
            <a:off x="3725100" y="4044883"/>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seq3</a:t>
            </a:r>
            <a:endParaRPr sz="700"/>
          </a:p>
        </p:txBody>
      </p:sp>
      <p:cxnSp>
        <p:nvCxnSpPr>
          <p:cNvPr id="1106" name="Google Shape;1106;p76"/>
          <p:cNvCxnSpPr/>
          <p:nvPr/>
        </p:nvCxnSpPr>
        <p:spPr>
          <a:xfrm flipH="1">
            <a:off x="2278013" y="4843979"/>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107" name="Google Shape;1107;p76"/>
          <p:cNvSpPr/>
          <p:nvPr/>
        </p:nvSpPr>
        <p:spPr>
          <a:xfrm>
            <a:off x="2590010" y="45219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08" name="Google Shape;1108;p76"/>
          <p:cNvSpPr/>
          <p:nvPr/>
        </p:nvSpPr>
        <p:spPr>
          <a:xfrm>
            <a:off x="3234257" y="45209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09" name="Google Shape;1109;p76"/>
          <p:cNvSpPr/>
          <p:nvPr/>
        </p:nvSpPr>
        <p:spPr>
          <a:xfrm>
            <a:off x="4941248" y="45209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10" name="Google Shape;1110;p76"/>
          <p:cNvSpPr/>
          <p:nvPr/>
        </p:nvSpPr>
        <p:spPr>
          <a:xfrm>
            <a:off x="4469807" y="4521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111" name="Google Shape;1111;p76"/>
          <p:cNvSpPr/>
          <p:nvPr/>
        </p:nvSpPr>
        <p:spPr>
          <a:xfrm>
            <a:off x="3712750" y="45209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ACK3</a:t>
            </a:r>
            <a:endParaRPr sz="7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Connection</a:t>
            </a:r>
            <a:endParaRPr/>
          </a:p>
        </p:txBody>
      </p:sp>
      <p:sp>
        <p:nvSpPr>
          <p:cNvPr id="1117" name="Google Shape;1117;p77"/>
          <p:cNvSpPr txBox="1"/>
          <p:nvPr>
            <p:ph idx="1" type="body"/>
          </p:nvPr>
        </p:nvSpPr>
        <p:spPr>
          <a:xfrm>
            <a:off x="311700" y="1152475"/>
            <a:ext cx="8520600" cy="18441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App1 wants to close the connection</a:t>
            </a:r>
            <a:endParaRPr/>
          </a:p>
          <a:p>
            <a:pPr indent="-342900" lvl="0" marL="457200" rtl="0" algn="l">
              <a:lnSpc>
                <a:spcPct val="125000"/>
              </a:lnSpc>
              <a:spcBef>
                <a:spcPts val="0"/>
              </a:spcBef>
              <a:spcAft>
                <a:spcPts val="0"/>
              </a:spcAft>
              <a:buSzPts val="1800"/>
              <a:buChar char="●"/>
            </a:pPr>
            <a:r>
              <a:rPr lang="en"/>
              <a:t>App1 sends FIN, AppX ACK</a:t>
            </a:r>
            <a:endParaRPr/>
          </a:p>
          <a:p>
            <a:pPr indent="-342900" lvl="0" marL="457200" rtl="0" algn="l">
              <a:lnSpc>
                <a:spcPct val="125000"/>
              </a:lnSpc>
              <a:spcBef>
                <a:spcPts val="0"/>
              </a:spcBef>
              <a:spcAft>
                <a:spcPts val="0"/>
              </a:spcAft>
              <a:buSzPts val="1800"/>
              <a:buChar char="●"/>
            </a:pPr>
            <a:r>
              <a:rPr lang="en"/>
              <a:t>AppX sends FIN, App1 ACK</a:t>
            </a:r>
            <a:endParaRPr/>
          </a:p>
          <a:p>
            <a:pPr indent="-342900" lvl="0" marL="457200" rtl="0" algn="l">
              <a:lnSpc>
                <a:spcPct val="125000"/>
              </a:lnSpc>
              <a:spcBef>
                <a:spcPts val="0"/>
              </a:spcBef>
              <a:spcAft>
                <a:spcPts val="0"/>
              </a:spcAft>
              <a:buSzPts val="1800"/>
              <a:buChar char="●"/>
            </a:pPr>
            <a:r>
              <a:rPr lang="en"/>
              <a:t>Four way handshake</a:t>
            </a:r>
            <a:endParaRPr/>
          </a:p>
          <a:p>
            <a:pPr indent="0" lvl="0" marL="0" rtl="0" algn="l">
              <a:lnSpc>
                <a:spcPct val="125000"/>
              </a:lnSpc>
              <a:spcBef>
                <a:spcPts val="0"/>
              </a:spcBef>
              <a:spcAft>
                <a:spcPts val="0"/>
              </a:spcAft>
              <a:buNone/>
            </a:pPr>
            <a:r>
              <a:t/>
            </a:r>
            <a:endParaRPr/>
          </a:p>
        </p:txBody>
      </p:sp>
      <p:sp>
        <p:nvSpPr>
          <p:cNvPr id="1118" name="Google Shape;1118;p77"/>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cxnSp>
        <p:nvCxnSpPr>
          <p:cNvPr id="1119" name="Google Shape;1119;p77"/>
          <p:cNvCxnSpPr/>
          <p:nvPr/>
        </p:nvCxnSpPr>
        <p:spPr>
          <a:xfrm flipH="1">
            <a:off x="2358200" y="3016350"/>
            <a:ext cx="3726300" cy="8100"/>
          </a:xfrm>
          <a:prstGeom prst="straightConnector1">
            <a:avLst/>
          </a:prstGeom>
          <a:noFill/>
          <a:ln cap="flat" cmpd="sng" w="9525">
            <a:solidFill>
              <a:schemeClr val="dk1"/>
            </a:solidFill>
            <a:prstDash val="solid"/>
            <a:round/>
            <a:headEnd len="med" w="med" type="triangle"/>
            <a:tailEnd len="med" w="med" type="none"/>
          </a:ln>
        </p:spPr>
      </p:cxnSp>
      <p:grpSp>
        <p:nvGrpSpPr>
          <p:cNvPr id="1120" name="Google Shape;1120;p77"/>
          <p:cNvGrpSpPr/>
          <p:nvPr/>
        </p:nvGrpSpPr>
        <p:grpSpPr>
          <a:xfrm>
            <a:off x="6202313" y="2974150"/>
            <a:ext cx="790176" cy="523250"/>
            <a:chOff x="6861863" y="3530550"/>
            <a:chExt cx="790176" cy="523250"/>
          </a:xfrm>
        </p:grpSpPr>
        <p:pic>
          <p:nvPicPr>
            <p:cNvPr id="1121" name="Google Shape;1121;p77"/>
            <p:cNvPicPr preferRelativeResize="0"/>
            <p:nvPr/>
          </p:nvPicPr>
          <p:blipFill rotWithShape="1">
            <a:blip r:embed="rId3">
              <a:alphaModFix/>
            </a:blip>
            <a:srcRect b="7747" l="12647" r="11801" t="6452"/>
            <a:stretch/>
          </p:blipFill>
          <p:spPr>
            <a:xfrm>
              <a:off x="6861863" y="3530550"/>
              <a:ext cx="790176" cy="523250"/>
            </a:xfrm>
            <a:prstGeom prst="rect">
              <a:avLst/>
            </a:prstGeom>
            <a:noFill/>
            <a:ln>
              <a:noFill/>
            </a:ln>
          </p:spPr>
        </p:pic>
        <p:sp>
          <p:nvSpPr>
            <p:cNvPr id="1122" name="Google Shape;1122;p77"/>
            <p:cNvSpPr txBox="1"/>
            <p:nvPr/>
          </p:nvSpPr>
          <p:spPr>
            <a:xfrm>
              <a:off x="7071113" y="3592075"/>
              <a:ext cx="3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123" name="Google Shape;1123;p77"/>
          <p:cNvPicPr preferRelativeResize="0"/>
          <p:nvPr/>
        </p:nvPicPr>
        <p:blipFill rotWithShape="1">
          <a:blip r:embed="rId3">
            <a:alphaModFix/>
          </a:blip>
          <a:srcRect b="7747" l="12647" r="11801" t="6452"/>
          <a:stretch/>
        </p:blipFill>
        <p:spPr>
          <a:xfrm>
            <a:off x="1450225" y="2982375"/>
            <a:ext cx="790176" cy="523250"/>
          </a:xfrm>
          <a:prstGeom prst="rect">
            <a:avLst/>
          </a:prstGeom>
          <a:noFill/>
          <a:ln>
            <a:noFill/>
          </a:ln>
        </p:spPr>
      </p:pic>
      <p:sp>
        <p:nvSpPr>
          <p:cNvPr id="1124" name="Google Shape;1124;p77"/>
          <p:cNvSpPr txBox="1"/>
          <p:nvPr/>
        </p:nvSpPr>
        <p:spPr>
          <a:xfrm>
            <a:off x="1450225"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10.0.0.1</a:t>
            </a:r>
            <a:endParaRPr sz="1100">
              <a:solidFill>
                <a:schemeClr val="dk1"/>
              </a:solidFill>
            </a:endParaRPr>
          </a:p>
        </p:txBody>
      </p:sp>
      <p:sp>
        <p:nvSpPr>
          <p:cNvPr id="1125" name="Google Shape;1125;p77"/>
          <p:cNvSpPr txBox="1"/>
          <p:nvPr/>
        </p:nvSpPr>
        <p:spPr>
          <a:xfrm>
            <a:off x="6239713" y="3505625"/>
            <a:ext cx="8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10.0.0.2</a:t>
            </a:r>
            <a:endParaRPr sz="1100">
              <a:solidFill>
                <a:schemeClr val="dk1"/>
              </a:solidFill>
            </a:endParaRPr>
          </a:p>
        </p:txBody>
      </p:sp>
      <p:sp>
        <p:nvSpPr>
          <p:cNvPr id="1126" name="Google Shape;1126;p77"/>
          <p:cNvSpPr txBox="1"/>
          <p:nvPr/>
        </p:nvSpPr>
        <p:spPr>
          <a:xfrm>
            <a:off x="146650" y="2891725"/>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App1-port 5555</a:t>
            </a:r>
            <a:endParaRPr sz="1100">
              <a:solidFill>
                <a:schemeClr val="accent4"/>
              </a:solidFill>
            </a:endParaRPr>
          </a:p>
          <a:p>
            <a:pPr indent="0" lvl="0" marL="0" rtl="0" algn="l">
              <a:spcBef>
                <a:spcPts val="0"/>
              </a:spcBef>
              <a:spcAft>
                <a:spcPts val="0"/>
              </a:spcAft>
              <a:buNone/>
            </a:pPr>
            <a:r>
              <a:rPr lang="en" sz="1100">
                <a:solidFill>
                  <a:schemeClr val="dk1"/>
                </a:solidFill>
              </a:rPr>
              <a:t>App2-port 7712</a:t>
            </a:r>
            <a:endParaRPr sz="1100">
              <a:solidFill>
                <a:schemeClr val="dk1"/>
              </a:solidFill>
            </a:endParaRPr>
          </a:p>
          <a:p>
            <a:pPr indent="0" lvl="0" marL="0" rtl="0" algn="l">
              <a:spcBef>
                <a:spcPts val="0"/>
              </a:spcBef>
              <a:spcAft>
                <a:spcPts val="0"/>
              </a:spcAft>
              <a:buNone/>
            </a:pPr>
            <a:r>
              <a:rPr lang="en" sz="1100">
                <a:solidFill>
                  <a:schemeClr val="dk1"/>
                </a:solidFill>
              </a:rPr>
              <a:t>App3-port 2222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127" name="Google Shape;1127;p77"/>
          <p:cNvSpPr txBox="1"/>
          <p:nvPr/>
        </p:nvSpPr>
        <p:spPr>
          <a:xfrm>
            <a:off x="7076550" y="2715050"/>
            <a:ext cx="1219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4"/>
                </a:solidFill>
              </a:rPr>
              <a:t>AppX-port 22</a:t>
            </a:r>
            <a:endParaRPr sz="1100">
              <a:solidFill>
                <a:schemeClr val="accent4"/>
              </a:solidFill>
            </a:endParaRPr>
          </a:p>
          <a:p>
            <a:pPr indent="0" lvl="0" marL="0" rtl="0" algn="l">
              <a:spcBef>
                <a:spcPts val="0"/>
              </a:spcBef>
              <a:spcAft>
                <a:spcPts val="0"/>
              </a:spcAft>
              <a:buNone/>
            </a:pPr>
            <a:r>
              <a:rPr lang="en" sz="1100">
                <a:solidFill>
                  <a:schemeClr val="dk1"/>
                </a:solidFill>
              </a:rPr>
              <a:t>AppY-port 443</a:t>
            </a:r>
            <a:endParaRPr sz="1100">
              <a:solidFill>
                <a:schemeClr val="dk1"/>
              </a:solidFill>
            </a:endParaRPr>
          </a:p>
          <a:p>
            <a:pPr indent="0" lvl="0" marL="0" rtl="0" algn="l">
              <a:spcBef>
                <a:spcPts val="0"/>
              </a:spcBef>
              <a:spcAft>
                <a:spcPts val="0"/>
              </a:spcAft>
              <a:buNone/>
            </a:pPr>
            <a:r>
              <a:rPr lang="en" sz="1100">
                <a:solidFill>
                  <a:schemeClr val="dk1"/>
                </a:solidFill>
              </a:rPr>
              <a:t>AppZ-port 80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128" name="Google Shape;1128;p77"/>
          <p:cNvSpPr/>
          <p:nvPr/>
        </p:nvSpPr>
        <p:spPr>
          <a:xfrm>
            <a:off x="2632710" y="26921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29" name="Google Shape;1129;p77"/>
          <p:cNvSpPr/>
          <p:nvPr/>
        </p:nvSpPr>
        <p:spPr>
          <a:xfrm>
            <a:off x="3276957" y="26910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cxnSp>
        <p:nvCxnSpPr>
          <p:cNvPr id="1130" name="Google Shape;1130;p77"/>
          <p:cNvCxnSpPr/>
          <p:nvPr/>
        </p:nvCxnSpPr>
        <p:spPr>
          <a:xfrm flipH="1">
            <a:off x="2320788" y="3542029"/>
            <a:ext cx="3726300" cy="8100"/>
          </a:xfrm>
          <a:prstGeom prst="straightConnector1">
            <a:avLst/>
          </a:prstGeom>
          <a:noFill/>
          <a:ln cap="flat" cmpd="sng" w="9525">
            <a:solidFill>
              <a:schemeClr val="dk1"/>
            </a:solidFill>
            <a:prstDash val="solid"/>
            <a:round/>
            <a:headEnd len="med" w="med" type="none"/>
            <a:tailEnd len="med" w="med" type="triangle"/>
          </a:ln>
        </p:spPr>
      </p:cxnSp>
      <p:cxnSp>
        <p:nvCxnSpPr>
          <p:cNvPr id="1131" name="Google Shape;1131;p77"/>
          <p:cNvCxnSpPr/>
          <p:nvPr/>
        </p:nvCxnSpPr>
        <p:spPr>
          <a:xfrm flipH="1">
            <a:off x="2398388" y="4584653"/>
            <a:ext cx="3726300" cy="8100"/>
          </a:xfrm>
          <a:prstGeom prst="straightConnector1">
            <a:avLst/>
          </a:prstGeom>
          <a:noFill/>
          <a:ln cap="flat" cmpd="sng" w="9525">
            <a:solidFill>
              <a:schemeClr val="dk1"/>
            </a:solidFill>
            <a:prstDash val="solid"/>
            <a:round/>
            <a:headEnd len="med" w="med" type="triangle"/>
            <a:tailEnd len="med" w="med" type="none"/>
          </a:ln>
        </p:spPr>
      </p:cxnSp>
      <p:sp>
        <p:nvSpPr>
          <p:cNvPr id="1132" name="Google Shape;1132;p77"/>
          <p:cNvSpPr/>
          <p:nvPr/>
        </p:nvSpPr>
        <p:spPr>
          <a:xfrm>
            <a:off x="4983948" y="26910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33" name="Google Shape;1133;p77"/>
          <p:cNvSpPr/>
          <p:nvPr/>
        </p:nvSpPr>
        <p:spPr>
          <a:xfrm>
            <a:off x="4512507" y="2692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34" name="Google Shape;1134;p77"/>
          <p:cNvSpPr/>
          <p:nvPr/>
        </p:nvSpPr>
        <p:spPr>
          <a:xfrm>
            <a:off x="3755450" y="26910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
        <p:nvSpPr>
          <p:cNvPr id="1135" name="Google Shape;1135;p77"/>
          <p:cNvSpPr/>
          <p:nvPr/>
        </p:nvSpPr>
        <p:spPr>
          <a:xfrm>
            <a:off x="2632785" y="322000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36" name="Google Shape;1136;p77"/>
          <p:cNvSpPr/>
          <p:nvPr/>
        </p:nvSpPr>
        <p:spPr>
          <a:xfrm>
            <a:off x="3277032" y="32189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37" name="Google Shape;1137;p77"/>
          <p:cNvSpPr/>
          <p:nvPr/>
        </p:nvSpPr>
        <p:spPr>
          <a:xfrm>
            <a:off x="4984023" y="321895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38" name="Google Shape;1138;p77"/>
          <p:cNvSpPr/>
          <p:nvPr/>
        </p:nvSpPr>
        <p:spPr>
          <a:xfrm>
            <a:off x="4512582" y="32200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139" name="Google Shape;1139;p77"/>
          <p:cNvSpPr/>
          <p:nvPr/>
        </p:nvSpPr>
        <p:spPr>
          <a:xfrm>
            <a:off x="3755525" y="321895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140" name="Google Shape;1140;p77"/>
          <p:cNvSpPr/>
          <p:nvPr/>
        </p:nvSpPr>
        <p:spPr>
          <a:xfrm>
            <a:off x="2632785" y="4248150"/>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41" name="Google Shape;1141;p77"/>
          <p:cNvSpPr/>
          <p:nvPr/>
        </p:nvSpPr>
        <p:spPr>
          <a:xfrm>
            <a:off x="3277032" y="424710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142" name="Google Shape;1142;p77"/>
          <p:cNvSpPr/>
          <p:nvPr/>
        </p:nvSpPr>
        <p:spPr>
          <a:xfrm>
            <a:off x="4984023" y="4247106"/>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43" name="Google Shape;1143;p77"/>
          <p:cNvSpPr/>
          <p:nvPr/>
        </p:nvSpPr>
        <p:spPr>
          <a:xfrm>
            <a:off x="4512582" y="4248156"/>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44" name="Google Shape;1144;p77"/>
          <p:cNvSpPr/>
          <p:nvPr/>
        </p:nvSpPr>
        <p:spPr>
          <a:xfrm>
            <a:off x="3755525" y="4247100"/>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ACK</a:t>
            </a:r>
            <a:endParaRPr sz="700"/>
          </a:p>
        </p:txBody>
      </p:sp>
      <p:sp>
        <p:nvSpPr>
          <p:cNvPr id="1145" name="Google Shape;1145;p77"/>
          <p:cNvSpPr/>
          <p:nvPr/>
        </p:nvSpPr>
        <p:spPr>
          <a:xfrm>
            <a:off x="7196650" y="3497400"/>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146" name="Google Shape;1146;p77"/>
          <p:cNvSpPr txBox="1"/>
          <p:nvPr/>
        </p:nvSpPr>
        <p:spPr>
          <a:xfrm>
            <a:off x="7272575" y="4032150"/>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sp>
        <p:nvSpPr>
          <p:cNvPr id="1147" name="Google Shape;1147;p77"/>
          <p:cNvSpPr/>
          <p:nvPr/>
        </p:nvSpPr>
        <p:spPr>
          <a:xfrm>
            <a:off x="84675" y="3685075"/>
            <a:ext cx="1418100" cy="572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rPr>
              <a:t>10.0.0.1:5555:10.0.0.2:22</a:t>
            </a:r>
            <a:endParaRPr sz="1000">
              <a:solidFill>
                <a:schemeClr val="accent2"/>
              </a:solidFill>
            </a:endParaRPr>
          </a:p>
        </p:txBody>
      </p:sp>
      <p:sp>
        <p:nvSpPr>
          <p:cNvPr id="1148" name="Google Shape;1148;p77"/>
          <p:cNvSpPr txBox="1"/>
          <p:nvPr/>
        </p:nvSpPr>
        <p:spPr>
          <a:xfrm>
            <a:off x="160600" y="4219825"/>
            <a:ext cx="16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File descriptor</a:t>
            </a:r>
            <a:endParaRPr>
              <a:solidFill>
                <a:srgbClr val="FF0000"/>
              </a:solidFill>
            </a:endParaRPr>
          </a:p>
        </p:txBody>
      </p:sp>
      <p:cxnSp>
        <p:nvCxnSpPr>
          <p:cNvPr id="1149" name="Google Shape;1149;p77"/>
          <p:cNvCxnSpPr/>
          <p:nvPr/>
        </p:nvCxnSpPr>
        <p:spPr>
          <a:xfrm flipH="1">
            <a:off x="2320788" y="4056617"/>
            <a:ext cx="3726300" cy="8100"/>
          </a:xfrm>
          <a:prstGeom prst="straightConnector1">
            <a:avLst/>
          </a:prstGeom>
          <a:noFill/>
          <a:ln cap="flat" cmpd="sng" w="9525">
            <a:solidFill>
              <a:schemeClr val="dk1"/>
            </a:solidFill>
            <a:prstDash val="solid"/>
            <a:round/>
            <a:headEnd len="med" w="med" type="none"/>
            <a:tailEnd len="med" w="med" type="triangle"/>
          </a:ln>
        </p:spPr>
      </p:cxnSp>
      <p:sp>
        <p:nvSpPr>
          <p:cNvPr id="1150" name="Google Shape;1150;p77"/>
          <p:cNvSpPr/>
          <p:nvPr/>
        </p:nvSpPr>
        <p:spPr>
          <a:xfrm>
            <a:off x="2632785" y="3734588"/>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10.0.0.2</a:t>
            </a:r>
            <a:endParaRPr sz="900"/>
          </a:p>
        </p:txBody>
      </p:sp>
      <p:sp>
        <p:nvSpPr>
          <p:cNvPr id="1151" name="Google Shape;1151;p77"/>
          <p:cNvSpPr/>
          <p:nvPr/>
        </p:nvSpPr>
        <p:spPr>
          <a:xfrm>
            <a:off x="3277032" y="373354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22</a:t>
            </a:r>
            <a:endParaRPr sz="700"/>
          </a:p>
        </p:txBody>
      </p:sp>
      <p:sp>
        <p:nvSpPr>
          <p:cNvPr id="1152" name="Google Shape;1152;p77"/>
          <p:cNvSpPr/>
          <p:nvPr/>
        </p:nvSpPr>
        <p:spPr>
          <a:xfrm>
            <a:off x="4984023" y="3733543"/>
            <a:ext cx="651300" cy="283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10.0.0.1</a:t>
            </a:r>
            <a:endParaRPr sz="900"/>
          </a:p>
        </p:txBody>
      </p:sp>
      <p:sp>
        <p:nvSpPr>
          <p:cNvPr id="1153" name="Google Shape;1153;p77"/>
          <p:cNvSpPr/>
          <p:nvPr/>
        </p:nvSpPr>
        <p:spPr>
          <a:xfrm>
            <a:off x="4512582" y="3734593"/>
            <a:ext cx="4785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5555</a:t>
            </a:r>
            <a:endParaRPr sz="700"/>
          </a:p>
        </p:txBody>
      </p:sp>
      <p:sp>
        <p:nvSpPr>
          <p:cNvPr id="1154" name="Google Shape;1154;p77"/>
          <p:cNvSpPr/>
          <p:nvPr/>
        </p:nvSpPr>
        <p:spPr>
          <a:xfrm>
            <a:off x="3755525" y="3733538"/>
            <a:ext cx="757200" cy="283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FIN</a:t>
            </a:r>
            <a:endParaRPr sz="7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60" name="Google Shape;1160;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Stands for Transmission Control Protocol</a:t>
            </a:r>
            <a:endParaRPr/>
          </a:p>
          <a:p>
            <a:pPr indent="-342900" lvl="0" marL="457200" rtl="0" algn="l">
              <a:lnSpc>
                <a:spcPct val="125000"/>
              </a:lnSpc>
              <a:spcBef>
                <a:spcPts val="0"/>
              </a:spcBef>
              <a:spcAft>
                <a:spcPts val="0"/>
              </a:spcAft>
              <a:buSzPts val="1800"/>
              <a:buChar char="●"/>
            </a:pPr>
            <a:r>
              <a:rPr lang="en"/>
              <a:t>Layer 4 protocol</a:t>
            </a:r>
            <a:endParaRPr/>
          </a:p>
          <a:p>
            <a:pPr indent="-342900" lvl="0" marL="457200" rtl="0" algn="l">
              <a:lnSpc>
                <a:spcPct val="125000"/>
              </a:lnSpc>
              <a:spcBef>
                <a:spcPts val="0"/>
              </a:spcBef>
              <a:spcAft>
                <a:spcPts val="0"/>
              </a:spcAft>
              <a:buSzPts val="1800"/>
              <a:buChar char="●"/>
            </a:pPr>
            <a:r>
              <a:rPr lang="en"/>
              <a:t>“Controls” the transmission unlike UDP which is a firehose</a:t>
            </a:r>
            <a:endParaRPr/>
          </a:p>
          <a:p>
            <a:pPr indent="-342900" lvl="0" marL="457200" rtl="0" algn="l">
              <a:lnSpc>
                <a:spcPct val="125000"/>
              </a:lnSpc>
              <a:spcBef>
                <a:spcPts val="0"/>
              </a:spcBef>
              <a:spcAft>
                <a:spcPts val="0"/>
              </a:spcAft>
              <a:buSzPts val="1800"/>
              <a:buChar char="●"/>
            </a:pPr>
            <a:r>
              <a:rPr lang="en"/>
              <a:t>Introduces Connection concept</a:t>
            </a:r>
            <a:endParaRPr/>
          </a:p>
          <a:p>
            <a:pPr indent="-342900" lvl="0" marL="457200" rtl="0" algn="l">
              <a:lnSpc>
                <a:spcPct val="125000"/>
              </a:lnSpc>
              <a:spcBef>
                <a:spcPts val="0"/>
              </a:spcBef>
              <a:spcAft>
                <a:spcPts val="0"/>
              </a:spcAft>
              <a:buSzPts val="1800"/>
              <a:buChar char="●"/>
            </a:pPr>
            <a:r>
              <a:rPr lang="en"/>
              <a:t>Retransmission, acknowledgement, guaranteed delivery</a:t>
            </a:r>
            <a:endParaRPr/>
          </a:p>
          <a:p>
            <a:pPr indent="-342900" lvl="0" marL="457200" rtl="0" algn="l">
              <a:lnSpc>
                <a:spcPct val="125000"/>
              </a:lnSpc>
              <a:spcBef>
                <a:spcPts val="0"/>
              </a:spcBef>
              <a:spcAft>
                <a:spcPts val="0"/>
              </a:spcAft>
              <a:buSzPts val="1800"/>
              <a:buChar char="●"/>
            </a:pPr>
            <a:r>
              <a:rPr lang="en"/>
              <a:t>Stateful, connection has a state</a:t>
            </a:r>
            <a:endParaRPr/>
          </a:p>
        </p:txBody>
      </p:sp>
      <p:sp>
        <p:nvSpPr>
          <p:cNvPr id="1161" name="Google Shape;1161;p7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79"/>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t>
            </a:r>
            <a:r>
              <a:rPr lang="en"/>
              <a:t>Segment</a:t>
            </a:r>
            <a:endParaRPr/>
          </a:p>
        </p:txBody>
      </p:sp>
      <p:sp>
        <p:nvSpPr>
          <p:cNvPr id="1167" name="Google Shape;1167;p79"/>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anatomy of the TCP Segment</a:t>
            </a:r>
            <a:endParaRPr/>
          </a:p>
        </p:txBody>
      </p:sp>
      <p:sp>
        <p:nvSpPr>
          <p:cNvPr id="1168" name="Google Shape;1168;p79"/>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174" name="Google Shape;117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TCP segment</a:t>
            </a:r>
            <a:r>
              <a:rPr lang="en"/>
              <a:t> Header is 20 bytes and can go up to 60 bytes</a:t>
            </a:r>
            <a:endParaRPr/>
          </a:p>
          <a:p>
            <a:pPr indent="-342900" lvl="0" marL="457200" rtl="0" algn="l">
              <a:lnSpc>
                <a:spcPct val="125000"/>
              </a:lnSpc>
              <a:spcBef>
                <a:spcPts val="0"/>
              </a:spcBef>
              <a:spcAft>
                <a:spcPts val="0"/>
              </a:spcAft>
              <a:buSzPts val="1800"/>
              <a:buChar char="●"/>
            </a:pPr>
            <a:r>
              <a:rPr lang="en"/>
              <a:t>TCP </a:t>
            </a:r>
            <a:r>
              <a:rPr lang="en"/>
              <a:t>segments</a:t>
            </a:r>
            <a:r>
              <a:rPr lang="en"/>
              <a:t> slides into an IP packet as “data”</a:t>
            </a:r>
            <a:endParaRPr/>
          </a:p>
          <a:p>
            <a:pPr indent="-342900" lvl="0" marL="457200" rtl="0" algn="l">
              <a:lnSpc>
                <a:spcPct val="125000"/>
              </a:lnSpc>
              <a:spcBef>
                <a:spcPts val="0"/>
              </a:spcBef>
              <a:spcAft>
                <a:spcPts val="0"/>
              </a:spcAft>
              <a:buSzPts val="1800"/>
              <a:buChar char="●"/>
            </a:pPr>
            <a:r>
              <a:rPr lang="en"/>
              <a:t>Port are 16 bit (0 to 65535)</a:t>
            </a:r>
            <a:endParaRPr/>
          </a:p>
          <a:p>
            <a:pPr indent="-342900" lvl="0" marL="457200" rtl="0" algn="l">
              <a:lnSpc>
                <a:spcPct val="125000"/>
              </a:lnSpc>
              <a:spcBef>
                <a:spcPts val="0"/>
              </a:spcBef>
              <a:spcAft>
                <a:spcPts val="0"/>
              </a:spcAft>
              <a:buSzPts val="1800"/>
              <a:buChar char="●"/>
            </a:pPr>
            <a:r>
              <a:rPr lang="en"/>
              <a:t>Sequences, </a:t>
            </a:r>
            <a:r>
              <a:rPr lang="en"/>
              <a:t>Acknowledgment</a:t>
            </a:r>
            <a:r>
              <a:rPr lang="en"/>
              <a:t>, flow control and more</a:t>
            </a:r>
            <a:endParaRPr/>
          </a:p>
        </p:txBody>
      </p:sp>
      <p:sp>
        <p:nvSpPr>
          <p:cNvPr id="1175" name="Google Shape;1175;p8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Segment</a:t>
            </a:r>
            <a:endParaRPr/>
          </a:p>
        </p:txBody>
      </p:sp>
      <p:sp>
        <p:nvSpPr>
          <p:cNvPr id="1181" name="Google Shape;1181;p81"/>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182" name="Google Shape;1182;p81"/>
          <p:cNvGraphicFramePr/>
          <p:nvPr/>
        </p:nvGraphicFramePr>
        <p:xfrm>
          <a:off x="576025" y="1102100"/>
          <a:ext cx="3000000" cy="3000000"/>
        </p:xfrm>
        <a:graphic>
          <a:graphicData uri="http://schemas.openxmlformats.org/drawingml/2006/table">
            <a:tbl>
              <a:tblPr>
                <a:solidFill>
                  <a:srgbClr val="F8F9FA"/>
                </a:solidFill>
                <a:tableStyleId>{B6F59BCB-BE8F-4BD6-B4E2-ECA3648BCC7D}</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
        <p:nvSpPr>
          <p:cNvPr id="1183" name="Google Shape;1183;p81"/>
          <p:cNvSpPr txBox="1"/>
          <p:nvPr/>
        </p:nvSpPr>
        <p:spPr>
          <a:xfrm>
            <a:off x="98775" y="4332100"/>
            <a:ext cx="557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https://en.wikipedia.org/wiki/Transmission_Control_Protocol</a:t>
            </a:r>
            <a:endParaRPr/>
          </a:p>
          <a:p>
            <a:pPr indent="0" lvl="0" marL="0" rtl="0" algn="l">
              <a:spcBef>
                <a:spcPts val="0"/>
              </a:spcBef>
              <a:spcAft>
                <a:spcPts val="0"/>
              </a:spcAft>
              <a:buNone/>
            </a:pPr>
            <a:r>
              <a:rPr lang="en" u="sng">
                <a:solidFill>
                  <a:schemeClr val="hlink"/>
                </a:solidFill>
                <a:hlinkClick r:id="rId6"/>
              </a:rPr>
              <a:t>https://datatracker.ietf.org/doc/html/rfc793</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3850300" y="1275150"/>
            <a:ext cx="2262900" cy="28032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6197500" y="1275150"/>
            <a:ext cx="2262900" cy="27750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ph type="title"/>
          </p:nvPr>
        </p:nvSpPr>
        <p:spPr>
          <a:xfrm>
            <a:off x="96025" y="2677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Host 192.168.1.3 wants to talk to 192.168.2.2</a:t>
            </a:r>
            <a:endParaRPr/>
          </a:p>
        </p:txBody>
      </p:sp>
      <p:grpSp>
        <p:nvGrpSpPr>
          <p:cNvPr id="134" name="Google Shape;134;p19"/>
          <p:cNvGrpSpPr/>
          <p:nvPr/>
        </p:nvGrpSpPr>
        <p:grpSpPr>
          <a:xfrm>
            <a:off x="4119708" y="1537802"/>
            <a:ext cx="674652" cy="445966"/>
            <a:chOff x="2666325" y="4298650"/>
            <a:chExt cx="790176" cy="523250"/>
          </a:xfrm>
        </p:grpSpPr>
        <p:pic>
          <p:nvPicPr>
            <p:cNvPr id="135" name="Google Shape;135;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36" name="Google Shape;136;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37" name="Google Shape;137;p19"/>
          <p:cNvGrpSpPr/>
          <p:nvPr/>
        </p:nvGrpSpPr>
        <p:grpSpPr>
          <a:xfrm>
            <a:off x="4119708" y="2444314"/>
            <a:ext cx="674652" cy="445966"/>
            <a:chOff x="2666325" y="4298650"/>
            <a:chExt cx="790176" cy="523250"/>
          </a:xfrm>
        </p:grpSpPr>
        <p:pic>
          <p:nvPicPr>
            <p:cNvPr id="138" name="Google Shape;138;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39" name="Google Shape;139;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pic>
        <p:nvPicPr>
          <p:cNvPr id="140" name="Google Shape;140;p19"/>
          <p:cNvPicPr preferRelativeResize="0"/>
          <p:nvPr/>
        </p:nvPicPr>
        <p:blipFill>
          <a:blip r:embed="rId4">
            <a:alphaModFix/>
          </a:blip>
          <a:stretch>
            <a:fillRect/>
          </a:stretch>
        </p:blipFill>
        <p:spPr>
          <a:xfrm>
            <a:off x="5592730" y="2113809"/>
            <a:ext cx="1131795" cy="688437"/>
          </a:xfrm>
          <a:prstGeom prst="rect">
            <a:avLst/>
          </a:prstGeom>
          <a:noFill/>
          <a:ln>
            <a:noFill/>
          </a:ln>
        </p:spPr>
      </p:pic>
      <p:grpSp>
        <p:nvGrpSpPr>
          <p:cNvPr id="141" name="Google Shape;141;p19"/>
          <p:cNvGrpSpPr/>
          <p:nvPr/>
        </p:nvGrpSpPr>
        <p:grpSpPr>
          <a:xfrm>
            <a:off x="4119708" y="3272836"/>
            <a:ext cx="674652" cy="445966"/>
            <a:chOff x="2666325" y="4298650"/>
            <a:chExt cx="790176" cy="523250"/>
          </a:xfrm>
        </p:grpSpPr>
        <p:pic>
          <p:nvPicPr>
            <p:cNvPr id="142" name="Google Shape;142;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43" name="Google Shape;143;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44" name="Google Shape;144;p19"/>
          <p:cNvGrpSpPr/>
          <p:nvPr/>
        </p:nvGrpSpPr>
        <p:grpSpPr>
          <a:xfrm>
            <a:off x="7586104" y="1576797"/>
            <a:ext cx="674652" cy="445966"/>
            <a:chOff x="2666325" y="4298650"/>
            <a:chExt cx="790176" cy="523250"/>
          </a:xfrm>
        </p:grpSpPr>
        <p:pic>
          <p:nvPicPr>
            <p:cNvPr id="145" name="Google Shape;145;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46" name="Google Shape;146;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47" name="Google Shape;147;p19"/>
          <p:cNvGrpSpPr/>
          <p:nvPr/>
        </p:nvGrpSpPr>
        <p:grpSpPr>
          <a:xfrm>
            <a:off x="7586104" y="2483309"/>
            <a:ext cx="674652" cy="445966"/>
            <a:chOff x="2666325" y="4298650"/>
            <a:chExt cx="790176" cy="523250"/>
          </a:xfrm>
        </p:grpSpPr>
        <p:pic>
          <p:nvPicPr>
            <p:cNvPr id="148" name="Google Shape;148;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49" name="Google Shape;149;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grpSp>
        <p:nvGrpSpPr>
          <p:cNvPr id="150" name="Google Shape;150;p19"/>
          <p:cNvGrpSpPr/>
          <p:nvPr/>
        </p:nvGrpSpPr>
        <p:grpSpPr>
          <a:xfrm>
            <a:off x="7586104" y="3311831"/>
            <a:ext cx="674652" cy="445966"/>
            <a:chOff x="2666325" y="4298650"/>
            <a:chExt cx="790176" cy="523250"/>
          </a:xfrm>
        </p:grpSpPr>
        <p:pic>
          <p:nvPicPr>
            <p:cNvPr id="151" name="Google Shape;151;p19"/>
            <p:cNvPicPr preferRelativeResize="0"/>
            <p:nvPr/>
          </p:nvPicPr>
          <p:blipFill rotWithShape="1">
            <a:blip r:embed="rId3">
              <a:alphaModFix/>
            </a:blip>
            <a:srcRect b="7747" l="12647" r="11801" t="6452"/>
            <a:stretch/>
          </p:blipFill>
          <p:spPr>
            <a:xfrm>
              <a:off x="2666325" y="4298650"/>
              <a:ext cx="790176" cy="523250"/>
            </a:xfrm>
            <a:prstGeom prst="rect">
              <a:avLst/>
            </a:prstGeom>
            <a:noFill/>
            <a:ln>
              <a:noFill/>
            </a:ln>
          </p:spPr>
        </p:pic>
        <p:sp>
          <p:nvSpPr>
            <p:cNvPr id="152" name="Google Shape;152;p19"/>
            <p:cNvSpPr txBox="1"/>
            <p:nvPr/>
          </p:nvSpPr>
          <p:spPr>
            <a:xfrm>
              <a:off x="2875538" y="4298650"/>
              <a:ext cx="3717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
        <p:nvSpPr>
          <p:cNvPr id="153" name="Google Shape;153;p19"/>
          <p:cNvSpPr txBox="1"/>
          <p:nvPr/>
        </p:nvSpPr>
        <p:spPr>
          <a:xfrm>
            <a:off x="4254100" y="4183575"/>
            <a:ext cx="14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192.168.1.0/24</a:t>
            </a:r>
            <a:endParaRPr>
              <a:solidFill>
                <a:schemeClr val="dk1"/>
              </a:solidFill>
            </a:endParaRPr>
          </a:p>
        </p:txBody>
      </p:sp>
      <p:sp>
        <p:nvSpPr>
          <p:cNvPr id="154" name="Google Shape;154;p19"/>
          <p:cNvSpPr txBox="1"/>
          <p:nvPr/>
        </p:nvSpPr>
        <p:spPr>
          <a:xfrm>
            <a:off x="6766625" y="4231575"/>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192.168.2.0/24</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155" name="Google Shape;155;p19"/>
          <p:cNvCxnSpPr/>
          <p:nvPr/>
        </p:nvCxnSpPr>
        <p:spPr>
          <a:xfrm>
            <a:off x="4787500" y="1832400"/>
            <a:ext cx="1114500" cy="624900"/>
          </a:xfrm>
          <a:prstGeom prst="straightConnector1">
            <a:avLst/>
          </a:prstGeom>
          <a:noFill/>
          <a:ln cap="flat" cmpd="sng" w="19050">
            <a:solidFill>
              <a:srgbClr val="FF0000"/>
            </a:solidFill>
            <a:prstDash val="solid"/>
            <a:round/>
            <a:headEnd len="med" w="med" type="none"/>
            <a:tailEnd len="med" w="med" type="none"/>
          </a:ln>
        </p:spPr>
      </p:cxnSp>
      <p:cxnSp>
        <p:nvCxnSpPr>
          <p:cNvPr id="156" name="Google Shape;156;p19"/>
          <p:cNvCxnSpPr/>
          <p:nvPr/>
        </p:nvCxnSpPr>
        <p:spPr>
          <a:xfrm flipH="1" rot="10800000">
            <a:off x="4787500" y="2609225"/>
            <a:ext cx="962400" cy="77700"/>
          </a:xfrm>
          <a:prstGeom prst="straightConnector1">
            <a:avLst/>
          </a:prstGeom>
          <a:noFill/>
          <a:ln cap="flat" cmpd="sng" w="9525">
            <a:solidFill>
              <a:schemeClr val="dk1"/>
            </a:solidFill>
            <a:prstDash val="solid"/>
            <a:round/>
            <a:headEnd len="med" w="med" type="none"/>
            <a:tailEnd len="med" w="med" type="none"/>
          </a:ln>
        </p:spPr>
      </p:cxnSp>
      <p:cxnSp>
        <p:nvCxnSpPr>
          <p:cNvPr id="157" name="Google Shape;157;p19"/>
          <p:cNvCxnSpPr/>
          <p:nvPr/>
        </p:nvCxnSpPr>
        <p:spPr>
          <a:xfrm flipH="1" rot="10800000">
            <a:off x="4753725" y="2786500"/>
            <a:ext cx="1139700" cy="709200"/>
          </a:xfrm>
          <a:prstGeom prst="straightConnector1">
            <a:avLst/>
          </a:prstGeom>
          <a:noFill/>
          <a:ln cap="flat" cmpd="sng" w="9525">
            <a:solidFill>
              <a:srgbClr val="F3F3F3"/>
            </a:solidFill>
            <a:prstDash val="solid"/>
            <a:round/>
            <a:headEnd len="med" w="med" type="none"/>
            <a:tailEnd len="med" w="med" type="none"/>
          </a:ln>
        </p:spPr>
      </p:cxnSp>
      <p:cxnSp>
        <p:nvCxnSpPr>
          <p:cNvPr id="158" name="Google Shape;158;p19"/>
          <p:cNvCxnSpPr/>
          <p:nvPr/>
        </p:nvCxnSpPr>
        <p:spPr>
          <a:xfrm flipH="1">
            <a:off x="6437825" y="1874638"/>
            <a:ext cx="1114500" cy="624900"/>
          </a:xfrm>
          <a:prstGeom prst="straightConnector1">
            <a:avLst/>
          </a:prstGeom>
          <a:noFill/>
          <a:ln cap="flat" cmpd="sng" w="9525">
            <a:solidFill>
              <a:srgbClr val="F3F3F3"/>
            </a:solidFill>
            <a:prstDash val="solid"/>
            <a:round/>
            <a:headEnd len="med" w="med" type="none"/>
            <a:tailEnd len="med" w="med" type="none"/>
          </a:ln>
        </p:spPr>
      </p:cxnSp>
      <p:cxnSp>
        <p:nvCxnSpPr>
          <p:cNvPr id="159" name="Google Shape;159;p19"/>
          <p:cNvCxnSpPr/>
          <p:nvPr/>
        </p:nvCxnSpPr>
        <p:spPr>
          <a:xfrm rot="10800000">
            <a:off x="6589925" y="2651463"/>
            <a:ext cx="962400" cy="77700"/>
          </a:xfrm>
          <a:prstGeom prst="straightConnector1">
            <a:avLst/>
          </a:prstGeom>
          <a:noFill/>
          <a:ln cap="flat" cmpd="sng" w="28575">
            <a:solidFill>
              <a:srgbClr val="FF0000"/>
            </a:solidFill>
            <a:prstDash val="solid"/>
            <a:round/>
            <a:headEnd len="med" w="med" type="none"/>
            <a:tailEnd len="med" w="med" type="none"/>
          </a:ln>
        </p:spPr>
      </p:cxnSp>
      <p:cxnSp>
        <p:nvCxnSpPr>
          <p:cNvPr id="160" name="Google Shape;160;p19"/>
          <p:cNvCxnSpPr/>
          <p:nvPr/>
        </p:nvCxnSpPr>
        <p:spPr>
          <a:xfrm rot="10800000">
            <a:off x="6446400" y="2828738"/>
            <a:ext cx="1139700" cy="709200"/>
          </a:xfrm>
          <a:prstGeom prst="straightConnector1">
            <a:avLst/>
          </a:prstGeom>
          <a:noFill/>
          <a:ln cap="flat" cmpd="sng" w="9525">
            <a:solidFill>
              <a:srgbClr val="F3F3F3"/>
            </a:solidFill>
            <a:prstDash val="solid"/>
            <a:round/>
            <a:headEnd len="med" w="med" type="none"/>
            <a:tailEnd len="med" w="med" type="none"/>
          </a:ln>
        </p:spPr>
      </p:cxnSp>
      <p:sp>
        <p:nvSpPr>
          <p:cNvPr id="161" name="Google Shape;161;p19"/>
          <p:cNvSpPr txBox="1"/>
          <p:nvPr/>
        </p:nvSpPr>
        <p:spPr>
          <a:xfrm>
            <a:off x="3983525" y="19837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2" name="Google Shape;162;p19"/>
          <p:cNvSpPr txBox="1"/>
          <p:nvPr/>
        </p:nvSpPr>
        <p:spPr>
          <a:xfrm>
            <a:off x="3916425" y="283885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3" name="Google Shape;163;p19"/>
          <p:cNvSpPr txBox="1"/>
          <p:nvPr/>
        </p:nvSpPr>
        <p:spPr>
          <a:xfrm>
            <a:off x="3916425" y="37134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4" name="Google Shape;164;p19"/>
          <p:cNvSpPr txBox="1"/>
          <p:nvPr/>
        </p:nvSpPr>
        <p:spPr>
          <a:xfrm>
            <a:off x="7407725" y="19483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192.168.2.3</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5" name="Google Shape;165;p19"/>
          <p:cNvSpPr txBox="1"/>
          <p:nvPr/>
        </p:nvSpPr>
        <p:spPr>
          <a:xfrm>
            <a:off x="7407725" y="28346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192.168.2.2</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6" name="Google Shape;166;p19"/>
          <p:cNvSpPr txBox="1"/>
          <p:nvPr/>
        </p:nvSpPr>
        <p:spPr>
          <a:xfrm>
            <a:off x="7407725" y="372097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7" name="Google Shape;167;p19"/>
          <p:cNvSpPr txBox="1"/>
          <p:nvPr>
            <p:ph idx="1" type="body"/>
          </p:nvPr>
        </p:nvSpPr>
        <p:spPr>
          <a:xfrm>
            <a:off x="311700" y="1152475"/>
            <a:ext cx="31332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25000"/>
              </a:lnSpc>
              <a:spcBef>
                <a:spcPts val="0"/>
              </a:spcBef>
              <a:spcAft>
                <a:spcPts val="0"/>
              </a:spcAft>
              <a:buSzPct val="100000"/>
              <a:buChar char="●"/>
            </a:pPr>
            <a:r>
              <a:rPr lang="en"/>
              <a:t>192.168.1.3 applies subnet mask to itself and the destination IP 192.168.2.2</a:t>
            </a:r>
            <a:endParaRPr/>
          </a:p>
          <a:p>
            <a:pPr indent="-325755" lvl="0" marL="457200" rtl="0" algn="l">
              <a:lnSpc>
                <a:spcPct val="125000"/>
              </a:lnSpc>
              <a:spcBef>
                <a:spcPts val="0"/>
              </a:spcBef>
              <a:spcAft>
                <a:spcPts val="0"/>
              </a:spcAft>
              <a:buSzPct val="100000"/>
              <a:buChar char="●"/>
            </a:pPr>
            <a:r>
              <a:rPr lang="en"/>
              <a:t>255.255.255.0 &amp; </a:t>
            </a:r>
            <a:br>
              <a:rPr lang="en"/>
            </a:br>
            <a:r>
              <a:rPr lang="en"/>
              <a:t>192.168.1.3 = </a:t>
            </a:r>
            <a:br>
              <a:rPr lang="en"/>
            </a:br>
            <a:r>
              <a:rPr lang="en"/>
              <a:t>192.168.1.0</a:t>
            </a:r>
            <a:endParaRPr/>
          </a:p>
          <a:p>
            <a:pPr indent="-325755" lvl="0" marL="457200" rtl="0" algn="l">
              <a:lnSpc>
                <a:spcPct val="125000"/>
              </a:lnSpc>
              <a:spcBef>
                <a:spcPts val="0"/>
              </a:spcBef>
              <a:spcAft>
                <a:spcPts val="0"/>
              </a:spcAft>
              <a:buSzPct val="100000"/>
              <a:buChar char="●"/>
            </a:pPr>
            <a:r>
              <a:rPr lang="en"/>
              <a:t>255.255.255.0 &amp; </a:t>
            </a:r>
            <a:br>
              <a:rPr lang="en"/>
            </a:br>
            <a:r>
              <a:rPr lang="en"/>
              <a:t>192.168.2.2 = </a:t>
            </a:r>
            <a:br>
              <a:rPr lang="en"/>
            </a:br>
            <a:r>
              <a:rPr lang="en"/>
              <a:t>192.168.2.0</a:t>
            </a:r>
            <a:endParaRPr/>
          </a:p>
          <a:p>
            <a:pPr indent="-325755" lvl="0" marL="457200" rtl="0" algn="l">
              <a:lnSpc>
                <a:spcPct val="125000"/>
              </a:lnSpc>
              <a:spcBef>
                <a:spcPts val="0"/>
              </a:spcBef>
              <a:spcAft>
                <a:spcPts val="0"/>
              </a:spcAft>
              <a:buSzPct val="100000"/>
              <a:buChar char="●"/>
            </a:pPr>
            <a:r>
              <a:rPr lang="en"/>
              <a:t>Not the subnet ! The packet is sent to the Default Gateway 192.168.1.100</a:t>
            </a:r>
            <a:endParaRPr/>
          </a:p>
        </p:txBody>
      </p:sp>
      <p:sp>
        <p:nvSpPr>
          <p:cNvPr id="168" name="Google Shape;168;p19"/>
          <p:cNvSpPr txBox="1"/>
          <p:nvPr/>
        </p:nvSpPr>
        <p:spPr>
          <a:xfrm>
            <a:off x="6168563" y="1791925"/>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192.168.2.100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169" name="Google Shape;169;p19"/>
          <p:cNvSpPr txBox="1"/>
          <p:nvPr/>
        </p:nvSpPr>
        <p:spPr>
          <a:xfrm>
            <a:off x="5181400" y="2786500"/>
            <a:ext cx="118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192.168.1.100</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Ports</a:t>
            </a:r>
            <a:endParaRPr/>
          </a:p>
        </p:txBody>
      </p:sp>
      <p:sp>
        <p:nvSpPr>
          <p:cNvPr id="1189" name="Google Shape;1189;p82"/>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190" name="Google Shape;1190;p82"/>
          <p:cNvGraphicFramePr/>
          <p:nvPr/>
        </p:nvGraphicFramePr>
        <p:xfrm>
          <a:off x="589625" y="1017725"/>
          <a:ext cx="3000000" cy="3000000"/>
        </p:xfrm>
        <a:graphic>
          <a:graphicData uri="http://schemas.openxmlformats.org/drawingml/2006/table">
            <a:tbl>
              <a:tblPr>
                <a:solidFill>
                  <a:srgbClr val="F8F9FA"/>
                </a:solidFill>
                <a:tableStyleId>{B6F59BCB-BE8F-4BD6-B4E2-ECA3648BCC7D}</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Source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lt1"/>
                          </a:solidFill>
                          <a:highlight>
                            <a:schemeClr val="accent4"/>
                          </a:highlight>
                        </a:rPr>
                        <a:t>Destination port</a:t>
                      </a:r>
                      <a:endParaRPr sz="1050">
                        <a:solidFill>
                          <a:schemeClr val="lt1"/>
                        </a:solidFill>
                        <a:highlight>
                          <a:schemeClr val="accent4"/>
                        </a:highlight>
                      </a:endParaRPr>
                    </a:p>
                  </a:txBody>
                  <a:tcPr marT="26675" marB="26675" marR="53350" marL="533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Sequences and ACKs</a:t>
            </a:r>
            <a:endParaRPr/>
          </a:p>
        </p:txBody>
      </p:sp>
      <p:sp>
        <p:nvSpPr>
          <p:cNvPr id="1196" name="Google Shape;1196;p83"/>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197" name="Google Shape;1197;p83"/>
          <p:cNvGraphicFramePr/>
          <p:nvPr/>
        </p:nvGraphicFramePr>
        <p:xfrm>
          <a:off x="548900" y="1017725"/>
          <a:ext cx="3000000" cy="3000000"/>
        </p:xfrm>
        <a:graphic>
          <a:graphicData uri="http://schemas.openxmlformats.org/drawingml/2006/table">
            <a:tbl>
              <a:tblPr>
                <a:solidFill>
                  <a:srgbClr val="F8F9FA"/>
                </a:solidFill>
                <a:tableStyleId>{B6F59BCB-BE8F-4BD6-B4E2-ECA3648BCC7D}</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Sequence number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Acknowledgment number (if ACK set)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Window Size</a:t>
            </a:r>
            <a:endParaRPr/>
          </a:p>
        </p:txBody>
      </p:sp>
      <p:sp>
        <p:nvSpPr>
          <p:cNvPr id="1203" name="Google Shape;1203;p84"/>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04" name="Google Shape;1204;p84"/>
          <p:cNvGraphicFramePr/>
          <p:nvPr/>
        </p:nvGraphicFramePr>
        <p:xfrm>
          <a:off x="582825" y="1017725"/>
          <a:ext cx="3000000" cy="3000000"/>
        </p:xfrm>
        <a:graphic>
          <a:graphicData uri="http://schemas.openxmlformats.org/drawingml/2006/table">
            <a:tbl>
              <a:tblPr>
                <a:solidFill>
                  <a:srgbClr val="F8F9FA"/>
                </a:solidFill>
                <a:tableStyleId>{B6F59BCB-BE8F-4BD6-B4E2-ECA3648BCC7D}</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1"/>
                          </a:solidFill>
                          <a:highlight>
                            <a:schemeClr val="dk2"/>
                          </a:highlight>
                        </a:rPr>
                        <a:t>NS</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CWR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ECE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URG</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ACK</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PSH</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RST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SYN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50">
                          <a:solidFill>
                            <a:schemeClr val="dk1"/>
                          </a:solidFill>
                          <a:highlight>
                            <a:schemeClr val="dk2"/>
                          </a:highlight>
                        </a:rPr>
                        <a:t>FIN</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2"/>
                          </a:solidFill>
                          <a:highlight>
                            <a:schemeClr val="accent4"/>
                          </a:highlight>
                        </a:rPr>
                        <a:t>Window Size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bit flags</a:t>
            </a:r>
            <a:endParaRPr/>
          </a:p>
        </p:txBody>
      </p:sp>
      <p:sp>
        <p:nvSpPr>
          <p:cNvPr id="1210" name="Google Shape;1210;p85"/>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graphicFrame>
        <p:nvGraphicFramePr>
          <p:cNvPr id="1211" name="Google Shape;1211;p85"/>
          <p:cNvGraphicFramePr/>
          <p:nvPr/>
        </p:nvGraphicFramePr>
        <p:xfrm>
          <a:off x="514975" y="1017725"/>
          <a:ext cx="3000000" cy="3000000"/>
        </p:xfrm>
        <a:graphic>
          <a:graphicData uri="http://schemas.openxmlformats.org/drawingml/2006/table">
            <a:tbl>
              <a:tblPr>
                <a:solidFill>
                  <a:srgbClr val="F8F9FA"/>
                </a:solidFill>
                <a:tableStyleId>{B6F59BCB-BE8F-4BD6-B4E2-ECA3648BCC7D}</a:tableStyleId>
              </a:tblPr>
              <a:tblGrid>
                <a:gridCol w="571500"/>
                <a:gridCol w="447675"/>
                <a:gridCol w="228600"/>
                <a:gridCol w="228600"/>
                <a:gridCol w="228600"/>
                <a:gridCol w="228600"/>
                <a:gridCol w="228600"/>
                <a:gridCol w="228600"/>
                <a:gridCol w="228600"/>
                <a:gridCol w="247650"/>
                <a:gridCol w="247650"/>
                <a:gridCol w="247650"/>
                <a:gridCol w="247650"/>
                <a:gridCol w="247650"/>
                <a:gridCol w="247650"/>
                <a:gridCol w="247650"/>
                <a:gridCol w="247650"/>
                <a:gridCol w="247650"/>
                <a:gridCol w="190500"/>
                <a:gridCol w="190500"/>
                <a:gridCol w="190500"/>
                <a:gridCol w="190500"/>
                <a:gridCol w="190500"/>
                <a:gridCol w="190500"/>
                <a:gridCol w="190500"/>
                <a:gridCol w="190500"/>
                <a:gridCol w="190500"/>
                <a:gridCol w="190500"/>
                <a:gridCol w="190500"/>
                <a:gridCol w="190500"/>
                <a:gridCol w="190500"/>
                <a:gridCol w="190500"/>
                <a:gridCol w="190500"/>
                <a:gridCol w="190500"/>
              </a:tblGrid>
              <a:tr h="219075">
                <a:tc>
                  <a:txBody>
                    <a:bodyPr/>
                    <a:lstStyle/>
                    <a:p>
                      <a:pPr indent="0" lvl="0" marL="0" rtl="0" algn="ctr">
                        <a:lnSpc>
                          <a:spcPct val="115000"/>
                        </a:lnSpc>
                        <a:spcBef>
                          <a:spcPts val="0"/>
                        </a:spcBef>
                        <a:spcAft>
                          <a:spcPts val="0"/>
                        </a:spcAft>
                        <a:buNone/>
                      </a:pPr>
                      <a:r>
                        <a:rPr b="1" i="1" lang="en" sz="1050">
                          <a:solidFill>
                            <a:schemeClr val="dk1"/>
                          </a:solidFill>
                          <a:highlight>
                            <a:schemeClr val="dk2"/>
                          </a:highlight>
                        </a:rPr>
                        <a:t>Offsets</a:t>
                      </a:r>
                      <a:endParaRPr b="1" i="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T cap="flat" cmpd="sng" w="9525">
                      <a:solidFill>
                        <a:srgbClr val="A2A9B1"/>
                      </a:solidFill>
                      <a:prstDash val="solid"/>
                      <a:round/>
                      <a:headEnd len="sm" w="sm" type="none"/>
                      <a:tailEnd len="sm" w="sm" type="none"/>
                    </a:lnT>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3">
                            <a:extLst>
                              <a:ext uri="{A12FA001-AC4F-418D-AE19-62706E023703}">
                                <ahyp:hlinkClr val="tx"/>
                              </a:ext>
                            </a:extLst>
                          </a:hlinkClick>
                        </a:rPr>
                        <a:t>Octet</a:t>
                      </a:r>
                      <a:endParaRPr b="1" sz="1050">
                        <a:solidFill>
                          <a:schemeClr val="dk1"/>
                        </a:solidFill>
                        <a:highlight>
                          <a:schemeClr val="dk2"/>
                        </a:highlight>
                      </a:endParaRPr>
                    </a:p>
                  </a:txBody>
                  <a:tcPr marT="26675" marB="26675" marR="53350" marL="53350">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gridSpan="8">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Octet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uFill>
                            <a:noFill/>
                          </a:uFill>
                          <a:hlinkClick r:id="rId4">
                            <a:extLst>
                              <a:ext uri="{A12FA001-AC4F-418D-AE19-62706E023703}">
                                <ahyp:hlinkClr val="tx"/>
                              </a:ext>
                            </a:extLst>
                          </a:hlinkClick>
                        </a:rPr>
                        <a:t>Bit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 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7</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5</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rgbClr val="F8F9FA"/>
                          </a:solidFill>
                          <a:highlight>
                            <a:schemeClr val="dk2"/>
                          </a:highlight>
                        </a:rPr>
                        <a:t>0</a:t>
                      </a:r>
                      <a:endParaRPr b="1" sz="1050">
                        <a:solidFill>
                          <a:srgbClr val="F8F9FA"/>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Source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Destination port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32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Sequence number</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64</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a:txBody>
                    <a:bodyPr/>
                    <a:lstStyle/>
                    <a:p>
                      <a:pPr indent="0" lvl="0" marL="0" rtl="0" algn="ctr">
                        <a:lnSpc>
                          <a:spcPct val="115000"/>
                        </a:lnSpc>
                        <a:spcBef>
                          <a:spcPts val="0"/>
                        </a:spcBef>
                        <a:spcAft>
                          <a:spcPts val="0"/>
                        </a:spcAft>
                        <a:buNone/>
                      </a:pPr>
                      <a:r>
                        <a:rPr lang="en" sz="1050">
                          <a:solidFill>
                            <a:schemeClr val="dk1"/>
                          </a:solidFill>
                          <a:highlight>
                            <a:schemeClr val="dk2"/>
                          </a:highlight>
                        </a:rPr>
                        <a:t>Acknowledgment number (if ACK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81000">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96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4">
                  <a:txBody>
                    <a:bodyPr/>
                    <a:lstStyle/>
                    <a:p>
                      <a:pPr indent="0" lvl="0" marL="0" rtl="0" algn="ctr">
                        <a:lnSpc>
                          <a:spcPct val="115000"/>
                        </a:lnSpc>
                        <a:spcBef>
                          <a:spcPts val="0"/>
                        </a:spcBef>
                        <a:spcAft>
                          <a:spcPts val="0"/>
                        </a:spcAft>
                        <a:buNone/>
                      </a:pPr>
                      <a:r>
                        <a:rPr lang="en" sz="1050">
                          <a:solidFill>
                            <a:schemeClr val="dk1"/>
                          </a:solidFill>
                          <a:highlight>
                            <a:schemeClr val="dk2"/>
                          </a:highlight>
                        </a:rPr>
                        <a:t>Data offset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grid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Reserved</a:t>
                      </a:r>
                      <a:endParaRPr sz="1050">
                        <a:solidFill>
                          <a:schemeClr val="dk1"/>
                        </a:solidFill>
                        <a:highlight>
                          <a:schemeClr val="dk2"/>
                        </a:highlight>
                      </a:endParaRPr>
                    </a:p>
                    <a:p>
                      <a:pPr indent="0" lvl="0" marL="0" rtl="0" algn="ctr">
                        <a:lnSpc>
                          <a:spcPct val="115000"/>
                        </a:lnSpc>
                        <a:spcBef>
                          <a:spcPts val="0"/>
                        </a:spcBef>
                        <a:spcAft>
                          <a:spcPts val="0"/>
                        </a:spcAft>
                        <a:buNone/>
                      </a:pPr>
                      <a:r>
                        <a:rPr b="1" lang="en" sz="1050">
                          <a:solidFill>
                            <a:schemeClr val="dk1"/>
                          </a:solidFill>
                          <a:highlight>
                            <a:schemeClr val="dk2"/>
                          </a:highlight>
                        </a:rPr>
                        <a:t>0 0 0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a:txBody>
                    <a:bodyPr/>
                    <a:lstStyle/>
                    <a:p>
                      <a:pPr indent="0" lvl="0" marL="0" rtl="0" algn="ctr">
                        <a:spcBef>
                          <a:spcPts val="0"/>
                        </a:spcBef>
                        <a:spcAft>
                          <a:spcPts val="0"/>
                        </a:spcAft>
                        <a:buNone/>
                      </a:pPr>
                      <a:r>
                        <a:rPr lang="en" sz="1050">
                          <a:solidFill>
                            <a:schemeClr val="dk2"/>
                          </a:solidFill>
                          <a:highlight>
                            <a:schemeClr val="accent4"/>
                          </a:highlight>
                        </a:rPr>
                        <a:t>NS</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CWR</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ECE</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URG</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ACK</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PSH</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RST</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SYN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50">
                          <a:solidFill>
                            <a:schemeClr val="dk2"/>
                          </a:solidFill>
                          <a:highlight>
                            <a:schemeClr val="accent4"/>
                          </a:highlight>
                        </a:rPr>
                        <a:t>F</a:t>
                      </a:r>
                      <a:br>
                        <a:rPr lang="en" sz="1050">
                          <a:solidFill>
                            <a:schemeClr val="dk2"/>
                          </a:solidFill>
                          <a:highlight>
                            <a:schemeClr val="accent4"/>
                          </a:highlight>
                        </a:rPr>
                      </a:br>
                      <a:r>
                        <a:rPr lang="en" sz="1050">
                          <a:solidFill>
                            <a:schemeClr val="dk2"/>
                          </a:solidFill>
                          <a:highlight>
                            <a:schemeClr val="accent4"/>
                          </a:highlight>
                        </a:rPr>
                        <a:t>I</a:t>
                      </a:r>
                      <a:endParaRPr sz="1050">
                        <a:solidFill>
                          <a:schemeClr val="dk2"/>
                        </a:solidFill>
                        <a:highlight>
                          <a:schemeClr val="accent4"/>
                        </a:highlight>
                      </a:endParaRPr>
                    </a:p>
                    <a:p>
                      <a:pPr indent="0" lvl="0" marL="0" rtl="0" algn="ctr">
                        <a:spcBef>
                          <a:spcPts val="0"/>
                        </a:spcBef>
                        <a:spcAft>
                          <a:spcPts val="0"/>
                        </a:spcAft>
                        <a:buNone/>
                      </a:pPr>
                      <a:r>
                        <a:rPr lang="en" sz="1050">
                          <a:solidFill>
                            <a:schemeClr val="dk2"/>
                          </a:solidFill>
                          <a:highlight>
                            <a:schemeClr val="accent4"/>
                          </a:highlight>
                        </a:rPr>
                        <a:t>N</a:t>
                      </a:r>
                      <a:endParaRPr sz="1050">
                        <a:solidFill>
                          <a:schemeClr val="dk2"/>
                        </a:solidFill>
                        <a:highlight>
                          <a:schemeClr val="accent4"/>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accent4"/>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Window Size</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128</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Checksum</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c gridSpan="16">
                  <a:txBody>
                    <a:bodyPr/>
                    <a:lstStyle/>
                    <a:p>
                      <a:pPr indent="0" lvl="0" marL="0" rtl="0" algn="ctr">
                        <a:lnSpc>
                          <a:spcPct val="115000"/>
                        </a:lnSpc>
                        <a:spcBef>
                          <a:spcPts val="0"/>
                        </a:spcBef>
                        <a:spcAft>
                          <a:spcPts val="0"/>
                        </a:spcAft>
                        <a:buNone/>
                      </a:pPr>
                      <a:r>
                        <a:rPr lang="en" sz="1050">
                          <a:solidFill>
                            <a:schemeClr val="dk1"/>
                          </a:solidFill>
                          <a:highlight>
                            <a:schemeClr val="dk2"/>
                          </a:highlight>
                        </a:rPr>
                        <a:t>Urgent pointer (if URG set)</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hMerge="1"/>
                <a:tc hMerge="1"/>
                <a:tc hMerge="1"/>
                <a:tc hMerge="1"/>
                <a:tc hMerge="1"/>
                <a:tc hMerge="1"/>
                <a:tc hMerge="1"/>
                <a:tc hMerge="1"/>
                <a:tc hMerge="1"/>
                <a:tc hMerge="1"/>
                <a:tc hMerge="1"/>
                <a:tc hMerge="1"/>
                <a:tc hMerge="1"/>
                <a:tc hMerge="1"/>
                <a:tc h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20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160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rowSpan="3">
                  <a:txBody>
                    <a:bodyPr/>
                    <a:lstStyle/>
                    <a:p>
                      <a:pPr indent="0" lvl="0" marL="0" rtl="0" algn="ctr">
                        <a:lnSpc>
                          <a:spcPct val="115000"/>
                        </a:lnSpc>
                        <a:spcBef>
                          <a:spcPts val="0"/>
                        </a:spcBef>
                        <a:spcAft>
                          <a:spcPts val="0"/>
                        </a:spcAft>
                        <a:buNone/>
                      </a:pPr>
                      <a:r>
                        <a:rPr lang="en" sz="1050">
                          <a:solidFill>
                            <a:schemeClr val="dk1"/>
                          </a:solidFill>
                          <a:highlight>
                            <a:schemeClr val="dk2"/>
                          </a:highlight>
                        </a:rPr>
                        <a:t>Options (if </a:t>
                      </a:r>
                      <a:r>
                        <a:rPr i="1" lang="en" sz="1050">
                          <a:solidFill>
                            <a:schemeClr val="dk1"/>
                          </a:solidFill>
                          <a:highlight>
                            <a:schemeClr val="dk2"/>
                          </a:highlight>
                        </a:rPr>
                        <a:t>data offset</a:t>
                      </a:r>
                      <a:r>
                        <a:rPr lang="en" sz="1050">
                          <a:solidFill>
                            <a:schemeClr val="dk1"/>
                          </a:solidFill>
                          <a:highlight>
                            <a:schemeClr val="dk2"/>
                          </a:highlight>
                        </a:rPr>
                        <a:t> &gt; 5. Padded at the end with "0" bits if necessary.)</a:t>
                      </a:r>
                      <a:endParaRPr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c rowSpan="3" hMerge="1"/>
              </a:tr>
              <a:tr h="23812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r h="219075">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60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050">
                          <a:solidFill>
                            <a:schemeClr val="dk1"/>
                          </a:solidFill>
                          <a:highlight>
                            <a:schemeClr val="dk2"/>
                          </a:highlight>
                        </a:rPr>
                        <a:t>480</a:t>
                      </a:r>
                      <a:endParaRPr b="1" sz="1050">
                        <a:solidFill>
                          <a:schemeClr val="dk1"/>
                        </a:solidFill>
                        <a:highlight>
                          <a:schemeClr val="dk2"/>
                        </a:highlight>
                      </a:endParaRPr>
                    </a:p>
                  </a:txBody>
                  <a:tcPr marT="26675" marB="26675" marR="53350" marL="533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chemeClr val="dk2"/>
                    </a:solidFill>
                  </a:tcPr>
                </a:tc>
                <a:tc gridSpan="32"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c hMerge="1" vMerge="1"/>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Segment Size</a:t>
            </a:r>
            <a:endParaRPr/>
          </a:p>
        </p:txBody>
      </p:sp>
      <p:sp>
        <p:nvSpPr>
          <p:cNvPr id="1217" name="Google Shape;121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Segment Size depends the MTU of the network </a:t>
            </a:r>
            <a:endParaRPr/>
          </a:p>
          <a:p>
            <a:pPr indent="-342900" lvl="0" marL="457200" rtl="0" algn="l">
              <a:lnSpc>
                <a:spcPct val="125000"/>
              </a:lnSpc>
              <a:spcBef>
                <a:spcPts val="0"/>
              </a:spcBef>
              <a:spcAft>
                <a:spcPts val="0"/>
              </a:spcAft>
              <a:buSzPts val="1800"/>
              <a:buChar char="●"/>
            </a:pPr>
            <a:r>
              <a:rPr lang="en"/>
              <a:t>Usually</a:t>
            </a:r>
            <a:r>
              <a:rPr lang="en"/>
              <a:t> 512 bytes can go up to 1460 </a:t>
            </a:r>
            <a:endParaRPr/>
          </a:p>
          <a:p>
            <a:pPr indent="-342900" lvl="0" marL="457200" rtl="0" algn="l">
              <a:lnSpc>
                <a:spcPct val="125000"/>
              </a:lnSpc>
              <a:spcBef>
                <a:spcPts val="0"/>
              </a:spcBef>
              <a:spcAft>
                <a:spcPts val="0"/>
              </a:spcAft>
              <a:buSzPts val="1800"/>
              <a:buChar char="●"/>
            </a:pPr>
            <a:r>
              <a:rPr lang="en"/>
              <a:t>Default MTU in the Internet is 1500 (results in MSS 1460) </a:t>
            </a:r>
            <a:endParaRPr/>
          </a:p>
          <a:p>
            <a:pPr indent="-342900" lvl="0" marL="457200" rtl="0" algn="l">
              <a:lnSpc>
                <a:spcPct val="125000"/>
              </a:lnSpc>
              <a:spcBef>
                <a:spcPts val="0"/>
              </a:spcBef>
              <a:spcAft>
                <a:spcPts val="0"/>
              </a:spcAft>
              <a:buSzPts val="1800"/>
              <a:buChar char="●"/>
            </a:pPr>
            <a:r>
              <a:rPr lang="en"/>
              <a:t>Jumbo frames MTU goes to 9000 or more</a:t>
            </a:r>
            <a:endParaRPr/>
          </a:p>
          <a:p>
            <a:pPr indent="-342900" lvl="0" marL="457200" rtl="0" algn="l">
              <a:lnSpc>
                <a:spcPct val="125000"/>
              </a:lnSpc>
              <a:spcBef>
                <a:spcPts val="0"/>
              </a:spcBef>
              <a:spcAft>
                <a:spcPts val="0"/>
              </a:spcAft>
              <a:buSzPts val="1800"/>
              <a:buChar char="●"/>
            </a:pPr>
            <a:r>
              <a:rPr lang="en"/>
              <a:t>MSS can be larger in jumbo frames cases</a:t>
            </a:r>
            <a:endParaRPr/>
          </a:p>
        </p:txBody>
      </p:sp>
      <p:sp>
        <p:nvSpPr>
          <p:cNvPr id="1218" name="Google Shape;1218;p86"/>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87"/>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a:t>
            </a:r>
            <a:r>
              <a:rPr lang="en"/>
              <a:t> Pros and Cons</a:t>
            </a:r>
            <a:endParaRPr/>
          </a:p>
        </p:txBody>
      </p:sp>
      <p:sp>
        <p:nvSpPr>
          <p:cNvPr id="1224" name="Google Shape;1224;p87"/>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power and drawbacks of TCP</a:t>
            </a:r>
            <a:endParaRPr/>
          </a:p>
        </p:txBody>
      </p:sp>
      <p:sp>
        <p:nvSpPr>
          <p:cNvPr id="1225" name="Google Shape;1225;p87"/>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Pros</a:t>
            </a:r>
            <a:endParaRPr/>
          </a:p>
        </p:txBody>
      </p:sp>
      <p:sp>
        <p:nvSpPr>
          <p:cNvPr id="1231" name="Google Shape;1231;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G</a:t>
            </a:r>
            <a:r>
              <a:rPr lang="en"/>
              <a:t>uarantee delivery</a:t>
            </a:r>
            <a:endParaRPr/>
          </a:p>
          <a:p>
            <a:pPr indent="-342900" lvl="0" marL="457200" rtl="0" algn="l">
              <a:lnSpc>
                <a:spcPct val="125000"/>
              </a:lnSpc>
              <a:spcBef>
                <a:spcPts val="0"/>
              </a:spcBef>
              <a:spcAft>
                <a:spcPts val="0"/>
              </a:spcAft>
              <a:buSzPts val="1800"/>
              <a:buChar char="●"/>
            </a:pPr>
            <a:r>
              <a:rPr lang="en"/>
              <a:t>No one can send data without prior knowledge</a:t>
            </a:r>
            <a:endParaRPr/>
          </a:p>
          <a:p>
            <a:pPr indent="-342900" lvl="0" marL="457200" rtl="0" algn="l">
              <a:lnSpc>
                <a:spcPct val="125000"/>
              </a:lnSpc>
              <a:spcBef>
                <a:spcPts val="0"/>
              </a:spcBef>
              <a:spcAft>
                <a:spcPts val="0"/>
              </a:spcAft>
              <a:buSzPts val="1800"/>
              <a:buChar char="●"/>
            </a:pPr>
            <a:r>
              <a:rPr lang="en"/>
              <a:t>Flow Control and Congestion Control</a:t>
            </a:r>
            <a:endParaRPr/>
          </a:p>
          <a:p>
            <a:pPr indent="-342900" lvl="0" marL="457200" rtl="0" algn="l">
              <a:lnSpc>
                <a:spcPct val="125000"/>
              </a:lnSpc>
              <a:spcBef>
                <a:spcPts val="0"/>
              </a:spcBef>
              <a:spcAft>
                <a:spcPts val="0"/>
              </a:spcAft>
              <a:buSzPts val="1800"/>
              <a:buChar char="●"/>
            </a:pPr>
            <a:r>
              <a:rPr lang="en"/>
              <a:t>Ordered Packets no corruption or app level work</a:t>
            </a:r>
            <a:endParaRPr/>
          </a:p>
          <a:p>
            <a:pPr indent="-342900" lvl="0" marL="457200" rtl="0" algn="l">
              <a:lnSpc>
                <a:spcPct val="125000"/>
              </a:lnSpc>
              <a:spcBef>
                <a:spcPts val="0"/>
              </a:spcBef>
              <a:spcAft>
                <a:spcPts val="0"/>
              </a:spcAft>
              <a:buSzPts val="1800"/>
              <a:buChar char="●"/>
            </a:pPr>
            <a:r>
              <a:rPr lang="en"/>
              <a:t>Secure and can’t be easily spoofed</a:t>
            </a:r>
            <a:endParaRPr/>
          </a:p>
        </p:txBody>
      </p:sp>
      <p:sp>
        <p:nvSpPr>
          <p:cNvPr id="1232" name="Google Shape;1232;p88"/>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a:t>
            </a:r>
            <a:r>
              <a:rPr lang="en"/>
              <a:t> Cons</a:t>
            </a:r>
            <a:endParaRPr/>
          </a:p>
        </p:txBody>
      </p:sp>
      <p:sp>
        <p:nvSpPr>
          <p:cNvPr id="1238" name="Google Shape;1238;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Large header overhead compared to UDP</a:t>
            </a:r>
            <a:endParaRPr/>
          </a:p>
          <a:p>
            <a:pPr indent="-342900" lvl="0" marL="457200" rtl="0" algn="l">
              <a:lnSpc>
                <a:spcPct val="125000"/>
              </a:lnSpc>
              <a:spcBef>
                <a:spcPts val="0"/>
              </a:spcBef>
              <a:spcAft>
                <a:spcPts val="0"/>
              </a:spcAft>
              <a:buSzPts val="1800"/>
              <a:buChar char="●"/>
            </a:pPr>
            <a:r>
              <a:rPr lang="en"/>
              <a:t>More bandwidth</a:t>
            </a:r>
            <a:endParaRPr/>
          </a:p>
          <a:p>
            <a:pPr indent="-342900" lvl="0" marL="457200" rtl="0" algn="l">
              <a:lnSpc>
                <a:spcPct val="125000"/>
              </a:lnSpc>
              <a:spcBef>
                <a:spcPts val="0"/>
              </a:spcBef>
              <a:spcAft>
                <a:spcPts val="0"/>
              </a:spcAft>
              <a:buSzPts val="1800"/>
              <a:buChar char="●"/>
            </a:pPr>
            <a:r>
              <a:rPr lang="en"/>
              <a:t>Stateful - consumes memory on server and client </a:t>
            </a:r>
            <a:endParaRPr/>
          </a:p>
          <a:p>
            <a:pPr indent="-342900" lvl="0" marL="457200" rtl="0" algn="l">
              <a:lnSpc>
                <a:spcPct val="125000"/>
              </a:lnSpc>
              <a:spcBef>
                <a:spcPts val="0"/>
              </a:spcBef>
              <a:spcAft>
                <a:spcPts val="0"/>
              </a:spcAft>
              <a:buSzPts val="1800"/>
              <a:buChar char="●"/>
            </a:pPr>
            <a:r>
              <a:rPr lang="en"/>
              <a:t>Considered high latency for certain workloads (Slow start/ congestion/ acks)</a:t>
            </a:r>
            <a:endParaRPr/>
          </a:p>
          <a:p>
            <a:pPr indent="-342900" lvl="0" marL="457200" rtl="0" algn="l">
              <a:lnSpc>
                <a:spcPct val="125000"/>
              </a:lnSpc>
              <a:spcBef>
                <a:spcPts val="0"/>
              </a:spcBef>
              <a:spcAft>
                <a:spcPts val="0"/>
              </a:spcAft>
              <a:buSzPts val="1800"/>
              <a:buChar char="●"/>
            </a:pPr>
            <a:r>
              <a:rPr lang="en"/>
              <a:t>Does too much at a low level (hence QUIC)</a:t>
            </a:r>
            <a:endParaRPr/>
          </a:p>
          <a:p>
            <a:pPr indent="-317500" lvl="1" marL="914400" rtl="0" algn="l">
              <a:lnSpc>
                <a:spcPct val="125000"/>
              </a:lnSpc>
              <a:spcBef>
                <a:spcPts val="0"/>
              </a:spcBef>
              <a:spcAft>
                <a:spcPts val="0"/>
              </a:spcAft>
              <a:buSzPts val="1400"/>
              <a:buChar char="○"/>
            </a:pPr>
            <a:r>
              <a:rPr lang="en"/>
              <a:t>Single connection to send multiple streams of data (HTTP requests)</a:t>
            </a:r>
            <a:endParaRPr/>
          </a:p>
          <a:p>
            <a:pPr indent="-317500" lvl="1" marL="914400" rtl="0" algn="l">
              <a:lnSpc>
                <a:spcPct val="125000"/>
              </a:lnSpc>
              <a:spcBef>
                <a:spcPts val="0"/>
              </a:spcBef>
              <a:spcAft>
                <a:spcPts val="0"/>
              </a:spcAft>
              <a:buSzPts val="1400"/>
              <a:buChar char="○"/>
            </a:pPr>
            <a:r>
              <a:rPr lang="en"/>
              <a:t>Stream 1 has nothing to do with Stream 2</a:t>
            </a:r>
            <a:endParaRPr/>
          </a:p>
          <a:p>
            <a:pPr indent="-317500" lvl="1" marL="914400" rtl="0" algn="l">
              <a:lnSpc>
                <a:spcPct val="125000"/>
              </a:lnSpc>
              <a:spcBef>
                <a:spcPts val="0"/>
              </a:spcBef>
              <a:spcAft>
                <a:spcPts val="0"/>
              </a:spcAft>
              <a:buSzPts val="1400"/>
              <a:buChar char="○"/>
            </a:pPr>
            <a:r>
              <a:rPr lang="en"/>
              <a:t>Both Stream 1 and Stream 2 packets must arrive</a:t>
            </a:r>
            <a:endParaRPr/>
          </a:p>
          <a:p>
            <a:pPr indent="-342900" lvl="0" marL="457200" rtl="0" algn="l">
              <a:lnSpc>
                <a:spcPct val="125000"/>
              </a:lnSpc>
              <a:spcBef>
                <a:spcPts val="0"/>
              </a:spcBef>
              <a:spcAft>
                <a:spcPts val="0"/>
              </a:spcAft>
              <a:buSzPts val="1800"/>
              <a:buChar char="●"/>
            </a:pPr>
            <a:r>
              <a:rPr lang="en"/>
              <a:t>TCP Meltdown</a:t>
            </a:r>
            <a:endParaRPr/>
          </a:p>
          <a:p>
            <a:pPr indent="-317500" lvl="1" marL="914400" rtl="0" algn="l">
              <a:lnSpc>
                <a:spcPct val="125000"/>
              </a:lnSpc>
              <a:spcBef>
                <a:spcPts val="0"/>
              </a:spcBef>
              <a:spcAft>
                <a:spcPts val="0"/>
              </a:spcAft>
              <a:buSzPts val="1400"/>
              <a:buChar char="○"/>
            </a:pPr>
            <a:r>
              <a:rPr lang="en"/>
              <a:t>Not a good candidate for VPN</a:t>
            </a:r>
            <a:endParaRPr/>
          </a:p>
        </p:txBody>
      </p:sp>
      <p:sp>
        <p:nvSpPr>
          <p:cNvPr id="1239" name="Google Shape;1239;p89"/>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Overview of Popular Networking Protocols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TLS</a:t>
            </a:r>
            <a:endParaRPr/>
          </a:p>
        </p:txBody>
      </p:sp>
      <p:sp>
        <p:nvSpPr>
          <p:cNvPr id="1250" name="Google Shape;1250;p9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Transport Layer Security</a:t>
            </a:r>
            <a:endParaRPr/>
          </a:p>
        </p:txBody>
      </p:sp>
      <p:sp>
        <p:nvSpPr>
          <p:cNvPr id="1251" name="Google Shape;1251;p9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5" name="Google Shape;17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0"/>
              </a:spcBef>
              <a:spcAft>
                <a:spcPts val="0"/>
              </a:spcAft>
              <a:buSzPts val="1800"/>
              <a:buChar char="●"/>
            </a:pPr>
            <a:r>
              <a:rPr lang="en"/>
              <a:t>IP Address</a:t>
            </a:r>
            <a:endParaRPr/>
          </a:p>
          <a:p>
            <a:pPr indent="-342900" lvl="0" marL="457200" rtl="0" algn="l">
              <a:lnSpc>
                <a:spcPct val="125000"/>
              </a:lnSpc>
              <a:spcBef>
                <a:spcPts val="0"/>
              </a:spcBef>
              <a:spcAft>
                <a:spcPts val="0"/>
              </a:spcAft>
              <a:buSzPts val="1800"/>
              <a:buChar char="●"/>
            </a:pPr>
            <a:r>
              <a:rPr lang="en"/>
              <a:t>Network vs Host</a:t>
            </a:r>
            <a:endParaRPr/>
          </a:p>
          <a:p>
            <a:pPr indent="-342900" lvl="0" marL="457200" rtl="0" algn="l">
              <a:lnSpc>
                <a:spcPct val="125000"/>
              </a:lnSpc>
              <a:spcBef>
                <a:spcPts val="0"/>
              </a:spcBef>
              <a:spcAft>
                <a:spcPts val="0"/>
              </a:spcAft>
              <a:buSzPts val="1800"/>
              <a:buChar char="●"/>
            </a:pPr>
            <a:r>
              <a:rPr lang="en"/>
              <a:t>Subnet and subnet mask</a:t>
            </a:r>
            <a:endParaRPr/>
          </a:p>
          <a:p>
            <a:pPr indent="-342900" lvl="0" marL="457200" rtl="0" algn="l">
              <a:lnSpc>
                <a:spcPct val="125000"/>
              </a:lnSpc>
              <a:spcBef>
                <a:spcPts val="0"/>
              </a:spcBef>
              <a:spcAft>
                <a:spcPts val="0"/>
              </a:spcAft>
              <a:buSzPts val="1800"/>
              <a:buChar char="●"/>
            </a:pPr>
            <a:r>
              <a:rPr lang="en"/>
              <a:t>Default Gateway</a:t>
            </a:r>
            <a:endParaRPr/>
          </a:p>
        </p:txBody>
      </p:sp>
      <p:sp>
        <p:nvSpPr>
          <p:cNvPr id="176" name="Google Shape;176;p20"/>
          <p:cNvSpPr txBox="1"/>
          <p:nvPr>
            <p:ph idx="4294967295"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1200"/>
              </a:spcAft>
              <a:buSzPts val="688"/>
              <a:buNone/>
            </a:pPr>
            <a:r>
              <a:rPr lang="en" sz="825"/>
              <a:t>husseinnasser</a:t>
            </a:r>
            <a:endParaRPr sz="825"/>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a:t>
            </a:r>
            <a:endParaRPr/>
          </a:p>
        </p:txBody>
      </p:sp>
      <p:sp>
        <p:nvSpPr>
          <p:cNvPr id="1257" name="Google Shape;1257;p92"/>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Vanilla HTTP</a:t>
            </a:r>
            <a:endParaRPr sz="2400"/>
          </a:p>
          <a:p>
            <a:pPr indent="-381000" lvl="0" marL="457200" rtl="0" algn="l">
              <a:lnSpc>
                <a:spcPct val="150000"/>
              </a:lnSpc>
              <a:spcBef>
                <a:spcPts val="0"/>
              </a:spcBef>
              <a:spcAft>
                <a:spcPts val="0"/>
              </a:spcAft>
              <a:buSzPts val="2400"/>
              <a:buChar char="●"/>
            </a:pPr>
            <a:r>
              <a:rPr lang="en" sz="2400"/>
              <a:t>HTTPS</a:t>
            </a:r>
            <a:endParaRPr sz="2400"/>
          </a:p>
          <a:p>
            <a:pPr indent="-381000" lvl="0" marL="457200" rtl="0" algn="l">
              <a:lnSpc>
                <a:spcPct val="150000"/>
              </a:lnSpc>
              <a:spcBef>
                <a:spcPts val="0"/>
              </a:spcBef>
              <a:spcAft>
                <a:spcPts val="0"/>
              </a:spcAft>
              <a:buSzPts val="2400"/>
              <a:buChar char="●"/>
            </a:pPr>
            <a:r>
              <a:rPr lang="en" sz="2400"/>
              <a:t>TLS 1.2 Handshake	</a:t>
            </a:r>
            <a:endParaRPr sz="2400"/>
          </a:p>
          <a:p>
            <a:pPr indent="-381000" lvl="0" marL="457200" rtl="0" algn="l">
              <a:lnSpc>
                <a:spcPct val="150000"/>
              </a:lnSpc>
              <a:spcBef>
                <a:spcPts val="0"/>
              </a:spcBef>
              <a:spcAft>
                <a:spcPts val="0"/>
              </a:spcAft>
              <a:buSzPts val="2400"/>
              <a:buChar char="●"/>
            </a:pPr>
            <a:r>
              <a:rPr lang="en" sz="2400"/>
              <a:t>Diffie Hellman</a:t>
            </a:r>
            <a:endParaRPr sz="2400"/>
          </a:p>
          <a:p>
            <a:pPr indent="-381000" lvl="0" marL="457200" rtl="0" algn="l">
              <a:lnSpc>
                <a:spcPct val="150000"/>
              </a:lnSpc>
              <a:spcBef>
                <a:spcPts val="0"/>
              </a:spcBef>
              <a:spcAft>
                <a:spcPts val="0"/>
              </a:spcAft>
              <a:buSzPts val="2400"/>
              <a:buChar char="●"/>
            </a:pPr>
            <a:r>
              <a:rPr lang="en" sz="2400"/>
              <a:t>TLS 1.3 Improvements</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93"/>
          <p:cNvSpPr txBox="1"/>
          <p:nvPr>
            <p:ph type="title"/>
          </p:nvPr>
        </p:nvSpPr>
        <p:spPr>
          <a:xfrm>
            <a:off x="323425" y="32065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a:t>
            </a:r>
            <a:endParaRPr/>
          </a:p>
        </p:txBody>
      </p:sp>
      <p:sp>
        <p:nvSpPr>
          <p:cNvPr id="1263" name="Google Shape;1263;p93"/>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64" name="Google Shape;1264;p93"/>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1265" name="Google Shape;1265;p93"/>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grpSp>
        <p:nvGrpSpPr>
          <p:cNvPr id="1266" name="Google Shape;1266;p93"/>
          <p:cNvGrpSpPr/>
          <p:nvPr/>
        </p:nvGrpSpPr>
        <p:grpSpPr>
          <a:xfrm>
            <a:off x="2377475" y="1277825"/>
            <a:ext cx="4375800" cy="757425"/>
            <a:chOff x="2377475" y="1277825"/>
            <a:chExt cx="4375800" cy="757425"/>
          </a:xfrm>
        </p:grpSpPr>
        <p:cxnSp>
          <p:nvCxnSpPr>
            <p:cNvPr id="1267" name="Google Shape;1267;p93"/>
            <p:cNvCxnSpPr/>
            <p:nvPr/>
          </p:nvCxnSpPr>
          <p:spPr>
            <a:xfrm>
              <a:off x="2377475" y="1517150"/>
              <a:ext cx="4375800" cy="518100"/>
            </a:xfrm>
            <a:prstGeom prst="straightConnector1">
              <a:avLst/>
            </a:prstGeom>
            <a:noFill/>
            <a:ln cap="flat" cmpd="sng" w="28575">
              <a:solidFill>
                <a:srgbClr val="0000FF"/>
              </a:solidFill>
              <a:prstDash val="solid"/>
              <a:round/>
              <a:headEnd len="med" w="med" type="none"/>
              <a:tailEnd len="med" w="med" type="triangle"/>
            </a:ln>
          </p:spPr>
        </p:cxnSp>
        <p:sp>
          <p:nvSpPr>
            <p:cNvPr id="1268" name="Google Shape;1268;p93"/>
            <p:cNvSpPr txBox="1"/>
            <p:nvPr/>
          </p:nvSpPr>
          <p:spPr>
            <a:xfrm rot="379195">
              <a:off x="4024698" y="1333419"/>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1269" name="Google Shape;1269;p93"/>
          <p:cNvGrpSpPr/>
          <p:nvPr/>
        </p:nvGrpSpPr>
        <p:grpSpPr>
          <a:xfrm>
            <a:off x="2340550" y="2302173"/>
            <a:ext cx="4394100" cy="1204077"/>
            <a:chOff x="2340550" y="2302173"/>
            <a:chExt cx="4394100" cy="1204077"/>
          </a:xfrm>
        </p:grpSpPr>
        <p:cxnSp>
          <p:nvCxnSpPr>
            <p:cNvPr id="1270" name="Google Shape;1270;p93"/>
            <p:cNvCxnSpPr/>
            <p:nvPr/>
          </p:nvCxnSpPr>
          <p:spPr>
            <a:xfrm flipH="1">
              <a:off x="2340550" y="2516250"/>
              <a:ext cx="4394100" cy="990000"/>
            </a:xfrm>
            <a:prstGeom prst="straightConnector1">
              <a:avLst/>
            </a:prstGeom>
            <a:noFill/>
            <a:ln cap="flat" cmpd="sng" w="28575">
              <a:solidFill>
                <a:srgbClr val="FF0000"/>
              </a:solidFill>
              <a:prstDash val="solid"/>
              <a:round/>
              <a:headEnd len="med" w="med" type="none"/>
              <a:tailEnd len="med" w="med" type="triangle"/>
            </a:ln>
          </p:spPr>
        </p:cxnSp>
        <p:sp>
          <p:nvSpPr>
            <p:cNvPr id="1271" name="Google Shape;1271;p93"/>
            <p:cNvSpPr txBox="1"/>
            <p:nvPr/>
          </p:nvSpPr>
          <p:spPr>
            <a:xfrm rot="-972128">
              <a:off x="4121545" y="2429552"/>
              <a:ext cx="1030009" cy="82524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cxnSp>
        <p:nvCxnSpPr>
          <p:cNvPr id="1272" name="Google Shape;1272;p93"/>
          <p:cNvCxnSpPr/>
          <p:nvPr/>
        </p:nvCxnSpPr>
        <p:spPr>
          <a:xfrm>
            <a:off x="1609650" y="1227575"/>
            <a:ext cx="841800" cy="0"/>
          </a:xfrm>
          <a:prstGeom prst="straightConnector1">
            <a:avLst/>
          </a:prstGeom>
          <a:noFill/>
          <a:ln cap="flat" cmpd="sng" w="76200">
            <a:solidFill>
              <a:srgbClr val="38761D"/>
            </a:solidFill>
            <a:prstDash val="solid"/>
            <a:round/>
            <a:headEnd len="med" w="med" type="none"/>
            <a:tailEnd len="med" w="med" type="none"/>
          </a:ln>
        </p:spPr>
      </p:cxnSp>
      <p:sp>
        <p:nvSpPr>
          <p:cNvPr id="1273" name="Google Shape;1273;p93"/>
          <p:cNvSpPr txBox="1"/>
          <p:nvPr>
            <p:ph type="title"/>
          </p:nvPr>
        </p:nvSpPr>
        <p:spPr>
          <a:xfrm>
            <a:off x="1531950" y="76075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1274" name="Google Shape;1274;p93"/>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1275" name="Google Shape;1275;p93"/>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1276" name="Google Shape;1276;p93"/>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277" name="Google Shape;1277;p93"/>
          <p:cNvSpPr txBox="1"/>
          <p:nvPr/>
        </p:nvSpPr>
        <p:spPr>
          <a:xfrm>
            <a:off x="7817000" y="758575"/>
            <a:ext cx="980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80</a:t>
            </a:r>
            <a:endParaRPr>
              <a:solidFill>
                <a:schemeClr val="dk1"/>
              </a:solidFill>
            </a:endParaRPr>
          </a:p>
        </p:txBody>
      </p:sp>
      <p:pic>
        <p:nvPicPr>
          <p:cNvPr id="1278" name="Google Shape;1278;p93"/>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1279" name="Google Shape;1279;p93"/>
          <p:cNvGrpSpPr/>
          <p:nvPr/>
        </p:nvGrpSpPr>
        <p:grpSpPr>
          <a:xfrm>
            <a:off x="605993" y="2176737"/>
            <a:ext cx="1341323" cy="800783"/>
            <a:chOff x="2666325" y="4298650"/>
            <a:chExt cx="790176" cy="523250"/>
          </a:xfrm>
        </p:grpSpPr>
        <p:pic>
          <p:nvPicPr>
            <p:cNvPr id="1280" name="Google Shape;1280;p93"/>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281" name="Google Shape;1281;p93"/>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1000"/>
                                        <p:tgtEl>
                                          <p:spTgt spid="1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94"/>
          <p:cNvSpPr txBox="1"/>
          <p:nvPr>
            <p:ph type="title"/>
          </p:nvPr>
        </p:nvSpPr>
        <p:spPr>
          <a:xfrm>
            <a:off x="323425" y="32065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a:t>
            </a:r>
            <a:endParaRPr/>
          </a:p>
        </p:txBody>
      </p:sp>
      <p:sp>
        <p:nvSpPr>
          <p:cNvPr id="1287" name="Google Shape;1287;p94"/>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88" name="Google Shape;1288;p94"/>
          <p:cNvCxnSpPr/>
          <p:nvPr/>
        </p:nvCxnSpPr>
        <p:spPr>
          <a:xfrm>
            <a:off x="1609650" y="1051800"/>
            <a:ext cx="841800" cy="0"/>
          </a:xfrm>
          <a:prstGeom prst="straightConnector1">
            <a:avLst/>
          </a:prstGeom>
          <a:noFill/>
          <a:ln cap="flat" cmpd="sng" w="76200">
            <a:solidFill>
              <a:srgbClr val="38761D"/>
            </a:solidFill>
            <a:prstDash val="solid"/>
            <a:round/>
            <a:headEnd len="med" w="med" type="none"/>
            <a:tailEnd len="med" w="med" type="none"/>
          </a:ln>
        </p:spPr>
      </p:cxnSp>
      <p:sp>
        <p:nvSpPr>
          <p:cNvPr id="1289" name="Google Shape;1289;p94"/>
          <p:cNvSpPr txBox="1"/>
          <p:nvPr>
            <p:ph type="title"/>
          </p:nvPr>
        </p:nvSpPr>
        <p:spPr>
          <a:xfrm>
            <a:off x="1531950" y="5849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1290" name="Google Shape;1290;p94"/>
          <p:cNvCxnSpPr/>
          <p:nvPr/>
        </p:nvCxnSpPr>
        <p:spPr>
          <a:xfrm>
            <a:off x="1570800" y="4819575"/>
            <a:ext cx="841800" cy="0"/>
          </a:xfrm>
          <a:prstGeom prst="straightConnector1">
            <a:avLst/>
          </a:prstGeom>
          <a:noFill/>
          <a:ln cap="flat" cmpd="sng" w="76200">
            <a:solidFill>
              <a:srgbClr val="FF0000"/>
            </a:solidFill>
            <a:prstDash val="solid"/>
            <a:round/>
            <a:headEnd len="med" w="med" type="none"/>
            <a:tailEnd len="med" w="med" type="none"/>
          </a:ln>
        </p:spPr>
      </p:cxnSp>
      <p:sp>
        <p:nvSpPr>
          <p:cNvPr id="1291" name="Google Shape;1291;p94"/>
          <p:cNvSpPr txBox="1"/>
          <p:nvPr>
            <p:ph type="title"/>
          </p:nvPr>
        </p:nvSpPr>
        <p:spPr>
          <a:xfrm>
            <a:off x="1531950" y="43435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grpSp>
        <p:nvGrpSpPr>
          <p:cNvPr id="1292" name="Google Shape;1292;p94"/>
          <p:cNvGrpSpPr/>
          <p:nvPr/>
        </p:nvGrpSpPr>
        <p:grpSpPr>
          <a:xfrm>
            <a:off x="2536975" y="1092632"/>
            <a:ext cx="4005600" cy="492368"/>
            <a:chOff x="2536975" y="1092632"/>
            <a:chExt cx="4005600" cy="492368"/>
          </a:xfrm>
        </p:grpSpPr>
        <p:cxnSp>
          <p:nvCxnSpPr>
            <p:cNvPr id="1293" name="Google Shape;1293;p94"/>
            <p:cNvCxnSpPr/>
            <p:nvPr/>
          </p:nvCxnSpPr>
          <p:spPr>
            <a:xfrm>
              <a:off x="2536975" y="1585000"/>
              <a:ext cx="4005600" cy="0"/>
            </a:xfrm>
            <a:prstGeom prst="straightConnector1">
              <a:avLst/>
            </a:prstGeom>
            <a:noFill/>
            <a:ln cap="flat" cmpd="sng" w="114300">
              <a:solidFill>
                <a:srgbClr val="38761D"/>
              </a:solidFill>
              <a:prstDash val="solid"/>
              <a:round/>
              <a:headEnd len="med" w="med" type="triangle"/>
              <a:tailEnd len="med" w="med" type="triangle"/>
            </a:ln>
          </p:spPr>
        </p:cxnSp>
        <p:sp>
          <p:nvSpPr>
            <p:cNvPr id="1294" name="Google Shape;1294;p94"/>
            <p:cNvSpPr txBox="1"/>
            <p:nvPr/>
          </p:nvSpPr>
          <p:spPr>
            <a:xfrm rot="-1488">
              <a:off x="3936260" y="1092932"/>
              <a:ext cx="13863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Handshake</a:t>
              </a:r>
              <a:endParaRPr>
                <a:solidFill>
                  <a:schemeClr val="dk1"/>
                </a:solidFill>
              </a:endParaRPr>
            </a:p>
          </p:txBody>
        </p:sp>
      </p:grpSp>
      <p:sp>
        <p:nvSpPr>
          <p:cNvPr id="1295" name="Google Shape;1295;p94"/>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1296" name="Google Shape;1296;p94"/>
          <p:cNvGrpSpPr/>
          <p:nvPr/>
        </p:nvGrpSpPr>
        <p:grpSpPr>
          <a:xfrm>
            <a:off x="2333400" y="2998973"/>
            <a:ext cx="4392000" cy="1203977"/>
            <a:chOff x="2333400" y="2998973"/>
            <a:chExt cx="4392000" cy="1203977"/>
          </a:xfrm>
        </p:grpSpPr>
        <p:cxnSp>
          <p:nvCxnSpPr>
            <p:cNvPr id="1297" name="Google Shape;1297;p94"/>
            <p:cNvCxnSpPr/>
            <p:nvPr/>
          </p:nvCxnSpPr>
          <p:spPr>
            <a:xfrm flipH="1">
              <a:off x="2333400" y="3515350"/>
              <a:ext cx="4392000" cy="687600"/>
            </a:xfrm>
            <a:prstGeom prst="straightConnector1">
              <a:avLst/>
            </a:prstGeom>
            <a:noFill/>
            <a:ln cap="flat" cmpd="sng" w="28575">
              <a:solidFill>
                <a:srgbClr val="FF0000"/>
              </a:solidFill>
              <a:prstDash val="solid"/>
              <a:round/>
              <a:headEnd len="med" w="med" type="none"/>
              <a:tailEnd len="med" w="med" type="triangle"/>
            </a:ln>
          </p:spPr>
        </p:cxnSp>
        <p:sp>
          <p:nvSpPr>
            <p:cNvPr id="1298" name="Google Shape;1298;p94"/>
            <p:cNvSpPr txBox="1"/>
            <p:nvPr/>
          </p:nvSpPr>
          <p:spPr>
            <a:xfrm rot="-972128">
              <a:off x="4114408" y="3126352"/>
              <a:ext cx="1030009" cy="82524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sp>
        <p:nvSpPr>
          <p:cNvPr id="1299" name="Google Shape;1299;p94"/>
          <p:cNvSpPr txBox="1"/>
          <p:nvPr/>
        </p:nvSpPr>
        <p:spPr>
          <a:xfrm>
            <a:off x="7817000" y="758575"/>
            <a:ext cx="980700" cy="1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443</a:t>
            </a:r>
            <a:endParaRPr>
              <a:solidFill>
                <a:schemeClr val="dk1"/>
              </a:solidFill>
            </a:endParaRPr>
          </a:p>
        </p:txBody>
      </p:sp>
      <p:pic>
        <p:nvPicPr>
          <p:cNvPr id="1300" name="Google Shape;1300;p94"/>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1301" name="Google Shape;1301;p94"/>
          <p:cNvGrpSpPr/>
          <p:nvPr/>
        </p:nvGrpSpPr>
        <p:grpSpPr>
          <a:xfrm>
            <a:off x="2386725" y="2099550"/>
            <a:ext cx="4359300" cy="632575"/>
            <a:chOff x="2386725" y="2099550"/>
            <a:chExt cx="4359300" cy="632575"/>
          </a:xfrm>
        </p:grpSpPr>
        <p:cxnSp>
          <p:nvCxnSpPr>
            <p:cNvPr id="1302" name="Google Shape;1302;p94"/>
            <p:cNvCxnSpPr/>
            <p:nvPr/>
          </p:nvCxnSpPr>
          <p:spPr>
            <a:xfrm>
              <a:off x="2386725" y="2368225"/>
              <a:ext cx="4359300" cy="363900"/>
            </a:xfrm>
            <a:prstGeom prst="straightConnector1">
              <a:avLst/>
            </a:prstGeom>
            <a:noFill/>
            <a:ln cap="flat" cmpd="sng" w="28575">
              <a:solidFill>
                <a:srgbClr val="0000FF"/>
              </a:solidFill>
              <a:prstDash val="solid"/>
              <a:round/>
              <a:headEnd len="med" w="med" type="none"/>
              <a:tailEnd len="med" w="med" type="triangle"/>
            </a:ln>
          </p:spPr>
        </p:cxnSp>
        <p:sp>
          <p:nvSpPr>
            <p:cNvPr id="1303" name="Google Shape;1303;p94"/>
            <p:cNvSpPr txBox="1"/>
            <p:nvPr/>
          </p:nvSpPr>
          <p:spPr>
            <a:xfrm rot="379195">
              <a:off x="4024685" y="2155144"/>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1304" name="Google Shape;1304;p94"/>
          <p:cNvGrpSpPr/>
          <p:nvPr/>
        </p:nvGrpSpPr>
        <p:grpSpPr>
          <a:xfrm>
            <a:off x="605993" y="2176737"/>
            <a:ext cx="1341323" cy="800783"/>
            <a:chOff x="2666325" y="4298650"/>
            <a:chExt cx="790176" cy="523250"/>
          </a:xfrm>
        </p:grpSpPr>
        <p:pic>
          <p:nvPicPr>
            <p:cNvPr id="1305" name="Google Shape;1305;p94"/>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306" name="Google Shape;1306;p94"/>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1307" name="Google Shape;1307;p94"/>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1308" name="Google Shape;1308;p94"/>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pic>
        <p:nvPicPr>
          <p:cNvPr id="1309" name="Google Shape;1309;p94"/>
          <p:cNvPicPr preferRelativeResize="0"/>
          <p:nvPr/>
        </p:nvPicPr>
        <p:blipFill>
          <a:blip r:embed="rId5">
            <a:alphaModFix/>
          </a:blip>
          <a:stretch>
            <a:fillRect/>
          </a:stretch>
        </p:blipFill>
        <p:spPr>
          <a:xfrm>
            <a:off x="3597813" y="3314613"/>
            <a:ext cx="572700" cy="572700"/>
          </a:xfrm>
          <a:prstGeom prst="rect">
            <a:avLst/>
          </a:prstGeom>
          <a:noFill/>
          <a:ln>
            <a:noFill/>
          </a:ln>
        </p:spPr>
      </p:pic>
      <p:pic>
        <p:nvPicPr>
          <p:cNvPr id="1310" name="Google Shape;1310;p94"/>
          <p:cNvPicPr preferRelativeResize="0"/>
          <p:nvPr/>
        </p:nvPicPr>
        <p:blipFill>
          <a:blip r:embed="rId6">
            <a:alphaModFix/>
          </a:blip>
          <a:stretch>
            <a:fillRect/>
          </a:stretch>
        </p:blipFill>
        <p:spPr>
          <a:xfrm>
            <a:off x="922350" y="1316538"/>
            <a:ext cx="609600" cy="609600"/>
          </a:xfrm>
          <a:prstGeom prst="rect">
            <a:avLst/>
          </a:prstGeom>
          <a:noFill/>
          <a:ln>
            <a:noFill/>
          </a:ln>
        </p:spPr>
      </p:pic>
      <p:pic>
        <p:nvPicPr>
          <p:cNvPr id="1311" name="Google Shape;1311;p94"/>
          <p:cNvPicPr preferRelativeResize="0"/>
          <p:nvPr/>
        </p:nvPicPr>
        <p:blipFill>
          <a:blip r:embed="rId6">
            <a:alphaModFix/>
          </a:blip>
          <a:stretch>
            <a:fillRect/>
          </a:stretch>
        </p:blipFill>
        <p:spPr>
          <a:xfrm>
            <a:off x="7656275" y="1278475"/>
            <a:ext cx="609600" cy="609600"/>
          </a:xfrm>
          <a:prstGeom prst="rect">
            <a:avLst/>
          </a:prstGeom>
          <a:noFill/>
          <a:ln>
            <a:noFill/>
          </a:ln>
        </p:spPr>
      </p:pic>
      <p:pic>
        <p:nvPicPr>
          <p:cNvPr id="1312" name="Google Shape;1312;p94"/>
          <p:cNvPicPr preferRelativeResize="0"/>
          <p:nvPr/>
        </p:nvPicPr>
        <p:blipFill>
          <a:blip r:embed="rId5">
            <a:alphaModFix/>
          </a:blip>
          <a:stretch>
            <a:fillRect/>
          </a:stretch>
        </p:blipFill>
        <p:spPr>
          <a:xfrm>
            <a:off x="3621700" y="1926150"/>
            <a:ext cx="524925" cy="52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1000"/>
                                        <p:tgtEl>
                                          <p:spTgt spid="1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1000"/>
                                        <p:tgtEl>
                                          <p:spTgt spid="1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1000"/>
                                        <p:tgtEl>
                                          <p:spTgt spid="1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par>
                                <p:cTn fill="hold" nodeType="with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1000"/>
                                        <p:tgtEl>
                                          <p:spTgt spid="1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6"/>
                                        </p:tgtEl>
                                        <p:attrNameLst>
                                          <p:attrName>style.visibility</p:attrName>
                                        </p:attrNameLst>
                                      </p:cBhvr>
                                      <p:to>
                                        <p:strVal val="visible"/>
                                      </p:to>
                                    </p:set>
                                    <p:animEffect filter="fade" transition="in">
                                      <p:cBhvr>
                                        <p:cTn dur="1000"/>
                                        <p:tgtEl>
                                          <p:spTgt spid="1296"/>
                                        </p:tgtEl>
                                      </p:cBhvr>
                                    </p:animEffect>
                                  </p:childTnLst>
                                </p:cTn>
                              </p:par>
                              <p:par>
                                <p:cTn fill="hold" nodeType="with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1000"/>
                                        <p:tgtEl>
                                          <p:spTgt spid="1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r>
              <a:rPr lang="en"/>
              <a:t>TLS </a:t>
            </a:r>
            <a:endParaRPr/>
          </a:p>
        </p:txBody>
      </p:sp>
      <p:sp>
        <p:nvSpPr>
          <p:cNvPr id="1318" name="Google Shape;1318;p95"/>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We encrypt with symmetric key algorithms </a:t>
            </a:r>
            <a:endParaRPr sz="2400"/>
          </a:p>
          <a:p>
            <a:pPr indent="-381000" lvl="0" marL="457200" rtl="0" algn="l">
              <a:lnSpc>
                <a:spcPct val="150000"/>
              </a:lnSpc>
              <a:spcBef>
                <a:spcPts val="0"/>
              </a:spcBef>
              <a:spcAft>
                <a:spcPts val="0"/>
              </a:spcAft>
              <a:buSzPts val="2400"/>
              <a:buChar char="●"/>
            </a:pPr>
            <a:r>
              <a:rPr lang="en" sz="2400"/>
              <a:t>We need to exchange the symmetric key</a:t>
            </a:r>
            <a:endParaRPr sz="2400"/>
          </a:p>
          <a:p>
            <a:pPr indent="-381000" lvl="0" marL="457200" rtl="0" algn="l">
              <a:lnSpc>
                <a:spcPct val="150000"/>
              </a:lnSpc>
              <a:spcBef>
                <a:spcPts val="0"/>
              </a:spcBef>
              <a:spcAft>
                <a:spcPts val="0"/>
              </a:spcAft>
              <a:buSzPts val="2400"/>
              <a:buChar char="●"/>
            </a:pPr>
            <a:r>
              <a:rPr lang="en" sz="2400"/>
              <a:t>Key </a:t>
            </a:r>
            <a:r>
              <a:rPr lang="en" sz="2400"/>
              <a:t>exchange</a:t>
            </a:r>
            <a:r>
              <a:rPr lang="en" sz="2400"/>
              <a:t> uses asymmetric key (PKI)</a:t>
            </a:r>
            <a:endParaRPr sz="2400"/>
          </a:p>
          <a:p>
            <a:pPr indent="-381000" lvl="0" marL="457200" rtl="0" algn="l">
              <a:lnSpc>
                <a:spcPct val="150000"/>
              </a:lnSpc>
              <a:spcBef>
                <a:spcPts val="0"/>
              </a:spcBef>
              <a:spcAft>
                <a:spcPts val="0"/>
              </a:spcAft>
              <a:buSzPts val="2400"/>
              <a:buChar char="●"/>
            </a:pPr>
            <a:r>
              <a:rPr lang="en" sz="2400"/>
              <a:t>Authenticate the server</a:t>
            </a:r>
            <a:endParaRPr sz="2400"/>
          </a:p>
          <a:p>
            <a:pPr indent="-381000" lvl="0" marL="457200" rtl="0" algn="l">
              <a:lnSpc>
                <a:spcPct val="150000"/>
              </a:lnSpc>
              <a:spcBef>
                <a:spcPts val="0"/>
              </a:spcBef>
              <a:spcAft>
                <a:spcPts val="0"/>
              </a:spcAft>
              <a:buSzPts val="2400"/>
              <a:buChar char="●"/>
            </a:pPr>
            <a:r>
              <a:rPr lang="en" sz="2400"/>
              <a:t>Extensions (SNI, preshared, 0RTT)</a:t>
            </a:r>
            <a:endParaRPr sz="24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96"/>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TLS1.2</a:t>
            </a:r>
            <a:endParaRPr/>
          </a:p>
        </p:txBody>
      </p:sp>
      <p:sp>
        <p:nvSpPr>
          <p:cNvPr id="1324" name="Google Shape;1324;p96"/>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96"/>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1326" name="Google Shape;1326;p96"/>
          <p:cNvSpPr txBox="1"/>
          <p:nvPr>
            <p:ph type="title"/>
          </p:nvPr>
        </p:nvSpPr>
        <p:spPr>
          <a:xfrm>
            <a:off x="1531950" y="2868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1327" name="Google Shape;1327;p96"/>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1328" name="Google Shape;1328;p96"/>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1329" name="Google Shape;1329;p96"/>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grpSp>
        <p:nvGrpSpPr>
          <p:cNvPr id="1330" name="Google Shape;1330;p96"/>
          <p:cNvGrpSpPr/>
          <p:nvPr/>
        </p:nvGrpSpPr>
        <p:grpSpPr>
          <a:xfrm>
            <a:off x="2355475" y="770150"/>
            <a:ext cx="4368600" cy="512700"/>
            <a:chOff x="2355475" y="770150"/>
            <a:chExt cx="4368600" cy="512700"/>
          </a:xfrm>
        </p:grpSpPr>
        <p:cxnSp>
          <p:nvCxnSpPr>
            <p:cNvPr id="1331" name="Google Shape;1331;p96"/>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1332" name="Google Shape;1332;p96"/>
            <p:cNvSpPr txBox="1"/>
            <p:nvPr/>
          </p:nvSpPr>
          <p:spPr>
            <a:xfrm rot="379027">
              <a:off x="4023578" y="845994"/>
              <a:ext cx="1398693"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Client hello</a:t>
              </a:r>
              <a:endParaRPr sz="1200">
                <a:solidFill>
                  <a:schemeClr val="dk1"/>
                </a:solidFill>
              </a:endParaRPr>
            </a:p>
          </p:txBody>
        </p:sp>
      </p:grpSp>
      <p:grpSp>
        <p:nvGrpSpPr>
          <p:cNvPr id="1333" name="Google Shape;1333;p96"/>
          <p:cNvGrpSpPr/>
          <p:nvPr/>
        </p:nvGrpSpPr>
        <p:grpSpPr>
          <a:xfrm>
            <a:off x="2368225" y="1116383"/>
            <a:ext cx="4374300" cy="435000"/>
            <a:chOff x="2368225" y="1116383"/>
            <a:chExt cx="4374300" cy="435000"/>
          </a:xfrm>
        </p:grpSpPr>
        <p:cxnSp>
          <p:nvCxnSpPr>
            <p:cNvPr id="1334" name="Google Shape;1334;p96"/>
            <p:cNvCxnSpPr/>
            <p:nvPr/>
          </p:nvCxnSpPr>
          <p:spPr>
            <a:xfrm flipH="1">
              <a:off x="2368225" y="1422650"/>
              <a:ext cx="4374300" cy="122400"/>
            </a:xfrm>
            <a:prstGeom prst="straightConnector1">
              <a:avLst/>
            </a:prstGeom>
            <a:noFill/>
            <a:ln cap="flat" cmpd="sng" w="28575">
              <a:solidFill>
                <a:srgbClr val="FF0000"/>
              </a:solidFill>
              <a:prstDash val="solid"/>
              <a:round/>
              <a:headEnd len="med" w="med" type="none"/>
              <a:tailEnd len="med" w="med" type="triangle"/>
            </a:ln>
          </p:spPr>
        </p:cxnSp>
        <p:sp>
          <p:nvSpPr>
            <p:cNvPr id="1335" name="Google Shape;1335;p96"/>
            <p:cNvSpPr txBox="1"/>
            <p:nvPr/>
          </p:nvSpPr>
          <p:spPr>
            <a:xfrm rot="-183674">
              <a:off x="3974215" y="1153478"/>
              <a:ext cx="1398796"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Server hello (cert)</a:t>
              </a:r>
              <a:endParaRPr sz="1200">
                <a:solidFill>
                  <a:schemeClr val="dk1"/>
                </a:solidFill>
              </a:endParaRPr>
            </a:p>
          </p:txBody>
        </p:sp>
      </p:grpSp>
      <p:grpSp>
        <p:nvGrpSpPr>
          <p:cNvPr id="1336" name="Google Shape;1336;p96"/>
          <p:cNvGrpSpPr/>
          <p:nvPr/>
        </p:nvGrpSpPr>
        <p:grpSpPr>
          <a:xfrm>
            <a:off x="2414413" y="2026575"/>
            <a:ext cx="4312500" cy="536075"/>
            <a:chOff x="2414413" y="2026575"/>
            <a:chExt cx="4312500" cy="536075"/>
          </a:xfrm>
        </p:grpSpPr>
        <p:cxnSp>
          <p:nvCxnSpPr>
            <p:cNvPr id="1337" name="Google Shape;1337;p96"/>
            <p:cNvCxnSpPr/>
            <p:nvPr/>
          </p:nvCxnSpPr>
          <p:spPr>
            <a:xfrm flipH="1">
              <a:off x="2414413" y="2260850"/>
              <a:ext cx="4312500" cy="301800"/>
            </a:xfrm>
            <a:prstGeom prst="straightConnector1">
              <a:avLst/>
            </a:prstGeom>
            <a:noFill/>
            <a:ln cap="flat" cmpd="sng" w="28575">
              <a:solidFill>
                <a:srgbClr val="FF0000"/>
              </a:solidFill>
              <a:prstDash val="solid"/>
              <a:round/>
              <a:headEnd len="med" w="med" type="none"/>
              <a:tailEnd len="med" w="med" type="triangle"/>
            </a:ln>
          </p:spPr>
        </p:cxnSp>
        <p:sp>
          <p:nvSpPr>
            <p:cNvPr id="1338" name="Google Shape;1338;p96"/>
            <p:cNvSpPr txBox="1"/>
            <p:nvPr/>
          </p:nvSpPr>
          <p:spPr>
            <a:xfrm rot="-183431">
              <a:off x="3807373" y="2081669"/>
              <a:ext cx="2075654"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a:t>
              </a:r>
              <a:endParaRPr sz="1200">
                <a:solidFill>
                  <a:schemeClr val="dk1"/>
                </a:solidFill>
              </a:endParaRPr>
            </a:p>
          </p:txBody>
        </p:sp>
      </p:grpSp>
      <p:grpSp>
        <p:nvGrpSpPr>
          <p:cNvPr id="1339" name="Google Shape;1339;p96"/>
          <p:cNvGrpSpPr/>
          <p:nvPr/>
        </p:nvGrpSpPr>
        <p:grpSpPr>
          <a:xfrm>
            <a:off x="2377475" y="2871100"/>
            <a:ext cx="4368600" cy="477550"/>
            <a:chOff x="2377475" y="2871100"/>
            <a:chExt cx="4368600" cy="477550"/>
          </a:xfrm>
        </p:grpSpPr>
        <p:cxnSp>
          <p:nvCxnSpPr>
            <p:cNvPr id="1340" name="Google Shape;1340;p96"/>
            <p:cNvCxnSpPr/>
            <p:nvPr/>
          </p:nvCxnSpPr>
          <p:spPr>
            <a:xfrm>
              <a:off x="2377475" y="309905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1341" name="Google Shape;1341;p96"/>
            <p:cNvSpPr txBox="1"/>
            <p:nvPr/>
          </p:nvSpPr>
          <p:spPr>
            <a:xfrm rot="379195">
              <a:off x="4158448" y="2926694"/>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1342" name="Google Shape;1342;p96"/>
          <p:cNvGrpSpPr/>
          <p:nvPr/>
        </p:nvGrpSpPr>
        <p:grpSpPr>
          <a:xfrm>
            <a:off x="2322000" y="3348573"/>
            <a:ext cx="4405500" cy="978000"/>
            <a:chOff x="2322000" y="3348573"/>
            <a:chExt cx="4405500" cy="978000"/>
          </a:xfrm>
        </p:grpSpPr>
        <p:cxnSp>
          <p:nvCxnSpPr>
            <p:cNvPr id="1343" name="Google Shape;1343;p96"/>
            <p:cNvCxnSpPr/>
            <p:nvPr/>
          </p:nvCxnSpPr>
          <p:spPr>
            <a:xfrm flipH="1">
              <a:off x="2322000" y="3829575"/>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1344" name="Google Shape;1344;p96"/>
            <p:cNvSpPr txBox="1"/>
            <p:nvPr/>
          </p:nvSpPr>
          <p:spPr>
            <a:xfrm rot="-546999">
              <a:off x="4124306" y="3425005"/>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grpSp>
        <p:nvGrpSpPr>
          <p:cNvPr id="1345" name="Google Shape;1345;p96"/>
          <p:cNvGrpSpPr/>
          <p:nvPr/>
        </p:nvGrpSpPr>
        <p:grpSpPr>
          <a:xfrm>
            <a:off x="2405225" y="1551375"/>
            <a:ext cx="4318800" cy="543600"/>
            <a:chOff x="2405225" y="1551375"/>
            <a:chExt cx="4318800" cy="543600"/>
          </a:xfrm>
        </p:grpSpPr>
        <p:cxnSp>
          <p:nvCxnSpPr>
            <p:cNvPr id="1346" name="Google Shape;1346;p96"/>
            <p:cNvCxnSpPr/>
            <p:nvPr/>
          </p:nvCxnSpPr>
          <p:spPr>
            <a:xfrm>
              <a:off x="2405225" y="1813175"/>
              <a:ext cx="4318800" cy="237900"/>
            </a:xfrm>
            <a:prstGeom prst="straightConnector1">
              <a:avLst/>
            </a:prstGeom>
            <a:noFill/>
            <a:ln cap="flat" cmpd="sng" w="28575">
              <a:solidFill>
                <a:srgbClr val="0000FF"/>
              </a:solidFill>
              <a:prstDash val="solid"/>
              <a:round/>
              <a:headEnd len="med" w="med" type="none"/>
              <a:tailEnd len="med" w="med" type="triangle"/>
            </a:ln>
          </p:spPr>
        </p:cxnSp>
        <p:sp>
          <p:nvSpPr>
            <p:cNvPr id="1347" name="Google Shape;1347;p96"/>
            <p:cNvSpPr txBox="1"/>
            <p:nvPr/>
          </p:nvSpPr>
          <p:spPr>
            <a:xfrm rot="379123">
              <a:off x="3939100" y="1642669"/>
              <a:ext cx="1679100"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 </a:t>
              </a:r>
              <a:endParaRPr sz="1200">
                <a:solidFill>
                  <a:schemeClr val="dk1"/>
                </a:solidFill>
              </a:endParaRPr>
            </a:p>
          </p:txBody>
        </p:sp>
      </p:grpSp>
      <p:pic>
        <p:nvPicPr>
          <p:cNvPr id="1348" name="Google Shape;1348;p96"/>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1349" name="Google Shape;1349;p96"/>
          <p:cNvGrpSpPr/>
          <p:nvPr/>
        </p:nvGrpSpPr>
        <p:grpSpPr>
          <a:xfrm>
            <a:off x="605993" y="2176737"/>
            <a:ext cx="1341323" cy="800783"/>
            <a:chOff x="2666325" y="4298650"/>
            <a:chExt cx="790176" cy="523250"/>
          </a:xfrm>
        </p:grpSpPr>
        <p:pic>
          <p:nvPicPr>
            <p:cNvPr id="1350" name="Google Shape;1350;p96"/>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351" name="Google Shape;1351;p96"/>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1352" name="Google Shape;1352;p96"/>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1353" name="Google Shape;1353;p96"/>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pic>
        <p:nvPicPr>
          <p:cNvPr id="1354" name="Google Shape;1354;p96"/>
          <p:cNvPicPr preferRelativeResize="0"/>
          <p:nvPr/>
        </p:nvPicPr>
        <p:blipFill>
          <a:blip r:embed="rId5">
            <a:alphaModFix/>
          </a:blip>
          <a:stretch>
            <a:fillRect/>
          </a:stretch>
        </p:blipFill>
        <p:spPr>
          <a:xfrm>
            <a:off x="8335875" y="56667"/>
            <a:ext cx="609600" cy="609600"/>
          </a:xfrm>
          <a:prstGeom prst="rect">
            <a:avLst/>
          </a:prstGeom>
          <a:noFill/>
          <a:ln>
            <a:noFill/>
          </a:ln>
        </p:spPr>
      </p:pic>
      <p:pic>
        <p:nvPicPr>
          <p:cNvPr id="1355" name="Google Shape;1355;p96"/>
          <p:cNvPicPr preferRelativeResize="0"/>
          <p:nvPr/>
        </p:nvPicPr>
        <p:blipFill>
          <a:blip r:embed="rId6">
            <a:alphaModFix/>
          </a:blip>
          <a:stretch>
            <a:fillRect/>
          </a:stretch>
        </p:blipFill>
        <p:spPr>
          <a:xfrm>
            <a:off x="8366000" y="589825"/>
            <a:ext cx="609600" cy="609600"/>
          </a:xfrm>
          <a:prstGeom prst="rect">
            <a:avLst/>
          </a:prstGeom>
          <a:noFill/>
          <a:ln>
            <a:noFill/>
          </a:ln>
        </p:spPr>
      </p:pic>
      <p:sp>
        <p:nvSpPr>
          <p:cNvPr id="1356" name="Google Shape;1356;p96"/>
          <p:cNvSpPr txBox="1"/>
          <p:nvPr/>
        </p:nvSpPr>
        <p:spPr>
          <a:xfrm>
            <a:off x="6969550" y="13162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a:t>
            </a:r>
            <a:r>
              <a:rPr lang="en">
                <a:solidFill>
                  <a:schemeClr val="dk1"/>
                </a:solidFill>
              </a:rPr>
              <a:t>Public key</a:t>
            </a:r>
            <a:endParaRPr>
              <a:solidFill>
                <a:schemeClr val="dk1"/>
              </a:solidFill>
            </a:endParaRPr>
          </a:p>
        </p:txBody>
      </p:sp>
      <p:sp>
        <p:nvSpPr>
          <p:cNvPr id="1357" name="Google Shape;1357;p96"/>
          <p:cNvSpPr txBox="1"/>
          <p:nvPr/>
        </p:nvSpPr>
        <p:spPr>
          <a:xfrm>
            <a:off x="6864079" y="66627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Private</a:t>
            </a:r>
            <a:r>
              <a:rPr lang="en">
                <a:solidFill>
                  <a:schemeClr val="dk1"/>
                </a:solidFill>
              </a:rPr>
              <a:t> key</a:t>
            </a:r>
            <a:endParaRPr>
              <a:solidFill>
                <a:schemeClr val="dk1"/>
              </a:solidFill>
            </a:endParaRPr>
          </a:p>
        </p:txBody>
      </p:sp>
      <p:pic>
        <p:nvPicPr>
          <p:cNvPr id="1358" name="Google Shape;1358;p96"/>
          <p:cNvPicPr preferRelativeResize="0"/>
          <p:nvPr/>
        </p:nvPicPr>
        <p:blipFill>
          <a:blip r:embed="rId7">
            <a:alphaModFix/>
          </a:blip>
          <a:stretch>
            <a:fillRect/>
          </a:stretch>
        </p:blipFill>
        <p:spPr>
          <a:xfrm>
            <a:off x="3760098" y="2716835"/>
            <a:ext cx="477550" cy="477550"/>
          </a:xfrm>
          <a:prstGeom prst="rect">
            <a:avLst/>
          </a:prstGeom>
          <a:noFill/>
          <a:ln>
            <a:noFill/>
          </a:ln>
        </p:spPr>
      </p:pic>
      <p:pic>
        <p:nvPicPr>
          <p:cNvPr id="1359" name="Google Shape;1359;p96"/>
          <p:cNvPicPr preferRelativeResize="0"/>
          <p:nvPr/>
        </p:nvPicPr>
        <p:blipFill>
          <a:blip r:embed="rId7">
            <a:alphaModFix/>
          </a:blip>
          <a:stretch>
            <a:fillRect/>
          </a:stretch>
        </p:blipFill>
        <p:spPr>
          <a:xfrm>
            <a:off x="3724949" y="3509374"/>
            <a:ext cx="512700" cy="512700"/>
          </a:xfrm>
          <a:prstGeom prst="rect">
            <a:avLst/>
          </a:prstGeom>
          <a:noFill/>
          <a:ln>
            <a:noFill/>
          </a:ln>
        </p:spPr>
      </p:pic>
      <p:pic>
        <p:nvPicPr>
          <p:cNvPr id="1360" name="Google Shape;1360;p96"/>
          <p:cNvPicPr preferRelativeResize="0"/>
          <p:nvPr/>
        </p:nvPicPr>
        <p:blipFill>
          <a:blip r:embed="rId5">
            <a:alphaModFix/>
          </a:blip>
          <a:stretch>
            <a:fillRect/>
          </a:stretch>
        </p:blipFill>
        <p:spPr>
          <a:xfrm>
            <a:off x="3514125" y="1095098"/>
            <a:ext cx="477550" cy="477550"/>
          </a:xfrm>
          <a:prstGeom prst="rect">
            <a:avLst/>
          </a:prstGeom>
          <a:noFill/>
          <a:ln>
            <a:noFill/>
          </a:ln>
        </p:spPr>
      </p:pic>
      <p:pic>
        <p:nvPicPr>
          <p:cNvPr id="1361" name="Google Shape;1361;p96"/>
          <p:cNvPicPr preferRelativeResize="0"/>
          <p:nvPr/>
        </p:nvPicPr>
        <p:blipFill>
          <a:blip r:embed="rId8">
            <a:alphaModFix/>
          </a:blip>
          <a:stretch>
            <a:fillRect/>
          </a:stretch>
        </p:blipFill>
        <p:spPr>
          <a:xfrm>
            <a:off x="922350" y="1316538"/>
            <a:ext cx="609600" cy="609600"/>
          </a:xfrm>
          <a:prstGeom prst="rect">
            <a:avLst/>
          </a:prstGeom>
          <a:noFill/>
          <a:ln>
            <a:noFill/>
          </a:ln>
        </p:spPr>
      </p:pic>
      <p:pic>
        <p:nvPicPr>
          <p:cNvPr id="1362" name="Google Shape;1362;p96"/>
          <p:cNvPicPr preferRelativeResize="0"/>
          <p:nvPr/>
        </p:nvPicPr>
        <p:blipFill>
          <a:blip r:embed="rId8">
            <a:alphaModFix/>
          </a:blip>
          <a:stretch>
            <a:fillRect/>
          </a:stretch>
        </p:blipFill>
        <p:spPr>
          <a:xfrm>
            <a:off x="7726275" y="1349913"/>
            <a:ext cx="609600" cy="609600"/>
          </a:xfrm>
          <a:prstGeom prst="rect">
            <a:avLst/>
          </a:prstGeom>
          <a:noFill/>
          <a:ln>
            <a:noFill/>
          </a:ln>
        </p:spPr>
      </p:pic>
      <p:grpSp>
        <p:nvGrpSpPr>
          <p:cNvPr id="1363" name="Google Shape;1363;p96"/>
          <p:cNvGrpSpPr/>
          <p:nvPr/>
        </p:nvGrpSpPr>
        <p:grpSpPr>
          <a:xfrm>
            <a:off x="3339313" y="1349900"/>
            <a:ext cx="728425" cy="609600"/>
            <a:chOff x="2950000" y="1349900"/>
            <a:chExt cx="728425" cy="609600"/>
          </a:xfrm>
        </p:grpSpPr>
        <p:pic>
          <p:nvPicPr>
            <p:cNvPr id="1364" name="Google Shape;1364;p96"/>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1365" name="Google Shape;1365;p96"/>
            <p:cNvPicPr preferRelativeResize="0"/>
            <p:nvPr/>
          </p:nvPicPr>
          <p:blipFill>
            <a:blip r:embed="rId8">
              <a:alphaModFix/>
            </a:blip>
            <a:stretch>
              <a:fillRect/>
            </a:stretch>
          </p:blipFill>
          <p:spPr>
            <a:xfrm>
              <a:off x="2950000" y="1349900"/>
              <a:ext cx="609600" cy="609600"/>
            </a:xfrm>
            <a:prstGeom prst="rect">
              <a:avLst/>
            </a:prstGeom>
            <a:noFill/>
            <a:ln>
              <a:noFill/>
            </a:ln>
          </p:spPr>
        </p:pic>
      </p:grpSp>
      <p:pic>
        <p:nvPicPr>
          <p:cNvPr id="1366" name="Google Shape;1366;p96"/>
          <p:cNvPicPr preferRelativeResize="0"/>
          <p:nvPr/>
        </p:nvPicPr>
        <p:blipFill>
          <a:blip r:embed="rId6">
            <a:alphaModFix/>
          </a:blip>
          <a:stretch>
            <a:fillRect/>
          </a:stretch>
        </p:blipFill>
        <p:spPr>
          <a:xfrm>
            <a:off x="7578800" y="1014313"/>
            <a:ext cx="609600" cy="609600"/>
          </a:xfrm>
          <a:prstGeom prst="rect">
            <a:avLst/>
          </a:prstGeom>
          <a:noFill/>
          <a:ln>
            <a:noFill/>
          </a:ln>
        </p:spPr>
      </p:pic>
      <p:grpSp>
        <p:nvGrpSpPr>
          <p:cNvPr id="1367" name="Google Shape;1367;p96"/>
          <p:cNvGrpSpPr/>
          <p:nvPr/>
        </p:nvGrpSpPr>
        <p:grpSpPr>
          <a:xfrm>
            <a:off x="7132388" y="941775"/>
            <a:ext cx="728425" cy="609600"/>
            <a:chOff x="2950000" y="1349900"/>
            <a:chExt cx="728425" cy="609600"/>
          </a:xfrm>
        </p:grpSpPr>
        <p:pic>
          <p:nvPicPr>
            <p:cNvPr id="1368" name="Google Shape;1368;p96"/>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1369" name="Google Shape;1369;p96"/>
            <p:cNvPicPr preferRelativeResize="0"/>
            <p:nvPr/>
          </p:nvPicPr>
          <p:blipFill>
            <a:blip r:embed="rId8">
              <a:alphaModFix/>
            </a:blip>
            <a:stretch>
              <a:fillRect/>
            </a:stretch>
          </p:blipFill>
          <p:spPr>
            <a:xfrm>
              <a:off x="2950000" y="1349900"/>
              <a:ext cx="609600" cy="609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1000"/>
                                        <p:tgtEl>
                                          <p:spTgt spid="1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1000"/>
                                        <p:tgtEl>
                                          <p:spTgt spid="1333"/>
                                        </p:tgtEl>
                                      </p:cBhvr>
                                    </p:animEffect>
                                  </p:childTnLst>
                                </p:cTn>
                              </p:par>
                              <p:par>
                                <p:cTn fill="hold" nodeType="with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1000"/>
                                        <p:tgtEl>
                                          <p:spTgt spid="1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1000"/>
                                        <p:tgtEl>
                                          <p:spTgt spid="1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1000"/>
                                        <p:tgtEl>
                                          <p:spTgt spid="1363"/>
                                        </p:tgtEl>
                                      </p:cBhvr>
                                    </p:animEffect>
                                  </p:childTnLst>
                                </p:cTn>
                              </p:par>
                              <p:par>
                                <p:cTn fill="hold" nodeType="withEffect" presetClass="entr" presetID="10" presetSubtype="0">
                                  <p:stCondLst>
                                    <p:cond delay="0"/>
                                  </p:stCondLst>
                                  <p:childTnLst>
                                    <p:set>
                                      <p:cBhvr>
                                        <p:cTn dur="1" fill="hold">
                                          <p:stCondLst>
                                            <p:cond delay="0"/>
                                          </p:stCondLst>
                                        </p:cTn>
                                        <p:tgtEl>
                                          <p:spTgt spid="1345"/>
                                        </p:tgtEl>
                                        <p:attrNameLst>
                                          <p:attrName>style.visibility</p:attrName>
                                        </p:attrNameLst>
                                      </p:cBhvr>
                                      <p:to>
                                        <p:strVal val="visible"/>
                                      </p:to>
                                    </p:set>
                                    <p:animEffect filter="fade" transition="in">
                                      <p:cBhvr>
                                        <p:cTn dur="1000"/>
                                        <p:tgtEl>
                                          <p:spTgt spid="1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1000"/>
                                        <p:tgtEl>
                                          <p:spTgt spid="1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66"/>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1000"/>
                                        <p:tgtEl>
                                          <p:spTgt spid="1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6"/>
                                        </p:tgtEl>
                                        <p:attrNameLst>
                                          <p:attrName>style.visibility</p:attrName>
                                        </p:attrNameLst>
                                      </p:cBhvr>
                                      <p:to>
                                        <p:strVal val="visible"/>
                                      </p:to>
                                    </p:set>
                                    <p:animEffect filter="fade" transition="in">
                                      <p:cBhvr>
                                        <p:cTn dur="1000"/>
                                        <p:tgtEl>
                                          <p:spTgt spid="1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1000"/>
                                        <p:tgtEl>
                                          <p:spTgt spid="1358"/>
                                        </p:tgtEl>
                                      </p:cBhvr>
                                    </p:animEffect>
                                  </p:childTnLst>
                                </p:cTn>
                              </p:par>
                              <p:par>
                                <p:cTn fill="hold" nodeType="with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1000"/>
                                        <p:tgtEl>
                                          <p:spTgt spid="1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1000"/>
                                        <p:tgtEl>
                                          <p:spTgt spid="1342"/>
                                        </p:tgtEl>
                                      </p:cBhvr>
                                    </p:animEffect>
                                  </p:childTnLst>
                                </p:cTn>
                              </p:par>
                              <p:par>
                                <p:cTn fill="hold" nodeType="with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1000"/>
                                        <p:tgtEl>
                                          <p:spTgt spid="1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1375" name="Google Shape;1375;p97"/>
          <p:cNvSpPr txBox="1"/>
          <p:nvPr/>
        </p:nvSpPr>
        <p:spPr>
          <a:xfrm>
            <a:off x="2095500" y="20618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1376" name="Google Shape;1376;p97"/>
          <p:cNvSpPr txBox="1"/>
          <p:nvPr/>
        </p:nvSpPr>
        <p:spPr>
          <a:xfrm>
            <a:off x="2034975" y="33796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1377" name="Google Shape;1377;p97"/>
          <p:cNvSpPr txBox="1"/>
          <p:nvPr/>
        </p:nvSpPr>
        <p:spPr>
          <a:xfrm>
            <a:off x="4437500" y="2465525"/>
            <a:ext cx="9972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1"/>
                </a:solidFill>
              </a:rPr>
              <a:t>=</a:t>
            </a:r>
            <a:endParaRPr sz="6000">
              <a:solidFill>
                <a:schemeClr val="dk1"/>
              </a:solidFill>
            </a:endParaRPr>
          </a:p>
        </p:txBody>
      </p:sp>
      <p:sp>
        <p:nvSpPr>
          <p:cNvPr id="1378" name="Google Shape;1378;p97"/>
          <p:cNvSpPr txBox="1"/>
          <p:nvPr/>
        </p:nvSpPr>
        <p:spPr>
          <a:xfrm>
            <a:off x="443750" y="14760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Private </a:t>
            </a:r>
            <a:r>
              <a:rPr lang="en">
                <a:solidFill>
                  <a:schemeClr val="accent5"/>
                </a:solidFill>
              </a:rPr>
              <a:t>x</a:t>
            </a:r>
            <a:endParaRPr>
              <a:solidFill>
                <a:schemeClr val="accent5"/>
              </a:solidFill>
            </a:endParaRPr>
          </a:p>
        </p:txBody>
      </p:sp>
      <p:sp>
        <p:nvSpPr>
          <p:cNvPr id="1379" name="Google Shape;1379;p97"/>
          <p:cNvSpPr txBox="1"/>
          <p:nvPr/>
        </p:nvSpPr>
        <p:spPr>
          <a:xfrm>
            <a:off x="443750" y="27311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 </a:t>
            </a:r>
            <a:r>
              <a:rPr lang="en">
                <a:solidFill>
                  <a:srgbClr val="FF0000"/>
                </a:solidFill>
              </a:rPr>
              <a:t>g,n</a:t>
            </a:r>
            <a:endParaRPr>
              <a:solidFill>
                <a:srgbClr val="FF0000"/>
              </a:solidFill>
            </a:endParaRPr>
          </a:p>
        </p:txBody>
      </p:sp>
      <p:sp>
        <p:nvSpPr>
          <p:cNvPr id="1380" name="Google Shape;1380;p97"/>
          <p:cNvSpPr txBox="1"/>
          <p:nvPr/>
        </p:nvSpPr>
        <p:spPr>
          <a:xfrm>
            <a:off x="443750" y="4085675"/>
            <a:ext cx="9972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Private </a:t>
            </a:r>
            <a:r>
              <a:rPr lang="en">
                <a:solidFill>
                  <a:srgbClr val="D5A6BD"/>
                </a:solidFill>
              </a:rPr>
              <a:t>y</a:t>
            </a:r>
            <a:endParaRPr>
              <a:solidFill>
                <a:srgbClr val="D5A6BD"/>
              </a:solidFill>
            </a:endParaRPr>
          </a:p>
        </p:txBody>
      </p:sp>
      <p:sp>
        <p:nvSpPr>
          <p:cNvPr id="1381" name="Google Shape;1381;p97"/>
          <p:cNvSpPr txBox="1"/>
          <p:nvPr/>
        </p:nvSpPr>
        <p:spPr>
          <a:xfrm>
            <a:off x="7140225" y="27311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Symmetric key</a:t>
            </a:r>
            <a:endParaRPr>
              <a:solidFill>
                <a:schemeClr val="dk1"/>
              </a:solidFill>
            </a:endParaRPr>
          </a:p>
        </p:txBody>
      </p:sp>
      <p:pic>
        <p:nvPicPr>
          <p:cNvPr id="1382" name="Google Shape;1382;p97"/>
          <p:cNvPicPr preferRelativeResize="0"/>
          <p:nvPr/>
        </p:nvPicPr>
        <p:blipFill>
          <a:blip r:embed="rId3">
            <a:alphaModFix/>
          </a:blip>
          <a:stretch>
            <a:fillRect/>
          </a:stretch>
        </p:blipFill>
        <p:spPr>
          <a:xfrm>
            <a:off x="6231875" y="2656025"/>
            <a:ext cx="609600" cy="609600"/>
          </a:xfrm>
          <a:prstGeom prst="rect">
            <a:avLst/>
          </a:prstGeom>
          <a:noFill/>
          <a:ln>
            <a:noFill/>
          </a:ln>
        </p:spPr>
      </p:pic>
      <p:pic>
        <p:nvPicPr>
          <p:cNvPr id="1383" name="Google Shape;1383;p97"/>
          <p:cNvPicPr preferRelativeResize="0"/>
          <p:nvPr/>
        </p:nvPicPr>
        <p:blipFill>
          <a:blip r:embed="rId4">
            <a:alphaModFix/>
          </a:blip>
          <a:stretch>
            <a:fillRect/>
          </a:stretch>
        </p:blipFill>
        <p:spPr>
          <a:xfrm>
            <a:off x="1999125" y="1355675"/>
            <a:ext cx="609600" cy="609600"/>
          </a:xfrm>
          <a:prstGeom prst="rect">
            <a:avLst/>
          </a:prstGeom>
          <a:noFill/>
          <a:ln>
            <a:noFill/>
          </a:ln>
        </p:spPr>
      </p:pic>
      <p:pic>
        <p:nvPicPr>
          <p:cNvPr id="1384" name="Google Shape;1384;p97"/>
          <p:cNvPicPr preferRelativeResize="0"/>
          <p:nvPr/>
        </p:nvPicPr>
        <p:blipFill>
          <a:blip r:embed="rId5">
            <a:alphaModFix/>
          </a:blip>
          <a:stretch>
            <a:fillRect/>
          </a:stretch>
        </p:blipFill>
        <p:spPr>
          <a:xfrm>
            <a:off x="1999125" y="2731175"/>
            <a:ext cx="609600" cy="609600"/>
          </a:xfrm>
          <a:prstGeom prst="rect">
            <a:avLst/>
          </a:prstGeom>
          <a:noFill/>
          <a:ln>
            <a:noFill/>
          </a:ln>
        </p:spPr>
      </p:pic>
      <p:pic>
        <p:nvPicPr>
          <p:cNvPr id="1385" name="Google Shape;1385;p97"/>
          <p:cNvPicPr preferRelativeResize="0"/>
          <p:nvPr/>
        </p:nvPicPr>
        <p:blipFill>
          <a:blip r:embed="rId6">
            <a:alphaModFix/>
          </a:blip>
          <a:stretch>
            <a:fillRect/>
          </a:stretch>
        </p:blipFill>
        <p:spPr>
          <a:xfrm>
            <a:off x="1999125" y="4106675"/>
            <a:ext cx="609600" cy="6096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98"/>
          <p:cNvSpPr/>
          <p:nvPr/>
        </p:nvSpPr>
        <p:spPr>
          <a:xfrm>
            <a:off x="2117900" y="1266150"/>
            <a:ext cx="4258200" cy="13056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1392" name="Google Shape;1392;p98"/>
          <p:cNvSpPr txBox="1"/>
          <p:nvPr/>
        </p:nvSpPr>
        <p:spPr>
          <a:xfrm>
            <a:off x="3972463" y="1576150"/>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1393" name="Google Shape;1393;p98"/>
          <p:cNvSpPr txBox="1"/>
          <p:nvPr/>
        </p:nvSpPr>
        <p:spPr>
          <a:xfrm>
            <a:off x="549100" y="1649550"/>
            <a:ext cx="13644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a:t>
            </a:r>
            <a:endParaRPr>
              <a:solidFill>
                <a:schemeClr val="dk1"/>
              </a:solidFill>
            </a:endParaRPr>
          </a:p>
          <a:p>
            <a:pPr indent="0" lvl="0" marL="0" rtl="0" algn="l">
              <a:spcBef>
                <a:spcPts val="0"/>
              </a:spcBef>
              <a:spcAft>
                <a:spcPts val="0"/>
              </a:spcAft>
              <a:buNone/>
            </a:pPr>
            <a:r>
              <a:rPr lang="en">
                <a:solidFill>
                  <a:schemeClr val="dk1"/>
                </a:solidFill>
              </a:rPr>
              <a:t>Unbreakable</a:t>
            </a:r>
            <a:endParaRPr>
              <a:solidFill>
                <a:schemeClr val="dk1"/>
              </a:solidFill>
            </a:endParaRPr>
          </a:p>
          <a:p>
            <a:pPr indent="0" lvl="0" marL="0" rtl="0" algn="l">
              <a:spcBef>
                <a:spcPts val="0"/>
              </a:spcBef>
              <a:spcAft>
                <a:spcPts val="0"/>
              </a:spcAft>
              <a:buNone/>
            </a:pPr>
            <a:r>
              <a:rPr lang="en">
                <a:solidFill>
                  <a:schemeClr val="dk1"/>
                </a:solidFill>
              </a:rPr>
              <a:t>/can be shared</a:t>
            </a:r>
            <a:endParaRPr>
              <a:solidFill>
                <a:schemeClr val="dk1"/>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solidFill>
                <a:srgbClr val="FF0000"/>
              </a:solidFill>
            </a:endParaRPr>
          </a:p>
          <a:p>
            <a:pPr indent="0" lvl="0" marL="0" rtl="0" algn="l">
              <a:spcBef>
                <a:spcPts val="0"/>
              </a:spcBef>
              <a:spcAft>
                <a:spcPts val="0"/>
              </a:spcAft>
              <a:buNone/>
            </a:pPr>
            <a:r>
              <a:t/>
            </a:r>
            <a:endParaRPr>
              <a:solidFill>
                <a:schemeClr val="dk1"/>
              </a:solidFill>
            </a:endParaRPr>
          </a:p>
        </p:txBody>
      </p:sp>
      <p:sp>
        <p:nvSpPr>
          <p:cNvPr id="1394" name="Google Shape;1394;p98"/>
          <p:cNvSpPr/>
          <p:nvPr/>
        </p:nvSpPr>
        <p:spPr>
          <a:xfrm>
            <a:off x="2117900" y="3020975"/>
            <a:ext cx="4258200" cy="13056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8"/>
          <p:cNvSpPr txBox="1"/>
          <p:nvPr/>
        </p:nvSpPr>
        <p:spPr>
          <a:xfrm>
            <a:off x="3972463" y="3330975"/>
            <a:ext cx="53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a:t>
            </a:r>
            <a:endParaRPr sz="3000">
              <a:solidFill>
                <a:schemeClr val="dk1"/>
              </a:solidFill>
            </a:endParaRPr>
          </a:p>
        </p:txBody>
      </p:sp>
      <p:sp>
        <p:nvSpPr>
          <p:cNvPr id="1396" name="Google Shape;1396;p98"/>
          <p:cNvSpPr txBox="1"/>
          <p:nvPr/>
        </p:nvSpPr>
        <p:spPr>
          <a:xfrm>
            <a:off x="549100" y="3310475"/>
            <a:ext cx="14097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a:t>
            </a:r>
            <a:endParaRPr>
              <a:solidFill>
                <a:schemeClr val="dk1"/>
              </a:solidFill>
            </a:endParaRPr>
          </a:p>
          <a:p>
            <a:pPr indent="0" lvl="0" marL="0" rtl="0" algn="l">
              <a:spcBef>
                <a:spcPts val="0"/>
              </a:spcBef>
              <a:spcAft>
                <a:spcPts val="0"/>
              </a:spcAft>
              <a:buNone/>
            </a:pPr>
            <a:r>
              <a:rPr lang="en">
                <a:solidFill>
                  <a:schemeClr val="dk1"/>
                </a:solidFill>
              </a:rPr>
              <a:t>Unbreakable</a:t>
            </a:r>
            <a:endParaRPr>
              <a:solidFill>
                <a:schemeClr val="dk1"/>
              </a:solidFill>
            </a:endParaRPr>
          </a:p>
          <a:p>
            <a:pPr indent="0" lvl="0" marL="0" rtl="0" algn="l">
              <a:spcBef>
                <a:spcPts val="0"/>
              </a:spcBef>
              <a:spcAft>
                <a:spcPts val="0"/>
              </a:spcAft>
              <a:buNone/>
            </a:pPr>
            <a:r>
              <a:rPr lang="en">
                <a:solidFill>
                  <a:schemeClr val="dk1"/>
                </a:solidFill>
              </a:rPr>
              <a:t>/can be shared</a:t>
            </a:r>
            <a:endParaRPr>
              <a:solidFill>
                <a:schemeClr val="dk1"/>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a:solidFill>
                <a:schemeClr val="dk1"/>
              </a:solidFill>
            </a:endParaRPr>
          </a:p>
        </p:txBody>
      </p:sp>
      <p:pic>
        <p:nvPicPr>
          <p:cNvPr id="1397" name="Google Shape;1397;p98"/>
          <p:cNvPicPr preferRelativeResize="0"/>
          <p:nvPr/>
        </p:nvPicPr>
        <p:blipFill>
          <a:blip r:embed="rId3">
            <a:alphaModFix/>
          </a:blip>
          <a:stretch>
            <a:fillRect/>
          </a:stretch>
        </p:blipFill>
        <p:spPr>
          <a:xfrm>
            <a:off x="2711750" y="1649550"/>
            <a:ext cx="609600" cy="609600"/>
          </a:xfrm>
          <a:prstGeom prst="rect">
            <a:avLst/>
          </a:prstGeom>
          <a:noFill/>
          <a:ln>
            <a:noFill/>
          </a:ln>
        </p:spPr>
      </p:pic>
      <p:pic>
        <p:nvPicPr>
          <p:cNvPr id="1398" name="Google Shape;1398;p98"/>
          <p:cNvPicPr preferRelativeResize="0"/>
          <p:nvPr/>
        </p:nvPicPr>
        <p:blipFill>
          <a:blip r:embed="rId4">
            <a:alphaModFix/>
          </a:blip>
          <a:stretch>
            <a:fillRect/>
          </a:stretch>
        </p:blipFill>
        <p:spPr>
          <a:xfrm>
            <a:off x="4941300" y="1649550"/>
            <a:ext cx="609600" cy="609600"/>
          </a:xfrm>
          <a:prstGeom prst="rect">
            <a:avLst/>
          </a:prstGeom>
          <a:noFill/>
          <a:ln>
            <a:noFill/>
          </a:ln>
        </p:spPr>
      </p:pic>
      <p:pic>
        <p:nvPicPr>
          <p:cNvPr id="1399" name="Google Shape;1399;p98"/>
          <p:cNvPicPr preferRelativeResize="0"/>
          <p:nvPr/>
        </p:nvPicPr>
        <p:blipFill>
          <a:blip r:embed="rId4">
            <a:alphaModFix/>
          </a:blip>
          <a:stretch>
            <a:fillRect/>
          </a:stretch>
        </p:blipFill>
        <p:spPr>
          <a:xfrm>
            <a:off x="4941300" y="3312525"/>
            <a:ext cx="609600" cy="609600"/>
          </a:xfrm>
          <a:prstGeom prst="rect">
            <a:avLst/>
          </a:prstGeom>
          <a:noFill/>
          <a:ln>
            <a:noFill/>
          </a:ln>
        </p:spPr>
      </p:pic>
      <p:pic>
        <p:nvPicPr>
          <p:cNvPr id="1400" name="Google Shape;1400;p98"/>
          <p:cNvPicPr preferRelativeResize="0"/>
          <p:nvPr/>
        </p:nvPicPr>
        <p:blipFill>
          <a:blip r:embed="rId5">
            <a:alphaModFix/>
          </a:blip>
          <a:stretch>
            <a:fillRect/>
          </a:stretch>
        </p:blipFill>
        <p:spPr>
          <a:xfrm>
            <a:off x="2711750" y="3312525"/>
            <a:ext cx="609600" cy="609600"/>
          </a:xfrm>
          <a:prstGeom prst="rect">
            <a:avLst/>
          </a:prstGeom>
          <a:noFill/>
          <a:ln>
            <a:noFill/>
          </a:ln>
        </p:spPr>
      </p:pic>
      <p:sp>
        <p:nvSpPr>
          <p:cNvPr id="1401" name="Google Shape;1401;p98"/>
          <p:cNvSpPr txBox="1"/>
          <p:nvPr/>
        </p:nvSpPr>
        <p:spPr>
          <a:xfrm>
            <a:off x="549100" y="4326575"/>
            <a:ext cx="31791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00FF"/>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solidFill>
                <a:srgbClr val="FF0000"/>
              </a:solidFill>
            </a:endParaRPr>
          </a:p>
          <a:p>
            <a:pPr indent="0" lvl="0" marL="0" rtl="0" algn="l">
              <a:spcBef>
                <a:spcPts val="0"/>
              </a:spcBef>
              <a:spcAft>
                <a:spcPts val="0"/>
              </a:spcAft>
              <a:buNone/>
            </a:pPr>
            <a:r>
              <a:t/>
            </a:r>
            <a:endParaRPr>
              <a:solidFill>
                <a:srgbClr val="FFD966"/>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99"/>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TLS1.3</a:t>
            </a:r>
            <a:endParaRPr/>
          </a:p>
        </p:txBody>
      </p:sp>
      <p:cxnSp>
        <p:nvCxnSpPr>
          <p:cNvPr id="1407" name="Google Shape;1407;p99"/>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1408" name="Google Shape;1408;p99"/>
          <p:cNvSpPr txBox="1"/>
          <p:nvPr>
            <p:ph type="title"/>
          </p:nvPr>
        </p:nvSpPr>
        <p:spPr>
          <a:xfrm>
            <a:off x="1531950" y="2868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1409" name="Google Shape;1409;p99"/>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1410" name="Google Shape;1410;p99"/>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1411" name="Google Shape;1411;p99"/>
          <p:cNvSpPr txBox="1"/>
          <p:nvPr/>
        </p:nvSpPr>
        <p:spPr>
          <a:xfrm>
            <a:off x="4152363" y="3455488"/>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1412" name="Google Shape;1412;p99"/>
          <p:cNvGrpSpPr/>
          <p:nvPr/>
        </p:nvGrpSpPr>
        <p:grpSpPr>
          <a:xfrm>
            <a:off x="2383213" y="2064038"/>
            <a:ext cx="4368600" cy="477550"/>
            <a:chOff x="2383213" y="2064038"/>
            <a:chExt cx="4368600" cy="477550"/>
          </a:xfrm>
        </p:grpSpPr>
        <p:cxnSp>
          <p:nvCxnSpPr>
            <p:cNvPr id="1413" name="Google Shape;1413;p99"/>
            <p:cNvCxnSpPr/>
            <p:nvPr/>
          </p:nvCxnSpPr>
          <p:spPr>
            <a:xfrm>
              <a:off x="2383213" y="2291988"/>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1414" name="Google Shape;1414;p99"/>
            <p:cNvSpPr txBox="1"/>
            <p:nvPr/>
          </p:nvSpPr>
          <p:spPr>
            <a:xfrm rot="379195">
              <a:off x="4164185" y="2119632"/>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1415" name="Google Shape;1415;p99"/>
          <p:cNvGrpSpPr/>
          <p:nvPr/>
        </p:nvGrpSpPr>
        <p:grpSpPr>
          <a:xfrm>
            <a:off x="2327738" y="2541511"/>
            <a:ext cx="4405500" cy="978000"/>
            <a:chOff x="2327738" y="2541511"/>
            <a:chExt cx="4405500" cy="978000"/>
          </a:xfrm>
        </p:grpSpPr>
        <p:cxnSp>
          <p:nvCxnSpPr>
            <p:cNvPr id="1416" name="Google Shape;1416;p99"/>
            <p:cNvCxnSpPr/>
            <p:nvPr/>
          </p:nvCxnSpPr>
          <p:spPr>
            <a:xfrm flipH="1">
              <a:off x="2327738" y="3022513"/>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1417" name="Google Shape;1417;p99"/>
            <p:cNvSpPr txBox="1"/>
            <p:nvPr/>
          </p:nvSpPr>
          <p:spPr>
            <a:xfrm rot="-546999">
              <a:off x="4130044" y="2617942"/>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grpSp>
        <p:nvGrpSpPr>
          <p:cNvPr id="1418" name="Google Shape;1418;p99"/>
          <p:cNvGrpSpPr/>
          <p:nvPr/>
        </p:nvGrpSpPr>
        <p:grpSpPr>
          <a:xfrm>
            <a:off x="2340450" y="1245703"/>
            <a:ext cx="4412700" cy="632447"/>
            <a:chOff x="2340450" y="1245703"/>
            <a:chExt cx="4412700" cy="632447"/>
          </a:xfrm>
        </p:grpSpPr>
        <p:cxnSp>
          <p:nvCxnSpPr>
            <p:cNvPr id="1419" name="Google Shape;1419;p99"/>
            <p:cNvCxnSpPr/>
            <p:nvPr/>
          </p:nvCxnSpPr>
          <p:spPr>
            <a:xfrm flipH="1">
              <a:off x="2340450" y="1498650"/>
              <a:ext cx="4412700" cy="379500"/>
            </a:xfrm>
            <a:prstGeom prst="straightConnector1">
              <a:avLst/>
            </a:prstGeom>
            <a:noFill/>
            <a:ln cap="flat" cmpd="sng" w="28575">
              <a:solidFill>
                <a:srgbClr val="FF0000"/>
              </a:solidFill>
              <a:prstDash val="solid"/>
              <a:round/>
              <a:headEnd len="med" w="med" type="none"/>
              <a:tailEnd len="med" w="med" type="triangle"/>
            </a:ln>
          </p:spPr>
        </p:cxnSp>
        <p:sp>
          <p:nvSpPr>
            <p:cNvPr id="1420" name="Google Shape;1420;p99"/>
            <p:cNvSpPr txBox="1"/>
            <p:nvPr/>
          </p:nvSpPr>
          <p:spPr>
            <a:xfrm rot="-183536">
              <a:off x="3565935" y="1318048"/>
              <a:ext cx="2720977"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server hello/ change cipher/ fin </a:t>
              </a:r>
              <a:endParaRPr sz="1200">
                <a:solidFill>
                  <a:schemeClr val="dk1"/>
                </a:solidFill>
              </a:endParaRPr>
            </a:p>
          </p:txBody>
        </p:sp>
      </p:grpSp>
      <p:pic>
        <p:nvPicPr>
          <p:cNvPr id="1421" name="Google Shape;1421;p99"/>
          <p:cNvPicPr preferRelativeResize="0"/>
          <p:nvPr/>
        </p:nvPicPr>
        <p:blipFill rotWithShape="1">
          <a:blip r:embed="rId3">
            <a:alphaModFix/>
          </a:blip>
          <a:srcRect b="0" l="26754" r="27683" t="0"/>
          <a:stretch/>
        </p:blipFill>
        <p:spPr>
          <a:xfrm>
            <a:off x="7463525" y="2634201"/>
            <a:ext cx="992700" cy="1006616"/>
          </a:xfrm>
          <a:prstGeom prst="rect">
            <a:avLst/>
          </a:prstGeom>
          <a:noFill/>
          <a:ln>
            <a:noFill/>
          </a:ln>
        </p:spPr>
      </p:pic>
      <p:grpSp>
        <p:nvGrpSpPr>
          <p:cNvPr id="1422" name="Google Shape;1422;p99"/>
          <p:cNvGrpSpPr/>
          <p:nvPr/>
        </p:nvGrpSpPr>
        <p:grpSpPr>
          <a:xfrm>
            <a:off x="604781" y="2704537"/>
            <a:ext cx="1341323" cy="800783"/>
            <a:chOff x="2666325" y="4298650"/>
            <a:chExt cx="790176" cy="523250"/>
          </a:xfrm>
        </p:grpSpPr>
        <p:pic>
          <p:nvPicPr>
            <p:cNvPr id="1423" name="Google Shape;1423;p99"/>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1424" name="Google Shape;1424;p99"/>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1425" name="Google Shape;1425;p99"/>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1426" name="Google Shape;1426;p99"/>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grpSp>
        <p:nvGrpSpPr>
          <p:cNvPr id="1427" name="Google Shape;1427;p99"/>
          <p:cNvGrpSpPr/>
          <p:nvPr/>
        </p:nvGrpSpPr>
        <p:grpSpPr>
          <a:xfrm>
            <a:off x="2355475" y="790750"/>
            <a:ext cx="4368600" cy="507300"/>
            <a:chOff x="2355475" y="790750"/>
            <a:chExt cx="4368600" cy="507300"/>
          </a:xfrm>
        </p:grpSpPr>
        <p:cxnSp>
          <p:nvCxnSpPr>
            <p:cNvPr id="1428" name="Google Shape;1428;p99"/>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1429" name="Google Shape;1429;p99"/>
            <p:cNvSpPr txBox="1"/>
            <p:nvPr/>
          </p:nvSpPr>
          <p:spPr>
            <a:xfrm rot="274791">
              <a:off x="4022797" y="863962"/>
              <a:ext cx="1848502" cy="360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client hello / key /fin </a:t>
              </a:r>
              <a:endParaRPr sz="1200">
                <a:solidFill>
                  <a:schemeClr val="dk1"/>
                </a:solidFill>
              </a:endParaRPr>
            </a:p>
          </p:txBody>
        </p:sp>
      </p:grpSp>
      <p:pic>
        <p:nvPicPr>
          <p:cNvPr id="1430" name="Google Shape;1430;p99"/>
          <p:cNvPicPr preferRelativeResize="0"/>
          <p:nvPr/>
        </p:nvPicPr>
        <p:blipFill>
          <a:blip r:embed="rId5">
            <a:alphaModFix/>
          </a:blip>
          <a:stretch>
            <a:fillRect/>
          </a:stretch>
        </p:blipFill>
        <p:spPr>
          <a:xfrm>
            <a:off x="845575" y="793975"/>
            <a:ext cx="609600" cy="609600"/>
          </a:xfrm>
          <a:prstGeom prst="rect">
            <a:avLst/>
          </a:prstGeom>
          <a:noFill/>
          <a:ln>
            <a:noFill/>
          </a:ln>
        </p:spPr>
      </p:pic>
      <p:pic>
        <p:nvPicPr>
          <p:cNvPr id="1431" name="Google Shape;1431;p99"/>
          <p:cNvPicPr preferRelativeResize="0"/>
          <p:nvPr/>
        </p:nvPicPr>
        <p:blipFill>
          <a:blip r:embed="rId6">
            <a:alphaModFix/>
          </a:blip>
          <a:stretch>
            <a:fillRect/>
          </a:stretch>
        </p:blipFill>
        <p:spPr>
          <a:xfrm>
            <a:off x="845575" y="1244500"/>
            <a:ext cx="609600" cy="609600"/>
          </a:xfrm>
          <a:prstGeom prst="rect">
            <a:avLst/>
          </a:prstGeom>
          <a:noFill/>
          <a:ln>
            <a:noFill/>
          </a:ln>
        </p:spPr>
      </p:pic>
      <p:pic>
        <p:nvPicPr>
          <p:cNvPr id="1432" name="Google Shape;1432;p99"/>
          <p:cNvPicPr preferRelativeResize="0"/>
          <p:nvPr/>
        </p:nvPicPr>
        <p:blipFill>
          <a:blip r:embed="rId7">
            <a:alphaModFix/>
          </a:blip>
          <a:stretch>
            <a:fillRect/>
          </a:stretch>
        </p:blipFill>
        <p:spPr>
          <a:xfrm>
            <a:off x="7624375" y="548425"/>
            <a:ext cx="609600" cy="609600"/>
          </a:xfrm>
          <a:prstGeom prst="rect">
            <a:avLst/>
          </a:prstGeom>
          <a:noFill/>
          <a:ln>
            <a:noFill/>
          </a:ln>
        </p:spPr>
      </p:pic>
      <p:pic>
        <p:nvPicPr>
          <p:cNvPr id="1433" name="Google Shape;1433;p99"/>
          <p:cNvPicPr preferRelativeResize="0"/>
          <p:nvPr/>
        </p:nvPicPr>
        <p:blipFill>
          <a:blip r:embed="rId8">
            <a:alphaModFix/>
          </a:blip>
          <a:stretch>
            <a:fillRect/>
          </a:stretch>
        </p:blipFill>
        <p:spPr>
          <a:xfrm>
            <a:off x="796325" y="2239100"/>
            <a:ext cx="609600" cy="609600"/>
          </a:xfrm>
          <a:prstGeom prst="rect">
            <a:avLst/>
          </a:prstGeom>
          <a:noFill/>
          <a:ln>
            <a:noFill/>
          </a:ln>
        </p:spPr>
      </p:pic>
      <p:pic>
        <p:nvPicPr>
          <p:cNvPr id="1434" name="Google Shape;1434;p99"/>
          <p:cNvPicPr preferRelativeResize="0"/>
          <p:nvPr/>
        </p:nvPicPr>
        <p:blipFill>
          <a:blip r:embed="rId8">
            <a:alphaModFix/>
          </a:blip>
          <a:stretch>
            <a:fillRect/>
          </a:stretch>
        </p:blipFill>
        <p:spPr>
          <a:xfrm>
            <a:off x="7655075" y="2126150"/>
            <a:ext cx="609600" cy="609600"/>
          </a:xfrm>
          <a:prstGeom prst="rect">
            <a:avLst/>
          </a:prstGeom>
          <a:noFill/>
          <a:ln>
            <a:noFill/>
          </a:ln>
        </p:spPr>
      </p:pic>
      <p:pic>
        <p:nvPicPr>
          <p:cNvPr id="1435" name="Google Shape;1435;p99"/>
          <p:cNvPicPr preferRelativeResize="0"/>
          <p:nvPr/>
        </p:nvPicPr>
        <p:blipFill>
          <a:blip r:embed="rId5">
            <a:alphaModFix/>
          </a:blip>
          <a:stretch>
            <a:fillRect/>
          </a:stretch>
        </p:blipFill>
        <p:spPr>
          <a:xfrm>
            <a:off x="7638425" y="1086100"/>
            <a:ext cx="609600" cy="609600"/>
          </a:xfrm>
          <a:prstGeom prst="rect">
            <a:avLst/>
          </a:prstGeom>
          <a:noFill/>
          <a:ln>
            <a:noFill/>
          </a:ln>
        </p:spPr>
      </p:pic>
      <p:pic>
        <p:nvPicPr>
          <p:cNvPr id="1436" name="Google Shape;1436;p99"/>
          <p:cNvPicPr preferRelativeResize="0"/>
          <p:nvPr/>
        </p:nvPicPr>
        <p:blipFill>
          <a:blip r:embed="rId6">
            <a:alphaModFix/>
          </a:blip>
          <a:stretch>
            <a:fillRect/>
          </a:stretch>
        </p:blipFill>
        <p:spPr>
          <a:xfrm>
            <a:off x="7638425" y="1192338"/>
            <a:ext cx="609600" cy="609600"/>
          </a:xfrm>
          <a:prstGeom prst="rect">
            <a:avLst/>
          </a:prstGeom>
          <a:noFill/>
          <a:ln>
            <a:noFill/>
          </a:ln>
        </p:spPr>
      </p:pic>
      <p:pic>
        <p:nvPicPr>
          <p:cNvPr id="1437" name="Google Shape;1437;p99"/>
          <p:cNvPicPr preferRelativeResize="0"/>
          <p:nvPr/>
        </p:nvPicPr>
        <p:blipFill>
          <a:blip r:embed="rId5">
            <a:alphaModFix/>
          </a:blip>
          <a:stretch>
            <a:fillRect/>
          </a:stretch>
        </p:blipFill>
        <p:spPr>
          <a:xfrm>
            <a:off x="3437550" y="493000"/>
            <a:ext cx="609600" cy="609600"/>
          </a:xfrm>
          <a:prstGeom prst="rect">
            <a:avLst/>
          </a:prstGeom>
          <a:noFill/>
          <a:ln>
            <a:noFill/>
          </a:ln>
        </p:spPr>
      </p:pic>
      <p:pic>
        <p:nvPicPr>
          <p:cNvPr id="1438" name="Google Shape;1438;p99"/>
          <p:cNvPicPr preferRelativeResize="0"/>
          <p:nvPr/>
        </p:nvPicPr>
        <p:blipFill>
          <a:blip r:embed="rId6">
            <a:alphaModFix/>
          </a:blip>
          <a:stretch>
            <a:fillRect/>
          </a:stretch>
        </p:blipFill>
        <p:spPr>
          <a:xfrm>
            <a:off x="3437550" y="603838"/>
            <a:ext cx="609600" cy="609600"/>
          </a:xfrm>
          <a:prstGeom prst="rect">
            <a:avLst/>
          </a:prstGeom>
          <a:noFill/>
          <a:ln>
            <a:noFill/>
          </a:ln>
        </p:spPr>
      </p:pic>
      <p:pic>
        <p:nvPicPr>
          <p:cNvPr id="1439" name="Google Shape;1439;p99"/>
          <p:cNvPicPr preferRelativeResize="0"/>
          <p:nvPr/>
        </p:nvPicPr>
        <p:blipFill>
          <a:blip r:embed="rId6">
            <a:alphaModFix/>
          </a:blip>
          <a:stretch>
            <a:fillRect/>
          </a:stretch>
        </p:blipFill>
        <p:spPr>
          <a:xfrm>
            <a:off x="2746750" y="493000"/>
            <a:ext cx="609600" cy="609600"/>
          </a:xfrm>
          <a:prstGeom prst="rect">
            <a:avLst/>
          </a:prstGeom>
          <a:noFill/>
          <a:ln>
            <a:noFill/>
          </a:ln>
        </p:spPr>
      </p:pic>
      <p:pic>
        <p:nvPicPr>
          <p:cNvPr id="1440" name="Google Shape;1440;p99"/>
          <p:cNvPicPr preferRelativeResize="0"/>
          <p:nvPr/>
        </p:nvPicPr>
        <p:blipFill>
          <a:blip r:embed="rId7">
            <a:alphaModFix/>
          </a:blip>
          <a:stretch>
            <a:fillRect/>
          </a:stretch>
        </p:blipFill>
        <p:spPr>
          <a:xfrm>
            <a:off x="5545600" y="1337750"/>
            <a:ext cx="609600" cy="609600"/>
          </a:xfrm>
          <a:prstGeom prst="rect">
            <a:avLst/>
          </a:prstGeom>
          <a:noFill/>
          <a:ln>
            <a:noFill/>
          </a:ln>
        </p:spPr>
      </p:pic>
      <p:pic>
        <p:nvPicPr>
          <p:cNvPr id="1441" name="Google Shape;1441;p99"/>
          <p:cNvPicPr preferRelativeResize="0"/>
          <p:nvPr/>
        </p:nvPicPr>
        <p:blipFill>
          <a:blip r:embed="rId6">
            <a:alphaModFix/>
          </a:blip>
          <a:stretch>
            <a:fillRect/>
          </a:stretch>
        </p:blipFill>
        <p:spPr>
          <a:xfrm>
            <a:off x="5475050" y="1414750"/>
            <a:ext cx="609600" cy="609600"/>
          </a:xfrm>
          <a:prstGeom prst="rect">
            <a:avLst/>
          </a:prstGeom>
          <a:noFill/>
          <a:ln>
            <a:noFill/>
          </a:ln>
        </p:spPr>
      </p:pic>
      <p:pic>
        <p:nvPicPr>
          <p:cNvPr id="1442" name="Google Shape;1442;p99"/>
          <p:cNvPicPr preferRelativeResize="0"/>
          <p:nvPr/>
        </p:nvPicPr>
        <p:blipFill>
          <a:blip r:embed="rId7">
            <a:alphaModFix/>
          </a:blip>
          <a:stretch>
            <a:fillRect/>
          </a:stretch>
        </p:blipFill>
        <p:spPr>
          <a:xfrm>
            <a:off x="916125" y="1659475"/>
            <a:ext cx="609600" cy="609600"/>
          </a:xfrm>
          <a:prstGeom prst="rect">
            <a:avLst/>
          </a:prstGeom>
          <a:noFill/>
          <a:ln>
            <a:noFill/>
          </a:ln>
        </p:spPr>
      </p:pic>
      <p:pic>
        <p:nvPicPr>
          <p:cNvPr id="1443" name="Google Shape;1443;p99"/>
          <p:cNvPicPr preferRelativeResize="0"/>
          <p:nvPr/>
        </p:nvPicPr>
        <p:blipFill>
          <a:blip r:embed="rId6">
            <a:alphaModFix/>
          </a:blip>
          <a:stretch>
            <a:fillRect/>
          </a:stretch>
        </p:blipFill>
        <p:spPr>
          <a:xfrm>
            <a:off x="845575" y="1736475"/>
            <a:ext cx="609600" cy="609600"/>
          </a:xfrm>
          <a:prstGeom prst="rect">
            <a:avLst/>
          </a:prstGeom>
          <a:noFill/>
          <a:ln>
            <a:noFill/>
          </a:ln>
        </p:spPr>
      </p:pic>
      <p:pic>
        <p:nvPicPr>
          <p:cNvPr id="1444" name="Google Shape;1444;p99"/>
          <p:cNvPicPr preferRelativeResize="0"/>
          <p:nvPr/>
        </p:nvPicPr>
        <p:blipFill>
          <a:blip r:embed="rId9">
            <a:alphaModFix/>
          </a:blip>
          <a:stretch>
            <a:fillRect/>
          </a:stretch>
        </p:blipFill>
        <p:spPr>
          <a:xfrm>
            <a:off x="3877775" y="1910400"/>
            <a:ext cx="477550" cy="477550"/>
          </a:xfrm>
          <a:prstGeom prst="rect">
            <a:avLst/>
          </a:prstGeom>
          <a:noFill/>
          <a:ln>
            <a:noFill/>
          </a:ln>
        </p:spPr>
      </p:pic>
      <p:pic>
        <p:nvPicPr>
          <p:cNvPr id="1445" name="Google Shape;1445;p99"/>
          <p:cNvPicPr preferRelativeResize="0"/>
          <p:nvPr/>
        </p:nvPicPr>
        <p:blipFill>
          <a:blip r:embed="rId9">
            <a:alphaModFix/>
          </a:blip>
          <a:stretch>
            <a:fillRect/>
          </a:stretch>
        </p:blipFill>
        <p:spPr>
          <a:xfrm>
            <a:off x="3747950" y="2791725"/>
            <a:ext cx="477550" cy="477550"/>
          </a:xfrm>
          <a:prstGeom prst="rect">
            <a:avLst/>
          </a:prstGeom>
          <a:noFill/>
          <a:ln>
            <a:noFill/>
          </a:ln>
        </p:spPr>
      </p:pic>
      <p:sp>
        <p:nvSpPr>
          <p:cNvPr id="1446" name="Google Shape;1446;p99"/>
          <p:cNvSpPr txBox="1"/>
          <p:nvPr/>
        </p:nvSpPr>
        <p:spPr>
          <a:xfrm>
            <a:off x="2905550" y="4182850"/>
            <a:ext cx="3179100" cy="7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00FF"/>
              </a:solidFill>
            </a:endParaRPr>
          </a:p>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solidFill>
                <a:srgbClr val="FF0000"/>
              </a:solidFill>
            </a:endParaRPr>
          </a:p>
          <a:p>
            <a:pPr indent="0" lvl="0" marL="0" rtl="0" algn="l">
              <a:spcBef>
                <a:spcPts val="0"/>
              </a:spcBef>
              <a:spcAft>
                <a:spcPts val="0"/>
              </a:spcAft>
              <a:buNone/>
            </a:pPr>
            <a:r>
              <a:t/>
            </a:r>
            <a:endParaRPr>
              <a:solidFill>
                <a:srgbClr val="FFD9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000"/>
                                        <p:tgtEl>
                                          <p:spTgt spid="1437"/>
                                        </p:tgtEl>
                                      </p:cBhvr>
                                    </p:animEffect>
                                  </p:childTnLst>
                                </p:cTn>
                              </p:par>
                              <p:par>
                                <p:cTn fill="hold" nodeType="with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000"/>
                                        <p:tgtEl>
                                          <p:spTgt spid="1438"/>
                                        </p:tgtEl>
                                      </p:cBhvr>
                                    </p:animEffect>
                                  </p:childTnLst>
                                </p:cTn>
                              </p:par>
                              <p:par>
                                <p:cTn fill="hold" nodeType="with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par>
                                <p:cTn fill="hold" nodeType="withEffect" presetClass="entr" presetID="10" presetSubtype="0">
                                  <p:stCondLst>
                                    <p:cond delay="0"/>
                                  </p:stCondLst>
                                  <p:childTnLst>
                                    <p:set>
                                      <p:cBhvr>
                                        <p:cTn dur="1" fill="hold">
                                          <p:stCondLst>
                                            <p:cond delay="0"/>
                                          </p:stCondLst>
                                        </p:cTn>
                                        <p:tgtEl>
                                          <p:spTgt spid="1427"/>
                                        </p:tgtEl>
                                        <p:attrNameLst>
                                          <p:attrName>style.visibility</p:attrName>
                                        </p:attrNameLst>
                                      </p:cBhvr>
                                      <p:to>
                                        <p:strVal val="visible"/>
                                      </p:to>
                                    </p:set>
                                    <p:animEffect filter="fade" transition="in">
                                      <p:cBhvr>
                                        <p:cTn dur="1000"/>
                                        <p:tgtEl>
                                          <p:spTgt spid="1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1000"/>
                                        <p:tgtEl>
                                          <p:spTgt spid="1435"/>
                                        </p:tgtEl>
                                      </p:cBhvr>
                                    </p:animEffect>
                                  </p:childTnLst>
                                </p:cTn>
                              </p:par>
                              <p:par>
                                <p:cTn fill="hold" nodeType="withEffect" presetClass="entr" presetID="10" presetSubtype="0">
                                  <p:stCondLst>
                                    <p:cond delay="0"/>
                                  </p:stCondLst>
                                  <p:childTnLst>
                                    <p:set>
                                      <p:cBhvr>
                                        <p:cTn dur="1" fill="hold">
                                          <p:stCondLst>
                                            <p:cond delay="0"/>
                                          </p:stCondLst>
                                        </p:cTn>
                                        <p:tgtEl>
                                          <p:spTgt spid="1436"/>
                                        </p:tgtEl>
                                        <p:attrNameLst>
                                          <p:attrName>style.visibility</p:attrName>
                                        </p:attrNameLst>
                                      </p:cBhvr>
                                      <p:to>
                                        <p:strVal val="visible"/>
                                      </p:to>
                                    </p:set>
                                    <p:animEffect filter="fade" transition="in">
                                      <p:cBhvr>
                                        <p:cTn dur="1000"/>
                                        <p:tgtEl>
                                          <p:spTgt spid="1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2"/>
                                        </p:tgtEl>
                                        <p:attrNameLst>
                                          <p:attrName>style.visibility</p:attrName>
                                        </p:attrNameLst>
                                      </p:cBhvr>
                                      <p:to>
                                        <p:strVal val="visible"/>
                                      </p:to>
                                    </p:set>
                                    <p:animEffect filter="fade" transition="in">
                                      <p:cBhvr>
                                        <p:cTn dur="1000"/>
                                        <p:tgtEl>
                                          <p:spTgt spid="1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gtEl>
                                        <p:attrNameLst>
                                          <p:attrName>style.visibility</p:attrName>
                                        </p:attrNameLst>
                                      </p:cBhvr>
                                      <p:to>
                                        <p:strVal val="visible"/>
                                      </p:to>
                                    </p:set>
                                    <p:animEffect filter="fade" transition="in">
                                      <p:cBhvr>
                                        <p:cTn dur="1000"/>
                                        <p:tgtEl>
                                          <p:spTgt spid="1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gtEl>
                                        <p:attrNameLst>
                                          <p:attrName>style.visibility</p:attrName>
                                        </p:attrNameLst>
                                      </p:cBhvr>
                                      <p:to>
                                        <p:strVal val="visible"/>
                                      </p:to>
                                    </p:set>
                                    <p:animEffect filter="fade" transition="in">
                                      <p:cBhvr>
                                        <p:cTn dur="1000"/>
                                        <p:tgtEl>
                                          <p:spTgt spid="1418"/>
                                        </p:tgtEl>
                                      </p:cBhvr>
                                    </p:animEffect>
                                  </p:childTnLst>
                                </p:cTn>
                              </p:par>
                              <p:par>
                                <p:cTn fill="hold" nodeType="with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1000"/>
                                        <p:tgtEl>
                                          <p:spTgt spid="1440"/>
                                        </p:tgtEl>
                                      </p:cBhvr>
                                    </p:animEffect>
                                  </p:childTnLst>
                                </p:cTn>
                              </p:par>
                              <p:par>
                                <p:cTn fill="hold" nodeType="withEffect" presetClass="entr" presetID="10" presetSubtype="0">
                                  <p:stCondLst>
                                    <p:cond delay="0"/>
                                  </p:stCondLst>
                                  <p:childTnLst>
                                    <p:set>
                                      <p:cBhvr>
                                        <p:cTn dur="1" fill="hold">
                                          <p:stCondLst>
                                            <p:cond delay="0"/>
                                          </p:stCondLst>
                                        </p:cTn>
                                        <p:tgtEl>
                                          <p:spTgt spid="1441"/>
                                        </p:tgtEl>
                                        <p:attrNameLst>
                                          <p:attrName>style.visibility</p:attrName>
                                        </p:attrNameLst>
                                      </p:cBhvr>
                                      <p:to>
                                        <p:strVal val="visible"/>
                                      </p:to>
                                    </p:set>
                                    <p:animEffect filter="fade" transition="in">
                                      <p:cBhvr>
                                        <p:cTn dur="1000"/>
                                        <p:tgtEl>
                                          <p:spTgt spid="1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2"/>
                                        </p:tgtEl>
                                        <p:attrNameLst>
                                          <p:attrName>style.visibility</p:attrName>
                                        </p:attrNameLst>
                                      </p:cBhvr>
                                      <p:to>
                                        <p:strVal val="visible"/>
                                      </p:to>
                                    </p:set>
                                    <p:animEffect filter="fade" transition="in">
                                      <p:cBhvr>
                                        <p:cTn dur="1000"/>
                                        <p:tgtEl>
                                          <p:spTgt spid="1442"/>
                                        </p:tgtEl>
                                      </p:cBhvr>
                                    </p:animEffect>
                                  </p:childTnLst>
                                </p:cTn>
                              </p:par>
                              <p:par>
                                <p:cTn fill="hold" nodeType="withEffect" presetClass="entr" presetID="10" presetSubtype="0">
                                  <p:stCondLst>
                                    <p:cond delay="0"/>
                                  </p:stCondLst>
                                  <p:childTnLst>
                                    <p:set>
                                      <p:cBhvr>
                                        <p:cTn dur="1" fill="hold">
                                          <p:stCondLst>
                                            <p:cond delay="0"/>
                                          </p:stCondLst>
                                        </p:cTn>
                                        <p:tgtEl>
                                          <p:spTgt spid="1443"/>
                                        </p:tgtEl>
                                        <p:attrNameLst>
                                          <p:attrName>style.visibility</p:attrName>
                                        </p:attrNameLst>
                                      </p:cBhvr>
                                      <p:to>
                                        <p:strVal val="visible"/>
                                      </p:to>
                                    </p:set>
                                    <p:animEffect filter="fade" transition="in">
                                      <p:cBhvr>
                                        <p:cTn dur="1000"/>
                                        <p:tgtEl>
                                          <p:spTgt spid="1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1000"/>
                                        <p:tgtEl>
                                          <p:spTgt spid="1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4"/>
                                        </p:tgtEl>
                                        <p:attrNameLst>
                                          <p:attrName>style.visibility</p:attrName>
                                        </p:attrNameLst>
                                      </p:cBhvr>
                                      <p:to>
                                        <p:strVal val="visible"/>
                                      </p:to>
                                    </p:set>
                                    <p:animEffect filter="fade" transition="in">
                                      <p:cBhvr>
                                        <p:cTn dur="1000"/>
                                        <p:tgtEl>
                                          <p:spTgt spid="1444"/>
                                        </p:tgtEl>
                                      </p:cBhvr>
                                    </p:animEffect>
                                  </p:childTnLst>
                                </p:cTn>
                              </p:par>
                              <p:par>
                                <p:cTn fill="hold" nodeType="with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000"/>
                                        <p:tgtEl>
                                          <p:spTgt spid="1415"/>
                                        </p:tgtEl>
                                      </p:cBhvr>
                                    </p:animEffect>
                                  </p:childTnLst>
                                </p:cTn>
                              </p:par>
                              <p:par>
                                <p:cTn fill="hold" nodeType="withEffect" presetClass="entr" presetID="10" presetSubtype="0">
                                  <p:stCondLst>
                                    <p:cond delay="0"/>
                                  </p:stCondLst>
                                  <p:childTnLst>
                                    <p:set>
                                      <p:cBhvr>
                                        <p:cTn dur="1" fill="hold">
                                          <p:stCondLst>
                                            <p:cond delay="0"/>
                                          </p:stCondLst>
                                        </p:cTn>
                                        <p:tgtEl>
                                          <p:spTgt spid="1445"/>
                                        </p:tgtEl>
                                        <p:attrNameLst>
                                          <p:attrName>style.visibility</p:attrName>
                                        </p:attrNameLst>
                                      </p:cBhvr>
                                      <p:to>
                                        <p:strVal val="visible"/>
                                      </p:to>
                                    </p:set>
                                    <p:animEffect filter="fade" transition="in">
                                      <p:cBhvr>
                                        <p:cTn dur="1000"/>
                                        <p:tgtEl>
                                          <p:spTgt spid="1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6"/>
                                        </p:tgtEl>
                                        <p:attrNameLst>
                                          <p:attrName>style.visibility</p:attrName>
                                        </p:attrNameLst>
                                      </p:cBhvr>
                                      <p:to>
                                        <p:strVal val="visible"/>
                                      </p:to>
                                    </p:set>
                                    <p:animEffect filter="fade" transition="in">
                                      <p:cBhvr>
                                        <p:cTn dur="1000"/>
                                        <p:tgtEl>
                                          <p:spTgt spid="1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a:t>
            </a:r>
            <a:r>
              <a:rPr lang="en"/>
              <a:t>Summary</a:t>
            </a:r>
            <a:endParaRPr/>
          </a:p>
        </p:txBody>
      </p:sp>
      <p:sp>
        <p:nvSpPr>
          <p:cNvPr id="1452" name="Google Shape;1452;p100"/>
          <p:cNvSpPr txBox="1"/>
          <p:nvPr>
            <p:ph idx="1" type="body"/>
          </p:nvPr>
        </p:nvSpPr>
        <p:spPr>
          <a:xfrm>
            <a:off x="311700" y="1152475"/>
            <a:ext cx="8520600" cy="315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SzPts val="2400"/>
              <a:buChar char="●"/>
            </a:pPr>
            <a:r>
              <a:rPr lang="en" sz="2400"/>
              <a:t>Vanilla HTTP</a:t>
            </a:r>
            <a:endParaRPr sz="2400"/>
          </a:p>
          <a:p>
            <a:pPr indent="-381000" lvl="0" marL="457200" rtl="0" algn="l">
              <a:lnSpc>
                <a:spcPct val="150000"/>
              </a:lnSpc>
              <a:spcBef>
                <a:spcPts val="0"/>
              </a:spcBef>
              <a:spcAft>
                <a:spcPts val="0"/>
              </a:spcAft>
              <a:buSzPts val="2400"/>
              <a:buChar char="●"/>
            </a:pPr>
            <a:r>
              <a:rPr lang="en" sz="2400"/>
              <a:t>HTTPS</a:t>
            </a:r>
            <a:endParaRPr sz="2400"/>
          </a:p>
          <a:p>
            <a:pPr indent="-381000" lvl="0" marL="457200" rtl="0" algn="l">
              <a:lnSpc>
                <a:spcPct val="150000"/>
              </a:lnSpc>
              <a:spcBef>
                <a:spcPts val="0"/>
              </a:spcBef>
              <a:spcAft>
                <a:spcPts val="0"/>
              </a:spcAft>
              <a:buSzPts val="2400"/>
              <a:buChar char="●"/>
            </a:pPr>
            <a:r>
              <a:rPr lang="en" sz="2400"/>
              <a:t>TLS 1.2 Handshake	(two </a:t>
            </a:r>
            <a:r>
              <a:rPr lang="en" sz="2400"/>
              <a:t>round trips</a:t>
            </a:r>
            <a:r>
              <a:rPr lang="en" sz="2400"/>
              <a:t>)</a:t>
            </a:r>
            <a:endParaRPr sz="2400"/>
          </a:p>
          <a:p>
            <a:pPr indent="-381000" lvl="0" marL="457200" rtl="0" algn="l">
              <a:lnSpc>
                <a:spcPct val="150000"/>
              </a:lnSpc>
              <a:spcBef>
                <a:spcPts val="0"/>
              </a:spcBef>
              <a:spcAft>
                <a:spcPts val="0"/>
              </a:spcAft>
              <a:buSzPts val="2400"/>
              <a:buChar char="●"/>
            </a:pPr>
            <a:r>
              <a:rPr lang="en" sz="2400"/>
              <a:t>Diffie Hellman</a:t>
            </a:r>
            <a:endParaRPr sz="2400"/>
          </a:p>
          <a:p>
            <a:pPr indent="-381000" lvl="0" marL="457200" rtl="0" algn="l">
              <a:lnSpc>
                <a:spcPct val="150000"/>
              </a:lnSpc>
              <a:spcBef>
                <a:spcPts val="0"/>
              </a:spcBef>
              <a:spcAft>
                <a:spcPts val="0"/>
              </a:spcAft>
              <a:buSzPts val="2400"/>
              <a:buChar char="●"/>
            </a:pPr>
            <a:r>
              <a:rPr lang="en" sz="2400"/>
              <a:t>TLS 1.3 Improvements (one </a:t>
            </a:r>
            <a:r>
              <a:rPr lang="en" sz="2400"/>
              <a:t>round trip</a:t>
            </a:r>
            <a:r>
              <a:rPr lang="en" sz="2400"/>
              <a:t> can be zero)</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ctrTitle"/>
          </p:nvPr>
        </p:nvSpPr>
        <p:spPr>
          <a:xfrm>
            <a:off x="311708" y="550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IP Packet</a:t>
            </a:r>
            <a:endParaRPr/>
          </a:p>
        </p:txBody>
      </p:sp>
      <p:sp>
        <p:nvSpPr>
          <p:cNvPr id="182" name="Google Shape;182;p21"/>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Anatomy of the IP Packet</a:t>
            </a:r>
            <a:endParaRPr/>
          </a:p>
        </p:txBody>
      </p:sp>
      <p:sp>
        <p:nvSpPr>
          <p:cNvPr id="183" name="Google Shape;183;p21"/>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