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EC937A-45D1-49A3-B484-0EB8DE0A61C8}">
  <a:tblStyle styleId="{ACEC937A-45D1-49A3-B484-0EB8DE0A61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0366ce3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0366ce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0366ce3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0366ce3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0366ce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0366ce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0366ce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0366ce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c0366ce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c0366ce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0366ce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0366ce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0366ce3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0366ce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0366ce3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c0366ce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080db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080db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c080dbc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c080dbc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etpostman.com/downloads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8500" y="190200"/>
            <a:ext cx="8520600" cy="14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F</a:t>
            </a:r>
            <a:r>
              <a:rPr lang="en"/>
              <a:t>lask &amp; </a:t>
            </a:r>
            <a:r>
              <a:rPr lang="en">
                <a:solidFill>
                  <a:srgbClr val="CC0000"/>
                </a:solidFill>
              </a:rPr>
              <a:t>RE</a:t>
            </a:r>
            <a:r>
              <a:rPr lang="en"/>
              <a:t>ST API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550" y="4157925"/>
            <a:ext cx="1314450" cy="8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675" y="2002450"/>
            <a:ext cx="4274040" cy="26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Let’s </a:t>
            </a:r>
            <a:r>
              <a:rPr b="1" lang="en" sz="3000">
                <a:solidFill>
                  <a:srgbClr val="6AA84F"/>
                </a:solidFill>
              </a:rPr>
              <a:t>code </a:t>
            </a:r>
            <a:r>
              <a:rPr lang="en" sz="3000"/>
              <a:t>… create a </a:t>
            </a:r>
            <a:r>
              <a:rPr b="1" lang="en" sz="3000">
                <a:solidFill>
                  <a:srgbClr val="CC0000"/>
                </a:solidFill>
              </a:rPr>
              <a:t>REST</a:t>
            </a:r>
            <a:r>
              <a:rPr lang="en" sz="3000"/>
              <a:t>ful api in </a:t>
            </a:r>
            <a:r>
              <a:rPr b="1" lang="en" sz="3000">
                <a:solidFill>
                  <a:srgbClr val="1155CC"/>
                </a:solidFill>
              </a:rPr>
              <a:t>flask</a:t>
            </a:r>
            <a:endParaRPr b="1" sz="3000">
              <a:solidFill>
                <a:srgbClr val="1155CC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850" y="4071475"/>
            <a:ext cx="1136150" cy="9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57563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634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980000"/>
                </a:solidFill>
              </a:rPr>
              <a:t>Thank You!!</a:t>
            </a:r>
            <a:endParaRPr b="1" sz="3600">
              <a:solidFill>
                <a:srgbClr val="980000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850" y="4071475"/>
            <a:ext cx="1136150" cy="9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525" y="-2"/>
            <a:ext cx="2334475" cy="14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5525" y="1874546"/>
            <a:ext cx="2028475" cy="1123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</a:t>
            </a:r>
            <a:r>
              <a:rPr b="1" lang="en">
                <a:solidFill>
                  <a:srgbClr val="CC0000"/>
                </a:solidFill>
              </a:rPr>
              <a:t>REST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CC0000"/>
                </a:solidFill>
              </a:rPr>
              <a:t>RE</a:t>
            </a:r>
            <a:r>
              <a:rPr lang="en" sz="2400"/>
              <a:t>presentational </a:t>
            </a:r>
            <a:r>
              <a:rPr b="1" lang="en" sz="2400">
                <a:solidFill>
                  <a:srgbClr val="CC0000"/>
                </a:solidFill>
              </a:rPr>
              <a:t>S</a:t>
            </a:r>
            <a:r>
              <a:rPr lang="en" sz="2400"/>
              <a:t>tate </a:t>
            </a:r>
            <a:r>
              <a:rPr b="1" lang="en" sz="2400">
                <a:solidFill>
                  <a:srgbClr val="CC0000"/>
                </a:solidFill>
              </a:rPr>
              <a:t>T</a:t>
            </a:r>
            <a:r>
              <a:rPr lang="en" sz="2400"/>
              <a:t>ransfer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Its not a standard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Its not a protocol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Its just a </a:t>
            </a:r>
            <a:r>
              <a:rPr lang="en" sz="2400"/>
              <a:t>architectural</a:t>
            </a:r>
            <a:r>
              <a:rPr lang="en" sz="2400"/>
              <a:t> style for network application for transferring information/resources</a:t>
            </a:r>
            <a:endParaRPr sz="2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550" y="4219525"/>
            <a:ext cx="1314450" cy="8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700" y="127075"/>
            <a:ext cx="3516675" cy="24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CC0000"/>
                </a:solidFill>
              </a:rPr>
              <a:t>REST</a:t>
            </a:r>
            <a:r>
              <a:rPr lang="en"/>
              <a:t>ful WebService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b="1" lang="en">
                <a:solidFill>
                  <a:srgbClr val="20124D"/>
                </a:solidFill>
              </a:rPr>
              <a:t>HTTP Protocol</a:t>
            </a:r>
            <a:endParaRPr b="1">
              <a:solidFill>
                <a:srgbClr val="201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Char char="●"/>
            </a:pPr>
            <a:r>
              <a:rPr b="1" lang="en">
                <a:solidFill>
                  <a:srgbClr val="CC4125"/>
                </a:solidFill>
              </a:rPr>
              <a:t>Methods</a:t>
            </a:r>
            <a:endParaRPr b="1">
              <a:solidFill>
                <a:srgbClr val="CC4125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GET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POST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PUT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DELETE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PATCH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550" y="4142525"/>
            <a:ext cx="1314450" cy="9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050" y="739175"/>
            <a:ext cx="4654601" cy="26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CC0000"/>
                </a:solidFill>
              </a:rPr>
              <a:t>REST</a:t>
            </a:r>
            <a:r>
              <a:rPr lang="en"/>
              <a:t>ful WebService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representation by URI’s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representation by 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JSON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YAML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XML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HTML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550" y="4120375"/>
            <a:ext cx="1314450" cy="9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</a:rPr>
              <a:t>Flask</a:t>
            </a:r>
            <a:endParaRPr sz="3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a micro-framework written in Python for the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 mean simple yet powerful core and highly extensible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used to create websites and API’s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550" y="4197375"/>
            <a:ext cx="1314450" cy="8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2375" y="175038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>
                <a:solidFill>
                  <a:srgbClr val="CC0000"/>
                </a:solidFill>
              </a:rPr>
              <a:t>Flask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Easy </a:t>
            </a:r>
            <a:r>
              <a:rPr lang="en"/>
              <a:t>to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only what you need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</a:t>
            </a:r>
            <a:r>
              <a:rPr lang="en"/>
              <a:t>does not</a:t>
            </a:r>
            <a:r>
              <a:rPr lang="en"/>
              <a:t> enforce the database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but it can easily handle large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Testable, easy to write unit tests around it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550" y="4104975"/>
            <a:ext cx="1314450" cy="9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425" y="235013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basic </a:t>
            </a:r>
            <a:r>
              <a:rPr lang="en" sz="3600">
                <a:solidFill>
                  <a:srgbClr val="CC0000"/>
                </a:solidFill>
              </a:rPr>
              <a:t>flask </a:t>
            </a:r>
            <a:r>
              <a:rPr lang="en" sz="3600"/>
              <a:t>app</a:t>
            </a:r>
            <a:endParaRPr sz="36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from </a:t>
            </a:r>
            <a:r>
              <a:rPr b="1" lang="en">
                <a:solidFill>
                  <a:srgbClr val="1155CC"/>
                </a:solidFill>
              </a:rPr>
              <a:t>flask </a:t>
            </a:r>
            <a:r>
              <a:rPr b="1" lang="en">
                <a:solidFill>
                  <a:srgbClr val="6AA84F"/>
                </a:solidFill>
              </a:rPr>
              <a:t>import </a:t>
            </a:r>
            <a:r>
              <a:rPr b="1" lang="en"/>
              <a:t>Flask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app = Flask(__name__)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def </a:t>
            </a:r>
            <a:r>
              <a:rPr b="1" lang="en">
                <a:solidFill>
                  <a:srgbClr val="3C78D8"/>
                </a:solidFill>
              </a:rPr>
              <a:t>hello_world</a:t>
            </a:r>
            <a:r>
              <a:rPr b="1" lang="en"/>
              <a:t>():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b="1" lang="en">
                <a:solidFill>
                  <a:srgbClr val="6AA84F"/>
                </a:solidFill>
              </a:rPr>
              <a:t>return </a:t>
            </a:r>
            <a:r>
              <a:rPr b="1" lang="en"/>
              <a:t>‘Hello, World from Flask app!!’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app.run()</a:t>
            </a:r>
            <a:endParaRPr b="1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850" y="4071475"/>
            <a:ext cx="1136150" cy="9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Post</a:t>
            </a:r>
            <a:r>
              <a:rPr b="1" lang="en"/>
              <a:t>man Tool</a:t>
            </a:r>
            <a:endParaRPr b="1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used for API testing, mostly RESTapi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create collection of your API calls and save it for later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create tests around api calls.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a desktop app, download from below location: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3C47D"/>
                </a:solidFill>
                <a:hlinkClick r:id="rId3"/>
              </a:rPr>
              <a:t>https://www.getpostman.com/downloads/</a:t>
            </a:r>
            <a:endParaRPr b="1">
              <a:solidFill>
                <a:srgbClr val="93C47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3C47D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863" y="3123663"/>
            <a:ext cx="19145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49425" y="103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Http</a:t>
            </a:r>
            <a:r>
              <a:rPr lang="en"/>
              <a:t> status codes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74700" y="47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87525" y="212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{ACEC937A-45D1-49A3-B484-0EB8DE0A61C8}</a:tableStyleId>
              </a:tblPr>
              <a:tblGrid>
                <a:gridCol w="1738950"/>
                <a:gridCol w="5500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2xx : success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</a:rPr>
                        <a:t>200 - OK</a:t>
                      </a:r>
                      <a:r>
                        <a:rPr lang="en"/>
                        <a:t>,   201 - Created,  202 - Accepted, 204 - No content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3xx : Redirection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301 - Moved permanently,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4xx : Client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</a:rPr>
                        <a:t>400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</a:t>
                      </a:r>
                      <a:r>
                        <a:rPr lang="en"/>
                        <a:t>- Bad request, </a:t>
                      </a:r>
                      <a:r>
                        <a:rPr b="1" lang="en">
                          <a:solidFill>
                            <a:srgbClr val="CC0000"/>
                          </a:solidFill>
                        </a:rPr>
                        <a:t>401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</a:t>
                      </a:r>
                      <a:r>
                        <a:rPr lang="en"/>
                        <a:t>- unauthorised, </a:t>
                      </a:r>
                      <a:r>
                        <a:rPr b="1" lang="en">
                          <a:solidFill>
                            <a:srgbClr val="CC0000"/>
                          </a:solidFill>
                        </a:rPr>
                        <a:t>404 </a:t>
                      </a:r>
                      <a:r>
                        <a:rPr lang="en"/>
                        <a:t>- Not Found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5xx : Server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</a:rPr>
                        <a:t>500 </a:t>
                      </a:r>
                      <a:r>
                        <a:rPr lang="en"/>
                        <a:t>- Internal Server error, 501 - Not implemented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225" y="-59375"/>
            <a:ext cx="3152775" cy="21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