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matic SC"/>
      <p:regular r:id="rId39"/>
      <p:bold r:id="rId40"/>
    </p:embeddedFont>
    <p:embeddedFont>
      <p:font typeface="Playfair Display"/>
      <p:regular r:id="rId41"/>
      <p:bold r:id="rId42"/>
      <p:italic r:id="rId43"/>
      <p:boldItalic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Source Code Pro SemiBold"/>
      <p:regular r:id="rId49"/>
      <p:bold r:id="rId50"/>
      <p:italic r:id="rId51"/>
      <p:boldItalic r:id="rId52"/>
    </p:embeddedFont>
    <p:embeddedFont>
      <p:font typeface="Oswald SemiBold"/>
      <p:regular r:id="rId53"/>
      <p:bold r:id="rId54"/>
    </p:embeddedFont>
    <p:embeddedFont>
      <p:font typeface="Oswald"/>
      <p:regular r:id="rId55"/>
      <p:bold r:id="rId56"/>
    </p:embeddedFont>
    <p:embeddedFont>
      <p:font typeface="Merriweathe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6C9CA9-75A1-4D4A-8656-7540C9E3FF2F}">
  <a:tblStyle styleId="{206C9CA9-75A1-4D4A-8656-7540C9E3F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42" Type="http://schemas.openxmlformats.org/officeDocument/2006/relationships/font" Target="fonts/PlayfairDisplay-bold.fntdata"/><Relationship Id="rId41" Type="http://schemas.openxmlformats.org/officeDocument/2006/relationships/font" Target="fonts/PlayfairDisplay-regular.fntdata"/><Relationship Id="rId44" Type="http://schemas.openxmlformats.org/officeDocument/2006/relationships/font" Target="fonts/PlayfairDisplay-boldItalic.fntdata"/><Relationship Id="rId43" Type="http://schemas.openxmlformats.org/officeDocument/2006/relationships/font" Target="fonts/PlayfairDisplay-italic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SourceCodePro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AmaticSC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erriweather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SemiBold-italic.fntdata"/><Relationship Id="rId50" Type="http://schemas.openxmlformats.org/officeDocument/2006/relationships/font" Target="fonts/SourceCodeProSemiBold-bold.fntdata"/><Relationship Id="rId53" Type="http://schemas.openxmlformats.org/officeDocument/2006/relationships/font" Target="fonts/OswaldSemiBold-regular.fntdata"/><Relationship Id="rId52" Type="http://schemas.openxmlformats.org/officeDocument/2006/relationships/font" Target="fonts/SourceCodePro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Oswald-regular.fntdata"/><Relationship Id="rId10" Type="http://schemas.openxmlformats.org/officeDocument/2006/relationships/slide" Target="slides/slide4.xml"/><Relationship Id="rId54" Type="http://schemas.openxmlformats.org/officeDocument/2006/relationships/font" Target="fonts/OswaldSemiBold-bold.fntdata"/><Relationship Id="rId13" Type="http://schemas.openxmlformats.org/officeDocument/2006/relationships/slide" Target="slides/slide7.xml"/><Relationship Id="rId57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56" Type="http://schemas.openxmlformats.org/officeDocument/2006/relationships/font" Target="fonts/Oswald-bold.fntdata"/><Relationship Id="rId15" Type="http://schemas.openxmlformats.org/officeDocument/2006/relationships/slide" Target="slides/slide9.xml"/><Relationship Id="rId59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d2cf0a9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d2cf0a9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2cf0a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d2cf0a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2cf0a9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d2cf0a9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d2cf0a9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d2cf0a9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d2cf0a9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d2cf0a9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d2cf0a9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d2cf0a9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d2cf0a9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d2cf0a9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d2cf0a9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d2cf0a9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c2939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c2939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c29390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c29390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d2cf0a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d2cf0a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d2cf0a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d2cf0a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d2cf0a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d2cf0a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e0a7eaf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e0a7eaf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e0a7ea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e0a7ea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e0a7ea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e0a7ea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e0a7eaf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e0a7eaf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d2cf0a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d2cf0a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d2cf0a9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d2cf0a9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bd13a5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bd13a5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bd13a5c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bd13a5c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d2cf0a9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d2cf0a9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8424d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8424d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8424d4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8424d4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e0a7eaf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e0a7eaf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d2cf0a9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d2cf0a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d2cf0a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d2cf0a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d2cf0a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d2cf0a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d2cf0a9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d2cf0a9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d2cf0a9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d2cf0a9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d2cf0a9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d2cf0a9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500">
                <a:latin typeface="Oswald"/>
                <a:ea typeface="Oswald"/>
                <a:cs typeface="Oswald"/>
                <a:sym typeface="Oswald"/>
              </a:rPr>
              <a:t>Medical Visual Question Answering</a:t>
            </a:r>
            <a:endParaRPr b="0" sz="5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660625"/>
            <a:ext cx="4469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0"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Group 42</a:t>
            </a:r>
            <a:endParaRPr b="0"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0"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0"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Nidhin Mohan- B180948CS</a:t>
            </a:r>
            <a:br>
              <a:rPr b="0"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b="0"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Shaaheen A M- B181134CS</a:t>
            </a:r>
            <a:endParaRPr b="0"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0"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Abhinav B Naik- B170297CS</a:t>
            </a:r>
            <a:endParaRPr b="0"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85300" y="3419700"/>
            <a:ext cx="345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Guided by:</a:t>
            </a:r>
            <a:endParaRPr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Dr. Saidalavi Kalady</a:t>
            </a:r>
            <a:br>
              <a:rPr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en" sz="2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Dr. S. Sheerazuddin</a:t>
            </a:r>
            <a:endParaRPr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Proposed Work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Proposed Medical VQA Framework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50" y="1017725"/>
            <a:ext cx="5178075" cy="3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573850" y="446325"/>
            <a:ext cx="808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Obtaining the Necessary Data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639875" y="949500"/>
            <a:ext cx="8021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SLAKE Dataset is used for training our Medical VQA model.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contains 9,835 training examples and 2,094 testing examples. Each example is a question-answer pair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Question-answers are divided into open-ended and closed-ended questions, with the dataset containing both English and Chinese questions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 are of two base types: vqa and kvqa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386975" y="429975"/>
            <a:ext cx="834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Questions are four types based on their answers: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Open-ended single answer</a:t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Open-ended multiple answer</a:t>
            </a:r>
            <a:endParaRPr sz="1800">
              <a:solidFill>
                <a:srgbClr val="E0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Multiple Choice</a:t>
            </a:r>
            <a:endParaRPr sz="1800">
              <a:solidFill>
                <a:srgbClr val="E0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Closed-ended Yes/No</a:t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For our framework, we used the English open-ended single answer and closed-ended yes/no questions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Training set -&gt; 3949 questions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Test set -&gt; 831 questions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Validation set -&gt; 814 questions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573850" y="446325"/>
            <a:ext cx="808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Image Feature Extraction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39875" y="949500"/>
            <a:ext cx="80211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 used-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VGG16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[14]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pretrained on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ImageNet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[16]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database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224x224x3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dimensional images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7x7x512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vector without the final four layers of VGG16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feature vector is flattened into a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1x25088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Each image feature is combined into a single array with rows being the flattened image feature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29150"/>
            <a:ext cx="8883000" cy="38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9500" y="3987200"/>
            <a:ext cx="86019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VGG16 </a:t>
            </a:r>
            <a:r>
              <a:rPr b="0" lang="en" sz="1500">
                <a:latin typeface="Source Code Pro"/>
                <a:ea typeface="Source Code Pro"/>
                <a:cs typeface="Source Code Pro"/>
                <a:sym typeface="Source Code Pro"/>
              </a:rPr>
              <a:t>model architecture. For our project, we have removed the final three fully connected layers and the softmax layer since we only want the image features.</a:t>
            </a:r>
            <a:endParaRPr b="0"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455625" y="424200"/>
            <a:ext cx="82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Question Feature Extraction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455625" y="942675"/>
            <a:ext cx="828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Weights used-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GloVe word embeddings.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Input- question as a string.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-tokenizer-&gt;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[1, 5, 4, 17, 95]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-padding-&gt;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[1, 5, 4, 17, 95, 0, 0, 0, 0, 0, 0, 0, 0, 0, 0, 0]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padded sequence is passed through an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Embedding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layer which assigns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GloVe word embedding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weights to each word(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1x100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vector) and then flattened.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Output-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1x1600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dimensional vector.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/>
        </p:nvSpPr>
        <p:spPr>
          <a:xfrm>
            <a:off x="455625" y="424200"/>
            <a:ext cx="82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Question Classification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55625" y="942675"/>
            <a:ext cx="828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Model used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Sequential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model with a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Bi-LSTM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layer of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units and a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Dropout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layer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1x1600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dimensional question vector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Output- a float value between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 and 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question classification model classifies the question vector into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yes/no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open-ended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result of this question classifier determines whether to use open ended or yes/no answer classifier to predict the answers.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90150" y="777250"/>
            <a:ext cx="8963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Inputs- </a:t>
            </a:r>
            <a:r>
              <a:rPr b="1" lang="en" sz="19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1x25088 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dimensional image vector and </a:t>
            </a:r>
            <a:r>
              <a:rPr b="1" lang="en" sz="19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1x1600 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dimensional question vector.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Output- </a:t>
            </a:r>
            <a:r>
              <a:rPr b="1" lang="en" sz="19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1x26688 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dimensional fused vector.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Have performed the simplest feature fusion method, that is concatenating the two features together.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For each question, the corresponding image feature vector is retrieved and concatenated to obtain a </a:t>
            </a:r>
            <a:r>
              <a:rPr b="1" lang="en" sz="19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1x26688</a:t>
            </a:r>
            <a:endParaRPr b="1" sz="19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feature vector which is then passed to the corresponding classification model.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424200" y="284650"/>
            <a:ext cx="82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Feature Fusion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136200" y="731725"/>
            <a:ext cx="8871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Two separate classifiers for obtaining the final answers 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[1] </a:t>
            </a: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Softmax classifier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: classifies open-ended questions into 1 of 124 answer classes.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[2] </a:t>
            </a: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Sigmoid classifier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: classifies closed-ended questions into either Yes or No.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Image-question fused vector is passed to the corresponding classifier based on the output of the question classifier.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24200" y="239125"/>
            <a:ext cx="82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Classification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Experimental Results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149575" y="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276175" y="724925"/>
            <a:ext cx="840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 Classifier gave an accuracy of 100%.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Open ended image-question classifier model gave an accuracy of 62.91% (515 open-ended image-question pairs).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Closed ended image-question classifier model gave an accuracy of 61.08% (316 closed-ended image-question pairs).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88" y="254825"/>
            <a:ext cx="6206425" cy="41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1701600" y="4176250"/>
            <a:ext cx="57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Training and Validation Accuracies against epochs for Open-Ended Question Answer Classifier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375" y="209325"/>
            <a:ext cx="6155250" cy="41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1701600" y="4164875"/>
            <a:ext cx="57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Training and Validation Accuracies against epochs for Closed-Ended Question Answer Classifier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200"/>
            <a:ext cx="8839200" cy="291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/>
        </p:nvSpPr>
        <p:spPr>
          <a:xfrm>
            <a:off x="1701600" y="3510225"/>
            <a:ext cx="57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examples when manual testing that gave correct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75"/>
            <a:ext cx="8839201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1747125" y="4158175"/>
            <a:ext cx="57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examples when manual testing that gave incorrect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Conclusion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/>
        </p:nvSpPr>
        <p:spPr>
          <a:xfrm>
            <a:off x="249300" y="575325"/>
            <a:ext cx="8894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Model has given good accuracies on the training, testing and validation datasets.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Questions could be segregated based on the content and appropriate information could be retrieved from the images to answer the questions.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●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Use of better feature fusion methods can improve the accuracy of the model.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/>
        </p:nvSpPr>
        <p:spPr>
          <a:xfrm>
            <a:off x="333700" y="241650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23050" y="299200"/>
            <a:ext cx="9193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[1] Jeffrey Pennington, Richard Socher and Christopher D. Manning.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”GloVe: Global Vectors for Word Representation”.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[2] Jin-Hwa Kim, Jaehyun Jun and Byoung-Tak Zhang. ”Bilinear Attention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Networks”.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[3] Zhibin Liao, Qi Wu, Chunhua Shen, Anton van den Hengel and Johan W. Verjans. “AIML at VQA-Med 2020: Knowledge Inference via 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Skeleton-based Sentence Mapping Approach for Medical Domain Visual Question Answering.”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[4] Kishore Papineni, Salim Roukos, Todd Ward and Wei-Jing Zhu. ”BLEU: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Method for Automatic Evaluation of Machine Translation”.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[5] Li-Ming Zhan, Bo Liu, Lu Fan, Jiaxin Chen, and Xiao-Ming Wu. 2020.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Medical Visual Question Answering via Conditional Reasoning.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Medical Visual Question Answering(Med-VQA)</a:t>
            </a:r>
            <a:endParaRPr b="0" sz="2400"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7050" y="1050750"/>
            <a:ext cx="90099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Med-VQA is a subtask of VQA, where we perform VQA on medical images. It has a wide variety of uses especially in the field of radiology and also in the diagnosis of tumours.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our project we had trained our model using the data available in the SLAKE[12] dataset, which had 642 images and 14,028 question-answer pairs.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existing Medical VQA models present in the papers we reviewed had on average about 50-70% accuracies.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/>
        </p:nvSpPr>
        <p:spPr>
          <a:xfrm>
            <a:off x="161100" y="172600"/>
            <a:ext cx="88833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[6] Aisha Al-Sadi, Mahmoud Al-Ayyoub, Yaser Jararweh, and Fumie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Costen, “Visual question answering in the medical domain based 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deep learning approaches: A comprehensive study”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[7] Aisha Al-Sadi, Hana AL-Theiabat, Mahmoud Al-Ayyoub. (2020). The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Inception Team at VQA-Med 2020: Pretrained VGG with Data Augmentation for Medical VQA and VQG.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[8] R. Ambati and C. Reddy Dudyala, ”A Sequence-to-Sequence 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Approach for ImageCLEF 2018 Medical Domain Visual Question Answering”.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[9] Deepak Gupta, Swati Suman, Asif Ekbal. (2020). Hierarchical Deep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Multi-modal Network for Medical Visual Question Answering.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[10] F. Ren and Y. Zhou, ”CGMVQA: A New Classification and Generative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Model for Medical Visual Question Answering”.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101700" y="0"/>
            <a:ext cx="8940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[11] Y. Khare, V. Bagal, M. Mathew, A. Devi, U. D. Priyakumar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C. Jawahar, ”MMBERT: Multimodal BERT Pretraining for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Improved Medical VQA,”.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[12] Bo Liu, Li-Ming Zhan, Li Xu, Lin Ma, Yan Yang, Xiao-Ming Wu.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”SLAKE: A Semantically-Labelled Knowledge-Enhanced Dataset For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Medical Visual Question Answering”.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[13] Chelsea Finn, Pieter Abbeel, Sergey Levine. ”Model-Agnostic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Meta-Learning for Fast Adaptation of Deep Networks”.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[14] Karen Simonyan, Andrew Zisserman. ”Very Deep Convolutional Networks for Large-Scale Image Recognition”.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[15] Tuong Do, Binh X. Nguyen, Erman Tjiputra, Minh Tran, Quang 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Tran, Anh Nguyen. ”Multiple Meta-model Quantifying for Medical Visual Question Answering”.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[16] J. Deng, W. Dong, R. Socher, L. -J. Li, Kai Li and Li Fei-Fei,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”ImageNet: A large-scale hierarchical image database”.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526350"/>
            <a:ext cx="6651600" cy="3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To understand a given medical image, a question relevant to the image and to correctly predict the answer to the question based on the information present in the image, using deep learning techniques.</a:t>
            </a:r>
            <a:endParaRPr b="0" sz="2800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Literature Survey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03550" y="80550"/>
            <a:ext cx="88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232613" y="1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{206C9CA9-75A1-4D4A-8656-7540C9E3FF2F}</a:tableStyleId>
              </a:tblPr>
              <a:tblGrid>
                <a:gridCol w="2417975"/>
                <a:gridCol w="4196575"/>
                <a:gridCol w="2064200"/>
              </a:tblGrid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[3] </a:t>
                      </a:r>
                      <a:r>
                        <a:rPr lang="en"/>
                        <a:t>AIML at VQA-Med 2020: Knowledge Inference via a Skeleton-based Sentence Mapping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a knowledge inference methodology called Skeleton Based Sentence Mapping.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Accuracy–0.496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BLEU[4]–0.542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[5] </a:t>
                      </a:r>
                      <a:r>
                        <a:rPr lang="en"/>
                        <a:t>Medical Visual Question Answering via Conditional Reasoning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Question Conditioned Reasoning module and Task Conditioned Reasoning module to classify questions.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Accuracy-60%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2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[6] </a:t>
                      </a:r>
                      <a:r>
                        <a:rPr lang="en"/>
                        <a:t>Visual Question Answering in the medical domain based on deep learning approaches: A comprehensive study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question was classified into four types: organ system, plane, modality and abnormality.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 system-75.2%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Plane-77.6%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Modality-72%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Abnormality-18.4%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0"/>
          <p:cNvGraphicFramePr/>
          <p:nvPr/>
        </p:nvGraphicFramePr>
        <p:xfrm>
          <a:off x="232613" y="1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{206C9CA9-75A1-4D4A-8656-7540C9E3FF2F}</a:tableStyleId>
              </a:tblPr>
              <a:tblGrid>
                <a:gridCol w="2417975"/>
                <a:gridCol w="4196575"/>
                <a:gridCol w="2064200"/>
              </a:tblGrid>
              <a:tr h="5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56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[7] </a:t>
                      </a:r>
                      <a:r>
                        <a:rPr lang="en"/>
                        <a:t>The Inception Team at VQA-Med 2020: Pretrained VGG with Data Augmentation for Medical VQA and VQG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were classified into either closed or open ended type and the answer was predicted accordingly.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Accuracy- 0.48, BLEU-0.511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9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[8] </a:t>
                      </a:r>
                      <a:r>
                        <a:rPr lang="en"/>
                        <a:t>A Sequence- to-Sequence Model Approach for ImageCLEF 2018 Medical Domain Visual Question Answering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a deep neural network with CNNs to obtain image embeddings.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 score- 0.188.</a:t>
                      </a:r>
                      <a:br>
                        <a:rPr lang="en"/>
                      </a:br>
                      <a:r>
                        <a:rPr lang="en"/>
                        <a:t>WBSS- 0.209.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[9] </a:t>
                      </a:r>
                      <a:r>
                        <a:rPr lang="en"/>
                        <a:t>Hierarchical deep multi-modal network for medical visual question answering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SVM-based question segregation module separates the learning path based on open or closed-ended questions.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BLEU-0.0365.</a:t>
                      </a:r>
                      <a:br>
                        <a:rPr lang="en"/>
                      </a:br>
                      <a:r>
                        <a:rPr lang="en"/>
                        <a:t>WBSS-0.173.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232613" y="7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{206C9CA9-75A1-4D4A-8656-7540C9E3FF2F}</a:tableStyleId>
              </a:tblPr>
              <a:tblGrid>
                <a:gridCol w="2417975"/>
                <a:gridCol w="4196575"/>
                <a:gridCol w="2064200"/>
              </a:tblGrid>
              <a:tr h="5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22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[10] </a:t>
                      </a:r>
                      <a:r>
                        <a:rPr lang="en"/>
                        <a:t>CGMVQA: A New Classification and Generative Model for Medical Visual Question Answering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were classified into five categories: Image features obtained using RestNet152.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Accuracy-0.64. BLEU-0.659.</a:t>
                      </a:r>
                      <a:br>
                        <a:rPr lang="en"/>
                      </a:br>
                      <a:r>
                        <a:rPr lang="en"/>
                        <a:t>WBSS-0.678.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[11] </a:t>
                      </a:r>
                      <a:r>
                        <a:rPr lang="en"/>
                        <a:t>MMBERT: Multimodal BERT Pretraining for Improved Medical VQA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used a Multimodal BERT model, pretrained on a VQA Dataset. They used Resnet-152 for Image feature extraction.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Accuracy-0.672.</a:t>
                      </a:r>
                      <a:br>
                        <a:rPr lang="en"/>
                      </a:br>
                      <a:r>
                        <a:rPr lang="en"/>
                        <a:t>BLEU-0.69.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