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Amatic SC"/>
      <p:regular r:id="rId27"/>
      <p:bold r:id="rId28"/>
    </p:embeddedFont>
    <p:embeddedFont>
      <p:font typeface="Source Code Pro"/>
      <p:regular r:id="rId29"/>
      <p:bold r:id="rId30"/>
      <p:italic r:id="rId31"/>
      <p:boldItalic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01284E-0300-4800-8760-5BECE727F057}">
  <a:tblStyle styleId="{A901284E-0300-4800-8760-5BECE727F0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AmaticSC-bold.fntdata"/><Relationship Id="rId27" Type="http://schemas.openxmlformats.org/officeDocument/2006/relationships/font" Target="fonts/AmaticSC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Code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CodePro-italic.fntdata"/><Relationship Id="rId30" Type="http://schemas.openxmlformats.org/officeDocument/2006/relationships/font" Target="fonts/SourceCodePro-bold.fntdata"/><Relationship Id="rId11" Type="http://schemas.openxmlformats.org/officeDocument/2006/relationships/slide" Target="slides/slide5.xml"/><Relationship Id="rId33" Type="http://schemas.openxmlformats.org/officeDocument/2006/relationships/font" Target="fonts/Oswald-regular.fntdata"/><Relationship Id="rId10" Type="http://schemas.openxmlformats.org/officeDocument/2006/relationships/slide" Target="slides/slide4.xml"/><Relationship Id="rId32" Type="http://schemas.openxmlformats.org/officeDocument/2006/relationships/font" Target="fonts/SourceCodePr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Oswald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14004d1e0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14004d1e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68324a21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68324a21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68324a219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68324a219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68324a219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68324a219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68324a219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68324a219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7b5aca28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7b5aca28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7b5aca287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7b5aca28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7b5aca287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7b5aca287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68518dc4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68518dc4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68518dc4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68518dc4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7b5aca287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7b5aca287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004d1e0e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004d1e0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7b5aca287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7b5aca287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4004d1e0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4004d1e0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7b5aca28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7b5aca28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7b5aca287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7b5aca287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7b5aca287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7b5aca287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7b5aca28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7b5aca28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7b5aca28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7b5aca28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68324a21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68324a21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6800">
                <a:latin typeface="Oswald"/>
                <a:ea typeface="Oswald"/>
                <a:cs typeface="Oswald"/>
                <a:sym typeface="Oswald"/>
              </a:rPr>
              <a:t>Medical Visual Question Answering</a:t>
            </a:r>
            <a:endParaRPr b="0" sz="6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411175" y="3301500"/>
            <a:ext cx="4445400" cy="18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Group Members</a:t>
            </a:r>
            <a:br>
              <a:rPr lang="en" sz="2200"/>
            </a:br>
            <a:r>
              <a:rPr lang="en" sz="2200"/>
              <a:t>Nidhin Mohan- B180948CS</a:t>
            </a:r>
            <a:br>
              <a:rPr lang="en" sz="2200"/>
            </a:br>
            <a:r>
              <a:rPr lang="en" sz="2200"/>
              <a:t>Shaaheen A M- B181134CS</a:t>
            </a:r>
            <a:br>
              <a:rPr lang="en" sz="2200"/>
            </a:br>
            <a:r>
              <a:rPr lang="en" sz="2200"/>
              <a:t>Abhinav B Naik- B170297CS</a:t>
            </a:r>
            <a:endParaRPr sz="2200"/>
          </a:p>
        </p:txBody>
      </p:sp>
      <p:sp>
        <p:nvSpPr>
          <p:cNvPr id="58" name="Google Shape;58;p13"/>
          <p:cNvSpPr txBox="1"/>
          <p:nvPr/>
        </p:nvSpPr>
        <p:spPr>
          <a:xfrm>
            <a:off x="5777550" y="3853050"/>
            <a:ext cx="2478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Guided by:</a:t>
            </a:r>
            <a:br>
              <a:rPr lang="en" sz="2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2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Dr. Saidalavi Kalady</a:t>
            </a:r>
            <a:br>
              <a:rPr lang="en" sz="2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2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Dr. S. Sheerazuddin</a:t>
            </a:r>
            <a:endParaRPr sz="22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/>
        </p:nvSpPr>
        <p:spPr>
          <a:xfrm>
            <a:off x="307950" y="284275"/>
            <a:ext cx="867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1" name="Google Shape;111;p22"/>
          <p:cNvSpPr txBox="1"/>
          <p:nvPr/>
        </p:nvSpPr>
        <p:spPr>
          <a:xfrm>
            <a:off x="228450" y="684475"/>
            <a:ext cx="82959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❏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Flattened image feature vector shape- </a:t>
            </a:r>
            <a:r>
              <a:rPr b="1" lang="en" sz="18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1x25088</a:t>
            </a:r>
            <a:b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Principal Component Analysis performed to reduce the dimension of feature vector.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Linear Algebraic method for dimensionality reduction using covariance matrix, eigenvectors and eigenvalues.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Number of principal components chosen- </a:t>
            </a:r>
            <a:r>
              <a:rPr b="1" lang="en" sz="1800">
                <a:solidFill>
                  <a:srgbClr val="351C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512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Final image vector dimension- </a:t>
            </a:r>
            <a:r>
              <a:rPr b="1" lang="en" sz="18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1x512</a:t>
            </a:r>
            <a:r>
              <a:rPr lang="en" sz="18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for each image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2" name="Google Shape;112;p22"/>
          <p:cNvSpPr txBox="1"/>
          <p:nvPr>
            <p:ph idx="4294967295" type="title"/>
          </p:nvPr>
        </p:nvSpPr>
        <p:spPr>
          <a:xfrm>
            <a:off x="116100" y="-1496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Principal Component Analysis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/>
        </p:nvSpPr>
        <p:spPr>
          <a:xfrm>
            <a:off x="307950" y="284275"/>
            <a:ext cx="867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8" name="Google Shape;118;p23"/>
          <p:cNvSpPr txBox="1"/>
          <p:nvPr/>
        </p:nvSpPr>
        <p:spPr>
          <a:xfrm>
            <a:off x="228450" y="583900"/>
            <a:ext cx="82959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❏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Each question embedded using </a:t>
            </a:r>
            <a:r>
              <a:rPr b="1"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GloVe</a:t>
            </a: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word embeddings and an </a:t>
            </a:r>
            <a:r>
              <a:rPr b="1"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LSTM </a:t>
            </a: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model.</a:t>
            </a:r>
            <a:b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❏"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GloVe-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contains </a:t>
            </a:r>
            <a:r>
              <a:rPr b="1" lang="en" sz="18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100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-dimensional embedding for about 4,00,000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words.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Each question encoded using a tokenizer, padded to a maximum length of 16 and embedded using GloVe to obtain a </a:t>
            </a:r>
            <a:r>
              <a:rPr b="1" lang="en" sz="18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16x100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shape vector.</a:t>
            </a:r>
            <a:b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Questions are processed through the LSTM model to obtain a </a:t>
            </a:r>
            <a:r>
              <a:rPr b="1" lang="en" sz="18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1x800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dimensional feature vector.</a:t>
            </a:r>
            <a:b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Dimensionality reduced to </a:t>
            </a:r>
            <a:r>
              <a:rPr b="1" lang="en" sz="18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1x512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using PCA.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9" name="Google Shape;119;p23"/>
          <p:cNvSpPr txBox="1"/>
          <p:nvPr>
            <p:ph idx="4294967295" type="title"/>
          </p:nvPr>
        </p:nvSpPr>
        <p:spPr>
          <a:xfrm>
            <a:off x="116100" y="-1496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Question Feature Extraction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>
            <a:off x="307950" y="284275"/>
            <a:ext cx="867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5" name="Google Shape;125;p24"/>
          <p:cNvSpPr txBox="1"/>
          <p:nvPr/>
        </p:nvSpPr>
        <p:spPr>
          <a:xfrm>
            <a:off x="228450" y="684475"/>
            <a:ext cx="8295900" cy="4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Source Code Pro"/>
              <a:buChar char="❏"/>
            </a:pPr>
            <a:r>
              <a:rPr lang="en" sz="16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each image-question pair, the </a:t>
            </a:r>
            <a:r>
              <a:rPr b="1" lang="en" sz="16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1x512</a:t>
            </a:r>
            <a:r>
              <a:rPr lang="en" sz="16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image vector and </a:t>
            </a:r>
            <a:r>
              <a:rPr b="1" lang="en" sz="16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1x512</a:t>
            </a:r>
            <a:r>
              <a:rPr lang="en" sz="16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question vector has been concatenated to form a </a:t>
            </a:r>
            <a:r>
              <a:rPr b="1" lang="en" sz="16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1x1024</a:t>
            </a:r>
            <a:r>
              <a:rPr lang="en" sz="16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vector.</a:t>
            </a:r>
            <a:br>
              <a:rPr lang="en" sz="16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6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The 1x1024 image-question fused feature vector is passed through a simple softmax classifier.</a:t>
            </a:r>
            <a:b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Total number of answer classes- </a:t>
            </a:r>
            <a:r>
              <a:rPr b="1" lang="en" sz="1600">
                <a:solidFill>
                  <a:srgbClr val="351C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133</a:t>
            </a:r>
            <a:b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Softmax Classifier:</a:t>
            </a:r>
            <a:b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Input- </a:t>
            </a:r>
            <a:r>
              <a:rPr b="1" lang="en" sz="16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1x1024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Image-Question vector.</a:t>
            </a:r>
            <a:b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Output- </a:t>
            </a:r>
            <a:r>
              <a:rPr b="1" lang="en" sz="16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1x133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probability vector containing probabilities of an answer.</a:t>
            </a:r>
            <a:b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Answer with maximum probability chosen as the correct one.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6" name="Google Shape;126;p24"/>
          <p:cNvSpPr txBox="1"/>
          <p:nvPr>
            <p:ph idx="4294967295" type="title"/>
          </p:nvPr>
        </p:nvSpPr>
        <p:spPr>
          <a:xfrm>
            <a:off x="116100" y="-1496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Feature Fusion and Classification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/>
        </p:nvSpPr>
        <p:spPr>
          <a:xfrm>
            <a:off x="307950" y="284275"/>
            <a:ext cx="867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228450" y="684475"/>
            <a:ext cx="82959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❏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Removed Question Conditioned Reasoning, Task Conditioned Reasoning, MAML and MMQ modules.</a:t>
            </a:r>
            <a:b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❏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Used VGG16 instead of a simple CNN model for image feature extraction.</a:t>
            </a:r>
            <a:b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❏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Replaced Bilinear Attention Networks with concatenation and Multilayer Perceptron Classifier with a simple fully connected model.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3" name="Google Shape;133;p25"/>
          <p:cNvSpPr txBox="1"/>
          <p:nvPr>
            <p:ph idx="4294967295" type="title"/>
          </p:nvPr>
        </p:nvSpPr>
        <p:spPr>
          <a:xfrm>
            <a:off x="116100" y="-1496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Design Changes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/>
        </p:nvSpPr>
        <p:spPr>
          <a:xfrm>
            <a:off x="0" y="253150"/>
            <a:ext cx="8492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Proposed Medical VQA Framework</a:t>
            </a:r>
            <a:endParaRPr sz="300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5" y="1486075"/>
            <a:ext cx="8891876" cy="265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800">
                <a:latin typeface="Oswald"/>
                <a:ea typeface="Oswald"/>
                <a:cs typeface="Oswald"/>
                <a:sym typeface="Oswald"/>
              </a:rPr>
              <a:t>Implementation Progress</a:t>
            </a:r>
            <a:endParaRPr b="0" sz="3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/>
        </p:nvSpPr>
        <p:spPr>
          <a:xfrm>
            <a:off x="452675" y="347050"/>
            <a:ext cx="82989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We have used a VGG16 model for obtaining image features and and an LSTM model for obtaining Question features.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PCA is performed on both image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vectors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and question vectors separately after getting their feature vectors from their respective models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The image and question vectors have been then concatenated to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obtain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a fused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which is then passed onto the final classifier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The final classifier has been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implemented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and the fused feature vectors are passed onto it to obtain the outputs.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000">
                <a:latin typeface="Oswald"/>
                <a:ea typeface="Oswald"/>
                <a:cs typeface="Oswald"/>
                <a:sym typeface="Oswald"/>
              </a:rPr>
              <a:t>Results</a:t>
            </a:r>
            <a:endParaRPr b="0" sz="4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/>
        </p:nvSpPr>
        <p:spPr>
          <a:xfrm>
            <a:off x="316875" y="286700"/>
            <a:ext cx="8585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At the moment, our model has produced less than satisfactory results on the training, testing and validation datasets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The results are shown below: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160" name="Google Shape;160;p30"/>
          <p:cNvGraphicFramePr/>
          <p:nvPr/>
        </p:nvGraphicFramePr>
        <p:xfrm>
          <a:off x="2762250" y="1983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{A901284E-0300-4800-8760-5BECE727F057}</a:tableStyleId>
              </a:tblPr>
              <a:tblGrid>
                <a:gridCol w="1206500"/>
                <a:gridCol w="1206500"/>
                <a:gridCol w="1206500"/>
              </a:tblGrid>
              <a:tr h="35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19.49.%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3.597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17.76%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3.348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18.16%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2.963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1" name="Google Shape;161;p30"/>
          <p:cNvSpPr txBox="1"/>
          <p:nvPr/>
        </p:nvSpPr>
        <p:spPr>
          <a:xfrm>
            <a:off x="316875" y="3787375"/>
            <a:ext cx="8495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The low accuracies can be due to use of very simple components for feature fusion, question feature extraction and classification.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000">
                <a:latin typeface="Oswald"/>
                <a:ea typeface="Oswald"/>
                <a:cs typeface="Oswald"/>
                <a:sym typeface="Oswald"/>
              </a:rPr>
              <a:t>Conclusion and Future work</a:t>
            </a:r>
            <a:endParaRPr b="0" sz="4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5200">
                <a:latin typeface="Oswald"/>
                <a:ea typeface="Oswald"/>
                <a:cs typeface="Oswald"/>
                <a:sym typeface="Oswald"/>
              </a:rPr>
              <a:t>Introduction</a:t>
            </a:r>
            <a:endParaRPr b="0" sz="5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/>
        </p:nvSpPr>
        <p:spPr>
          <a:xfrm>
            <a:off x="141900" y="0"/>
            <a:ext cx="8860200" cy="59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low accuracies can be explained by our use of basic models for question feature extraction, feature fusion and classification.</a:t>
            </a:r>
            <a:b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 have better accuracy,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ource Code Pro"/>
              <a:buChar char="○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feature fusion part has to be updated with </a:t>
            </a:r>
            <a:r>
              <a:rPr b="1"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Attention    Networks.</a:t>
            </a:r>
            <a:endParaRPr b="1"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ource Code Pro"/>
              <a:buChar char="○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Question feature extraction model can be substituted with a </a:t>
            </a:r>
            <a:r>
              <a:rPr b="1"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more effective LSTM model.</a:t>
            </a:r>
            <a:endParaRPr b="1"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ource Code Pro"/>
              <a:buChar char="○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Using a </a:t>
            </a:r>
            <a:r>
              <a:rPr b="1"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Multilayer Perceptron Classifier</a:t>
            </a: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instead of a simple 3-layer classifier.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ource Code Pro"/>
              <a:buChar char="○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image feature extraction, instead of VGG16 other models which have been particularly </a:t>
            </a:r>
            <a:r>
              <a:rPr b="1"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trained on medical images</a:t>
            </a: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can be used.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116100" y="-1496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Medical Visual Question Answering(Med-VQA)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57525" y="901175"/>
            <a:ext cx="9009900" cy="4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Med-VQA is a subtask of VQA, where we perform VQA on medical images. It has a wide variety of uses especially in the field of radiology and also in the diagnosis of tumours.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For our project we had trained our model using the data available in the SLAKE dataset, which had 642 images and over 14 thousand question-answer pairs.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existing Medical VQA models present in the papers we reviewed had on average about 50-70% accuracies.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5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1357800" y="1898625"/>
            <a:ext cx="66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2802750" y="802500"/>
            <a:ext cx="37590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900">
                <a:latin typeface="Oswald"/>
                <a:ea typeface="Oswald"/>
                <a:cs typeface="Oswald"/>
                <a:sym typeface="Oswald"/>
              </a:rPr>
              <a:t>SLAKE Dataset</a:t>
            </a:r>
            <a:endParaRPr b="0" sz="4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106600" y="165825"/>
            <a:ext cx="89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213200" y="236900"/>
            <a:ext cx="8753100" cy="40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❖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SLAKE Dataset is used for training our Medical VQA model.</a:t>
            </a:r>
            <a:b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❖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It contains 9,835 training examples and 2,094 testing examples. Each example is a question-answer pair.</a:t>
            </a:r>
            <a:b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❖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Question-answers are divided into open-ended and closed-ended questions, with the dataset containing both English and Chinese questions. </a:t>
            </a:r>
            <a:b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❖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Questions were of two base types: vqa and kvqa.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201350" y="319800"/>
            <a:ext cx="8847900" cy="4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❖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our model, we only considered English questions which are of base type vqa, that is, questions which require external knowledge were not considered.</a:t>
            </a:r>
            <a:b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❖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Questions were of mainly four types. We selected the questions marked green: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Source Code Pro"/>
              <a:buChar char="➢"/>
            </a:pPr>
            <a:r>
              <a:rPr lang="en" sz="180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Closed-ended questions with yes/no</a:t>
            </a:r>
            <a:endParaRPr sz="1800">
              <a:solidFill>
                <a:srgbClr val="6AA8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Source Code Pro"/>
              <a:buChar char="➢"/>
            </a:pPr>
            <a:r>
              <a:rPr lang="en" sz="180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Closed-ended multiple choice questions</a:t>
            </a:r>
            <a:endParaRPr sz="1800">
              <a:solidFill>
                <a:srgbClr val="6AA8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Source Code Pro"/>
              <a:buChar char="➢"/>
            </a:pPr>
            <a:r>
              <a:rPr lang="en" sz="18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Open-ended multiple answers questions</a:t>
            </a:r>
            <a:endParaRPr sz="18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Font typeface="Source Code Pro"/>
              <a:buChar char="➢"/>
            </a:pPr>
            <a:r>
              <a:rPr lang="en" sz="1800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Open-ended single answers questions</a:t>
            </a:r>
            <a:endParaRPr sz="1800">
              <a:solidFill>
                <a:srgbClr val="93C47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5800">
                <a:latin typeface="Oswald"/>
                <a:ea typeface="Oswald"/>
                <a:cs typeface="Oswald"/>
                <a:sym typeface="Oswald"/>
              </a:rPr>
              <a:t>Design</a:t>
            </a:r>
            <a:endParaRPr b="0" sz="5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307950" y="284275"/>
            <a:ext cx="867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236850" y="534950"/>
            <a:ext cx="86703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❖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There are 3 parts for our VQA framework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➢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Feature Extraction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➢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Feature Fusion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➢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Classification</a:t>
            </a:r>
            <a:b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❏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Model used- </a:t>
            </a:r>
            <a:r>
              <a:rPr b="1"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VGG16 </a:t>
            </a: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pretrained on </a:t>
            </a:r>
            <a:r>
              <a:rPr b="1"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ImageNet </a:t>
            </a: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database.</a:t>
            </a:r>
            <a:b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❏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Input- </a:t>
            </a:r>
            <a:r>
              <a:rPr b="1" lang="en" sz="18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224x224x3</a:t>
            </a: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dimensional images.</a:t>
            </a:r>
            <a:b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Output- </a:t>
            </a:r>
            <a:r>
              <a:rPr b="1" lang="en" sz="18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1x1000</a:t>
            </a:r>
            <a:r>
              <a:rPr b="1"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dimensional</a:t>
            </a:r>
            <a:r>
              <a:rPr b="1"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 probability vector with the final fully connected and softmax layers.</a:t>
            </a:r>
            <a:b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 sz="18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7x7x512</a:t>
            </a:r>
            <a:r>
              <a:rPr b="1"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feature vector without the final four layers.</a:t>
            </a:r>
            <a:b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❏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Known to give good accuracies in existing Med-VQA models.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8" name="Google Shape;98;p20"/>
          <p:cNvSpPr txBox="1"/>
          <p:nvPr>
            <p:ph idx="4294967295" type="title"/>
          </p:nvPr>
        </p:nvSpPr>
        <p:spPr>
          <a:xfrm>
            <a:off x="116100" y="-1496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Image Feature Extraction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/>
        </p:nvSpPr>
        <p:spPr>
          <a:xfrm>
            <a:off x="307950" y="284275"/>
            <a:ext cx="867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" y="129150"/>
            <a:ext cx="8883000" cy="385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9500" y="3987200"/>
            <a:ext cx="8601900" cy="9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VGG16 </a:t>
            </a:r>
            <a:r>
              <a:rPr b="0" lang="en" sz="1500">
                <a:latin typeface="Source Code Pro"/>
                <a:ea typeface="Source Code Pro"/>
                <a:cs typeface="Source Code Pro"/>
                <a:sym typeface="Source Code Pro"/>
              </a:rPr>
              <a:t>model architecture. For our project, we have removed the final three fully connected layers and the softmax layer since we only want the image features.</a:t>
            </a:r>
            <a:endParaRPr b="0"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