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
      <p:font typeface="Maven Pro Black"/>
      <p:bold r:id="rId29"/>
    </p:embeddedFont>
    <p:embeddedFont>
      <p:font typeface="Maven Pro"/>
      <p:regular r:id="rId30"/>
      <p:bold r:id="rId31"/>
    </p:embeddedFont>
    <p:embeddedFont>
      <p:font typeface="Nunito Medium"/>
      <p:regular r:id="rId32"/>
      <p:bold r:id="rId33"/>
      <p:italic r:id="rId34"/>
      <p:boldItalic r:id="rId35"/>
    </p:embeddedFont>
    <p:embeddedFont>
      <p:font typeface="Nunito Black"/>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FD6FD5-8FE7-4E6C-A16C-A1ED81117A7D}">
  <a:tblStyle styleId="{5FFD6FD5-8FE7-4E6C-A16C-A1ED81117A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33" Type="http://schemas.openxmlformats.org/officeDocument/2006/relationships/font" Target="fonts/NunitoMedium-bold.fntdata"/><Relationship Id="rId10" Type="http://schemas.openxmlformats.org/officeDocument/2006/relationships/slide" Target="slides/slide4.xml"/><Relationship Id="rId32" Type="http://schemas.openxmlformats.org/officeDocument/2006/relationships/font" Target="fonts/NunitoMedium-regular.fntdata"/><Relationship Id="rId13" Type="http://schemas.openxmlformats.org/officeDocument/2006/relationships/slide" Target="slides/slide7.xml"/><Relationship Id="rId35" Type="http://schemas.openxmlformats.org/officeDocument/2006/relationships/font" Target="fonts/NunitoMedium-boldItalic.fntdata"/><Relationship Id="rId12" Type="http://schemas.openxmlformats.org/officeDocument/2006/relationships/slide" Target="slides/slide6.xml"/><Relationship Id="rId34" Type="http://schemas.openxmlformats.org/officeDocument/2006/relationships/font" Target="fonts/NunitoMedium-italic.fntdata"/><Relationship Id="rId15" Type="http://schemas.openxmlformats.org/officeDocument/2006/relationships/slide" Target="slides/slide9.xml"/><Relationship Id="rId37" Type="http://schemas.openxmlformats.org/officeDocument/2006/relationships/font" Target="fonts/NunitoBlack-boldItalic.fntdata"/><Relationship Id="rId14" Type="http://schemas.openxmlformats.org/officeDocument/2006/relationships/slide" Target="slides/slide8.xml"/><Relationship Id="rId36" Type="http://schemas.openxmlformats.org/officeDocument/2006/relationships/font" Target="fonts/NunitoBlack-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9f7b5173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9f7b5173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9f7b5173a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9f7b5173a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9f2cdb321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9f2cdb321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9f2cdb32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9f2cdb32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9f2cdb321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9f2cdb321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d69aaccc358ee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d69aaccc358ee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9d9870d3b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9d9870d3b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9d9870d3b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9d9870d3b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d9870d3b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d9870d3b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d9870d3b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9d9870d3b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9f2cdb32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9f2cdb32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9f2cdb321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9f2cdb321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9f7b5173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9f7b5173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00"/>
        </a:solidFill>
      </p:bgPr>
    </p:bg>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4812575" y="3412350"/>
            <a:ext cx="4255500" cy="1605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GB" sz="1860"/>
              <a:t>               </a:t>
            </a:r>
            <a:r>
              <a:rPr b="1" lang="en-GB" sz="1860"/>
              <a:t> </a:t>
            </a:r>
            <a:r>
              <a:rPr b="1" lang="en-GB" sz="1860"/>
              <a:t>GROUP 6 :</a:t>
            </a:r>
            <a:endParaRPr b="1" sz="1860"/>
          </a:p>
          <a:p>
            <a:pPr indent="0" lvl="0" marL="0" rtl="0" algn="l">
              <a:lnSpc>
                <a:spcPct val="80000"/>
              </a:lnSpc>
              <a:spcBef>
                <a:spcPts val="0"/>
              </a:spcBef>
              <a:spcAft>
                <a:spcPts val="0"/>
              </a:spcAft>
              <a:buSzPts val="935"/>
              <a:buNone/>
            </a:pPr>
            <a:r>
              <a:t/>
            </a:r>
            <a:endParaRPr b="1" sz="1860"/>
          </a:p>
          <a:p>
            <a:pPr indent="0" lvl="0" marL="0" rtl="0" algn="r">
              <a:lnSpc>
                <a:spcPct val="80000"/>
              </a:lnSpc>
              <a:spcBef>
                <a:spcPts val="0"/>
              </a:spcBef>
              <a:spcAft>
                <a:spcPts val="0"/>
              </a:spcAft>
              <a:buSzPts val="935"/>
              <a:buNone/>
            </a:pPr>
            <a:r>
              <a:rPr b="1" lang="en-GB" sz="1860"/>
              <a:t>Gagan Lal</a:t>
            </a:r>
            <a:endParaRPr b="1" sz="1860"/>
          </a:p>
          <a:p>
            <a:pPr indent="0" lvl="0" marL="0" rtl="0" algn="r">
              <a:lnSpc>
                <a:spcPct val="80000"/>
              </a:lnSpc>
              <a:spcBef>
                <a:spcPts val="0"/>
              </a:spcBef>
              <a:spcAft>
                <a:spcPts val="0"/>
              </a:spcAft>
              <a:buSzPts val="935"/>
              <a:buNone/>
            </a:pPr>
            <a:r>
              <a:rPr b="1" lang="en-GB" sz="1860"/>
              <a:t>Geethika S</a:t>
            </a:r>
            <a:endParaRPr b="1" sz="1860"/>
          </a:p>
          <a:p>
            <a:pPr indent="0" lvl="0" marL="0" rtl="0" algn="r">
              <a:lnSpc>
                <a:spcPct val="80000"/>
              </a:lnSpc>
              <a:spcBef>
                <a:spcPts val="0"/>
              </a:spcBef>
              <a:spcAft>
                <a:spcPts val="0"/>
              </a:spcAft>
              <a:buSzPts val="935"/>
              <a:buNone/>
            </a:pPr>
            <a:r>
              <a:rPr b="1" lang="en-GB" sz="1860"/>
              <a:t>Mo</a:t>
            </a:r>
            <a:r>
              <a:rPr b="1" lang="en-GB" sz="1860"/>
              <a:t>turu</a:t>
            </a:r>
            <a:r>
              <a:rPr b="1" lang="en-GB" sz="1860"/>
              <a:t> Manogna</a:t>
            </a:r>
            <a:endParaRPr b="1" sz="1860"/>
          </a:p>
          <a:p>
            <a:pPr indent="0" lvl="0" marL="0" rtl="0" algn="r">
              <a:lnSpc>
                <a:spcPct val="80000"/>
              </a:lnSpc>
              <a:spcBef>
                <a:spcPts val="0"/>
              </a:spcBef>
              <a:spcAft>
                <a:spcPts val="0"/>
              </a:spcAft>
              <a:buSzPts val="935"/>
              <a:buNone/>
            </a:pPr>
            <a:r>
              <a:rPr b="1" lang="en-GB" sz="1860"/>
              <a:t>NIhal Muhammad Asharaf</a:t>
            </a:r>
            <a:endParaRPr b="1" sz="1860"/>
          </a:p>
          <a:p>
            <a:pPr indent="0" lvl="0" marL="0" rtl="0" algn="l">
              <a:lnSpc>
                <a:spcPct val="80000"/>
              </a:lnSpc>
              <a:spcBef>
                <a:spcPts val="0"/>
              </a:spcBef>
              <a:spcAft>
                <a:spcPts val="0"/>
              </a:spcAft>
              <a:buSzPts val="935"/>
              <a:buNone/>
            </a:pPr>
            <a:r>
              <a:t/>
            </a:r>
            <a:endParaRPr sz="1860"/>
          </a:p>
          <a:p>
            <a:pPr indent="0" lvl="0" marL="0" rtl="0" algn="l">
              <a:lnSpc>
                <a:spcPct val="80000"/>
              </a:lnSpc>
              <a:spcBef>
                <a:spcPts val="0"/>
              </a:spcBef>
              <a:spcAft>
                <a:spcPts val="0"/>
              </a:spcAft>
              <a:buSzPts val="935"/>
              <a:buNone/>
            </a:pPr>
            <a:r>
              <a:t/>
            </a:r>
            <a:endParaRPr sz="1360"/>
          </a:p>
        </p:txBody>
      </p:sp>
      <p:sp>
        <p:nvSpPr>
          <p:cNvPr id="278" name="Google Shape;278;p13"/>
          <p:cNvSpPr txBox="1"/>
          <p:nvPr/>
        </p:nvSpPr>
        <p:spPr>
          <a:xfrm>
            <a:off x="381600" y="1557825"/>
            <a:ext cx="83808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solidFill>
                  <a:srgbClr val="FFFF00"/>
                </a:solidFill>
                <a:latin typeface="Comic Sans MS"/>
                <a:ea typeface="Comic Sans MS"/>
                <a:cs typeface="Comic Sans MS"/>
                <a:sym typeface="Comic Sans MS"/>
              </a:rPr>
              <a:t>QUANTUM SEARCH </a:t>
            </a:r>
            <a:endParaRPr b="1" sz="3200">
              <a:solidFill>
                <a:srgbClr val="FFFF00"/>
              </a:solidFill>
              <a:latin typeface="Comic Sans MS"/>
              <a:ea typeface="Comic Sans MS"/>
              <a:cs typeface="Comic Sans MS"/>
              <a:sym typeface="Comic Sans MS"/>
            </a:endParaRPr>
          </a:p>
          <a:p>
            <a:pPr indent="0" lvl="0" marL="0" rtl="0" algn="ctr">
              <a:spcBef>
                <a:spcPts val="0"/>
              </a:spcBef>
              <a:spcAft>
                <a:spcPts val="0"/>
              </a:spcAft>
              <a:buNone/>
            </a:pPr>
            <a:r>
              <a:rPr b="1" lang="en-GB" sz="3200">
                <a:solidFill>
                  <a:srgbClr val="FFFF00"/>
                </a:solidFill>
                <a:latin typeface="Comic Sans MS"/>
                <a:ea typeface="Comic Sans MS"/>
                <a:cs typeface="Comic Sans MS"/>
                <a:sym typeface="Comic Sans MS"/>
              </a:rPr>
              <a:t>AND IT’S BREADTH OF APPLICATIONS</a:t>
            </a:r>
            <a:endParaRPr b="1" sz="3200">
              <a:solidFill>
                <a:srgbClr val="FFFF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331" name="Shape 331"/>
        <p:cNvGrpSpPr/>
        <p:nvPr/>
      </p:nvGrpSpPr>
      <p:grpSpPr>
        <a:xfrm>
          <a:off x="0" y="0"/>
          <a:ext cx="0" cy="0"/>
          <a:chOff x="0" y="0"/>
          <a:chExt cx="0" cy="0"/>
        </a:xfrm>
      </p:grpSpPr>
      <p:sp>
        <p:nvSpPr>
          <p:cNvPr id="332" name="Google Shape;332;p22"/>
          <p:cNvSpPr txBox="1"/>
          <p:nvPr>
            <p:ph idx="1" type="body"/>
          </p:nvPr>
        </p:nvSpPr>
        <p:spPr>
          <a:xfrm>
            <a:off x="483450" y="416325"/>
            <a:ext cx="2538300" cy="4539000"/>
          </a:xfrm>
          <a:prstGeom prst="rect">
            <a:avLst/>
          </a:prstGeom>
          <a:solidFill>
            <a:srgbClr val="4C1130"/>
          </a:solidFill>
        </p:spPr>
        <p:txBody>
          <a:bodyPr anchorCtr="0" anchor="t" bIns="91425" lIns="91425" spcFirstLastPara="1" rIns="91425" wrap="square" tIns="91425">
            <a:normAutofit/>
          </a:bodyPr>
          <a:lstStyle/>
          <a:p>
            <a:pPr indent="-355600" lvl="0" marL="457200" rtl="0" algn="l">
              <a:spcBef>
                <a:spcPts val="0"/>
              </a:spcBef>
              <a:spcAft>
                <a:spcPts val="0"/>
              </a:spcAft>
              <a:buClr>
                <a:schemeClr val="lt1"/>
              </a:buClr>
              <a:buSzPts val="2000"/>
              <a:buFont typeface="Nunito Black"/>
              <a:buAutoNum type="arabicPeriod"/>
            </a:pPr>
            <a:r>
              <a:rPr lang="en-GB" sz="2000">
                <a:solidFill>
                  <a:schemeClr val="lt1"/>
                </a:solidFill>
                <a:latin typeface="Nunito Black"/>
                <a:ea typeface="Nunito Black"/>
                <a:cs typeface="Nunito Black"/>
                <a:sym typeface="Nunito Black"/>
              </a:rPr>
              <a:t>NP-complete problems</a:t>
            </a:r>
            <a:endParaRPr sz="2000">
              <a:solidFill>
                <a:schemeClr val="lt1"/>
              </a:solidFill>
              <a:latin typeface="Nunito Black"/>
              <a:ea typeface="Nunito Black"/>
              <a:cs typeface="Nunito Black"/>
              <a:sym typeface="Nunito Black"/>
            </a:endParaRPr>
          </a:p>
          <a:p>
            <a:pPr indent="0" lvl="0" marL="0" rtl="0" algn="l">
              <a:spcBef>
                <a:spcPts val="1200"/>
              </a:spcBef>
              <a:spcAft>
                <a:spcPts val="0"/>
              </a:spcAft>
              <a:buNone/>
            </a:pPr>
            <a:r>
              <a:t/>
            </a:r>
            <a:endParaRPr sz="1691">
              <a:solidFill>
                <a:schemeClr val="lt1"/>
              </a:solidFill>
            </a:endParaRPr>
          </a:p>
          <a:p>
            <a:pPr indent="0" lvl="0" marL="0" rtl="0" algn="l">
              <a:spcBef>
                <a:spcPts val="1200"/>
              </a:spcBef>
              <a:spcAft>
                <a:spcPts val="1200"/>
              </a:spcAft>
              <a:buNone/>
            </a:pPr>
            <a:r>
              <a:rPr lang="en-GB" sz="1791">
                <a:solidFill>
                  <a:schemeClr val="lt1"/>
                </a:solidFill>
              </a:rPr>
              <a:t>Classically,  the only option to solve NP-complete problem is as exhaustive search problems. But quantum search provides a square-root speedup in this case</a:t>
            </a:r>
            <a:endParaRPr sz="1791">
              <a:solidFill>
                <a:schemeClr val="lt1"/>
              </a:solidFill>
            </a:endParaRPr>
          </a:p>
        </p:txBody>
      </p:sp>
      <p:sp>
        <p:nvSpPr>
          <p:cNvPr id="333" name="Google Shape;333;p22"/>
          <p:cNvSpPr txBox="1"/>
          <p:nvPr>
            <p:ph idx="2" type="body"/>
          </p:nvPr>
        </p:nvSpPr>
        <p:spPr>
          <a:xfrm>
            <a:off x="3426125" y="416325"/>
            <a:ext cx="2403900" cy="4539000"/>
          </a:xfrm>
          <a:prstGeom prst="rect">
            <a:avLst/>
          </a:prstGeom>
          <a:solidFill>
            <a:srgbClr val="20124D"/>
          </a:solidFill>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chemeClr val="lt1"/>
                </a:solidFill>
                <a:latin typeface="Maven Pro Black"/>
                <a:ea typeface="Maven Pro Black"/>
                <a:cs typeface="Maven Pro Black"/>
                <a:sym typeface="Maven Pro Black"/>
              </a:rPr>
              <a:t>2.  Quantum                  counting</a:t>
            </a:r>
            <a:endParaRPr sz="2000">
              <a:solidFill>
                <a:schemeClr val="lt1"/>
              </a:solidFill>
              <a:latin typeface="Maven Pro Black"/>
              <a:ea typeface="Maven Pro Black"/>
              <a:cs typeface="Maven Pro Black"/>
              <a:sym typeface="Maven Pro Black"/>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GB" sz="1750">
                <a:solidFill>
                  <a:schemeClr val="lt1"/>
                </a:solidFill>
              </a:rPr>
              <a:t>The counting problem is to find the number of items in a set that satisfy the given query. Its quantum solution is based on the fact that the iterative evolution in Grover search is periodic. </a:t>
            </a:r>
            <a:endParaRPr sz="1750">
              <a:solidFill>
                <a:schemeClr val="lt1"/>
              </a:solidFill>
            </a:endParaRPr>
          </a:p>
        </p:txBody>
      </p:sp>
      <p:sp>
        <p:nvSpPr>
          <p:cNvPr id="334" name="Google Shape;334;p22"/>
          <p:cNvSpPr txBox="1"/>
          <p:nvPr/>
        </p:nvSpPr>
        <p:spPr>
          <a:xfrm>
            <a:off x="6258150" y="443175"/>
            <a:ext cx="2538300" cy="4523400"/>
          </a:xfrm>
          <a:prstGeom prst="rect">
            <a:avLst/>
          </a:prstGeom>
          <a:solidFill>
            <a:srgbClr val="274E1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lt1"/>
                </a:solidFill>
                <a:latin typeface="Nunito Black"/>
                <a:ea typeface="Nunito Black"/>
                <a:cs typeface="Nunito Black"/>
                <a:sym typeface="Nunito Black"/>
              </a:rPr>
              <a:t>3</a:t>
            </a:r>
            <a:r>
              <a:rPr lang="en-GB" sz="2000">
                <a:solidFill>
                  <a:schemeClr val="lt1"/>
                </a:solidFill>
                <a:latin typeface="Nunito Black"/>
                <a:ea typeface="Nunito Black"/>
                <a:cs typeface="Nunito Black"/>
                <a:sym typeface="Nunito Black"/>
              </a:rPr>
              <a:t>.   Element distinctness</a:t>
            </a:r>
            <a:endParaRPr sz="2000">
              <a:solidFill>
                <a:schemeClr val="lt1"/>
              </a:solidFill>
              <a:latin typeface="Nunito Black"/>
              <a:ea typeface="Nunito Black"/>
              <a:cs typeface="Nunito Black"/>
              <a:sym typeface="Nunito Black"/>
            </a:endParaRPr>
          </a:p>
          <a:p>
            <a:pPr indent="0" lvl="0" marL="0" rtl="0" algn="l">
              <a:spcBef>
                <a:spcPts val="0"/>
              </a:spcBef>
              <a:spcAft>
                <a:spcPts val="0"/>
              </a:spcAft>
              <a:buNone/>
            </a:pPr>
            <a:r>
              <a:t/>
            </a:r>
            <a:endParaRPr sz="1750">
              <a:solidFill>
                <a:schemeClr val="lt1"/>
              </a:solidFill>
              <a:latin typeface="Nunito"/>
              <a:ea typeface="Nunito"/>
              <a:cs typeface="Nunito"/>
              <a:sym typeface="Nunito"/>
            </a:endParaRPr>
          </a:p>
          <a:p>
            <a:pPr indent="0" lvl="0" marL="0" rtl="0" algn="l">
              <a:spcBef>
                <a:spcPts val="0"/>
              </a:spcBef>
              <a:spcAft>
                <a:spcPts val="0"/>
              </a:spcAft>
              <a:buNone/>
            </a:pPr>
            <a:r>
              <a:t/>
            </a:r>
            <a:endParaRPr sz="1750">
              <a:solidFill>
                <a:schemeClr val="lt1"/>
              </a:solidFill>
              <a:latin typeface="Nunito"/>
              <a:ea typeface="Nunito"/>
              <a:cs typeface="Nunito"/>
              <a:sym typeface="Nunito"/>
            </a:endParaRPr>
          </a:p>
          <a:p>
            <a:pPr indent="0" lvl="0" marL="0" rtl="0" algn="l">
              <a:spcBef>
                <a:spcPts val="0"/>
              </a:spcBef>
              <a:spcAft>
                <a:spcPts val="0"/>
              </a:spcAft>
              <a:buNone/>
            </a:pPr>
            <a:r>
              <a:rPr lang="en-GB" sz="1750">
                <a:solidFill>
                  <a:schemeClr val="lt1"/>
                </a:solidFill>
                <a:latin typeface="Nunito"/>
                <a:ea typeface="Nunito"/>
                <a:cs typeface="Nunito"/>
                <a:sym typeface="Nunito"/>
              </a:rPr>
              <a:t>Element distinctness problem is to find distinct x, y such that f (x)= f (y), for an unknown function f that can be accessed only by an oracle. An optimal O(N^⅔) quantum algorithm is used for this problem.</a:t>
            </a:r>
            <a:endParaRPr sz="1750">
              <a:solidFill>
                <a:schemeClr val="lt1"/>
              </a:solidFill>
              <a:latin typeface="Nunito"/>
              <a:ea typeface="Nunito"/>
              <a:cs typeface="Nunito"/>
              <a:sym typeface="Nunito"/>
            </a:endParaRPr>
          </a:p>
          <a:p>
            <a:pPr indent="0" lvl="0" marL="0" rtl="0" algn="l">
              <a:spcBef>
                <a:spcPts val="0"/>
              </a:spcBef>
              <a:spcAft>
                <a:spcPts val="0"/>
              </a:spcAft>
              <a:buNone/>
            </a:pPr>
            <a:r>
              <a:t/>
            </a:r>
            <a:endParaRPr sz="1050">
              <a:latin typeface="Nunito"/>
              <a:ea typeface="Nunito"/>
              <a:cs typeface="Nunito"/>
              <a:sym typeface="Nunito"/>
            </a:endParaRPr>
          </a:p>
          <a:p>
            <a:pPr indent="0" lvl="0" marL="0" rtl="0" algn="l">
              <a:spcBef>
                <a:spcPts val="0"/>
              </a:spcBef>
              <a:spcAft>
                <a:spcPts val="0"/>
              </a:spcAft>
              <a:buNone/>
            </a:pPr>
            <a:r>
              <a:t/>
            </a:r>
            <a:endParaRPr sz="1050">
              <a:latin typeface="Nunito"/>
              <a:ea typeface="Nunito"/>
              <a:cs typeface="Nunito"/>
              <a:sym typeface="Nunito"/>
            </a:endParaRPr>
          </a:p>
          <a:p>
            <a:pPr indent="0" lvl="0" marL="0" rtl="0" algn="l">
              <a:spcBef>
                <a:spcPts val="0"/>
              </a:spcBef>
              <a:spcAft>
                <a:spcPts val="0"/>
              </a:spcAft>
              <a:buNone/>
            </a:pPr>
            <a:r>
              <a:t/>
            </a:r>
            <a:endParaRPr sz="105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38" name="Shape 338"/>
        <p:cNvGrpSpPr/>
        <p:nvPr/>
      </p:nvGrpSpPr>
      <p:grpSpPr>
        <a:xfrm>
          <a:off x="0" y="0"/>
          <a:ext cx="0" cy="0"/>
          <a:chOff x="0" y="0"/>
          <a:chExt cx="0" cy="0"/>
        </a:xfrm>
      </p:grpSpPr>
      <p:sp>
        <p:nvSpPr>
          <p:cNvPr id="339" name="Google Shape;339;p23"/>
          <p:cNvSpPr txBox="1"/>
          <p:nvPr>
            <p:ph idx="1" type="body"/>
          </p:nvPr>
        </p:nvSpPr>
        <p:spPr>
          <a:xfrm>
            <a:off x="498025" y="523750"/>
            <a:ext cx="3342900" cy="4176600"/>
          </a:xfrm>
          <a:prstGeom prst="rect">
            <a:avLst/>
          </a:prstGeom>
          <a:solidFill>
            <a:srgbClr val="660000"/>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150">
                <a:solidFill>
                  <a:schemeClr val="lt1"/>
                </a:solidFill>
              </a:rPr>
              <a:t>4</a:t>
            </a:r>
            <a:r>
              <a:rPr lang="en-GB" sz="2150">
                <a:solidFill>
                  <a:schemeClr val="lt1"/>
                </a:solidFill>
                <a:latin typeface="Nunito Black"/>
                <a:ea typeface="Nunito Black"/>
                <a:cs typeface="Nunito Black"/>
                <a:sym typeface="Nunito Black"/>
              </a:rPr>
              <a:t>.  </a:t>
            </a:r>
            <a:r>
              <a:rPr lang="en-GB" sz="2150">
                <a:solidFill>
                  <a:schemeClr val="lt1"/>
                </a:solidFill>
                <a:latin typeface="Nunito Black"/>
                <a:ea typeface="Nunito Black"/>
                <a:cs typeface="Nunito Black"/>
                <a:sym typeface="Nunito Black"/>
              </a:rPr>
              <a:t>Spatial search</a:t>
            </a:r>
            <a:endParaRPr sz="2150">
              <a:solidFill>
                <a:schemeClr val="lt1"/>
              </a:solidFill>
              <a:latin typeface="Nunito Black"/>
              <a:ea typeface="Nunito Black"/>
              <a:cs typeface="Nunito Black"/>
              <a:sym typeface="Nunito Black"/>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GB" sz="1816">
                <a:solidFill>
                  <a:schemeClr val="lt1"/>
                </a:solidFill>
              </a:rPr>
              <a:t>A search problem in which the items in a database are distributed across distinct physical locations and there is a restriction that one can only move from one location to its neighbours while searching for the target item. Its quantum solution replaces the global Grover diffusion operator by a local quantum walk.</a:t>
            </a:r>
            <a:endParaRPr sz="1816">
              <a:solidFill>
                <a:schemeClr val="lt1"/>
              </a:solidFill>
            </a:endParaRPr>
          </a:p>
        </p:txBody>
      </p:sp>
      <p:sp>
        <p:nvSpPr>
          <p:cNvPr id="340" name="Google Shape;340;p23"/>
          <p:cNvSpPr txBox="1"/>
          <p:nvPr>
            <p:ph idx="2" type="body"/>
          </p:nvPr>
        </p:nvSpPr>
        <p:spPr>
          <a:xfrm>
            <a:off x="4727175" y="523750"/>
            <a:ext cx="3606900" cy="4176600"/>
          </a:xfrm>
          <a:prstGeom prst="rect">
            <a:avLst/>
          </a:prstGeom>
          <a:solidFill>
            <a:srgbClr val="7F6000"/>
          </a:solidFill>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chemeClr val="lt1"/>
                </a:solidFill>
                <a:latin typeface="Nunito Black"/>
                <a:ea typeface="Nunito Black"/>
                <a:cs typeface="Nunito Black"/>
                <a:sym typeface="Nunito Black"/>
              </a:rPr>
              <a:t>5.  Distributed search.  </a:t>
            </a:r>
            <a:endParaRPr sz="2000">
              <a:solidFill>
                <a:schemeClr val="lt1"/>
              </a:solidFill>
              <a:latin typeface="Nunito Black"/>
              <a:ea typeface="Nunito Black"/>
              <a:cs typeface="Nunito Black"/>
              <a:sym typeface="Nunito Black"/>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GB" sz="1700">
                <a:solidFill>
                  <a:schemeClr val="lt1"/>
                </a:solidFill>
              </a:rPr>
              <a:t>A </a:t>
            </a:r>
            <a:r>
              <a:rPr lang="en-GB" sz="1700">
                <a:solidFill>
                  <a:schemeClr val="lt1"/>
                </a:solidFill>
              </a:rPr>
              <a:t>straightforward distributed implementation of the quantum search algorithm solves the set intersection problem or the appointment problem. When A and B have respective data strings x, y ∈ {0, N}^N , and they want to find an index i such that xi = yi = 1, only O( √ N log N) qubits of communication is necessary.</a:t>
            </a:r>
            <a:endParaRPr sz="17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44" name="Shape 344"/>
        <p:cNvGrpSpPr/>
        <p:nvPr/>
      </p:nvGrpSpPr>
      <p:grpSpPr>
        <a:xfrm>
          <a:off x="0" y="0"/>
          <a:ext cx="0" cy="0"/>
          <a:chOff x="0" y="0"/>
          <a:chExt cx="0" cy="0"/>
        </a:xfrm>
      </p:grpSpPr>
      <p:sp>
        <p:nvSpPr>
          <p:cNvPr id="345" name="Google Shape;345;p24"/>
          <p:cNvSpPr txBox="1"/>
          <p:nvPr>
            <p:ph type="title"/>
          </p:nvPr>
        </p:nvSpPr>
        <p:spPr>
          <a:xfrm>
            <a:off x="0" y="0"/>
            <a:ext cx="9144000" cy="1329600"/>
          </a:xfrm>
          <a:prstGeom prst="rect">
            <a:avLst/>
          </a:prstGeom>
          <a:solidFill>
            <a:srgbClr val="22222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sz="4000">
                <a:solidFill>
                  <a:schemeClr val="lt1"/>
                </a:solidFill>
              </a:rPr>
              <a:t>CONCLUSION</a:t>
            </a:r>
            <a:endParaRPr sz="4000">
              <a:solidFill>
                <a:schemeClr val="lt1"/>
              </a:solidFill>
            </a:endParaRPr>
          </a:p>
        </p:txBody>
      </p:sp>
      <p:sp>
        <p:nvSpPr>
          <p:cNvPr id="346" name="Google Shape;346;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2000"/>
              </a:spcBef>
              <a:spcAft>
                <a:spcPts val="0"/>
              </a:spcAft>
              <a:buSzPct val="72222"/>
              <a:buChar char="●"/>
            </a:pPr>
            <a:r>
              <a:rPr b="1" lang="en-GB" sz="1800"/>
              <a:t>We have analysed various research papers and learnt about Grover’s search algorithm and Quantum Partial Search.</a:t>
            </a:r>
            <a:endParaRPr b="1" sz="1800"/>
          </a:p>
          <a:p>
            <a:pPr indent="-292576" lvl="0" marL="457200" rtl="0" algn="l">
              <a:spcBef>
                <a:spcPts val="2000"/>
              </a:spcBef>
              <a:spcAft>
                <a:spcPts val="0"/>
              </a:spcAft>
              <a:buSzPct val="72222"/>
              <a:buChar char="●"/>
            </a:pPr>
            <a:r>
              <a:rPr b="1" lang="en-GB" sz="1800"/>
              <a:t>We have successfully implemented Grover’s search algorithm.</a:t>
            </a:r>
            <a:endParaRPr b="1" sz="1800"/>
          </a:p>
          <a:p>
            <a:pPr indent="-292576" lvl="0" marL="457200" rtl="0" algn="l">
              <a:spcBef>
                <a:spcPts val="2000"/>
              </a:spcBef>
              <a:spcAft>
                <a:spcPts val="0"/>
              </a:spcAft>
              <a:buSzPct val="72222"/>
              <a:buChar char="●"/>
            </a:pPr>
            <a:r>
              <a:rPr b="1" lang="en-GB" sz="1800"/>
              <a:t>We have studied about </a:t>
            </a:r>
            <a:r>
              <a:rPr b="1" lang="en-GB" sz="1800"/>
              <a:t>various</a:t>
            </a:r>
            <a:r>
              <a:rPr b="1" lang="en-GB" sz="1800"/>
              <a:t> applications of quantum search algorithms</a:t>
            </a:r>
            <a:endParaRPr b="1" sz="1800"/>
          </a:p>
          <a:p>
            <a:pPr indent="-292576" lvl="0" marL="457200" rtl="0" algn="l">
              <a:spcBef>
                <a:spcPts val="2000"/>
              </a:spcBef>
              <a:spcAft>
                <a:spcPts val="0"/>
              </a:spcAft>
              <a:buSzPct val="72222"/>
              <a:buChar char="●"/>
            </a:pPr>
            <a:r>
              <a:rPr b="1" lang="en-GB" sz="1800"/>
              <a:t>Research into quantum algorithms is picking up momentum. Researchers are trying to develop new algorithms as well as apply the known algorithms to new problem areas.</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289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352" name="Google Shape;352;p25"/>
          <p:cNvSpPr txBox="1"/>
          <p:nvPr>
            <p:ph idx="1" type="body"/>
          </p:nvPr>
        </p:nvSpPr>
        <p:spPr>
          <a:xfrm>
            <a:off x="1168375" y="926650"/>
            <a:ext cx="7574100" cy="3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[1] </a:t>
            </a:r>
            <a:r>
              <a:rPr lang="en-GB" sz="1200">
                <a:solidFill>
                  <a:srgbClr val="222222"/>
                </a:solidFill>
                <a:latin typeface="Arial"/>
                <a:ea typeface="Arial"/>
                <a:cs typeface="Arial"/>
                <a:sym typeface="Arial"/>
              </a:rPr>
              <a:t>Leider, A., Siddiqui, S., Sabol, D.A. and Tappert, C.C., 2019, October. Quantum computer search algorithms: Can we outperform the classical search algorithms?. In Proceedings of the Future Technologies Conference (pp. 447-459). Springer, Cham.</a:t>
            </a:r>
            <a:endParaRPr sz="1200">
              <a:solidFill>
                <a:srgbClr val="222222"/>
              </a:solidFill>
              <a:latin typeface="Arial"/>
              <a:ea typeface="Arial"/>
              <a:cs typeface="Arial"/>
              <a:sym typeface="Arial"/>
            </a:endParaRPr>
          </a:p>
          <a:p>
            <a:pPr indent="0" lvl="0" marL="0" rtl="0" algn="l">
              <a:spcBef>
                <a:spcPts val="1200"/>
              </a:spcBef>
              <a:spcAft>
                <a:spcPts val="0"/>
              </a:spcAft>
              <a:buNone/>
            </a:pPr>
            <a:r>
              <a:rPr lang="en-GB" sz="1200">
                <a:solidFill>
                  <a:srgbClr val="222222"/>
                </a:solidFill>
                <a:latin typeface="Arial"/>
                <a:ea typeface="Arial"/>
                <a:cs typeface="Arial"/>
                <a:sym typeface="Arial"/>
              </a:rPr>
              <a:t>[2] Korepin, V.E. and Grover, L.K., 2006. Simple algorithm for partial quantum search. </a:t>
            </a:r>
            <a:r>
              <a:rPr i="1" lang="en-GB" sz="1200">
                <a:solidFill>
                  <a:srgbClr val="222222"/>
                </a:solidFill>
                <a:latin typeface="Arial"/>
                <a:ea typeface="Arial"/>
                <a:cs typeface="Arial"/>
                <a:sym typeface="Arial"/>
              </a:rPr>
              <a:t>Quantum Information Processing</a:t>
            </a:r>
            <a:r>
              <a:rPr lang="en-GB" sz="1200">
                <a:solidFill>
                  <a:srgbClr val="222222"/>
                </a:solidFill>
                <a:latin typeface="Arial"/>
                <a:ea typeface="Arial"/>
                <a:cs typeface="Arial"/>
                <a:sym typeface="Arial"/>
              </a:rPr>
              <a:t>, </a:t>
            </a:r>
            <a:r>
              <a:rPr i="1" lang="en-GB" sz="1200">
                <a:solidFill>
                  <a:srgbClr val="222222"/>
                </a:solidFill>
                <a:latin typeface="Arial"/>
                <a:ea typeface="Arial"/>
                <a:cs typeface="Arial"/>
                <a:sym typeface="Arial"/>
              </a:rPr>
              <a:t>5</a:t>
            </a:r>
            <a:r>
              <a:rPr lang="en-GB" sz="1200">
                <a:solidFill>
                  <a:srgbClr val="222222"/>
                </a:solidFill>
                <a:latin typeface="Arial"/>
                <a:ea typeface="Arial"/>
                <a:cs typeface="Arial"/>
                <a:sym typeface="Arial"/>
              </a:rPr>
              <a:t>(1), pp.5-10.</a:t>
            </a:r>
            <a:endParaRPr sz="1200">
              <a:solidFill>
                <a:srgbClr val="222222"/>
              </a:solidFill>
              <a:latin typeface="Arial"/>
              <a:ea typeface="Arial"/>
              <a:cs typeface="Arial"/>
              <a:sym typeface="Arial"/>
            </a:endParaRPr>
          </a:p>
          <a:p>
            <a:pPr indent="0" lvl="0" marL="0" rtl="0" algn="l">
              <a:spcBef>
                <a:spcPts val="1200"/>
              </a:spcBef>
              <a:spcAft>
                <a:spcPts val="0"/>
              </a:spcAft>
              <a:buNone/>
            </a:pPr>
            <a:r>
              <a:rPr lang="en-GB" sz="1200">
                <a:solidFill>
                  <a:srgbClr val="222222"/>
                </a:solidFill>
                <a:latin typeface="Arial"/>
                <a:ea typeface="Arial"/>
                <a:cs typeface="Arial"/>
                <a:sym typeface="Arial"/>
              </a:rPr>
              <a:t>[3] </a:t>
            </a:r>
            <a:r>
              <a:rPr lang="en-GB" sz="1200">
                <a:solidFill>
                  <a:srgbClr val="222222"/>
                </a:solidFill>
                <a:latin typeface="Arial"/>
                <a:ea typeface="Arial"/>
                <a:cs typeface="Arial"/>
                <a:sym typeface="Arial"/>
              </a:rPr>
              <a:t>Zhang, K. and Korepin, V., 2018. Quantum partial search for uneven distribution of multiple target items. </a:t>
            </a:r>
            <a:r>
              <a:rPr i="1" lang="en-GB" sz="1200">
                <a:solidFill>
                  <a:srgbClr val="222222"/>
                </a:solidFill>
                <a:latin typeface="Arial"/>
                <a:ea typeface="Arial"/>
                <a:cs typeface="Arial"/>
                <a:sym typeface="Arial"/>
              </a:rPr>
              <a:t>Quantum Information Processing</a:t>
            </a:r>
            <a:r>
              <a:rPr lang="en-GB" sz="1200">
                <a:solidFill>
                  <a:srgbClr val="222222"/>
                </a:solidFill>
                <a:latin typeface="Arial"/>
                <a:ea typeface="Arial"/>
                <a:cs typeface="Arial"/>
                <a:sym typeface="Arial"/>
              </a:rPr>
              <a:t>, </a:t>
            </a:r>
            <a:r>
              <a:rPr i="1" lang="en-GB" sz="1200">
                <a:solidFill>
                  <a:srgbClr val="222222"/>
                </a:solidFill>
                <a:latin typeface="Arial"/>
                <a:ea typeface="Arial"/>
                <a:cs typeface="Arial"/>
                <a:sym typeface="Arial"/>
              </a:rPr>
              <a:t>17</a:t>
            </a:r>
            <a:r>
              <a:rPr lang="en-GB" sz="1200">
                <a:solidFill>
                  <a:srgbClr val="222222"/>
                </a:solidFill>
                <a:latin typeface="Arial"/>
                <a:ea typeface="Arial"/>
                <a:cs typeface="Arial"/>
                <a:sym typeface="Arial"/>
              </a:rPr>
              <a:t>(6), pp.1-20.</a:t>
            </a:r>
            <a:endParaRPr sz="1200">
              <a:solidFill>
                <a:srgbClr val="222222"/>
              </a:solidFill>
              <a:latin typeface="Arial"/>
              <a:ea typeface="Arial"/>
              <a:cs typeface="Arial"/>
              <a:sym typeface="Arial"/>
            </a:endParaRPr>
          </a:p>
          <a:p>
            <a:pPr indent="0" lvl="0" marL="0" rtl="0" algn="l">
              <a:spcBef>
                <a:spcPts val="1200"/>
              </a:spcBef>
              <a:spcAft>
                <a:spcPts val="0"/>
              </a:spcAft>
              <a:buNone/>
            </a:pPr>
            <a:r>
              <a:rPr lang="en-GB" sz="1200">
                <a:solidFill>
                  <a:srgbClr val="222222"/>
                </a:solidFill>
                <a:latin typeface="Arial"/>
                <a:ea typeface="Arial"/>
                <a:cs typeface="Arial"/>
                <a:sym typeface="Arial"/>
              </a:rPr>
              <a:t>[4] Ambainis, A., 2005. Quantum search algorithms. </a:t>
            </a:r>
            <a:r>
              <a:rPr i="1" lang="en-GB" sz="1200">
                <a:solidFill>
                  <a:srgbClr val="222222"/>
                </a:solidFill>
                <a:latin typeface="Arial"/>
                <a:ea typeface="Arial"/>
                <a:cs typeface="Arial"/>
                <a:sym typeface="Arial"/>
              </a:rPr>
              <a:t>arXiv preprint quant-ph/0504012</a:t>
            </a:r>
            <a:r>
              <a:rPr lang="en-GB" sz="1200">
                <a:solidFill>
                  <a:srgbClr val="222222"/>
                </a:solidFill>
                <a:latin typeface="Arial"/>
                <a:ea typeface="Arial"/>
                <a:cs typeface="Arial"/>
                <a:sym typeface="Arial"/>
              </a:rPr>
              <a:t>.</a:t>
            </a:r>
            <a:endParaRPr sz="1200">
              <a:solidFill>
                <a:srgbClr val="222222"/>
              </a:solidFill>
              <a:latin typeface="Arial"/>
              <a:ea typeface="Arial"/>
              <a:cs typeface="Arial"/>
              <a:sym typeface="Arial"/>
            </a:endParaRPr>
          </a:p>
          <a:p>
            <a:pPr indent="0" lvl="0" marL="0" rtl="0" algn="l">
              <a:spcBef>
                <a:spcPts val="1200"/>
              </a:spcBef>
              <a:spcAft>
                <a:spcPts val="0"/>
              </a:spcAft>
              <a:buNone/>
            </a:pPr>
            <a:r>
              <a:rPr lang="en-GB" sz="1200">
                <a:solidFill>
                  <a:srgbClr val="222222"/>
                </a:solidFill>
                <a:latin typeface="Arial"/>
                <a:ea typeface="Arial"/>
                <a:cs typeface="Arial"/>
                <a:sym typeface="Arial"/>
              </a:rPr>
              <a:t>[5] Jozsa, R., 1999. Searching in Grover's algorithm. </a:t>
            </a:r>
            <a:r>
              <a:rPr i="1" lang="en-GB" sz="1200">
                <a:solidFill>
                  <a:srgbClr val="222222"/>
                </a:solidFill>
                <a:latin typeface="Arial"/>
                <a:ea typeface="Arial"/>
                <a:cs typeface="Arial"/>
                <a:sym typeface="Arial"/>
              </a:rPr>
              <a:t>arXiv preprint quant-ph/9901021</a:t>
            </a:r>
            <a:r>
              <a:rPr lang="en-GB" sz="1200">
                <a:solidFill>
                  <a:srgbClr val="222222"/>
                </a:solidFill>
                <a:latin typeface="Arial"/>
                <a:ea typeface="Arial"/>
                <a:cs typeface="Arial"/>
                <a:sym typeface="Arial"/>
              </a:rPr>
              <a:t>.</a:t>
            </a:r>
            <a:endParaRPr sz="1200">
              <a:solidFill>
                <a:srgbClr val="222222"/>
              </a:solidFill>
              <a:latin typeface="Arial"/>
              <a:ea typeface="Arial"/>
              <a:cs typeface="Arial"/>
              <a:sym typeface="Arial"/>
            </a:endParaRPr>
          </a:p>
          <a:p>
            <a:pPr indent="0" lvl="0" marL="0" rtl="0" algn="l">
              <a:spcBef>
                <a:spcPts val="1200"/>
              </a:spcBef>
              <a:spcAft>
                <a:spcPts val="0"/>
              </a:spcAft>
              <a:buNone/>
            </a:pPr>
            <a:r>
              <a:rPr lang="en-GB" sz="1200">
                <a:solidFill>
                  <a:srgbClr val="222222"/>
                </a:solidFill>
                <a:latin typeface="Arial"/>
                <a:ea typeface="Arial"/>
                <a:cs typeface="Arial"/>
                <a:sym typeface="Arial"/>
              </a:rPr>
              <a:t>[6] Viamontes, G.F., Markov, I.L. and Hayes, J.P., 2005. Is quantum search practical?. </a:t>
            </a:r>
            <a:r>
              <a:rPr i="1" lang="en-GB" sz="1200">
                <a:solidFill>
                  <a:srgbClr val="222222"/>
                </a:solidFill>
                <a:latin typeface="Arial"/>
                <a:ea typeface="Arial"/>
                <a:cs typeface="Arial"/>
                <a:sym typeface="Arial"/>
              </a:rPr>
              <a:t>Computing in science &amp; engineering</a:t>
            </a:r>
            <a:r>
              <a:rPr lang="en-GB" sz="1200">
                <a:solidFill>
                  <a:srgbClr val="222222"/>
                </a:solidFill>
                <a:latin typeface="Arial"/>
                <a:ea typeface="Arial"/>
                <a:cs typeface="Arial"/>
                <a:sym typeface="Arial"/>
              </a:rPr>
              <a:t>, </a:t>
            </a:r>
            <a:r>
              <a:rPr i="1" lang="en-GB" sz="1200">
                <a:solidFill>
                  <a:srgbClr val="222222"/>
                </a:solidFill>
                <a:latin typeface="Arial"/>
                <a:ea typeface="Arial"/>
                <a:cs typeface="Arial"/>
                <a:sym typeface="Arial"/>
              </a:rPr>
              <a:t>7</a:t>
            </a:r>
            <a:r>
              <a:rPr lang="en-GB" sz="1200">
                <a:solidFill>
                  <a:srgbClr val="222222"/>
                </a:solidFill>
                <a:latin typeface="Arial"/>
                <a:ea typeface="Arial"/>
                <a:cs typeface="Arial"/>
                <a:sym typeface="Arial"/>
              </a:rPr>
              <a:t>(3), pp.62-70.</a:t>
            </a:r>
            <a:endParaRPr sz="1200">
              <a:solidFill>
                <a:srgbClr val="222222"/>
              </a:solidFill>
              <a:latin typeface="Arial"/>
              <a:ea typeface="Arial"/>
              <a:cs typeface="Arial"/>
              <a:sym typeface="Arial"/>
            </a:endParaRPr>
          </a:p>
          <a:p>
            <a:pPr indent="0" lvl="0" marL="0" rtl="0" algn="l">
              <a:spcBef>
                <a:spcPts val="1200"/>
              </a:spcBef>
              <a:spcAft>
                <a:spcPts val="0"/>
              </a:spcAft>
              <a:buNone/>
            </a:pPr>
            <a:r>
              <a:rPr lang="en-GB" sz="1200">
                <a:solidFill>
                  <a:srgbClr val="222222"/>
                </a:solidFill>
                <a:latin typeface="Arial"/>
                <a:ea typeface="Arial"/>
                <a:cs typeface="Arial"/>
                <a:sym typeface="Arial"/>
              </a:rPr>
              <a:t>[7] Grover, L.K., 1998, February. Quantum search on structured problems. In </a:t>
            </a:r>
            <a:r>
              <a:rPr i="1" lang="en-GB" sz="1200">
                <a:solidFill>
                  <a:srgbClr val="222222"/>
                </a:solidFill>
                <a:latin typeface="Arial"/>
                <a:ea typeface="Arial"/>
                <a:cs typeface="Arial"/>
                <a:sym typeface="Arial"/>
              </a:rPr>
              <a:t>NASA International Conference on Quantum Computing and Quantum Communications</a:t>
            </a:r>
            <a:r>
              <a:rPr lang="en-GB" sz="1200">
                <a:solidFill>
                  <a:srgbClr val="222222"/>
                </a:solidFill>
                <a:latin typeface="Arial"/>
                <a:ea typeface="Arial"/>
                <a:cs typeface="Arial"/>
                <a:sym typeface="Arial"/>
              </a:rPr>
              <a:t> (pp. 126-139). Springer, Berlin, Heidelberg.] </a:t>
            </a:r>
            <a:endParaRPr sz="1200">
              <a:solidFill>
                <a:srgbClr val="222222"/>
              </a:solidFill>
              <a:latin typeface="Arial"/>
              <a:ea typeface="Arial"/>
              <a:cs typeface="Arial"/>
              <a:sym typeface="Arial"/>
            </a:endParaRPr>
          </a:p>
          <a:p>
            <a:pPr indent="0" lvl="0" marL="0" rtl="0" algn="l">
              <a:spcBef>
                <a:spcPts val="1200"/>
              </a:spcBef>
              <a:spcAft>
                <a:spcPts val="1200"/>
              </a:spcAft>
              <a:buNone/>
            </a:pPr>
            <a:r>
              <a:rPr lang="en-GB" sz="1200">
                <a:solidFill>
                  <a:srgbClr val="222222"/>
                </a:solidFill>
                <a:latin typeface="Arial"/>
                <a:ea typeface="Arial"/>
                <a:cs typeface="Arial"/>
                <a:sym typeface="Arial"/>
              </a:rPr>
              <a:t>[8] Patel, A.D. and Grover, L.K., 2016. Quantum Search</a:t>
            </a:r>
            <a:r>
              <a:rPr lang="en-GB" sz="1000">
                <a:solidFill>
                  <a:srgbClr val="222222"/>
                </a:solidFill>
                <a:latin typeface="Arial"/>
                <a:ea typeface="Arial"/>
                <a:cs typeface="Arial"/>
                <a:sym typeface="Arial"/>
              </a:rPr>
              <a:t>.</a:t>
            </a:r>
            <a:endParaRPr sz="1200">
              <a:solidFill>
                <a:srgbClr val="22222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56" name="Shape 356"/>
        <p:cNvGrpSpPr/>
        <p:nvPr/>
      </p:nvGrpSpPr>
      <p:grpSpPr>
        <a:xfrm>
          <a:off x="0" y="0"/>
          <a:ext cx="0" cy="0"/>
          <a:chOff x="0" y="0"/>
          <a:chExt cx="0" cy="0"/>
        </a:xfrm>
      </p:grpSpPr>
      <p:sp>
        <p:nvSpPr>
          <p:cNvPr id="357" name="Google Shape;357;p26"/>
          <p:cNvSpPr txBox="1"/>
          <p:nvPr>
            <p:ph type="title"/>
          </p:nvPr>
        </p:nvSpPr>
        <p:spPr>
          <a:xfrm>
            <a:off x="0" y="1665250"/>
            <a:ext cx="9144000" cy="1907100"/>
          </a:xfrm>
          <a:prstGeom prst="rect">
            <a:avLst/>
          </a:prstGeom>
          <a:solidFill>
            <a:schemeClr val="accent5"/>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sz="5900">
                <a:solidFill>
                  <a:schemeClr val="lt1"/>
                </a:solidFill>
              </a:rPr>
              <a:t>THANK YOU</a:t>
            </a:r>
            <a:endParaRPr sz="59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0" y="0"/>
            <a:ext cx="9144000" cy="1419300"/>
          </a:xfrm>
          <a:prstGeom prst="rect">
            <a:avLst/>
          </a:prstGeom>
          <a:solidFill>
            <a:srgbClr val="C9DAF8"/>
          </a:solidFill>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GB"/>
              <a:t>OVERVIEW </a:t>
            </a:r>
            <a:endParaRPr/>
          </a:p>
        </p:txBody>
      </p:sp>
      <p:sp>
        <p:nvSpPr>
          <p:cNvPr id="284" name="Google Shape;284;p14"/>
          <p:cNvSpPr txBox="1"/>
          <p:nvPr/>
        </p:nvSpPr>
        <p:spPr>
          <a:xfrm>
            <a:off x="0" y="1597877"/>
            <a:ext cx="9144000" cy="2002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Char char="●"/>
            </a:pPr>
            <a:r>
              <a:rPr lang="en-GB" sz="1700">
                <a:latin typeface="Nunito"/>
                <a:ea typeface="Nunito"/>
                <a:cs typeface="Nunito"/>
                <a:sym typeface="Nunito"/>
              </a:rPr>
              <a:t>Search Algorithm</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GB" sz="1700">
                <a:latin typeface="Nunito"/>
                <a:ea typeface="Nunito"/>
                <a:cs typeface="Nunito"/>
                <a:sym typeface="Nunito"/>
              </a:rPr>
              <a:t>Classical VS Quantum</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GB" sz="1700">
                <a:latin typeface="Nunito"/>
                <a:ea typeface="Nunito"/>
                <a:cs typeface="Nunito"/>
                <a:sym typeface="Nunito"/>
              </a:rPr>
              <a:t>Grover’s Search Algorithm</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GB" sz="1700">
                <a:latin typeface="Nunito"/>
                <a:ea typeface="Nunito"/>
                <a:cs typeface="Nunito"/>
                <a:sym typeface="Nunito"/>
              </a:rPr>
              <a:t>Quantum Partial Search</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GB" sz="1700">
                <a:latin typeface="Nunito"/>
                <a:ea typeface="Nunito"/>
                <a:cs typeface="Nunito"/>
                <a:sym typeface="Nunito"/>
              </a:rPr>
              <a:t>Applications of Quantum Search</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GB" sz="1700">
                <a:latin typeface="Nunito"/>
                <a:ea typeface="Nunito"/>
                <a:cs typeface="Nunito"/>
                <a:sym typeface="Nunito"/>
              </a:rPr>
              <a:t>Conclusion</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GB" sz="1700">
                <a:latin typeface="Nunito"/>
                <a:ea typeface="Nunito"/>
                <a:cs typeface="Nunito"/>
                <a:sym typeface="Nunito"/>
              </a:rPr>
              <a:t>References </a:t>
            </a:r>
            <a:endParaRPr sz="17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0" y="0"/>
            <a:ext cx="9144000" cy="1356300"/>
          </a:xfrm>
          <a:prstGeom prst="rect">
            <a:avLst/>
          </a:prstGeom>
          <a:solidFill>
            <a:srgbClr val="660000"/>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r>
              <a:rPr lang="en-GB">
                <a:solidFill>
                  <a:schemeClr val="lt1"/>
                </a:solidFill>
              </a:rPr>
              <a:t>SEARCH ALGORITHM</a:t>
            </a:r>
            <a:endParaRPr>
              <a:solidFill>
                <a:schemeClr val="lt1"/>
              </a:solidFill>
            </a:endParaRPr>
          </a:p>
        </p:txBody>
      </p:sp>
      <p:sp>
        <p:nvSpPr>
          <p:cNvPr id="290" name="Google Shape;290;p15"/>
          <p:cNvSpPr txBox="1"/>
          <p:nvPr>
            <p:ph idx="1" type="body"/>
          </p:nvPr>
        </p:nvSpPr>
        <p:spPr>
          <a:xfrm>
            <a:off x="704800" y="1356375"/>
            <a:ext cx="7868700" cy="2753100"/>
          </a:xfrm>
          <a:prstGeom prst="rect">
            <a:avLst/>
          </a:prstGeom>
        </p:spPr>
        <p:txBody>
          <a:bodyPr anchorCtr="0" anchor="t" bIns="91425" lIns="91425" spcFirstLastPara="1" rIns="91425" wrap="square" tIns="91425">
            <a:noAutofit/>
          </a:bodyPr>
          <a:lstStyle/>
          <a:p>
            <a:pPr indent="-361950" lvl="0" marL="457200" rtl="0" algn="l">
              <a:lnSpc>
                <a:spcPct val="105000"/>
              </a:lnSpc>
              <a:spcBef>
                <a:spcPts val="1500"/>
              </a:spcBef>
              <a:spcAft>
                <a:spcPts val="0"/>
              </a:spcAft>
              <a:buSzPts val="2100"/>
              <a:buChar char="●"/>
            </a:pPr>
            <a:r>
              <a:rPr lang="en-GB" sz="2100"/>
              <a:t>The search problem can be described informally as finding an item possessing a specific property, in a given set of N items.</a:t>
            </a:r>
            <a:endParaRPr sz="2100"/>
          </a:p>
          <a:p>
            <a:pPr indent="-361950" lvl="0" marL="457200" rtl="0" algn="l">
              <a:lnSpc>
                <a:spcPct val="105000"/>
              </a:lnSpc>
              <a:spcBef>
                <a:spcPts val="1500"/>
              </a:spcBef>
              <a:spcAft>
                <a:spcPts val="0"/>
              </a:spcAft>
              <a:buSzPts val="2100"/>
              <a:buChar char="●"/>
            </a:pPr>
            <a:r>
              <a:rPr lang="en-GB" sz="2100"/>
              <a:t>A search algorithm is one that retrieves the desired information or path from a specific search space, where instances can be categorical or continuous.   </a:t>
            </a:r>
            <a:endParaRPr sz="2100"/>
          </a:p>
          <a:p>
            <a:pPr indent="-361950" lvl="0" marL="457200" rtl="0" algn="l">
              <a:lnSpc>
                <a:spcPct val="105000"/>
              </a:lnSpc>
              <a:spcBef>
                <a:spcPts val="1500"/>
              </a:spcBef>
              <a:spcAft>
                <a:spcPts val="0"/>
              </a:spcAft>
              <a:buSzPts val="2100"/>
              <a:buChar char="●"/>
            </a:pPr>
            <a:r>
              <a:rPr lang="en-GB" sz="2100"/>
              <a:t>The time complexity and space complexity of an algorithm determine its efficiency.  </a:t>
            </a:r>
            <a:endParaRPr sz="2100"/>
          </a:p>
          <a:p>
            <a:pPr indent="0" lvl="0" marL="0" rtl="0" algn="l">
              <a:lnSpc>
                <a:spcPct val="105000"/>
              </a:lnSpc>
              <a:spcBef>
                <a:spcPts val="15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0" y="0"/>
            <a:ext cx="9144000" cy="1517400"/>
          </a:xfrm>
          <a:prstGeom prst="rect">
            <a:avLst/>
          </a:prstGeom>
          <a:solidFill>
            <a:srgbClr val="274E13"/>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                      </a:t>
            </a:r>
            <a:r>
              <a:rPr lang="en-GB">
                <a:solidFill>
                  <a:schemeClr val="lt1"/>
                </a:solidFill>
              </a:rPr>
              <a:t>CLASSICAL VS QUANTUM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sz="1100">
                <a:solidFill>
                  <a:schemeClr val="lt1"/>
                </a:solidFill>
              </a:rPr>
              <a:t>Leider, A., Siddiqui, S., Sabol, D.A. and Tappert, C.C., 2019, October. Quantum computer search algorithms: Can we outperform the classical search algorithms?.</a:t>
            </a:r>
            <a:endParaRPr sz="1100">
              <a:solidFill>
                <a:schemeClr val="lt1"/>
              </a:solidFill>
            </a:endParaRPr>
          </a:p>
        </p:txBody>
      </p:sp>
      <p:sp>
        <p:nvSpPr>
          <p:cNvPr id="296" name="Google Shape;296;p16"/>
          <p:cNvSpPr txBox="1"/>
          <p:nvPr>
            <p:ph idx="1" type="body"/>
          </p:nvPr>
        </p:nvSpPr>
        <p:spPr>
          <a:xfrm>
            <a:off x="361800" y="1517450"/>
            <a:ext cx="8420400" cy="2484600"/>
          </a:xfrm>
          <a:prstGeom prst="rect">
            <a:avLst/>
          </a:prstGeom>
        </p:spPr>
        <p:txBody>
          <a:bodyPr anchorCtr="0" anchor="t" bIns="91425" lIns="91425" spcFirstLastPara="1" rIns="91425" wrap="square" tIns="91425">
            <a:noAutofit/>
          </a:bodyPr>
          <a:lstStyle/>
          <a:p>
            <a:pPr indent="-346075" lvl="0" marL="457200" rtl="0" algn="l">
              <a:spcBef>
                <a:spcPts val="2000"/>
              </a:spcBef>
              <a:spcAft>
                <a:spcPts val="0"/>
              </a:spcAft>
              <a:buClr>
                <a:srgbClr val="282829"/>
              </a:buClr>
              <a:buSzPts val="1850"/>
              <a:buChar char="●"/>
            </a:pPr>
            <a:r>
              <a:rPr lang="en-GB" sz="1850">
                <a:solidFill>
                  <a:srgbClr val="282829"/>
                </a:solidFill>
                <a:highlight>
                  <a:srgbClr val="FFFFFF"/>
                </a:highlight>
              </a:rPr>
              <a:t>While classical computers only perform operations by manipulating binary bits with the values 0 and 1, quantum bits can represent data in multiple states. </a:t>
            </a:r>
            <a:endParaRPr sz="1850">
              <a:solidFill>
                <a:srgbClr val="282829"/>
              </a:solidFill>
              <a:highlight>
                <a:srgbClr val="FFFFFF"/>
              </a:highlight>
            </a:endParaRPr>
          </a:p>
          <a:p>
            <a:pPr indent="-346075" lvl="0" marL="457200" rtl="0" algn="l">
              <a:spcBef>
                <a:spcPts val="2000"/>
              </a:spcBef>
              <a:spcAft>
                <a:spcPts val="0"/>
              </a:spcAft>
              <a:buClr>
                <a:srgbClr val="282829"/>
              </a:buClr>
              <a:buSzPts val="1850"/>
              <a:buChar char="●"/>
            </a:pPr>
            <a:r>
              <a:rPr lang="en-GB" sz="1850">
                <a:solidFill>
                  <a:srgbClr val="282829"/>
                </a:solidFill>
                <a:highlight>
                  <a:srgbClr val="FFFFFF"/>
                </a:highlight>
              </a:rPr>
              <a:t>The property of inheriting multiple states at the same time (superposition)  provides quantum computers with enormous power over classical computers.</a:t>
            </a:r>
            <a:endParaRPr sz="1850">
              <a:solidFill>
                <a:srgbClr val="282829"/>
              </a:solidFill>
              <a:highlight>
                <a:srgbClr val="FFFFFF"/>
              </a:highlight>
            </a:endParaRPr>
          </a:p>
          <a:p>
            <a:pPr indent="-346075" lvl="0" marL="457200" rtl="0" algn="l">
              <a:spcBef>
                <a:spcPts val="2000"/>
              </a:spcBef>
              <a:spcAft>
                <a:spcPts val="0"/>
              </a:spcAft>
              <a:buClr>
                <a:srgbClr val="282829"/>
              </a:buClr>
              <a:buSzPts val="1850"/>
              <a:buChar char="●"/>
            </a:pPr>
            <a:r>
              <a:rPr lang="en-GB" sz="1850">
                <a:solidFill>
                  <a:srgbClr val="282829"/>
                </a:solidFill>
                <a:highlight>
                  <a:srgbClr val="FFFFFF"/>
                </a:highlight>
              </a:rPr>
              <a:t>The algorithms designed on quantum computers to solve search queries can yield result significantly faster than the classical algorithms.</a:t>
            </a:r>
            <a:endParaRPr sz="1850">
              <a:solidFill>
                <a:srgbClr val="282829"/>
              </a:solidFill>
              <a:highlight>
                <a:srgbClr val="FFFFFF"/>
              </a:highlight>
            </a:endParaRPr>
          </a:p>
          <a:p>
            <a:pPr indent="0" lvl="0" marL="0" rtl="0" algn="l">
              <a:spcBef>
                <a:spcPts val="2000"/>
              </a:spcBef>
              <a:spcAft>
                <a:spcPts val="1200"/>
              </a:spcAft>
              <a:buNone/>
            </a:pPr>
            <a:r>
              <a:t/>
            </a:r>
            <a:endParaRPr sz="1550">
              <a:solidFill>
                <a:srgbClr val="282829"/>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0" name="Shape 300"/>
        <p:cNvGrpSpPr/>
        <p:nvPr/>
      </p:nvGrpSpPr>
      <p:grpSpPr>
        <a:xfrm>
          <a:off x="0" y="0"/>
          <a:ext cx="0" cy="0"/>
          <a:chOff x="0" y="0"/>
          <a:chExt cx="0" cy="0"/>
        </a:xfrm>
      </p:grpSpPr>
      <p:sp>
        <p:nvSpPr>
          <p:cNvPr id="301" name="Google Shape;301;p17"/>
          <p:cNvSpPr txBox="1"/>
          <p:nvPr>
            <p:ph idx="1" type="body"/>
          </p:nvPr>
        </p:nvSpPr>
        <p:spPr>
          <a:xfrm>
            <a:off x="1276950" y="389450"/>
            <a:ext cx="7030500" cy="17325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50">
                <a:solidFill>
                  <a:srgbClr val="282829"/>
                </a:solidFill>
                <a:highlight>
                  <a:srgbClr val="FFFFFF"/>
                </a:highlight>
              </a:rPr>
              <a:t>Suppose there are N items in a database.The task is to search for an item in the given database.</a:t>
            </a:r>
            <a:endParaRPr sz="1650">
              <a:solidFill>
                <a:srgbClr val="282829"/>
              </a:solidFill>
              <a:highlight>
                <a:srgbClr val="FFFFFF"/>
              </a:highlight>
            </a:endParaRPr>
          </a:p>
          <a:p>
            <a:pPr indent="0" lvl="0" marL="0" rtl="0" algn="l">
              <a:spcBef>
                <a:spcPts val="1200"/>
              </a:spcBef>
              <a:spcAft>
                <a:spcPts val="1200"/>
              </a:spcAft>
              <a:buNone/>
            </a:pPr>
            <a:r>
              <a:rPr lang="en-GB" sz="1650">
                <a:solidFill>
                  <a:srgbClr val="282829"/>
                </a:solidFill>
                <a:highlight>
                  <a:srgbClr val="FFFFFF"/>
                </a:highlight>
              </a:rPr>
              <a:t>Classically, searching an unsorted database requires a linear search, which is O(N) in time. But in the case of quantum search, it takes O(√ N) to find the item from the database.</a:t>
            </a:r>
            <a:endParaRPr/>
          </a:p>
        </p:txBody>
      </p:sp>
      <p:graphicFrame>
        <p:nvGraphicFramePr>
          <p:cNvPr id="302" name="Google Shape;302;p17"/>
          <p:cNvGraphicFramePr/>
          <p:nvPr/>
        </p:nvGraphicFramePr>
        <p:xfrm>
          <a:off x="1509800" y="2403075"/>
          <a:ext cx="3000000" cy="3000000"/>
        </p:xfrm>
        <a:graphic>
          <a:graphicData uri="http://schemas.openxmlformats.org/drawingml/2006/table">
            <a:tbl>
              <a:tblPr>
                <a:noFill/>
                <a:tableStyleId>{5FFD6FD5-8FE7-4E6C-A16C-A1ED81117A7D}</a:tableStyleId>
              </a:tblPr>
              <a:tblGrid>
                <a:gridCol w="3149500"/>
                <a:gridCol w="3149500"/>
              </a:tblGrid>
              <a:tr h="557575">
                <a:tc>
                  <a:txBody>
                    <a:bodyPr/>
                    <a:lstStyle/>
                    <a:p>
                      <a:pPr indent="0" lvl="0" marL="0" rtl="0" algn="ctr">
                        <a:spcBef>
                          <a:spcPts val="0"/>
                        </a:spcBef>
                        <a:spcAft>
                          <a:spcPts val="0"/>
                        </a:spcAft>
                        <a:buNone/>
                      </a:pPr>
                      <a:r>
                        <a:rPr lang="en-GB" sz="1700" u="sng">
                          <a:solidFill>
                            <a:srgbClr val="FFFFFF"/>
                          </a:solidFill>
                          <a:latin typeface="Comic Sans MS"/>
                          <a:ea typeface="Comic Sans MS"/>
                          <a:cs typeface="Comic Sans MS"/>
                          <a:sym typeface="Comic Sans MS"/>
                        </a:rPr>
                        <a:t>CLASSICAL SEARCH</a:t>
                      </a:r>
                      <a:endParaRPr sz="1700" u="sng">
                        <a:solidFill>
                          <a:srgbClr val="FFFFFF"/>
                        </a:solidFill>
                        <a:latin typeface="Comic Sans MS"/>
                        <a:ea typeface="Comic Sans MS"/>
                        <a:cs typeface="Comic Sans MS"/>
                        <a:sym typeface="Comic Sans M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5818E"/>
                    </a:solidFill>
                  </a:tcPr>
                </a:tc>
                <a:tc>
                  <a:txBody>
                    <a:bodyPr/>
                    <a:lstStyle/>
                    <a:p>
                      <a:pPr indent="0" lvl="0" marL="0" rtl="0" algn="ctr">
                        <a:spcBef>
                          <a:spcPts val="0"/>
                        </a:spcBef>
                        <a:spcAft>
                          <a:spcPts val="0"/>
                        </a:spcAft>
                        <a:buNone/>
                      </a:pPr>
                      <a:r>
                        <a:rPr lang="en-GB" sz="1700" u="sng">
                          <a:solidFill>
                            <a:srgbClr val="FFFFFF"/>
                          </a:solidFill>
                          <a:latin typeface="Comic Sans MS"/>
                          <a:ea typeface="Comic Sans MS"/>
                          <a:cs typeface="Comic Sans MS"/>
                          <a:sym typeface="Comic Sans MS"/>
                        </a:rPr>
                        <a:t>QUANTUM SEARCH</a:t>
                      </a:r>
                      <a:endParaRPr sz="1700" u="sng">
                        <a:solidFill>
                          <a:srgbClr val="FFFFFF"/>
                        </a:solidFill>
                        <a:latin typeface="Comic Sans MS"/>
                        <a:ea typeface="Comic Sans MS"/>
                        <a:cs typeface="Comic Sans MS"/>
                        <a:sym typeface="Comic Sans M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5818E"/>
                    </a:solidFill>
                  </a:tcPr>
                </a:tc>
              </a:tr>
              <a:tr h="701000">
                <a:tc>
                  <a:txBody>
                    <a:bodyPr/>
                    <a:lstStyle/>
                    <a:p>
                      <a:pPr indent="0" lvl="0" marL="0" rtl="0" algn="ctr">
                        <a:spcBef>
                          <a:spcPts val="0"/>
                        </a:spcBef>
                        <a:spcAft>
                          <a:spcPts val="0"/>
                        </a:spcAft>
                        <a:buNone/>
                      </a:pPr>
                      <a:r>
                        <a:rPr b="1" lang="en-GB" sz="1700">
                          <a:solidFill>
                            <a:srgbClr val="FFFFFF"/>
                          </a:solidFill>
                          <a:latin typeface="Nunito"/>
                          <a:ea typeface="Nunito"/>
                          <a:cs typeface="Nunito"/>
                          <a:sym typeface="Nunito"/>
                        </a:rPr>
                        <a:t>Sequentially try all N possibilities</a:t>
                      </a:r>
                      <a:endParaRPr b="1" sz="1700">
                        <a:solidFill>
                          <a:srgbClr val="FFFFFF"/>
                        </a:solidFill>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C343D"/>
                    </a:solidFill>
                  </a:tcPr>
                </a:tc>
                <a:tc>
                  <a:txBody>
                    <a:bodyPr/>
                    <a:lstStyle/>
                    <a:p>
                      <a:pPr indent="0" lvl="0" marL="0" rtl="0" algn="ctr">
                        <a:spcBef>
                          <a:spcPts val="0"/>
                        </a:spcBef>
                        <a:spcAft>
                          <a:spcPts val="0"/>
                        </a:spcAft>
                        <a:buNone/>
                      </a:pPr>
                      <a:r>
                        <a:rPr b="1" lang="en-GB" sz="1700">
                          <a:solidFill>
                            <a:srgbClr val="FFFFFF"/>
                          </a:solidFill>
                          <a:latin typeface="Nunito"/>
                          <a:ea typeface="Nunito"/>
                          <a:cs typeface="Nunito"/>
                          <a:sym typeface="Nunito"/>
                        </a:rPr>
                        <a:t>Simultaneously try all possibilities</a:t>
                      </a:r>
                      <a:endParaRPr b="1" sz="1700">
                        <a:solidFill>
                          <a:srgbClr val="FFFFFF"/>
                        </a:solidFill>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C343D"/>
                    </a:solidFill>
                  </a:tcPr>
                </a:tc>
              </a:tr>
              <a:tr h="701000">
                <a:tc>
                  <a:txBody>
                    <a:bodyPr/>
                    <a:lstStyle/>
                    <a:p>
                      <a:pPr indent="0" lvl="0" marL="0" rtl="0" algn="ctr">
                        <a:spcBef>
                          <a:spcPts val="0"/>
                        </a:spcBef>
                        <a:spcAft>
                          <a:spcPts val="0"/>
                        </a:spcAft>
                        <a:buNone/>
                      </a:pPr>
                      <a:r>
                        <a:rPr b="1" lang="en-GB" sz="1700">
                          <a:solidFill>
                            <a:srgbClr val="FFFFFF"/>
                          </a:solidFill>
                          <a:latin typeface="Nunito"/>
                          <a:ea typeface="Nunito"/>
                          <a:cs typeface="Nunito"/>
                          <a:sym typeface="Nunito"/>
                        </a:rPr>
                        <a:t>Average search steps :  N/2</a:t>
                      </a:r>
                      <a:endParaRPr b="1" sz="1700">
                        <a:solidFill>
                          <a:srgbClr val="FFFFFF"/>
                        </a:solidFill>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C343D"/>
                    </a:solidFill>
                  </a:tcPr>
                </a:tc>
                <a:tc>
                  <a:txBody>
                    <a:bodyPr/>
                    <a:lstStyle/>
                    <a:p>
                      <a:pPr indent="0" lvl="0" marL="0" rtl="0" algn="ctr">
                        <a:spcBef>
                          <a:spcPts val="0"/>
                        </a:spcBef>
                        <a:spcAft>
                          <a:spcPts val="0"/>
                        </a:spcAft>
                        <a:buNone/>
                      </a:pPr>
                      <a:r>
                        <a:rPr b="1" lang="en-GB" sz="1700">
                          <a:solidFill>
                            <a:srgbClr val="FFFFFF"/>
                          </a:solidFill>
                          <a:latin typeface="Nunito"/>
                          <a:ea typeface="Nunito"/>
                          <a:cs typeface="Nunito"/>
                          <a:sym typeface="Nunito"/>
                        </a:rPr>
                        <a:t>Average search steps :  N^(½)</a:t>
                      </a:r>
                      <a:endParaRPr b="1" sz="1700">
                        <a:solidFill>
                          <a:srgbClr val="FFFFFF"/>
                        </a:solidFill>
                        <a:latin typeface="Nunito"/>
                        <a:ea typeface="Nunito"/>
                        <a:cs typeface="Nunito"/>
                        <a:sym typeface="Nunito"/>
                      </a:endParaRPr>
                    </a:p>
                    <a:p>
                      <a:pPr indent="0" lvl="0" marL="0" rtl="0" algn="ctr">
                        <a:spcBef>
                          <a:spcPts val="0"/>
                        </a:spcBef>
                        <a:spcAft>
                          <a:spcPts val="0"/>
                        </a:spcAft>
                        <a:buNone/>
                      </a:pPr>
                      <a:r>
                        <a:t/>
                      </a:r>
                      <a:endParaRPr b="1" sz="1700">
                        <a:solidFill>
                          <a:srgbClr val="FFFFFF"/>
                        </a:solidFill>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C343D"/>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06" name="Shape 306"/>
        <p:cNvGrpSpPr/>
        <p:nvPr/>
      </p:nvGrpSpPr>
      <p:grpSpPr>
        <a:xfrm>
          <a:off x="0" y="0"/>
          <a:ext cx="0" cy="0"/>
          <a:chOff x="0" y="0"/>
          <a:chExt cx="0" cy="0"/>
        </a:xfrm>
      </p:grpSpPr>
      <p:sp>
        <p:nvSpPr>
          <p:cNvPr id="307" name="Google Shape;307;p18"/>
          <p:cNvSpPr txBox="1"/>
          <p:nvPr>
            <p:ph type="title"/>
          </p:nvPr>
        </p:nvSpPr>
        <p:spPr>
          <a:xfrm>
            <a:off x="0" y="0"/>
            <a:ext cx="9144000" cy="1329600"/>
          </a:xfrm>
          <a:prstGeom prst="rect">
            <a:avLst/>
          </a:prstGeom>
          <a:solidFill>
            <a:srgbClr val="0C343D"/>
          </a:solidFill>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                            </a:t>
            </a:r>
            <a:r>
              <a:rPr lang="en-GB">
                <a:solidFill>
                  <a:schemeClr val="lt1"/>
                </a:solidFill>
              </a:rPr>
              <a:t>GROVER’S ALGORITHM</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sz="1600">
                <a:solidFill>
                  <a:schemeClr val="lt1"/>
                </a:solidFill>
              </a:rPr>
              <a:t>Giri, P.R. and Korepin, V.E., 2017. A review on quantum search algorithms</a:t>
            </a:r>
            <a:endParaRPr sz="1600">
              <a:solidFill>
                <a:schemeClr val="lt1"/>
              </a:solidFill>
            </a:endParaRPr>
          </a:p>
          <a:p>
            <a:pPr indent="0" lvl="0" marL="0" rtl="0" algn="l">
              <a:spcBef>
                <a:spcPts val="0"/>
              </a:spcBef>
              <a:spcAft>
                <a:spcPts val="0"/>
              </a:spcAft>
              <a:buNone/>
            </a:pPr>
            <a:r>
              <a:rPr lang="en-GB" sz="1600">
                <a:solidFill>
                  <a:schemeClr val="lt1"/>
                </a:solidFill>
              </a:rPr>
              <a:t>Jozsa, R., 1999. Searching in Grover's algorithm</a:t>
            </a:r>
            <a:endParaRPr sz="1600">
              <a:solidFill>
                <a:schemeClr val="lt1"/>
              </a:solidFill>
            </a:endParaRPr>
          </a:p>
        </p:txBody>
      </p:sp>
      <p:sp>
        <p:nvSpPr>
          <p:cNvPr id="308" name="Google Shape;308;p18"/>
          <p:cNvSpPr txBox="1"/>
          <p:nvPr>
            <p:ph idx="1" type="body"/>
          </p:nvPr>
        </p:nvSpPr>
        <p:spPr>
          <a:xfrm>
            <a:off x="483450" y="1490675"/>
            <a:ext cx="8433600" cy="34380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1000"/>
              </a:spcBef>
              <a:spcAft>
                <a:spcPts val="0"/>
              </a:spcAft>
              <a:buClr>
                <a:srgbClr val="222222"/>
              </a:buClr>
              <a:buSzPts val="1800"/>
              <a:buChar char="●"/>
            </a:pPr>
            <a:r>
              <a:rPr b="1" lang="en-GB" sz="1800">
                <a:solidFill>
                  <a:srgbClr val="222222"/>
                </a:solidFill>
              </a:rPr>
              <a:t>O</a:t>
            </a:r>
            <a:r>
              <a:rPr b="1" lang="en-GB" sz="1800">
                <a:solidFill>
                  <a:srgbClr val="222222"/>
                </a:solidFill>
              </a:rPr>
              <a:t>ne of the most important quantum search algorithm.</a:t>
            </a:r>
            <a:endParaRPr b="1" sz="1800">
              <a:solidFill>
                <a:srgbClr val="222222"/>
              </a:solidFill>
            </a:endParaRPr>
          </a:p>
          <a:p>
            <a:pPr indent="-342900" lvl="0" marL="457200" rtl="0" algn="l">
              <a:spcBef>
                <a:spcPts val="1200"/>
              </a:spcBef>
              <a:spcAft>
                <a:spcPts val="0"/>
              </a:spcAft>
              <a:buSzPts val="1800"/>
              <a:buFont typeface="Nunito Medium"/>
              <a:buChar char="●"/>
            </a:pPr>
            <a:r>
              <a:rPr b="1" lang="en-GB" sz="1800">
                <a:solidFill>
                  <a:srgbClr val="222222"/>
                </a:solidFill>
              </a:rPr>
              <a:t>Proposed by Lov Grover in 1996</a:t>
            </a:r>
            <a:r>
              <a:rPr lang="en-GB" sz="1800">
                <a:latin typeface="Nunito Medium"/>
                <a:ea typeface="Nunito Medium"/>
                <a:cs typeface="Nunito Medium"/>
                <a:sym typeface="Nunito Medium"/>
              </a:rPr>
              <a:t>.</a:t>
            </a:r>
            <a:endParaRPr sz="1800">
              <a:latin typeface="Nunito Medium"/>
              <a:ea typeface="Nunito Medium"/>
              <a:cs typeface="Nunito Medium"/>
              <a:sym typeface="Nunito Medium"/>
            </a:endParaRPr>
          </a:p>
          <a:p>
            <a:pPr indent="-342900" lvl="0" marL="457200" rtl="0" algn="l">
              <a:spcBef>
                <a:spcPts val="1000"/>
              </a:spcBef>
              <a:spcAft>
                <a:spcPts val="0"/>
              </a:spcAft>
              <a:buClr>
                <a:srgbClr val="000000"/>
              </a:buClr>
              <a:buSzPts val="1800"/>
              <a:buChar char="●"/>
            </a:pPr>
            <a:r>
              <a:rPr lang="en-GB" sz="1800">
                <a:solidFill>
                  <a:srgbClr val="000000"/>
                </a:solidFill>
                <a:highlight>
                  <a:srgbClr val="FFFFFF"/>
                </a:highlight>
              </a:rPr>
              <a:t>Quantum algorithm for searching an unsorted database with </a:t>
            </a:r>
            <a:r>
              <a:rPr i="1" lang="en-GB" sz="1800">
                <a:solidFill>
                  <a:srgbClr val="000000"/>
                </a:solidFill>
                <a:highlight>
                  <a:srgbClr val="FFFFFF"/>
                </a:highlight>
              </a:rPr>
              <a:t>N</a:t>
            </a:r>
            <a:r>
              <a:rPr lang="en-GB" sz="1800">
                <a:solidFill>
                  <a:srgbClr val="000000"/>
                </a:solidFill>
                <a:highlight>
                  <a:srgbClr val="FFFFFF"/>
                </a:highlight>
              </a:rPr>
              <a:t> entries in </a:t>
            </a:r>
            <a:r>
              <a:rPr i="1" lang="en-GB" sz="1800">
                <a:solidFill>
                  <a:srgbClr val="000000"/>
                </a:solidFill>
                <a:highlight>
                  <a:srgbClr val="FFFFFF"/>
                </a:highlight>
              </a:rPr>
              <a:t>O(</a:t>
            </a:r>
            <a:r>
              <a:rPr lang="en-GB" sz="1800">
                <a:solidFill>
                  <a:srgbClr val="282829"/>
                </a:solidFill>
                <a:highlight>
                  <a:srgbClr val="FFFFFF"/>
                </a:highlight>
              </a:rPr>
              <a:t>√ N</a:t>
            </a:r>
            <a:r>
              <a:rPr i="1" lang="en-GB" sz="1800">
                <a:solidFill>
                  <a:srgbClr val="000000"/>
                </a:solidFill>
                <a:highlight>
                  <a:srgbClr val="FFFFFF"/>
                </a:highlight>
              </a:rPr>
              <a:t>)</a:t>
            </a:r>
            <a:r>
              <a:rPr lang="en-GB" sz="1800">
                <a:solidFill>
                  <a:srgbClr val="000000"/>
                </a:solidFill>
                <a:highlight>
                  <a:srgbClr val="FFFFFF"/>
                </a:highlight>
              </a:rPr>
              <a:t> time and using </a:t>
            </a:r>
            <a:r>
              <a:rPr i="1" lang="en-GB" sz="1800">
                <a:solidFill>
                  <a:srgbClr val="000000"/>
                </a:solidFill>
                <a:highlight>
                  <a:srgbClr val="FFFFFF"/>
                </a:highlight>
              </a:rPr>
              <a:t>O(</a:t>
            </a:r>
            <a:r>
              <a:rPr lang="en-GB" sz="1800">
                <a:solidFill>
                  <a:srgbClr val="000000"/>
                </a:solidFill>
                <a:highlight>
                  <a:srgbClr val="FFFFFF"/>
                </a:highlight>
              </a:rPr>
              <a:t>log</a:t>
            </a:r>
            <a:r>
              <a:rPr i="1" lang="en-GB" sz="1800">
                <a:solidFill>
                  <a:srgbClr val="000000"/>
                </a:solidFill>
                <a:highlight>
                  <a:srgbClr val="FFFFFF"/>
                </a:highlight>
              </a:rPr>
              <a:t>N)</a:t>
            </a:r>
            <a:r>
              <a:rPr lang="en-GB" sz="1800">
                <a:solidFill>
                  <a:srgbClr val="000000"/>
                </a:solidFill>
                <a:highlight>
                  <a:srgbClr val="FFFFFF"/>
                </a:highlight>
              </a:rPr>
              <a:t> storage space</a:t>
            </a:r>
            <a:endParaRPr sz="1800">
              <a:solidFill>
                <a:srgbClr val="000000"/>
              </a:solidFill>
              <a:highlight>
                <a:srgbClr val="FFFFFF"/>
              </a:highlight>
            </a:endParaRPr>
          </a:p>
          <a:p>
            <a:pPr indent="-342900" lvl="0" marL="457200" rtl="0" algn="l">
              <a:spcBef>
                <a:spcPts val="1000"/>
              </a:spcBef>
              <a:spcAft>
                <a:spcPts val="0"/>
              </a:spcAft>
              <a:buClr>
                <a:srgbClr val="000000"/>
              </a:buClr>
              <a:buSzPts val="1800"/>
              <a:buChar char="●"/>
            </a:pPr>
            <a:r>
              <a:rPr lang="en-GB" sz="1800">
                <a:solidFill>
                  <a:srgbClr val="000000"/>
                </a:solidFill>
                <a:highlight>
                  <a:srgbClr val="FFFFFF"/>
                </a:highlight>
              </a:rPr>
              <a:t>This algorithm can speed up an unstructured search problem quadratically.</a:t>
            </a:r>
            <a:endParaRPr sz="1800">
              <a:solidFill>
                <a:srgbClr val="000000"/>
              </a:solidFill>
              <a:highlight>
                <a:srgbClr val="FFFFFF"/>
              </a:highlight>
            </a:endParaRPr>
          </a:p>
          <a:p>
            <a:pPr indent="-342900" lvl="0" marL="457200" rtl="0" algn="l">
              <a:spcBef>
                <a:spcPts val="1000"/>
              </a:spcBef>
              <a:spcAft>
                <a:spcPts val="1200"/>
              </a:spcAft>
              <a:buClr>
                <a:srgbClr val="000000"/>
              </a:buClr>
              <a:buSzPts val="1800"/>
              <a:buChar char="●"/>
            </a:pPr>
            <a:r>
              <a:rPr lang="en-GB" sz="1800">
                <a:solidFill>
                  <a:srgbClr val="000000"/>
                </a:solidFill>
                <a:highlight>
                  <a:srgbClr val="FFFFFF"/>
                </a:highlight>
              </a:rPr>
              <a:t>Grover's algorithm is probabilistic.</a:t>
            </a:r>
            <a:endParaRPr sz="18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2" name="Shape 312"/>
        <p:cNvGrpSpPr/>
        <p:nvPr/>
      </p:nvGrpSpPr>
      <p:grpSpPr>
        <a:xfrm>
          <a:off x="0" y="0"/>
          <a:ext cx="0" cy="0"/>
          <a:chOff x="0" y="0"/>
          <a:chExt cx="0" cy="0"/>
        </a:xfrm>
      </p:grpSpPr>
      <p:sp>
        <p:nvSpPr>
          <p:cNvPr id="313" name="Google Shape;313;p19"/>
          <p:cNvSpPr txBox="1"/>
          <p:nvPr/>
        </p:nvSpPr>
        <p:spPr>
          <a:xfrm>
            <a:off x="40300" y="94000"/>
            <a:ext cx="91038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a:latin typeface="Nunito"/>
              <a:ea typeface="Nunito"/>
              <a:cs typeface="Nunito"/>
              <a:sym typeface="Nunito"/>
            </a:endParaRPr>
          </a:p>
        </p:txBody>
      </p:sp>
      <p:pic>
        <p:nvPicPr>
          <p:cNvPr id="314" name="Google Shape;314;p19"/>
          <p:cNvPicPr preferRelativeResize="0"/>
          <p:nvPr/>
        </p:nvPicPr>
        <p:blipFill>
          <a:blip r:embed="rId3">
            <a:alphaModFix/>
          </a:blip>
          <a:stretch>
            <a:fillRect/>
          </a:stretch>
        </p:blipFill>
        <p:spPr>
          <a:xfrm>
            <a:off x="558825" y="846075"/>
            <a:ext cx="7794300" cy="2323275"/>
          </a:xfrm>
          <a:prstGeom prst="rect">
            <a:avLst/>
          </a:prstGeom>
          <a:noFill/>
          <a:ln cap="flat" cmpd="sng" w="9525">
            <a:solidFill>
              <a:schemeClr val="lt1"/>
            </a:solidFill>
            <a:prstDash val="solid"/>
            <a:round/>
            <a:headEnd len="sm" w="sm" type="none"/>
            <a:tailEnd len="sm" w="sm" type="none"/>
          </a:ln>
        </p:spPr>
      </p:pic>
      <p:sp>
        <p:nvSpPr>
          <p:cNvPr id="315" name="Google Shape;315;p19"/>
          <p:cNvSpPr txBox="1"/>
          <p:nvPr/>
        </p:nvSpPr>
        <p:spPr>
          <a:xfrm>
            <a:off x="2524750" y="3652825"/>
            <a:ext cx="4901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Nunito"/>
                <a:ea typeface="Nunito"/>
                <a:cs typeface="Nunito"/>
                <a:sym typeface="Nunito"/>
              </a:rPr>
              <a:t>FIG 1 : Quantum circuit of Grover’s algorithm</a:t>
            </a:r>
            <a:endParaRPr b="1" sz="17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9" name="Shape 319"/>
        <p:cNvGrpSpPr/>
        <p:nvPr/>
      </p:nvGrpSpPr>
      <p:grpSpPr>
        <a:xfrm>
          <a:off x="0" y="0"/>
          <a:ext cx="0" cy="0"/>
          <a:chOff x="0" y="0"/>
          <a:chExt cx="0" cy="0"/>
        </a:xfrm>
      </p:grpSpPr>
      <p:sp>
        <p:nvSpPr>
          <p:cNvPr id="320" name="Google Shape;320;p20"/>
          <p:cNvSpPr txBox="1"/>
          <p:nvPr>
            <p:ph type="title"/>
          </p:nvPr>
        </p:nvSpPr>
        <p:spPr>
          <a:xfrm>
            <a:off x="0" y="0"/>
            <a:ext cx="9144000" cy="1275900"/>
          </a:xfrm>
          <a:prstGeom prst="rect">
            <a:avLst/>
          </a:prstGeom>
          <a:solidFill>
            <a:srgbClr val="20124D"/>
          </a:solidFill>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           </a:t>
            </a:r>
            <a:r>
              <a:rPr lang="en-GB">
                <a:solidFill>
                  <a:schemeClr val="lt1"/>
                </a:solidFill>
              </a:rPr>
              <a:t>QUANTUM PARTIAL SEARCH</a:t>
            </a:r>
            <a:endParaRPr>
              <a:solidFill>
                <a:schemeClr val="lt1"/>
              </a:solidFill>
            </a:endParaRPr>
          </a:p>
          <a:p>
            <a:pPr indent="0" lvl="0" marL="0" rtl="0" algn="l">
              <a:spcBef>
                <a:spcPts val="0"/>
              </a:spcBef>
              <a:spcAft>
                <a:spcPts val="0"/>
              </a:spcAft>
              <a:buNone/>
            </a:pPr>
            <a:r>
              <a:rPr lang="en-GB">
                <a:solidFill>
                  <a:schemeClr val="lt1"/>
                </a:solidFill>
              </a:rPr>
              <a:t> </a:t>
            </a:r>
            <a:r>
              <a:rPr lang="en-GB" sz="1500">
                <a:solidFill>
                  <a:schemeClr val="lt1"/>
                </a:solidFill>
              </a:rPr>
              <a:t>Korepin, V.E. and Grover, L.K., 2006. Simple algorithm for partial quantum search</a:t>
            </a:r>
            <a:endParaRPr sz="1500">
              <a:solidFill>
                <a:schemeClr val="lt1"/>
              </a:solidFill>
            </a:endParaRPr>
          </a:p>
        </p:txBody>
      </p:sp>
      <p:sp>
        <p:nvSpPr>
          <p:cNvPr id="321" name="Google Shape;321;p20"/>
          <p:cNvSpPr txBox="1"/>
          <p:nvPr>
            <p:ph idx="1" type="body"/>
          </p:nvPr>
        </p:nvSpPr>
        <p:spPr>
          <a:xfrm>
            <a:off x="1303800" y="1504100"/>
            <a:ext cx="7030500" cy="3129000"/>
          </a:xfrm>
          <a:prstGeom prst="rect">
            <a:avLst/>
          </a:prstGeom>
          <a:solidFill>
            <a:schemeClr val="lt1"/>
          </a:solidFill>
        </p:spPr>
        <p:txBody>
          <a:bodyPr anchorCtr="0" anchor="t" bIns="91425" lIns="91425" spcFirstLastPara="1" rIns="91425" wrap="square" tIns="91425">
            <a:noAutofit/>
          </a:bodyPr>
          <a:lstStyle/>
          <a:p>
            <a:pPr indent="-342900" lvl="0" marL="457200" rtl="0" algn="l">
              <a:lnSpc>
                <a:spcPct val="105000"/>
              </a:lnSpc>
              <a:spcBef>
                <a:spcPts val="2000"/>
              </a:spcBef>
              <a:spcAft>
                <a:spcPts val="0"/>
              </a:spcAft>
              <a:buSzPts val="1800"/>
              <a:buFont typeface="Nunito Medium"/>
              <a:buChar char="●"/>
            </a:pPr>
            <a:r>
              <a:rPr lang="en-GB" sz="1800">
                <a:latin typeface="Nunito Medium"/>
                <a:ea typeface="Nunito Medium"/>
                <a:cs typeface="Nunito Medium"/>
                <a:sym typeface="Nunito Medium"/>
              </a:rPr>
              <a:t>A </a:t>
            </a:r>
            <a:r>
              <a:rPr lang="en-GB" sz="1800">
                <a:latin typeface="Nunito Medium"/>
                <a:ea typeface="Nunito Medium"/>
                <a:cs typeface="Nunito Medium"/>
                <a:sym typeface="Nunito Medium"/>
              </a:rPr>
              <a:t>variant of Grover’s algorithm.</a:t>
            </a:r>
            <a:endParaRPr sz="1800">
              <a:latin typeface="Nunito Medium"/>
              <a:ea typeface="Nunito Medium"/>
              <a:cs typeface="Nunito Medium"/>
              <a:sym typeface="Nunito Medium"/>
            </a:endParaRPr>
          </a:p>
          <a:p>
            <a:pPr indent="-342900" lvl="0" marL="457200" rtl="0" algn="l">
              <a:lnSpc>
                <a:spcPct val="105000"/>
              </a:lnSpc>
              <a:spcBef>
                <a:spcPts val="2000"/>
              </a:spcBef>
              <a:spcAft>
                <a:spcPts val="0"/>
              </a:spcAft>
              <a:buSzPts val="1800"/>
              <a:buFont typeface="Nunito Medium"/>
              <a:buChar char="●"/>
            </a:pPr>
            <a:r>
              <a:rPr lang="en-GB" sz="1800">
                <a:latin typeface="Nunito Medium"/>
                <a:ea typeface="Nunito Medium"/>
                <a:cs typeface="Nunito Medium"/>
                <a:sym typeface="Nunito Medium"/>
              </a:rPr>
              <a:t>Does not find the exact location of the desired item. It basically divides the search space into chunks or blocks and yields the address of the block which might contain the desired item.</a:t>
            </a:r>
            <a:endParaRPr sz="1800">
              <a:latin typeface="Nunito Medium"/>
              <a:ea typeface="Nunito Medium"/>
              <a:cs typeface="Nunito Medium"/>
              <a:sym typeface="Nunito Medium"/>
            </a:endParaRPr>
          </a:p>
          <a:p>
            <a:pPr indent="-342900" lvl="0" marL="457200" rtl="0" algn="l">
              <a:lnSpc>
                <a:spcPct val="105000"/>
              </a:lnSpc>
              <a:spcBef>
                <a:spcPts val="2000"/>
              </a:spcBef>
              <a:spcAft>
                <a:spcPts val="0"/>
              </a:spcAft>
              <a:buSzPts val="1800"/>
              <a:buFont typeface="Nunito Medium"/>
              <a:buChar char="●"/>
            </a:pPr>
            <a:r>
              <a:rPr lang="en-GB" sz="1800">
                <a:latin typeface="Nunito Medium"/>
                <a:ea typeface="Nunito Medium"/>
                <a:cs typeface="Nunito Medium"/>
                <a:sym typeface="Nunito Medium"/>
              </a:rPr>
              <a:t>The Grover’s algorithm yields the answer in √ N steps whereas the partial algorithm would yield result faster by a numerical factor that depends on the number of blocks K. </a:t>
            </a:r>
            <a:endParaRPr sz="1800">
              <a:latin typeface="Nunito Medium"/>
              <a:ea typeface="Nunito Medium"/>
              <a:cs typeface="Nunito Medium"/>
              <a:sym typeface="Nunito Medium"/>
            </a:endParaRPr>
          </a:p>
          <a:p>
            <a:pPr indent="0" lvl="0" marL="457200" rtl="0" algn="l">
              <a:lnSpc>
                <a:spcPct val="105000"/>
              </a:lnSpc>
              <a:spcBef>
                <a:spcPts val="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4294967295" type="title"/>
          </p:nvPr>
        </p:nvSpPr>
        <p:spPr>
          <a:xfrm>
            <a:off x="0" y="987150"/>
            <a:ext cx="9144000" cy="1584600"/>
          </a:xfrm>
          <a:prstGeom prst="rect">
            <a:avLst/>
          </a:prstGeom>
          <a:solidFill>
            <a:srgbClr val="274E13"/>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sz="3000">
                <a:solidFill>
                  <a:schemeClr val="lt1"/>
                </a:solidFill>
              </a:rPr>
              <a:t>APPLICATIONS OF QUANTUM SEARCH</a:t>
            </a:r>
            <a:endParaRPr sz="3000">
              <a:solidFill>
                <a:schemeClr val="lt1"/>
              </a:solidFill>
            </a:endParaRPr>
          </a:p>
        </p:txBody>
      </p:sp>
      <p:sp>
        <p:nvSpPr>
          <p:cNvPr id="327" name="Google Shape;327;p21"/>
          <p:cNvSpPr txBox="1"/>
          <p:nvPr/>
        </p:nvSpPr>
        <p:spPr>
          <a:xfrm>
            <a:off x="0" y="3202672"/>
            <a:ext cx="9144000" cy="103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GB">
                <a:latin typeface="Nunito"/>
                <a:ea typeface="Nunito"/>
                <a:cs typeface="Nunito"/>
                <a:sym typeface="Nunito"/>
              </a:rPr>
              <a:t>Ambainis, A., 2005. Quantum search algorithms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Viamontes, G.F., Markov, I.L. and Hayes, J.P., 2005. Is quantum search practical?.</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