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DC7B-5314-4BD0-A478-FF2DF83D1A1D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51EA4-BB28-46D8-BAD3-AC65EFEF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9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51EA4-BB28-46D8-BAD3-AC65EFEF51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1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51EA4-BB28-46D8-BAD3-AC65EFEF51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8C6A1-E947-0EA9-3EFA-EDF5C8532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67F03F-9312-387A-CD99-3E3C0D21B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83BD6-B765-2B07-21A4-A897380B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A381DA-BFA5-19A1-9B07-9E8A139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9D475-EFF6-A993-B699-15633AD9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BB5E1-F7C9-C8F7-D6F3-C9D21DBA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9F5710-D6C1-FD8C-B0D8-BB2E0B21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048FE-9E36-00AB-B236-11417C8A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5F198D-83EB-8D78-C261-DFAF9045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FBD15-4724-B530-0B6D-838CE8EC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7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4B5776-4FB1-A3B4-8C17-0534780D4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990FAB-84E9-7289-5569-7F0FEC96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0E33B-0088-5529-416E-A4F47115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BE377-EAB3-7606-F8BA-2CDEC12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8DED0-04EF-FD2D-E4F6-66DE37E4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F7917-6268-FE4D-3722-EFC2E719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87445-81A4-1481-7080-539407AF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50B4A-030F-DADD-09D8-F3C7E789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5ABF2-8807-99D3-961D-C36FC49C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E5AAD-BAD5-4D37-9E4E-8C29A0F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EFC7-7DA1-AED8-9DE1-8957D769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547D6B-4845-F0F4-E1F6-93228C9E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7B4EB-AE94-8BE7-0CFE-99E7D61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78F82-EAF8-A62C-10FA-181E6997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A47F2C-B529-35F4-D058-86832582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0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3D640-BAEA-699A-F442-467C9BF2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3FBEC-19AE-8AF4-7BBD-60B33604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8EA43F-212D-3EBF-9281-19D07776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7E0202-F5D2-46A5-8A0C-BB63EFEB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7B3AF-B2C7-DD87-DB0D-C76F829A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F1B86C-29D3-3124-BF5A-FA502244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2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9012E-2594-EF33-EE2B-D166D809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1721E0-6CCA-EAFC-A557-CD3401FA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C5FAE4-875F-454A-CBD7-C399131D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E22C9D-9937-01A2-A479-A1B48666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E24E7-C932-F17C-5FCB-64534809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E607E1-D957-3C4B-4690-A34BC0C3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BB9AB1-9613-6C7C-ED61-C34F6FDB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EBD50A-7D16-3EEE-1C03-76FB6D0A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71B6-A1EF-D174-6834-9E941A83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9388C-C5B4-A17F-C13C-55428DEF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E307DE-2C0E-D38E-DF47-55CDC9A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2C4AA9-3302-31CF-0A71-99973B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9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87D20E-DDA9-A4EB-BABB-4E1DA5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2C22F5-20EE-0154-CDF5-2B3E756D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FF67C-8862-32BA-D596-9A24757B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F04E8-CE3B-DCDC-4FF4-DBEBD210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2CE13-FDD2-26A6-FB70-946593CF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EB92C0-5071-38A8-4843-BDD845B7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B911E4-24E2-0967-CAC3-F5EBB79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336C08-673F-40FD-7851-1EE9B1A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1AF51-8D94-01EA-223D-8F14993E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44838-C163-069D-3D25-1EC88204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C5574D-BA29-A76D-20B3-2995F7FB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4CAE38-ACCE-C4B8-F0AD-BA78738A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5827D-4025-5A19-D563-23B5FBD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D1DA1E-9ABD-41E2-3801-E2ABEE40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D6577-435B-0105-FD36-96A54966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22EEB0-6198-A0A7-B02F-EC7B3F0E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81CE8-7300-9DD8-B101-60E5F6FD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AC494-041F-6DDC-BAAE-4057E0003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1C010-1E9F-4EA1-A180-322F89BD5FC1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EC34C-6CF9-A517-CB14-8E2AA099A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93573-0C2D-5FCE-C7B0-241913D8C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C6030-4D86-47BA-B29E-AD227E768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50973-BCCB-8719-65F0-9AF5C1FD5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6" y="-185530"/>
            <a:ext cx="9621078" cy="2403406"/>
          </a:xfrm>
        </p:spPr>
        <p:txBody>
          <a:bodyPr/>
          <a:lstStyle/>
          <a:p>
            <a:r>
              <a:rPr lang="en-US" altLang="zh-TW" dirty="0"/>
              <a:t>Lab07 Clock Domain Crossing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E6390B9-4406-ED19-7869-FD065C37A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13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3515F-571E-8EF7-A3DC-539B4201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B9F71-8954-2009-9315-50356935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7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E3A8B-68A8-4CD1-B782-1F92E86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E4D6A-6A2E-4672-F9B3-ECD34899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Lab07 spec review</a:t>
            </a:r>
          </a:p>
          <a:p>
            <a:r>
              <a:rPr lang="en-US" altLang="zh-TW" dirty="0"/>
              <a:t>Architecture for Handshake and FIFO</a:t>
            </a:r>
          </a:p>
          <a:p>
            <a:r>
              <a:rPr lang="en-US" altLang="zh-TW" dirty="0"/>
              <a:t>JG error &amp; debug</a:t>
            </a:r>
          </a:p>
          <a:p>
            <a:r>
              <a:rPr lang="en-US" altLang="zh-TW" dirty="0"/>
              <a:t>Summary</a:t>
            </a:r>
          </a:p>
          <a:p>
            <a:r>
              <a:rPr lang="en-US" altLang="zh-TW" dirty="0"/>
              <a:t>My thoughts on FIFO</a:t>
            </a:r>
          </a:p>
        </p:txBody>
      </p:sp>
    </p:spTree>
    <p:extLst>
      <p:ext uri="{BB962C8B-B14F-4D97-AF65-F5344CB8AC3E}">
        <p14:creationId xmlns:p14="http://schemas.microsoft.com/office/powerpoint/2010/main" val="268019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CE98C-C9B9-B71D-6921-5684D9A2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lab07 Spec Review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99593-330A-817B-1A85-8C7DE4C4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Spec</a:t>
            </a:r>
          </a:p>
          <a:p>
            <a:r>
              <a:rPr lang="en-US" altLang="zh-TW" sz="2000" dirty="0"/>
              <a:t>Clk1 domain receives 16 </a:t>
            </a:r>
            <a:r>
              <a:rPr lang="en-US" altLang="zh-TW" sz="2000" dirty="0" err="1"/>
              <a:t>matrix_A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matrix_B</a:t>
            </a:r>
            <a:r>
              <a:rPr lang="en-US" altLang="zh-TW" sz="2000" dirty="0"/>
              <a:t> </a:t>
            </a:r>
          </a:p>
          <a:p>
            <a:r>
              <a:rPr lang="en-US" altLang="zh-TW" sz="2000" dirty="0"/>
              <a:t>Send them to Clk2 domain through handshake syn</a:t>
            </a:r>
          </a:p>
          <a:p>
            <a:r>
              <a:rPr lang="en-US" altLang="zh-TW" sz="2000" dirty="0"/>
              <a:t>Do matrix multiplication </a:t>
            </a:r>
          </a:p>
          <a:p>
            <a:r>
              <a:rPr lang="en-US" altLang="zh-TW" sz="2000" dirty="0"/>
              <a:t>Send results back to domain 1 though FIFO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Optimization Strategy </a:t>
            </a:r>
          </a:p>
          <a:p>
            <a:r>
              <a:rPr lang="en-US" altLang="zh-TW" sz="2000" dirty="0"/>
              <a:t>Area: Shift register</a:t>
            </a:r>
          </a:p>
          <a:p>
            <a:r>
              <a:rPr lang="en-US" altLang="zh-TW" sz="2000" dirty="0"/>
              <a:t>Latency: remove unnecessary DFF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5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60219-629A-231F-88BC-EA8805E7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80AF1756-A420-4E6D-5E8B-9F1CEED64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9" y="1835813"/>
            <a:ext cx="8104639" cy="4617024"/>
          </a:xfrm>
        </p:spPr>
      </p:pic>
      <p:pic>
        <p:nvPicPr>
          <p:cNvPr id="7" name="圖片 6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D1B422F6-FD87-2E23-849F-7C261AF94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68" y="102379"/>
            <a:ext cx="2936332" cy="26112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7B748DC-04AC-728E-6ABD-DE5A5850D842}"/>
              </a:ext>
            </a:extLst>
          </p:cNvPr>
          <p:cNvSpPr txBox="1"/>
          <p:nvPr/>
        </p:nvSpPr>
        <p:spPr>
          <a:xfrm>
            <a:off x="4200940" y="4419599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D4501-45E6-C161-FF91-309ABD29C8BC}"/>
              </a:ext>
            </a:extLst>
          </p:cNvPr>
          <p:cNvSpPr txBox="1"/>
          <p:nvPr/>
        </p:nvSpPr>
        <p:spPr>
          <a:xfrm>
            <a:off x="5691809" y="4419599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448111-E9DC-F7E9-464E-2FBCFE48E76A}"/>
              </a:ext>
            </a:extLst>
          </p:cNvPr>
          <p:cNvSpPr txBox="1"/>
          <p:nvPr/>
        </p:nvSpPr>
        <p:spPr>
          <a:xfrm>
            <a:off x="5983356" y="5824330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E0265A-22EF-3C22-D734-09DAB1F5A78F}"/>
              </a:ext>
            </a:extLst>
          </p:cNvPr>
          <p:cNvSpPr txBox="1"/>
          <p:nvPr/>
        </p:nvSpPr>
        <p:spPr>
          <a:xfrm>
            <a:off x="4611757" y="5863221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F08326-F9B6-1CEF-D934-C6580C711E7C}"/>
              </a:ext>
            </a:extLst>
          </p:cNvPr>
          <p:cNvSpPr txBox="1"/>
          <p:nvPr/>
        </p:nvSpPr>
        <p:spPr>
          <a:xfrm>
            <a:off x="6911010" y="3536599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91AB27-B2F9-DEE3-F9FB-7EF0D89A8C36}"/>
              </a:ext>
            </a:extLst>
          </p:cNvPr>
          <p:cNvSpPr txBox="1"/>
          <p:nvPr/>
        </p:nvSpPr>
        <p:spPr>
          <a:xfrm>
            <a:off x="6911010" y="2975978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7F73CC-CF5E-4D9F-C20D-95EA8A1AE556}"/>
              </a:ext>
            </a:extLst>
          </p:cNvPr>
          <p:cNvSpPr txBox="1"/>
          <p:nvPr/>
        </p:nvSpPr>
        <p:spPr>
          <a:xfrm>
            <a:off x="2743201" y="5075582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0E907F-4474-141B-14CC-F09456941A32}"/>
              </a:ext>
            </a:extLst>
          </p:cNvPr>
          <p:cNvSpPr txBox="1"/>
          <p:nvPr/>
        </p:nvSpPr>
        <p:spPr>
          <a:xfrm>
            <a:off x="3001618" y="4452528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E48FF14-0AE2-1734-9605-9C6EFC49DA8A}"/>
              </a:ext>
            </a:extLst>
          </p:cNvPr>
          <p:cNvSpPr txBox="1"/>
          <p:nvPr/>
        </p:nvSpPr>
        <p:spPr>
          <a:xfrm>
            <a:off x="3634411" y="5710820"/>
            <a:ext cx="2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ADFCCC7-1BDE-64C5-7A00-EC68BB6B4C7A}"/>
              </a:ext>
            </a:extLst>
          </p:cNvPr>
          <p:cNvSpPr txBox="1"/>
          <p:nvPr/>
        </p:nvSpPr>
        <p:spPr>
          <a:xfrm>
            <a:off x="4200940" y="4419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FA35761-8D5E-5485-1582-24B2068A79DE}"/>
              </a:ext>
            </a:extLst>
          </p:cNvPr>
          <p:cNvSpPr txBox="1"/>
          <p:nvPr/>
        </p:nvSpPr>
        <p:spPr>
          <a:xfrm>
            <a:off x="4611757" y="58871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882EA5F-0667-ADBD-A789-888F5DD26B58}"/>
              </a:ext>
            </a:extLst>
          </p:cNvPr>
          <p:cNvSpPr txBox="1"/>
          <p:nvPr/>
        </p:nvSpPr>
        <p:spPr>
          <a:xfrm>
            <a:off x="7118336" y="30717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AB0917-DEC0-5166-ED07-706F9322B599}"/>
              </a:ext>
            </a:extLst>
          </p:cNvPr>
          <p:cNvSpPr txBox="1"/>
          <p:nvPr/>
        </p:nvSpPr>
        <p:spPr>
          <a:xfrm>
            <a:off x="3634411" y="570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A86F71-5E84-AAE4-6C81-98430CCD67C0}"/>
              </a:ext>
            </a:extLst>
          </p:cNvPr>
          <p:cNvSpPr txBox="1"/>
          <p:nvPr/>
        </p:nvSpPr>
        <p:spPr>
          <a:xfrm>
            <a:off x="2756794" y="5080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27B9CA5-3614-AC4E-455D-C97DFEC2C882}"/>
              </a:ext>
            </a:extLst>
          </p:cNvPr>
          <p:cNvSpPr txBox="1"/>
          <p:nvPr/>
        </p:nvSpPr>
        <p:spPr>
          <a:xfrm>
            <a:off x="7134596" y="35147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1EFCE1-9A37-8D73-83A3-BF64FFBAA4ED}"/>
              </a:ext>
            </a:extLst>
          </p:cNvPr>
          <p:cNvSpPr txBox="1"/>
          <p:nvPr/>
        </p:nvSpPr>
        <p:spPr>
          <a:xfrm>
            <a:off x="5691809" y="4419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F53F83E-07BD-7867-8DF5-8C01DF007B2F}"/>
              </a:ext>
            </a:extLst>
          </p:cNvPr>
          <p:cNvSpPr txBox="1"/>
          <p:nvPr/>
        </p:nvSpPr>
        <p:spPr>
          <a:xfrm>
            <a:off x="7358472" y="29702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2AA8FDD-B9A3-8A5E-AF21-B752316244BF}"/>
              </a:ext>
            </a:extLst>
          </p:cNvPr>
          <p:cNvSpPr txBox="1"/>
          <p:nvPr/>
        </p:nvSpPr>
        <p:spPr>
          <a:xfrm>
            <a:off x="7358472" y="3536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24AA08E-E64B-FEEC-A1C2-9E5E9F7D0030}"/>
              </a:ext>
            </a:extLst>
          </p:cNvPr>
          <p:cNvSpPr txBox="1"/>
          <p:nvPr/>
        </p:nvSpPr>
        <p:spPr>
          <a:xfrm>
            <a:off x="5966805" y="58632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DDA3E8-ADE3-53FC-AF9A-689501A947AE}"/>
              </a:ext>
            </a:extLst>
          </p:cNvPr>
          <p:cNvSpPr txBox="1"/>
          <p:nvPr/>
        </p:nvSpPr>
        <p:spPr>
          <a:xfrm>
            <a:off x="3634411" y="57253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3BB191F-AA59-7782-F324-CDDE091FCF22}"/>
              </a:ext>
            </a:extLst>
          </p:cNvPr>
          <p:cNvSpPr txBox="1"/>
          <p:nvPr/>
        </p:nvSpPr>
        <p:spPr>
          <a:xfrm>
            <a:off x="9169663" y="4742701"/>
            <a:ext cx="565124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zh-TW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100" b="0" dirty="0">
                <a:effectLst/>
                <a:latin typeface="Consolas" panose="020B0609020204030204" pitchFamily="49" charset="0"/>
              </a:rPr>
              <a:t>sidle = (sack == </a:t>
            </a:r>
            <a:r>
              <a:rPr lang="en-US" altLang="zh-TW" sz="1100" b="0" dirty="0" err="1">
                <a:effectLst/>
                <a:latin typeface="Consolas" panose="020B0609020204030204" pitchFamily="49" charset="0"/>
              </a:rPr>
              <a:t>sreq</a:t>
            </a:r>
            <a:r>
              <a:rPr lang="en-US" altLang="zh-TW" sz="1100" b="0" dirty="0">
                <a:effectLst/>
                <a:latin typeface="Consolas" panose="020B0609020204030204" pitchFamily="49" charset="0"/>
              </a:rPr>
              <a:t>) ? 1 : 0;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EA46FF8-DE6C-DD8F-5787-6A0F7751684C}"/>
              </a:ext>
            </a:extLst>
          </p:cNvPr>
          <p:cNvSpPr txBox="1"/>
          <p:nvPr/>
        </p:nvSpPr>
        <p:spPr>
          <a:xfrm>
            <a:off x="9186214" y="2713676"/>
            <a:ext cx="7417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always@(*)begin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 if( </a:t>
            </a:r>
            <a:r>
              <a:rPr lang="en-US" altLang="zh-TW" sz="1400" b="0" dirty="0" err="1">
                <a:effectLst/>
                <a:latin typeface="Consolas" panose="020B0609020204030204" pitchFamily="49" charset="0"/>
              </a:rPr>
              <a:t>dreq^dack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)begin 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1400" b="0" dirty="0" err="1">
                <a:effectLst/>
                <a:latin typeface="Consolas" panose="020B0609020204030204" pitchFamily="49" charset="0"/>
              </a:rPr>
              <a:t>dvalid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 = din;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else begin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1400" b="0" dirty="0" err="1">
                <a:effectLst/>
                <a:latin typeface="Consolas" panose="020B0609020204030204" pitchFamily="49" charset="0"/>
              </a:rPr>
              <a:t>dvalid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1400" b="0" dirty="0" err="1">
                <a:effectLst/>
                <a:latin typeface="Consolas" panose="020B0609020204030204" pitchFamily="49" charset="0"/>
              </a:rPr>
              <a:t>dout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    end</a:t>
            </a:r>
          </a:p>
          <a:p>
            <a:r>
              <a:rPr lang="en-US" altLang="zh-TW" sz="1400" b="0" dirty="0">
                <a:effectLst/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75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9" grpId="0"/>
      <p:bldP spid="19" grpId="1"/>
      <p:bldP spid="29" grpId="0"/>
      <p:bldP spid="30" grpId="0"/>
      <p:bldP spid="31" grpId="0"/>
      <p:bldP spid="33" grpId="0"/>
      <p:bldP spid="33" grpId="1"/>
      <p:bldP spid="34" grpId="0"/>
      <p:bldP spid="35" grpId="0"/>
      <p:bldP spid="36" grpId="0"/>
      <p:bldP spid="38" grpId="0"/>
      <p:bldP spid="38" grpId="1"/>
      <p:bldP spid="39" grpId="0"/>
      <p:bldP spid="39" grpId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25F1C-0B12-A1F0-E3F9-256175EB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A188F0D6-3150-24AF-B60E-1BF90F051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659230"/>
            <a:ext cx="7821312" cy="4659589"/>
          </a:xfrm>
        </p:spPr>
      </p:pic>
      <p:pic>
        <p:nvPicPr>
          <p:cNvPr id="7" name="圖片 6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68798862-73C8-34A1-D202-5FD5CED5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59" y="256309"/>
            <a:ext cx="3469541" cy="23209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965AAB-BB01-0A88-FAAD-73F252FA8C72}"/>
              </a:ext>
            </a:extLst>
          </p:cNvPr>
          <p:cNvSpPr txBox="1"/>
          <p:nvPr/>
        </p:nvSpPr>
        <p:spPr>
          <a:xfrm>
            <a:off x="8785408" y="280342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//</a:t>
            </a:r>
            <a:r>
              <a:rPr lang="en-US" altLang="zh-TW" dirty="0" err="1"/>
              <a:t>winc</a:t>
            </a:r>
            <a:endParaRPr lang="en-US" altLang="zh-TW" dirty="0"/>
          </a:p>
          <a:p>
            <a:r>
              <a:rPr lang="zh-TW" altLang="en-US" dirty="0"/>
              <a:t>always@(*) begin</a:t>
            </a:r>
          </a:p>
          <a:p>
            <a:r>
              <a:rPr lang="zh-TW" altLang="en-US" dirty="0"/>
              <a:t>    if(c_state == MULT  )   </a:t>
            </a:r>
          </a:p>
          <a:p>
            <a:r>
              <a:rPr lang="zh-TW" altLang="en-US" dirty="0"/>
              <a:t>	out_valid = !fifo_full;   </a:t>
            </a:r>
          </a:p>
          <a:p>
            <a:r>
              <a:rPr lang="zh-TW" altLang="en-US" dirty="0"/>
              <a:t>    else        out_valid = 0;</a:t>
            </a:r>
          </a:p>
          <a:p>
            <a:r>
              <a:rPr lang="zh-TW" altLang="en-US" dirty="0"/>
              <a:t>end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A02D95-1B75-E391-D43D-6A9F1B020491}"/>
              </a:ext>
            </a:extLst>
          </p:cNvPr>
          <p:cNvSpPr txBox="1"/>
          <p:nvPr/>
        </p:nvSpPr>
        <p:spPr>
          <a:xfrm>
            <a:off x="8722459" y="4829438"/>
            <a:ext cx="7439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//</a:t>
            </a:r>
            <a:r>
              <a:rPr lang="en-US" altLang="zh-TW" dirty="0" err="1"/>
              <a:t>rinc</a:t>
            </a:r>
            <a:endParaRPr lang="en-US" altLang="zh-TW" dirty="0"/>
          </a:p>
          <a:p>
            <a:r>
              <a:rPr lang="zh-TW" altLang="en-US" dirty="0"/>
              <a:t>assign fifo_rinc = ! fifo_empty;</a:t>
            </a:r>
          </a:p>
        </p:txBody>
      </p:sp>
    </p:spTree>
    <p:extLst>
      <p:ext uri="{BB962C8B-B14F-4D97-AF65-F5344CB8AC3E}">
        <p14:creationId xmlns:p14="http://schemas.microsoft.com/office/powerpoint/2010/main" val="36575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92152-783F-220C-8A59-2EE46CB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JG error &amp; debug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85828-8AE5-050C-C8EB-7506D09D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Din unstable </a:t>
            </a:r>
          </a:p>
          <a:p>
            <a:pPr marL="0" indent="0">
              <a:buNone/>
            </a:pPr>
            <a:r>
              <a:rPr lang="en-US" altLang="zh-TW" dirty="0"/>
              <a:t>	due to only using </a:t>
            </a:r>
            <a:r>
              <a:rPr lang="en-US" altLang="zh-TW" dirty="0" err="1"/>
              <a:t>in_valid</a:t>
            </a:r>
            <a:r>
              <a:rPr lang="en-US" altLang="zh-TW" dirty="0"/>
              <a:t> to control shift register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sz="2400" dirty="0">
                <a:sym typeface="Wingdings" panose="05000000000000000000" pitchFamily="2" charset="2"/>
              </a:rPr>
              <a:t> Add FSM control</a:t>
            </a:r>
            <a:endParaRPr lang="en-US" altLang="zh-TW" sz="2400" dirty="0"/>
          </a:p>
          <a:p>
            <a:r>
              <a:rPr lang="en-US" altLang="zh-TW" dirty="0"/>
              <a:t>Push when </a:t>
            </a:r>
            <a:r>
              <a:rPr lang="en-US" altLang="zh-TW" dirty="0" err="1"/>
              <a:t>wfull</a:t>
            </a:r>
            <a:r>
              <a:rPr lang="en-US" altLang="zh-TW" dirty="0"/>
              <a:t> , pop when empty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 Remove DFF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	//</a:t>
            </a:r>
            <a:r>
              <a:rPr lang="en-US" altLang="zh-TW" dirty="0" err="1"/>
              <a:t>winc</a:t>
            </a:r>
            <a:r>
              <a:rPr lang="en-US" altLang="zh-TW" dirty="0"/>
              <a:t>   </a:t>
            </a:r>
            <a:r>
              <a:rPr lang="zh-TW" altLang="en-US" dirty="0"/>
              <a:t>out_valid = !fifo_full;   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	//</a:t>
            </a:r>
            <a:r>
              <a:rPr lang="en-US" altLang="zh-TW" dirty="0" err="1"/>
              <a:t>rinc</a:t>
            </a:r>
            <a:r>
              <a:rPr lang="en-US" altLang="zh-TW" dirty="0"/>
              <a:t>	  </a:t>
            </a:r>
            <a:r>
              <a:rPr lang="zh-TW" altLang="en-US" dirty="0"/>
              <a:t>  fifo_rinc   = !fifo_empty;</a:t>
            </a:r>
            <a:br>
              <a:rPr lang="en-US" altLang="zh-TW" dirty="0"/>
            </a:b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051F55-0547-053D-E581-16261BF3543B}"/>
              </a:ext>
            </a:extLst>
          </p:cNvPr>
          <p:cNvSpPr txBox="1"/>
          <p:nvPr/>
        </p:nvSpPr>
        <p:spPr>
          <a:xfrm>
            <a:off x="5378821" y="4654094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delay 50%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9141AE-02A3-E98C-0BC0-08C499551783}"/>
              </a:ext>
            </a:extLst>
          </p:cNvPr>
          <p:cNvSpPr txBox="1"/>
          <p:nvPr/>
        </p:nvSpPr>
        <p:spPr>
          <a:xfrm>
            <a:off x="3290453" y="4670895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output delay 50%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65A45-7C4B-ECE6-4851-7C3C0DC68298}"/>
              </a:ext>
            </a:extLst>
          </p:cNvPr>
          <p:cNvSpPr txBox="1"/>
          <p:nvPr/>
        </p:nvSpPr>
        <p:spPr>
          <a:xfrm>
            <a:off x="3890943" y="5225925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Setup violation???   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ECA30-2E18-01AA-69AD-0BC3C26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87597-D201-E24D-204A-E6799337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Area: Shift register, removing DFF   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sym typeface="Wingdings" panose="05000000000000000000" pitchFamily="2" charset="2"/>
              </a:rPr>
              <a:t>  </a:t>
            </a:r>
            <a:r>
              <a:rPr lang="en-US" altLang="zh-TW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80881</a:t>
            </a:r>
          </a:p>
          <a:p>
            <a:r>
              <a:rPr lang="en-US" altLang="zh-TW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Latency:  3 * 16(handshake)  + 2(</a:t>
            </a:r>
            <a:r>
              <a:rPr lang="en-US" altLang="zh-TW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rinc</a:t>
            </a:r>
            <a:r>
              <a:rPr lang="en-US" altLang="zh-TW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to </a:t>
            </a:r>
            <a:r>
              <a:rPr lang="en-US" altLang="zh-TW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outvalid</a:t>
            </a:r>
            <a:r>
              <a:rPr lang="en-US" altLang="zh-TW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) + 256  = 306</a:t>
            </a:r>
            <a:endParaRPr lang="zh-TW" altLang="en-US" dirty="0"/>
          </a:p>
        </p:txBody>
      </p:sp>
      <p:pic>
        <p:nvPicPr>
          <p:cNvPr id="7" name="圖片 6" descr="一張含有 螢幕擷取畫面, 電路 的圖片&#10;&#10;自動產生的描述">
            <a:extLst>
              <a:ext uri="{FF2B5EF4-FFF2-40B4-BE49-F238E27FC236}">
                <a16:creationId xmlns:a16="http://schemas.microsoft.com/office/drawing/2014/main" id="{5C05F3B3-A588-423A-52F5-86FC8391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725"/>
            <a:ext cx="12192000" cy="45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CF536-3286-2805-FAE2-4A940484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understanding of FIFO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1C1C4-8545-0652-D8D6-3FCCAA9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 Agreements 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RAW  </a:t>
            </a:r>
          </a:p>
          <a:p>
            <a:pPr lvl="1"/>
            <a:r>
              <a:rPr lang="en-US" altLang="zh-TW" sz="2000" dirty="0" err="1"/>
              <a:t>Addr_read</a:t>
            </a:r>
            <a:r>
              <a:rPr lang="en-US" altLang="zh-TW" sz="2000" dirty="0"/>
              <a:t> &lt;= </a:t>
            </a:r>
            <a:r>
              <a:rPr lang="en-US" altLang="zh-TW" sz="2000" dirty="0" err="1"/>
              <a:t>Addr_write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/>
              <a:t>When   </a:t>
            </a:r>
            <a:r>
              <a:rPr lang="en-US" altLang="zh-TW" sz="2000" dirty="0" err="1"/>
              <a:t>Addr_read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Addr_write</a:t>
            </a:r>
            <a:r>
              <a:rPr lang="en-US" altLang="zh-TW" sz="2000" dirty="0"/>
              <a:t>, empty </a:t>
            </a:r>
            <a:r>
              <a:rPr lang="en-US" altLang="zh-TW" dirty="0"/>
              <a:t>!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 startAt="2"/>
            </a:pPr>
            <a:r>
              <a:rPr lang="en-US" altLang="zh-TW" dirty="0"/>
              <a:t>WAR</a:t>
            </a:r>
          </a:p>
          <a:p>
            <a:pPr lvl="1"/>
            <a:r>
              <a:rPr lang="en-US" altLang="zh-TW" sz="2000" dirty="0" err="1"/>
              <a:t>Addr_write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FIFO_Size</a:t>
            </a:r>
            <a:r>
              <a:rPr lang="en-US" altLang="zh-TW" sz="2000" dirty="0"/>
              <a:t> &lt;= </a:t>
            </a:r>
            <a:r>
              <a:rPr lang="en-US" altLang="zh-TW" sz="2000" dirty="0" err="1"/>
              <a:t>Addr_read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/>
              <a:t>When </a:t>
            </a:r>
            <a:r>
              <a:rPr lang="en-US" altLang="zh-TW" sz="2000" dirty="0" err="1"/>
              <a:t>Addr_write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FIFO_Size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Addr_read</a:t>
            </a:r>
            <a:r>
              <a:rPr lang="en-US" altLang="zh-TW" sz="2000" dirty="0"/>
              <a:t> , full !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804B7D-CD1C-F0CE-ED6A-87FA73A1AC22}"/>
              </a:ext>
            </a:extLst>
          </p:cNvPr>
          <p:cNvSpPr txBox="1"/>
          <p:nvPr/>
        </p:nvSpPr>
        <p:spPr>
          <a:xfrm>
            <a:off x="6954982" y="1881809"/>
            <a:ext cx="5137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 two persons W and R are in different system (</a:t>
            </a:r>
            <a:r>
              <a:rPr lang="en-US" altLang="zh-TW" dirty="0" err="1">
                <a:solidFill>
                  <a:srgbClr val="FF0000"/>
                </a:solidFill>
              </a:rPr>
              <a:t>EG:different</a:t>
            </a:r>
            <a:r>
              <a:rPr lang="en-US" altLang="zh-TW" dirty="0">
                <a:solidFill>
                  <a:srgbClr val="FF0000"/>
                </a:solidFill>
              </a:rPr>
              <a:t> Galaxy)  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How can they know the location of another?  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A: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real world:  just look at it   (continuous light)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Digital :        </a:t>
            </a:r>
            <a:r>
              <a:rPr lang="en-US" altLang="zh-TW" dirty="0" err="1">
                <a:solidFill>
                  <a:srgbClr val="FF0000"/>
                </a:solidFill>
              </a:rPr>
              <a:t>synchonizer</a:t>
            </a:r>
            <a:r>
              <a:rPr lang="en-US" altLang="zh-TW" dirty="0">
                <a:solidFill>
                  <a:srgbClr val="FF0000"/>
                </a:solidFill>
              </a:rPr>
              <a:t>(discrete sampling version)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	wptrrq2_wptr   seen by read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rptr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wq2_rtpr   seen by  write</a:t>
            </a:r>
          </a:p>
          <a:p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Remark: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may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have delay , what you see is the past location! (speed of light / double FF 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synchonizer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D41C6-6407-BEF3-4DAD-3EF617B0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understanding of FIFO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D0326-BB5C-C7D7-2ECB-624E460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Q1:  If</a:t>
            </a:r>
            <a:r>
              <a:rPr lang="zh-TW" altLang="en-US" sz="2000" dirty="0"/>
              <a:t> </a:t>
            </a:r>
            <a:r>
              <a:rPr lang="en-US" altLang="zh-TW" sz="2000" dirty="0" err="1"/>
              <a:t>Wclk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Rclk</a:t>
            </a:r>
            <a:r>
              <a:rPr lang="en-US" altLang="zh-TW" sz="2000" dirty="0"/>
              <a:t>, write already</a:t>
            </a:r>
            <a:r>
              <a:rPr lang="zh-TW" altLang="en-US" sz="2000" dirty="0"/>
              <a:t> </a:t>
            </a:r>
            <a:r>
              <a:rPr lang="en-US" altLang="zh-TW" sz="2000" dirty="0"/>
              <a:t>moved one step but can’t </a:t>
            </a:r>
            <a:r>
              <a:rPr lang="zh-TW" altLang="en-US" sz="2000" dirty="0"/>
              <a:t> </a:t>
            </a:r>
            <a:r>
              <a:rPr lang="en-US" altLang="zh-TW" sz="2000" dirty="0"/>
              <a:t>synchronize it to rq2_wptr, will this cause error?</a:t>
            </a:r>
          </a:p>
          <a:p>
            <a:pPr marL="0" indent="0">
              <a:buNone/>
            </a:pPr>
            <a:r>
              <a:rPr lang="zh-TW" altLang="en-US" sz="1800" dirty="0"/>
              <a:t>   </a:t>
            </a:r>
            <a:r>
              <a:rPr lang="en-US" altLang="zh-TW" sz="1800" dirty="0"/>
              <a:t>     A:</a:t>
            </a:r>
            <a:r>
              <a:rPr lang="zh-TW" altLang="en-US" sz="1800" dirty="0"/>
              <a:t> </a:t>
            </a:r>
            <a:r>
              <a:rPr lang="en-US" altLang="zh-TW" sz="1800" dirty="0"/>
              <a:t>Read will see  the past address of write(which is at the same spot), and empty will be raise.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>
                <a:sym typeface="Wingdings" panose="05000000000000000000" pitchFamily="2" charset="2"/>
              </a:rPr>
              <a:t>fake empty ,  but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safe!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Q2:</a:t>
            </a:r>
            <a:r>
              <a:rPr lang="zh-TW" altLang="en-US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 err="1"/>
              <a:t>Wclk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Rclk</a:t>
            </a:r>
            <a:r>
              <a:rPr lang="zh-TW" altLang="en-US" sz="2000" dirty="0"/>
              <a:t> </a:t>
            </a:r>
            <a:r>
              <a:rPr lang="en-US" altLang="zh-TW" sz="2000" dirty="0"/>
              <a:t>, </a:t>
            </a:r>
            <a:r>
              <a:rPr lang="zh-TW" altLang="en-US" sz="2000" dirty="0"/>
              <a:t> </a:t>
            </a:r>
            <a:r>
              <a:rPr lang="en-US" altLang="zh-TW" sz="2000" dirty="0"/>
              <a:t>rq2_wptr  might</a:t>
            </a:r>
            <a:r>
              <a:rPr lang="zh-TW" altLang="en-US" sz="2000" dirty="0"/>
              <a:t> </a:t>
            </a:r>
            <a:r>
              <a:rPr lang="en-US" altLang="zh-TW" sz="2000" dirty="0"/>
              <a:t>not be </a:t>
            </a:r>
            <a:r>
              <a:rPr lang="en-US" altLang="zh-TW" sz="2000" dirty="0" err="1"/>
              <a:t>graycode</a:t>
            </a:r>
            <a:r>
              <a:rPr lang="zh-TW" altLang="en-US" sz="2000" dirty="0"/>
              <a:t> </a:t>
            </a:r>
            <a:r>
              <a:rPr lang="en-US" altLang="zh-TW" sz="2000" dirty="0"/>
              <a:t>(maybe skip some numbers), error?</a:t>
            </a:r>
          </a:p>
          <a:p>
            <a:pPr marL="0" indent="0">
              <a:buNone/>
            </a:pPr>
            <a:r>
              <a:rPr lang="zh-TW" altLang="en-US" sz="2000" dirty="0"/>
              <a:t>       </a:t>
            </a:r>
            <a:r>
              <a:rPr lang="en-US" altLang="zh-TW" sz="2000" dirty="0"/>
              <a:t>A:</a:t>
            </a:r>
            <a:r>
              <a:rPr lang="zh-TW" altLang="en-US" sz="2000" dirty="0"/>
              <a:t> </a:t>
            </a:r>
            <a:r>
              <a:rPr lang="en-US" altLang="zh-TW" sz="2000" dirty="0"/>
              <a:t>R will</a:t>
            </a:r>
            <a:r>
              <a:rPr lang="zh-TW" altLang="en-US" sz="2000" dirty="0"/>
              <a:t> </a:t>
            </a:r>
            <a:r>
              <a:rPr lang="en-US" altLang="zh-TW" sz="2000" dirty="0"/>
              <a:t>see W move very fast  away from R (until WAR) ,</a:t>
            </a:r>
            <a:r>
              <a:rPr lang="zh-TW" altLang="en-US" sz="2000" dirty="0"/>
              <a:t>  </a:t>
            </a:r>
            <a:r>
              <a:rPr lang="en-US" altLang="zh-TW" sz="2000" dirty="0"/>
              <a:t>R will keep +1 to follow W</a:t>
            </a:r>
          </a:p>
          <a:p>
            <a:r>
              <a:rPr lang="en-US" altLang="zh-TW" sz="2000" dirty="0"/>
              <a:t>Q3: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graycode</a:t>
            </a:r>
            <a:r>
              <a:rPr lang="en-US" altLang="zh-TW" sz="2000" dirty="0"/>
              <a:t>?</a:t>
            </a:r>
          </a:p>
          <a:p>
            <a:pPr marL="0" indent="0">
              <a:buNone/>
            </a:pPr>
            <a:r>
              <a:rPr lang="zh-TW" altLang="en-US" sz="2000" dirty="0"/>
              <a:t>       </a:t>
            </a:r>
            <a:r>
              <a:rPr lang="en-US" altLang="zh-TW" sz="2000" dirty="0"/>
              <a:t>A:</a:t>
            </a:r>
            <a:r>
              <a:rPr lang="zh-TW" altLang="en-US" sz="2000" dirty="0"/>
              <a:t>  </a:t>
            </a:r>
            <a:r>
              <a:rPr lang="en-US" altLang="zh-TW" sz="2000" dirty="0"/>
              <a:t>multi bits through synchronizer may have 1 to 2 delay, </a:t>
            </a:r>
            <a:r>
              <a:rPr lang="zh-TW" altLang="en-US" sz="2000" dirty="0"/>
              <a:t> </a:t>
            </a:r>
            <a:r>
              <a:rPr lang="en-US" altLang="zh-TW" sz="2000" dirty="0"/>
              <a:t>resulting unwanted transition</a:t>
            </a:r>
          </a:p>
          <a:p>
            <a:pPr marL="0" indent="0">
              <a:buNone/>
            </a:pPr>
            <a:r>
              <a:rPr lang="en-US" altLang="zh-TW" sz="2000" dirty="0"/>
              <a:t>	analogy: speed of light changes with time, you’ll see future or very past  location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780F9B-4081-08C5-D216-17CAC13FCA73}"/>
              </a:ext>
            </a:extLst>
          </p:cNvPr>
          <p:cNvSpPr txBox="1"/>
          <p:nvPr/>
        </p:nvSpPr>
        <p:spPr>
          <a:xfrm>
            <a:off x="9833112" y="5340626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TENET?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578</Words>
  <Application>Microsoft Office PowerPoint</Application>
  <PresentationFormat>寬螢幕</PresentationFormat>
  <Paragraphs>109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Google Sans</vt:lpstr>
      <vt:lpstr>Aptos</vt:lpstr>
      <vt:lpstr>Aptos Display</vt:lpstr>
      <vt:lpstr>Arial</vt:lpstr>
      <vt:lpstr>Consolas</vt:lpstr>
      <vt:lpstr>Wingdings</vt:lpstr>
      <vt:lpstr>Office 佈景主題</vt:lpstr>
      <vt:lpstr>Lab07 Clock Domain Crossing</vt:lpstr>
      <vt:lpstr>Outline</vt:lpstr>
      <vt:lpstr>lab07 Spec Review </vt:lpstr>
      <vt:lpstr>Architecture</vt:lpstr>
      <vt:lpstr>Architecture</vt:lpstr>
      <vt:lpstr>JG error &amp; debug </vt:lpstr>
      <vt:lpstr>Summary </vt:lpstr>
      <vt:lpstr>My understanding of FIFO</vt:lpstr>
      <vt:lpstr>My understanding of FIFO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 Clock Domain Crossing</dc:title>
  <dc:creator>宣志 陳</dc:creator>
  <cp:lastModifiedBy>宣志 陳</cp:lastModifiedBy>
  <cp:revision>17</cp:revision>
  <dcterms:created xsi:type="dcterms:W3CDTF">2024-04-25T17:01:34Z</dcterms:created>
  <dcterms:modified xsi:type="dcterms:W3CDTF">2024-04-29T15:27:38Z</dcterms:modified>
</cp:coreProperties>
</file>