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Click to edit Master title style</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Click to edit Master subtitle style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Click to edit Master title style</a:t>
            </a:r>
          </a:p>
        </p:txBody>
      </p:sp>
      <p:sp>
        <p:nvSpPr>
          <p:cNvPr id="93" name="Shape 93"/>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Click to edit Master title style</a:t>
            </a:r>
          </a:p>
        </p:txBody>
      </p:sp>
      <p:sp>
        <p:nvSpPr>
          <p:cNvPr id="102" name="Shape 102"/>
          <p:cNvSpPr/>
          <p:nvPr>
            <p:ph type="body" idx="1"/>
          </p:nvPr>
        </p:nvSpPr>
        <p:spPr>
          <a:xfrm>
            <a:off x="838200" y="365125"/>
            <a:ext cx="7734300" cy="5811838"/>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Click to edit Master title style</a:t>
            </a:r>
          </a:p>
        </p:txBody>
      </p:sp>
      <p:sp>
        <p:nvSpPr>
          <p:cNvPr id="21" name="Shape 21"/>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Click to edit Master title style</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Click to edit Master text styles</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Click to edit Master title style</a:t>
            </a:r>
          </a:p>
        </p:txBody>
      </p:sp>
      <p:sp>
        <p:nvSpPr>
          <p:cNvPr id="39" name="Shape 39"/>
          <p:cNvSpPr/>
          <p:nvPr>
            <p:ph type="body" sz="half" idx="1"/>
          </p:nvPr>
        </p:nvSpPr>
        <p:spPr>
          <a:xfrm>
            <a:off x="838200" y="1825625"/>
            <a:ext cx="5181600" cy="4351338"/>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Click to edit Master title style</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Click to edit Master text styles</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Click to edit Master title style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Click to edit Master title style</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Click to edit Master text styles</a:t>
            </a:r>
          </a:p>
          <a:p>
            <a:pPr lvl="1"/>
            <a:r>
              <a:t>Second level</a:t>
            </a:r>
          </a:p>
          <a:p>
            <a:pPr lvl="2"/>
            <a:r>
              <a:t>Third level</a:t>
            </a:r>
          </a:p>
          <a:p>
            <a:pPr lvl="3"/>
            <a:r>
              <a:t>Fourth level</a:t>
            </a:r>
          </a:p>
          <a:p>
            <a:pPr lvl="4"/>
            <a:r>
              <a:t>Fifth level</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Click to edit Master title style</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Click to edit Master text styles</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to edit Master title style</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4" name="Shape 4"/>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ctrTitle"/>
          </p:nvPr>
        </p:nvSpPr>
        <p:spPr>
          <a:prstGeom prst="rect">
            <a:avLst/>
          </a:prstGeom>
        </p:spPr>
        <p:txBody>
          <a:bodyPr/>
          <a:lstStyle/>
          <a:p>
            <a:pPr/>
            <a:r>
              <a:t>User Journey </a:t>
            </a:r>
          </a:p>
        </p:txBody>
      </p:sp>
      <p:sp>
        <p:nvSpPr>
          <p:cNvPr id="113" name="Shape 113"/>
          <p:cNvSpPr/>
          <p:nvPr>
            <p:ph type="subTitle" sz="quarter" idx="1"/>
          </p:nvPr>
        </p:nvSpPr>
        <p:spPr>
          <a:xfrm>
            <a:off x="1524000" y="3602037"/>
            <a:ext cx="9144000" cy="1655762"/>
          </a:xfrm>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2" name="Group 162"/>
          <p:cNvGrpSpPr/>
          <p:nvPr/>
        </p:nvGrpSpPr>
        <p:grpSpPr>
          <a:xfrm>
            <a:off x="2136321" y="1279581"/>
            <a:ext cx="9252858" cy="6063232"/>
            <a:chOff x="0" y="0"/>
            <a:chExt cx="9252856" cy="6063231"/>
          </a:xfrm>
        </p:grpSpPr>
        <p:grpSp>
          <p:nvGrpSpPr>
            <p:cNvPr id="117" name="Group 117"/>
            <p:cNvGrpSpPr/>
            <p:nvPr/>
          </p:nvGrpSpPr>
          <p:grpSpPr>
            <a:xfrm>
              <a:off x="0" y="19901"/>
              <a:ext cx="1779396" cy="1067638"/>
              <a:chOff x="0" y="0"/>
              <a:chExt cx="1779395" cy="1067637"/>
            </a:xfrm>
          </p:grpSpPr>
          <p:sp>
            <p:nvSpPr>
              <p:cNvPr id="115" name="Shape 115"/>
              <p:cNvSpPr/>
              <p:nvPr/>
            </p:nvSpPr>
            <p:spPr>
              <a:xfrm>
                <a:off x="0" y="0"/>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16" name="Shape 116"/>
              <p:cNvSpPr/>
              <p:nvPr/>
            </p:nvSpPr>
            <p:spPr>
              <a:xfrm>
                <a:off x="31287" y="234098"/>
                <a:ext cx="1716821"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User looks for a lounge to join</a:t>
                </a:r>
              </a:p>
            </p:txBody>
          </p:sp>
        </p:grpSp>
        <p:sp>
          <p:nvSpPr>
            <p:cNvPr id="118" name="Shape 118"/>
            <p:cNvSpPr/>
            <p:nvPr/>
          </p:nvSpPr>
          <p:spPr>
            <a:xfrm>
              <a:off x="1936694" y="333074"/>
              <a:ext cx="397162" cy="44129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21" name="Group 121"/>
            <p:cNvGrpSpPr/>
            <p:nvPr/>
          </p:nvGrpSpPr>
          <p:grpSpPr>
            <a:xfrm>
              <a:off x="2491153" y="19901"/>
              <a:ext cx="1779397" cy="1067638"/>
              <a:chOff x="0" y="0"/>
              <a:chExt cx="1779395" cy="1067637"/>
            </a:xfrm>
          </p:grpSpPr>
          <p:sp>
            <p:nvSpPr>
              <p:cNvPr id="119" name="Shape 119"/>
              <p:cNvSpPr/>
              <p:nvPr/>
            </p:nvSpPr>
            <p:spPr>
              <a:xfrm>
                <a:off x="0" y="0"/>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20" name="Shape 120"/>
              <p:cNvSpPr/>
              <p:nvPr/>
            </p:nvSpPr>
            <p:spPr>
              <a:xfrm>
                <a:off x="31287" y="107098"/>
                <a:ext cx="1716821" cy="85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User joins a lounge he/she likes</a:t>
                </a:r>
              </a:p>
            </p:txBody>
          </p:sp>
        </p:grpSp>
        <p:sp>
          <p:nvSpPr>
            <p:cNvPr id="122" name="Shape 122"/>
            <p:cNvSpPr/>
            <p:nvPr/>
          </p:nvSpPr>
          <p:spPr>
            <a:xfrm>
              <a:off x="4427848" y="333074"/>
              <a:ext cx="397162" cy="44129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25" name="Group 125"/>
            <p:cNvGrpSpPr/>
            <p:nvPr/>
          </p:nvGrpSpPr>
          <p:grpSpPr>
            <a:xfrm>
              <a:off x="4982307" y="0"/>
              <a:ext cx="1779397" cy="1107440"/>
              <a:chOff x="0" y="0"/>
              <a:chExt cx="1779395" cy="1107439"/>
            </a:xfrm>
          </p:grpSpPr>
          <p:sp>
            <p:nvSpPr>
              <p:cNvPr id="123" name="Shape 123"/>
              <p:cNvSpPr/>
              <p:nvPr/>
            </p:nvSpPr>
            <p:spPr>
              <a:xfrm>
                <a:off x="0" y="19901"/>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24" name="Shape 124"/>
              <p:cNvSpPr/>
              <p:nvPr/>
            </p:nvSpPr>
            <p:spPr>
              <a:xfrm>
                <a:off x="31287" y="0"/>
                <a:ext cx="1716821" cy="1107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User clicks to see other members in the lounge  </a:t>
                </a:r>
              </a:p>
            </p:txBody>
          </p:sp>
        </p:grpSp>
        <p:sp>
          <p:nvSpPr>
            <p:cNvPr id="126" name="Shape 126"/>
            <p:cNvSpPr/>
            <p:nvPr/>
          </p:nvSpPr>
          <p:spPr>
            <a:xfrm>
              <a:off x="6919001" y="333074"/>
              <a:ext cx="397163" cy="44129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29" name="Group 129"/>
            <p:cNvGrpSpPr/>
            <p:nvPr/>
          </p:nvGrpSpPr>
          <p:grpSpPr>
            <a:xfrm>
              <a:off x="7473461" y="19901"/>
              <a:ext cx="1779396" cy="1067638"/>
              <a:chOff x="0" y="0"/>
              <a:chExt cx="1779395" cy="1067637"/>
            </a:xfrm>
          </p:grpSpPr>
          <p:sp>
            <p:nvSpPr>
              <p:cNvPr id="127" name="Shape 127"/>
              <p:cNvSpPr/>
              <p:nvPr/>
            </p:nvSpPr>
            <p:spPr>
              <a:xfrm>
                <a:off x="0" y="0"/>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28" name="Shape 128"/>
              <p:cNvSpPr/>
              <p:nvPr/>
            </p:nvSpPr>
            <p:spPr>
              <a:xfrm>
                <a:off x="31287" y="107098"/>
                <a:ext cx="1716821" cy="85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User can tag any one they know as friends</a:t>
                </a:r>
              </a:p>
            </p:txBody>
          </p:sp>
        </p:grpSp>
        <p:sp>
          <p:nvSpPr>
            <p:cNvPr id="130" name="Shape 130"/>
            <p:cNvSpPr/>
            <p:nvPr/>
          </p:nvSpPr>
          <p:spPr>
            <a:xfrm rot="5400000">
              <a:off x="8164578" y="1222772"/>
              <a:ext cx="397162" cy="44129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33" name="Group 133"/>
            <p:cNvGrpSpPr/>
            <p:nvPr/>
          </p:nvGrpSpPr>
          <p:grpSpPr>
            <a:xfrm>
              <a:off x="7473461" y="1652395"/>
              <a:ext cx="1779396" cy="1361441"/>
              <a:chOff x="0" y="0"/>
              <a:chExt cx="1779395" cy="1361439"/>
            </a:xfrm>
          </p:grpSpPr>
          <p:sp>
            <p:nvSpPr>
              <p:cNvPr id="131" name="Shape 131"/>
              <p:cNvSpPr/>
              <p:nvPr/>
            </p:nvSpPr>
            <p:spPr>
              <a:xfrm>
                <a:off x="0" y="146901"/>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32" name="Shape 132"/>
              <p:cNvSpPr/>
              <p:nvPr/>
            </p:nvSpPr>
            <p:spPr>
              <a:xfrm>
                <a:off x="31287" y="0"/>
                <a:ext cx="1716821" cy="1361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User can also invite their friends to the lounge (invite button)</a:t>
                </a:r>
              </a:p>
            </p:txBody>
          </p:sp>
        </p:grpSp>
        <p:sp>
          <p:nvSpPr>
            <p:cNvPr id="134" name="Shape 134"/>
            <p:cNvSpPr/>
            <p:nvPr/>
          </p:nvSpPr>
          <p:spPr>
            <a:xfrm rot="10800000">
              <a:off x="6919001" y="2112470"/>
              <a:ext cx="397163" cy="44129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37" name="Group 137"/>
            <p:cNvGrpSpPr/>
            <p:nvPr/>
          </p:nvGrpSpPr>
          <p:grpSpPr>
            <a:xfrm>
              <a:off x="4982307" y="1525395"/>
              <a:ext cx="1779397" cy="1615441"/>
              <a:chOff x="0" y="0"/>
              <a:chExt cx="1779395" cy="1615439"/>
            </a:xfrm>
          </p:grpSpPr>
          <p:sp>
            <p:nvSpPr>
              <p:cNvPr id="135" name="Shape 135"/>
              <p:cNvSpPr/>
              <p:nvPr/>
            </p:nvSpPr>
            <p:spPr>
              <a:xfrm>
                <a:off x="0" y="273901"/>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36" name="Shape 136"/>
              <p:cNvSpPr/>
              <p:nvPr/>
            </p:nvSpPr>
            <p:spPr>
              <a:xfrm>
                <a:off x="31287" y="0"/>
                <a:ext cx="1716821" cy="1615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 User sees welcome message , exclusive content and library</a:t>
                </a:r>
              </a:p>
            </p:txBody>
          </p:sp>
        </p:grpSp>
        <p:sp>
          <p:nvSpPr>
            <p:cNvPr id="138" name="Shape 138"/>
            <p:cNvSpPr/>
            <p:nvPr/>
          </p:nvSpPr>
          <p:spPr>
            <a:xfrm rot="10800000">
              <a:off x="4427848" y="2112470"/>
              <a:ext cx="397162" cy="44129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41" name="Group 141"/>
            <p:cNvGrpSpPr/>
            <p:nvPr/>
          </p:nvGrpSpPr>
          <p:grpSpPr>
            <a:xfrm>
              <a:off x="2491153" y="1525395"/>
              <a:ext cx="1779397" cy="1615441"/>
              <a:chOff x="0" y="0"/>
              <a:chExt cx="1779395" cy="1615439"/>
            </a:xfrm>
          </p:grpSpPr>
          <p:sp>
            <p:nvSpPr>
              <p:cNvPr id="139" name="Shape 139"/>
              <p:cNvSpPr/>
              <p:nvPr/>
            </p:nvSpPr>
            <p:spPr>
              <a:xfrm>
                <a:off x="0" y="273901"/>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40" name="Shape 140"/>
              <p:cNvSpPr/>
              <p:nvPr/>
            </p:nvSpPr>
            <p:spPr>
              <a:xfrm>
                <a:off x="31287" y="0"/>
                <a:ext cx="1716821" cy="1615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 User picks a book to read from the exclusive content and may need to pay</a:t>
                </a:r>
              </a:p>
            </p:txBody>
          </p:sp>
        </p:grpSp>
        <p:sp>
          <p:nvSpPr>
            <p:cNvPr id="142" name="Shape 142"/>
            <p:cNvSpPr/>
            <p:nvPr/>
          </p:nvSpPr>
          <p:spPr>
            <a:xfrm rot="10800000">
              <a:off x="1936694" y="2112470"/>
              <a:ext cx="397162" cy="44129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45" name="Group 145"/>
            <p:cNvGrpSpPr/>
            <p:nvPr/>
          </p:nvGrpSpPr>
          <p:grpSpPr>
            <a:xfrm>
              <a:off x="0" y="1525395"/>
              <a:ext cx="1779396" cy="1615441"/>
              <a:chOff x="0" y="0"/>
              <a:chExt cx="1779395" cy="1615439"/>
            </a:xfrm>
          </p:grpSpPr>
          <p:sp>
            <p:nvSpPr>
              <p:cNvPr id="143" name="Shape 143"/>
              <p:cNvSpPr/>
              <p:nvPr/>
            </p:nvSpPr>
            <p:spPr>
              <a:xfrm>
                <a:off x="0" y="273901"/>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44" name="Shape 144"/>
              <p:cNvSpPr/>
              <p:nvPr/>
            </p:nvSpPr>
            <p:spPr>
              <a:xfrm>
                <a:off x="31287" y="0"/>
                <a:ext cx="1716821" cy="1615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User is then asked to read privately, create a group or join an existing group</a:t>
                </a:r>
              </a:p>
            </p:txBody>
          </p:sp>
        </p:grpSp>
        <p:sp>
          <p:nvSpPr>
            <p:cNvPr id="146" name="Shape 146"/>
            <p:cNvSpPr/>
            <p:nvPr/>
          </p:nvSpPr>
          <p:spPr>
            <a:xfrm rot="5400000">
              <a:off x="691117" y="3002168"/>
              <a:ext cx="397162" cy="44129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49" name="Group 149"/>
            <p:cNvGrpSpPr/>
            <p:nvPr/>
          </p:nvGrpSpPr>
          <p:grpSpPr>
            <a:xfrm>
              <a:off x="0" y="2923791"/>
              <a:ext cx="1779396" cy="2377441"/>
              <a:chOff x="0" y="0"/>
              <a:chExt cx="1779395" cy="2377439"/>
            </a:xfrm>
          </p:grpSpPr>
          <p:sp>
            <p:nvSpPr>
              <p:cNvPr id="147" name="Shape 147"/>
              <p:cNvSpPr/>
              <p:nvPr/>
            </p:nvSpPr>
            <p:spPr>
              <a:xfrm>
                <a:off x="0" y="654901"/>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48" name="Shape 148"/>
              <p:cNvSpPr/>
              <p:nvPr/>
            </p:nvSpPr>
            <p:spPr>
              <a:xfrm>
                <a:off x="31287" y="0"/>
                <a:ext cx="1716821" cy="2377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If private plan is selected, it stores a copy in his/her library and shows up below in the lounge as a plan – mark as private</a:t>
                </a:r>
              </a:p>
            </p:txBody>
          </p:sp>
        </p:grpSp>
        <p:sp>
          <p:nvSpPr>
            <p:cNvPr id="150" name="Shape 150"/>
            <p:cNvSpPr/>
            <p:nvPr/>
          </p:nvSpPr>
          <p:spPr>
            <a:xfrm>
              <a:off x="1936694" y="3891865"/>
              <a:ext cx="397162" cy="44129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53" name="Group 153"/>
            <p:cNvGrpSpPr/>
            <p:nvPr/>
          </p:nvGrpSpPr>
          <p:grpSpPr>
            <a:xfrm>
              <a:off x="2491153" y="3177790"/>
              <a:ext cx="1779397" cy="1869441"/>
              <a:chOff x="0" y="0"/>
              <a:chExt cx="1779395" cy="1869439"/>
            </a:xfrm>
          </p:grpSpPr>
          <p:sp>
            <p:nvSpPr>
              <p:cNvPr id="151" name="Shape 151"/>
              <p:cNvSpPr/>
              <p:nvPr/>
            </p:nvSpPr>
            <p:spPr>
              <a:xfrm>
                <a:off x="0" y="400901"/>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52" name="Shape 152"/>
              <p:cNvSpPr/>
              <p:nvPr/>
            </p:nvSpPr>
            <p:spPr>
              <a:xfrm>
                <a:off x="31287" y="0"/>
                <a:ext cx="1716821" cy="1869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If user creates a group plan, then a window opens (see wireframes, name the lounge and invite friends)</a:t>
                </a:r>
              </a:p>
            </p:txBody>
          </p:sp>
        </p:grpSp>
        <p:sp>
          <p:nvSpPr>
            <p:cNvPr id="154" name="Shape 154"/>
            <p:cNvSpPr/>
            <p:nvPr/>
          </p:nvSpPr>
          <p:spPr>
            <a:xfrm>
              <a:off x="4427848" y="3891865"/>
              <a:ext cx="397162" cy="44129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57" name="Group 157"/>
            <p:cNvGrpSpPr/>
            <p:nvPr/>
          </p:nvGrpSpPr>
          <p:grpSpPr>
            <a:xfrm>
              <a:off x="4982307" y="2669790"/>
              <a:ext cx="1779397" cy="2885441"/>
              <a:chOff x="0" y="0"/>
              <a:chExt cx="1779395" cy="2885439"/>
            </a:xfrm>
          </p:grpSpPr>
          <p:sp>
            <p:nvSpPr>
              <p:cNvPr id="155" name="Shape 155"/>
              <p:cNvSpPr/>
              <p:nvPr/>
            </p:nvSpPr>
            <p:spPr>
              <a:xfrm>
                <a:off x="0" y="908901"/>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56" name="Shape 156"/>
              <p:cNvSpPr/>
              <p:nvPr/>
            </p:nvSpPr>
            <p:spPr>
              <a:xfrm>
                <a:off x="31287" y="0"/>
                <a:ext cx="1716821" cy="2885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Once a group plan is created, it should be displayed at the bottom of the lounge page, we only need to display in the lounge,  plans the users has joined / created</a:t>
                </a:r>
              </a:p>
            </p:txBody>
          </p:sp>
        </p:grpSp>
        <p:sp>
          <p:nvSpPr>
            <p:cNvPr id="158" name="Shape 158"/>
            <p:cNvSpPr/>
            <p:nvPr/>
          </p:nvSpPr>
          <p:spPr>
            <a:xfrm>
              <a:off x="6919001" y="3891865"/>
              <a:ext cx="397163" cy="44129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61" name="Group 161"/>
            <p:cNvGrpSpPr/>
            <p:nvPr/>
          </p:nvGrpSpPr>
          <p:grpSpPr>
            <a:xfrm>
              <a:off x="7473461" y="2161790"/>
              <a:ext cx="1779396" cy="3901442"/>
              <a:chOff x="0" y="0"/>
              <a:chExt cx="1779395" cy="3901440"/>
            </a:xfrm>
          </p:grpSpPr>
          <p:sp>
            <p:nvSpPr>
              <p:cNvPr id="159" name="Shape 159"/>
              <p:cNvSpPr/>
              <p:nvPr/>
            </p:nvSpPr>
            <p:spPr>
              <a:xfrm>
                <a:off x="0" y="1416901"/>
                <a:ext cx="1779396" cy="1067638"/>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60" name="Shape 160"/>
              <p:cNvSpPr/>
              <p:nvPr/>
            </p:nvSpPr>
            <p:spPr>
              <a:xfrm>
                <a:off x="31287" y="0"/>
                <a:ext cx="1716821" cy="3901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81">
                    <a:solidFill>
                      <a:srgbClr val="FFFFFF"/>
                    </a:solidFill>
                    <a:latin typeface="Calibri Light"/>
                    <a:ea typeface="Calibri Light"/>
                    <a:cs typeface="Calibri Light"/>
                    <a:sym typeface="Calibri Light"/>
                  </a:defRPr>
                </a:lvl1pPr>
              </a:lstStyle>
              <a:p>
                <a:pPr/>
                <a:r>
                  <a:t>Last action – if the user decides to join a group rather than create one, then a list of group plans should be displayed from which she can search by name , once she finds the right group, she clicks and waits to be accepted</a:t>
                </a:r>
              </a:p>
            </p:txBody>
          </p:sp>
        </p:grpSp>
      </p:grpSp>
      <p:sp>
        <p:nvSpPr>
          <p:cNvPr id="163" name="Shape 163"/>
          <p:cNvSpPr/>
          <p:nvPr/>
        </p:nvSpPr>
        <p:spPr>
          <a:xfrm>
            <a:off x="4329791" y="166008"/>
            <a:ext cx="4634593"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vl1pPr>
          </a:lstStyle>
          <a:p>
            <a:pPr/>
            <a:r>
              <a:t>Lounge / Plan User Journey</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8" name="Group 208"/>
          <p:cNvGrpSpPr/>
          <p:nvPr/>
        </p:nvGrpSpPr>
        <p:grpSpPr>
          <a:xfrm>
            <a:off x="1047750" y="495704"/>
            <a:ext cx="9769927" cy="6922506"/>
            <a:chOff x="0" y="0"/>
            <a:chExt cx="9769926" cy="6922504"/>
          </a:xfrm>
        </p:grpSpPr>
        <p:grpSp>
          <p:nvGrpSpPr>
            <p:cNvPr id="167" name="Group 167"/>
            <p:cNvGrpSpPr/>
            <p:nvPr/>
          </p:nvGrpSpPr>
          <p:grpSpPr>
            <a:xfrm>
              <a:off x="0" y="419100"/>
              <a:ext cx="1878833" cy="1488441"/>
              <a:chOff x="0" y="0"/>
              <a:chExt cx="1878832" cy="1488439"/>
            </a:xfrm>
          </p:grpSpPr>
          <p:sp>
            <p:nvSpPr>
              <p:cNvPr id="165" name="Shape 165"/>
              <p:cNvSpPr/>
              <p:nvPr/>
            </p:nvSpPr>
            <p:spPr>
              <a:xfrm>
                <a:off x="0" y="1805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66" name="Shape 166"/>
              <p:cNvSpPr/>
              <p:nvPr/>
            </p:nvSpPr>
            <p:spPr>
              <a:xfrm>
                <a:off x="33036" y="0"/>
                <a:ext cx="1812761" cy="1488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User sees the group plans that he/she has joined visible in the lounge</a:t>
                </a:r>
              </a:p>
            </p:txBody>
          </p:sp>
        </p:grpSp>
        <p:sp>
          <p:nvSpPr>
            <p:cNvPr id="168" name="Shape 168"/>
            <p:cNvSpPr/>
            <p:nvPr/>
          </p:nvSpPr>
          <p:spPr>
            <a:xfrm>
              <a:off x="2044921" y="930344"/>
              <a:ext cx="419356" cy="46595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71" name="Group 171"/>
            <p:cNvGrpSpPr/>
            <p:nvPr/>
          </p:nvGrpSpPr>
          <p:grpSpPr>
            <a:xfrm>
              <a:off x="2630364" y="419100"/>
              <a:ext cx="1878834" cy="1488441"/>
              <a:chOff x="0" y="0"/>
              <a:chExt cx="1878832" cy="1488439"/>
            </a:xfrm>
          </p:grpSpPr>
          <p:sp>
            <p:nvSpPr>
              <p:cNvPr id="169" name="Shape 169"/>
              <p:cNvSpPr/>
              <p:nvPr/>
            </p:nvSpPr>
            <p:spPr>
              <a:xfrm>
                <a:off x="0" y="1805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70" name="Shape 170"/>
              <p:cNvSpPr/>
              <p:nvPr/>
            </p:nvSpPr>
            <p:spPr>
              <a:xfrm>
                <a:off x="33036" y="0"/>
                <a:ext cx="1812761" cy="1488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 User can click the resume button and start reading immediately</a:t>
                </a:r>
              </a:p>
            </p:txBody>
          </p:sp>
        </p:grpSp>
        <p:sp>
          <p:nvSpPr>
            <p:cNvPr id="172" name="Shape 172"/>
            <p:cNvSpPr/>
            <p:nvPr/>
          </p:nvSpPr>
          <p:spPr>
            <a:xfrm>
              <a:off x="4675286" y="930344"/>
              <a:ext cx="419356" cy="46595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75" name="Group 175"/>
            <p:cNvGrpSpPr/>
            <p:nvPr/>
          </p:nvGrpSpPr>
          <p:grpSpPr>
            <a:xfrm>
              <a:off x="5260729" y="0"/>
              <a:ext cx="1878834" cy="2326640"/>
              <a:chOff x="0" y="0"/>
              <a:chExt cx="1878832" cy="2326639"/>
            </a:xfrm>
          </p:grpSpPr>
          <p:sp>
            <p:nvSpPr>
              <p:cNvPr id="173" name="Shape 173"/>
              <p:cNvSpPr/>
              <p:nvPr/>
            </p:nvSpPr>
            <p:spPr>
              <a:xfrm>
                <a:off x="0" y="5996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74" name="Shape 174"/>
              <p:cNvSpPr/>
              <p:nvPr/>
            </p:nvSpPr>
            <p:spPr>
              <a:xfrm>
                <a:off x="33036" y="0"/>
                <a:ext cx="1812761" cy="2326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User could also click on the book, which takes into a new window to see  chats within the group , list of participants </a:t>
                </a:r>
              </a:p>
            </p:txBody>
          </p:sp>
        </p:grpSp>
        <p:sp>
          <p:nvSpPr>
            <p:cNvPr id="176" name="Shape 176"/>
            <p:cNvSpPr/>
            <p:nvPr/>
          </p:nvSpPr>
          <p:spPr>
            <a:xfrm>
              <a:off x="7305650" y="930344"/>
              <a:ext cx="419357" cy="46595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79" name="Group 179"/>
            <p:cNvGrpSpPr/>
            <p:nvPr/>
          </p:nvGrpSpPr>
          <p:grpSpPr>
            <a:xfrm>
              <a:off x="7891094" y="139700"/>
              <a:ext cx="1878833" cy="2047241"/>
              <a:chOff x="0" y="0"/>
              <a:chExt cx="1878832" cy="2047239"/>
            </a:xfrm>
          </p:grpSpPr>
          <p:sp>
            <p:nvSpPr>
              <p:cNvPr id="177" name="Shape 177"/>
              <p:cNvSpPr/>
              <p:nvPr/>
            </p:nvSpPr>
            <p:spPr>
              <a:xfrm>
                <a:off x="0" y="4599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78" name="Shape 178"/>
              <p:cNvSpPr/>
              <p:nvPr/>
            </p:nvSpPr>
            <p:spPr>
              <a:xfrm>
                <a:off x="33036" y="0"/>
                <a:ext cx="1812761" cy="2047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Chats are messages that group members have left and lets replace the activity wall with chats</a:t>
                </a:r>
              </a:p>
            </p:txBody>
          </p:sp>
        </p:grpSp>
        <p:sp>
          <p:nvSpPr>
            <p:cNvPr id="180" name="Shape 180"/>
            <p:cNvSpPr/>
            <p:nvPr/>
          </p:nvSpPr>
          <p:spPr>
            <a:xfrm rot="5400000">
              <a:off x="8620833" y="1869760"/>
              <a:ext cx="419356" cy="46595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83" name="Group 183"/>
            <p:cNvGrpSpPr/>
            <p:nvPr/>
          </p:nvGrpSpPr>
          <p:grpSpPr>
            <a:xfrm>
              <a:off x="7891094" y="2018532"/>
              <a:ext cx="1878833" cy="2047241"/>
              <a:chOff x="0" y="0"/>
              <a:chExt cx="1878832" cy="2047239"/>
            </a:xfrm>
          </p:grpSpPr>
          <p:sp>
            <p:nvSpPr>
              <p:cNvPr id="181" name="Shape 181"/>
              <p:cNvSpPr/>
              <p:nvPr/>
            </p:nvSpPr>
            <p:spPr>
              <a:xfrm>
                <a:off x="0" y="4599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82" name="Shape 182"/>
              <p:cNvSpPr/>
              <p:nvPr/>
            </p:nvSpPr>
            <p:spPr>
              <a:xfrm>
                <a:off x="33036" y="0"/>
                <a:ext cx="1812761" cy="2047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User clicks further on the book and can see the reviews, now lets replace the reviews with the activity wall </a:t>
                </a:r>
              </a:p>
            </p:txBody>
          </p:sp>
        </p:grpSp>
        <p:sp>
          <p:nvSpPr>
            <p:cNvPr id="184" name="Shape 184"/>
            <p:cNvSpPr/>
            <p:nvPr/>
          </p:nvSpPr>
          <p:spPr>
            <a:xfrm rot="10800000">
              <a:off x="7305650" y="2809176"/>
              <a:ext cx="419357" cy="46595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87" name="Group 187"/>
            <p:cNvGrpSpPr/>
            <p:nvPr/>
          </p:nvGrpSpPr>
          <p:grpSpPr>
            <a:xfrm>
              <a:off x="5260729" y="2158232"/>
              <a:ext cx="1878834" cy="1767841"/>
              <a:chOff x="0" y="0"/>
              <a:chExt cx="1878832" cy="1767839"/>
            </a:xfrm>
          </p:grpSpPr>
          <p:sp>
            <p:nvSpPr>
              <p:cNvPr id="185" name="Shape 185"/>
              <p:cNvSpPr/>
              <p:nvPr/>
            </p:nvSpPr>
            <p:spPr>
              <a:xfrm>
                <a:off x="0" y="3202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86" name="Shape 186"/>
              <p:cNvSpPr/>
              <p:nvPr/>
            </p:nvSpPr>
            <p:spPr>
              <a:xfrm>
                <a:off x="33036" y="0"/>
                <a:ext cx="1812761" cy="1767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On the activity wall, user should see other group members comments / actions </a:t>
                </a:r>
              </a:p>
            </p:txBody>
          </p:sp>
        </p:grpSp>
        <p:sp>
          <p:nvSpPr>
            <p:cNvPr id="188" name="Shape 188"/>
            <p:cNvSpPr/>
            <p:nvPr/>
          </p:nvSpPr>
          <p:spPr>
            <a:xfrm rot="10800000">
              <a:off x="4675286" y="2809176"/>
              <a:ext cx="419356" cy="46595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91" name="Group 191"/>
            <p:cNvGrpSpPr/>
            <p:nvPr/>
          </p:nvGrpSpPr>
          <p:grpSpPr>
            <a:xfrm>
              <a:off x="2630364" y="1599432"/>
              <a:ext cx="1878834" cy="2885441"/>
              <a:chOff x="0" y="0"/>
              <a:chExt cx="1878832" cy="2885439"/>
            </a:xfrm>
          </p:grpSpPr>
          <p:sp>
            <p:nvSpPr>
              <p:cNvPr id="189" name="Shape 189"/>
              <p:cNvSpPr/>
              <p:nvPr/>
            </p:nvSpPr>
            <p:spPr>
              <a:xfrm>
                <a:off x="0" y="8790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90" name="Shape 190"/>
              <p:cNvSpPr/>
              <p:nvPr/>
            </p:nvSpPr>
            <p:spPr>
              <a:xfrm>
                <a:off x="33036" y="0"/>
                <a:ext cx="1812761" cy="2885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 I like the blocker you had, ie to block the activity comments, and only hide the blocker if the user wants to see comments that have been left</a:t>
                </a:r>
              </a:p>
            </p:txBody>
          </p:sp>
        </p:grpSp>
        <p:sp>
          <p:nvSpPr>
            <p:cNvPr id="192" name="Shape 192"/>
            <p:cNvSpPr/>
            <p:nvPr/>
          </p:nvSpPr>
          <p:spPr>
            <a:xfrm rot="10800000">
              <a:off x="2044921" y="2809176"/>
              <a:ext cx="419356" cy="465952"/>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95" name="Group 195"/>
            <p:cNvGrpSpPr/>
            <p:nvPr/>
          </p:nvGrpSpPr>
          <p:grpSpPr>
            <a:xfrm>
              <a:off x="0" y="2437632"/>
              <a:ext cx="1878833" cy="1209041"/>
              <a:chOff x="0" y="0"/>
              <a:chExt cx="1878832" cy="1209039"/>
            </a:xfrm>
          </p:grpSpPr>
          <p:sp>
            <p:nvSpPr>
              <p:cNvPr id="193" name="Shape 193"/>
              <p:cNvSpPr/>
              <p:nvPr/>
            </p:nvSpPr>
            <p:spPr>
              <a:xfrm>
                <a:off x="0" y="408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94" name="Shape 194"/>
              <p:cNvSpPr/>
              <p:nvPr/>
            </p:nvSpPr>
            <p:spPr>
              <a:xfrm>
                <a:off x="33036" y="0"/>
                <a:ext cx="181276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At this point the user clicks read and can start reading</a:t>
                </a:r>
              </a:p>
            </p:txBody>
          </p:sp>
        </p:grpSp>
        <p:sp>
          <p:nvSpPr>
            <p:cNvPr id="196" name="Shape 196"/>
            <p:cNvSpPr/>
            <p:nvPr/>
          </p:nvSpPr>
          <p:spPr>
            <a:xfrm rot="5400000">
              <a:off x="729738" y="3748593"/>
              <a:ext cx="419356" cy="46595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99" name="Group 199"/>
            <p:cNvGrpSpPr/>
            <p:nvPr/>
          </p:nvGrpSpPr>
          <p:grpSpPr>
            <a:xfrm>
              <a:off x="0" y="2919464"/>
              <a:ext cx="1878833" cy="4003041"/>
              <a:chOff x="0" y="0"/>
              <a:chExt cx="1878832" cy="4003040"/>
            </a:xfrm>
          </p:grpSpPr>
          <p:sp>
            <p:nvSpPr>
              <p:cNvPr id="197" name="Shape 197"/>
              <p:cNvSpPr/>
              <p:nvPr/>
            </p:nvSpPr>
            <p:spPr>
              <a:xfrm>
                <a:off x="0" y="14378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98" name="Shape 198"/>
              <p:cNvSpPr/>
              <p:nvPr/>
            </p:nvSpPr>
            <p:spPr>
              <a:xfrm>
                <a:off x="33036" y="0"/>
                <a:ext cx="1812761" cy="4003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User can highlight and make comments – these comments should be displayed in the activity wall and reference page number or a link to where the reference was made for other users to see</a:t>
                </a:r>
              </a:p>
            </p:txBody>
          </p:sp>
        </p:grpSp>
        <p:sp>
          <p:nvSpPr>
            <p:cNvPr id="200" name="Shape 200"/>
            <p:cNvSpPr/>
            <p:nvPr/>
          </p:nvSpPr>
          <p:spPr>
            <a:xfrm>
              <a:off x="2044921" y="4688009"/>
              <a:ext cx="419356" cy="46595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03" name="Group 203"/>
            <p:cNvGrpSpPr/>
            <p:nvPr/>
          </p:nvGrpSpPr>
          <p:grpSpPr>
            <a:xfrm>
              <a:off x="2630364" y="3897364"/>
              <a:ext cx="1878834" cy="2047241"/>
              <a:chOff x="0" y="0"/>
              <a:chExt cx="1878832" cy="2047239"/>
            </a:xfrm>
          </p:grpSpPr>
          <p:sp>
            <p:nvSpPr>
              <p:cNvPr id="201" name="Shape 201"/>
              <p:cNvSpPr/>
              <p:nvPr/>
            </p:nvSpPr>
            <p:spPr>
              <a:xfrm>
                <a:off x="0" y="4599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202" name="Shape 202"/>
              <p:cNvSpPr/>
              <p:nvPr/>
            </p:nvSpPr>
            <p:spPr>
              <a:xfrm>
                <a:off x="33036" y="0"/>
                <a:ext cx="1812761" cy="2047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User can share and an external link is created but it should reference the source ie readapp</a:t>
                </a:r>
              </a:p>
            </p:txBody>
          </p:sp>
        </p:grpSp>
        <p:sp>
          <p:nvSpPr>
            <p:cNvPr id="204" name="Shape 204"/>
            <p:cNvSpPr/>
            <p:nvPr/>
          </p:nvSpPr>
          <p:spPr>
            <a:xfrm>
              <a:off x="4675286" y="4688009"/>
              <a:ext cx="419356" cy="46595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07" name="Group 207"/>
            <p:cNvGrpSpPr/>
            <p:nvPr/>
          </p:nvGrpSpPr>
          <p:grpSpPr>
            <a:xfrm>
              <a:off x="5260729" y="2919464"/>
              <a:ext cx="1878834" cy="4003041"/>
              <a:chOff x="0" y="0"/>
              <a:chExt cx="1878832" cy="4003040"/>
            </a:xfrm>
          </p:grpSpPr>
          <p:sp>
            <p:nvSpPr>
              <p:cNvPr id="205" name="Shape 205"/>
              <p:cNvSpPr/>
              <p:nvPr/>
            </p:nvSpPr>
            <p:spPr>
              <a:xfrm>
                <a:off x="0" y="1437870"/>
                <a:ext cx="1878833" cy="112730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206" name="Shape 206"/>
              <p:cNvSpPr/>
              <p:nvPr/>
            </p:nvSpPr>
            <p:spPr>
              <a:xfrm>
                <a:off x="33036" y="0"/>
                <a:ext cx="1812761" cy="4003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775">
                    <a:solidFill>
                      <a:srgbClr val="FFFFFF"/>
                    </a:solidFill>
                    <a:latin typeface="Calibri Light"/>
                    <a:ea typeface="Calibri Light"/>
                    <a:cs typeface="Calibri Light"/>
                    <a:sym typeface="Calibri Light"/>
                  </a:defRPr>
                </a:lvl1pPr>
              </a:lstStyle>
              <a:p>
                <a:pPr/>
                <a:r>
                  <a:t> Where appropriate within the plan, we should always display how many members are in the group, so on the activity wall display the icons and number of participants, and always an invite button</a:t>
                </a:r>
              </a:p>
            </p:txBody>
          </p:sp>
        </p:grpSp>
      </p:grpSp>
      <p:sp>
        <p:nvSpPr>
          <p:cNvPr id="209" name="Shape 209"/>
          <p:cNvSpPr/>
          <p:nvPr/>
        </p:nvSpPr>
        <p:spPr>
          <a:xfrm>
            <a:off x="4533900" y="166008"/>
            <a:ext cx="357323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vl1pPr>
          </a:lstStyle>
          <a:p>
            <a:pPr/>
            <a:r>
              <a:t>Plan – User Journey</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0" name="Group 250"/>
          <p:cNvGrpSpPr/>
          <p:nvPr/>
        </p:nvGrpSpPr>
        <p:grpSpPr>
          <a:xfrm>
            <a:off x="1156608" y="957300"/>
            <a:ext cx="10518320" cy="7934249"/>
            <a:chOff x="0" y="0"/>
            <a:chExt cx="10518319" cy="7934247"/>
          </a:xfrm>
        </p:grpSpPr>
        <p:grpSp>
          <p:nvGrpSpPr>
            <p:cNvPr id="213" name="Group 213"/>
            <p:cNvGrpSpPr/>
            <p:nvPr/>
          </p:nvGrpSpPr>
          <p:grpSpPr>
            <a:xfrm>
              <a:off x="0" y="438150"/>
              <a:ext cx="2022754" cy="1259840"/>
              <a:chOff x="0" y="0"/>
              <a:chExt cx="2022753" cy="1259839"/>
            </a:xfrm>
          </p:grpSpPr>
          <p:sp>
            <p:nvSpPr>
              <p:cNvPr id="211" name="Shape 211"/>
              <p:cNvSpPr/>
              <p:nvPr/>
            </p:nvSpPr>
            <p:spPr>
              <a:xfrm>
                <a:off x="0" y="23093"/>
                <a:ext cx="2022754" cy="121365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12" name="Shape 212"/>
              <p:cNvSpPr/>
              <p:nvPr/>
            </p:nvSpPr>
            <p:spPr>
              <a:xfrm>
                <a:off x="35566" y="0"/>
                <a:ext cx="1951622" cy="1259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 User sees 4 dashboards at the top of the library page</a:t>
                </a:r>
              </a:p>
            </p:txBody>
          </p:sp>
        </p:grpSp>
        <p:sp>
          <p:nvSpPr>
            <p:cNvPr id="214" name="Shape 214"/>
            <p:cNvSpPr/>
            <p:nvPr/>
          </p:nvSpPr>
          <p:spPr>
            <a:xfrm>
              <a:off x="2201565" y="817248"/>
              <a:ext cx="451480" cy="50164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17" name="Group 217"/>
            <p:cNvGrpSpPr/>
            <p:nvPr/>
          </p:nvGrpSpPr>
          <p:grpSpPr>
            <a:xfrm>
              <a:off x="2831855" y="461243"/>
              <a:ext cx="2022755" cy="1213654"/>
              <a:chOff x="0" y="0"/>
              <a:chExt cx="2022753" cy="1213652"/>
            </a:xfrm>
          </p:grpSpPr>
          <p:sp>
            <p:nvSpPr>
              <p:cNvPr id="215" name="Shape 215"/>
              <p:cNvSpPr/>
              <p:nvPr/>
            </p:nvSpPr>
            <p:spPr>
              <a:xfrm>
                <a:off x="0" y="0"/>
                <a:ext cx="2022754" cy="1213653"/>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16" name="Shape 216"/>
              <p:cNvSpPr/>
              <p:nvPr/>
            </p:nvSpPr>
            <p:spPr>
              <a:xfrm>
                <a:off x="35566" y="122956"/>
                <a:ext cx="1951622" cy="967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 The dashboard tracks how much they have read</a:t>
                </a:r>
              </a:p>
            </p:txBody>
          </p:sp>
        </p:grpSp>
        <p:sp>
          <p:nvSpPr>
            <p:cNvPr id="218" name="Shape 218"/>
            <p:cNvSpPr/>
            <p:nvPr/>
          </p:nvSpPr>
          <p:spPr>
            <a:xfrm>
              <a:off x="5033420" y="817248"/>
              <a:ext cx="451480" cy="50164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21" name="Group 221"/>
            <p:cNvGrpSpPr/>
            <p:nvPr/>
          </p:nvGrpSpPr>
          <p:grpSpPr>
            <a:xfrm>
              <a:off x="5663710" y="461243"/>
              <a:ext cx="2022755" cy="1213654"/>
              <a:chOff x="0" y="0"/>
              <a:chExt cx="2022753" cy="1213652"/>
            </a:xfrm>
          </p:grpSpPr>
          <p:sp>
            <p:nvSpPr>
              <p:cNvPr id="219" name="Shape 219"/>
              <p:cNvSpPr/>
              <p:nvPr/>
            </p:nvSpPr>
            <p:spPr>
              <a:xfrm>
                <a:off x="0" y="0"/>
                <a:ext cx="2022754" cy="1213653"/>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20" name="Shape 220"/>
              <p:cNvSpPr/>
              <p:nvPr/>
            </p:nvSpPr>
            <p:spPr>
              <a:xfrm>
                <a:off x="35566" y="122956"/>
                <a:ext cx="1951622" cy="967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 Below it shows all lists and my list</a:t>
                </a:r>
              </a:p>
            </p:txBody>
          </p:sp>
        </p:grpSp>
        <p:sp>
          <p:nvSpPr>
            <p:cNvPr id="222" name="Shape 222"/>
            <p:cNvSpPr/>
            <p:nvPr/>
          </p:nvSpPr>
          <p:spPr>
            <a:xfrm>
              <a:off x="7865276" y="817248"/>
              <a:ext cx="451479" cy="50164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25" name="Group 225"/>
            <p:cNvGrpSpPr/>
            <p:nvPr/>
          </p:nvGrpSpPr>
          <p:grpSpPr>
            <a:xfrm>
              <a:off x="8495565" y="0"/>
              <a:ext cx="2022755" cy="2136140"/>
              <a:chOff x="0" y="0"/>
              <a:chExt cx="2022753" cy="2136139"/>
            </a:xfrm>
          </p:grpSpPr>
          <p:sp>
            <p:nvSpPr>
              <p:cNvPr id="223" name="Shape 223"/>
              <p:cNvSpPr/>
              <p:nvPr/>
            </p:nvSpPr>
            <p:spPr>
              <a:xfrm>
                <a:off x="0" y="461243"/>
                <a:ext cx="2022754" cy="121365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24" name="Shape 224"/>
              <p:cNvSpPr/>
              <p:nvPr/>
            </p:nvSpPr>
            <p:spPr>
              <a:xfrm>
                <a:off x="35566" y="0"/>
                <a:ext cx="1951622" cy="213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All list is a search functionality that searches across the app what resources are available</a:t>
                </a:r>
              </a:p>
            </p:txBody>
          </p:sp>
        </p:grpSp>
        <p:sp>
          <p:nvSpPr>
            <p:cNvPr id="226" name="Shape 226"/>
            <p:cNvSpPr/>
            <p:nvPr/>
          </p:nvSpPr>
          <p:spPr>
            <a:xfrm rot="5400000">
              <a:off x="9281203" y="1828625"/>
              <a:ext cx="451479" cy="50164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29" name="Group 229"/>
            <p:cNvGrpSpPr/>
            <p:nvPr/>
          </p:nvGrpSpPr>
          <p:grpSpPr>
            <a:xfrm>
              <a:off x="8495565" y="2168803"/>
              <a:ext cx="2022755" cy="1844041"/>
              <a:chOff x="0" y="0"/>
              <a:chExt cx="2022753" cy="1844039"/>
            </a:xfrm>
          </p:grpSpPr>
          <p:sp>
            <p:nvSpPr>
              <p:cNvPr id="227" name="Shape 227"/>
              <p:cNvSpPr/>
              <p:nvPr/>
            </p:nvSpPr>
            <p:spPr>
              <a:xfrm>
                <a:off x="0" y="315193"/>
                <a:ext cx="2022754" cy="121365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28" name="Shape 228"/>
              <p:cNvSpPr/>
              <p:nvPr/>
            </p:nvSpPr>
            <p:spPr>
              <a:xfrm>
                <a:off x="35566" y="0"/>
                <a:ext cx="1951622" cy="1844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 When a user sees a book , she can click add to my library and may need to buy/pay</a:t>
                </a:r>
              </a:p>
            </p:txBody>
          </p:sp>
        </p:grpSp>
        <p:sp>
          <p:nvSpPr>
            <p:cNvPr id="230" name="Shape 230"/>
            <p:cNvSpPr/>
            <p:nvPr/>
          </p:nvSpPr>
          <p:spPr>
            <a:xfrm rot="10800000">
              <a:off x="7865276" y="2840002"/>
              <a:ext cx="451479" cy="50164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33" name="Group 233"/>
            <p:cNvGrpSpPr/>
            <p:nvPr/>
          </p:nvGrpSpPr>
          <p:grpSpPr>
            <a:xfrm>
              <a:off x="5663710" y="1876703"/>
              <a:ext cx="2022755" cy="2428241"/>
              <a:chOff x="0" y="0"/>
              <a:chExt cx="2022753" cy="2428239"/>
            </a:xfrm>
          </p:grpSpPr>
          <p:sp>
            <p:nvSpPr>
              <p:cNvPr id="231" name="Shape 231"/>
              <p:cNvSpPr/>
              <p:nvPr/>
            </p:nvSpPr>
            <p:spPr>
              <a:xfrm>
                <a:off x="0" y="607293"/>
                <a:ext cx="2022754" cy="121365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32" name="Shape 232"/>
              <p:cNvSpPr/>
              <p:nvPr/>
            </p:nvSpPr>
            <p:spPr>
              <a:xfrm>
                <a:off x="35566" y="0"/>
                <a:ext cx="1951622" cy="2428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 Immediately the same actions as described from the lounge kicks in, the user is asked if she wants to read privately</a:t>
                </a:r>
              </a:p>
            </p:txBody>
          </p:sp>
        </p:grpSp>
        <p:sp>
          <p:nvSpPr>
            <p:cNvPr id="234" name="Shape 234"/>
            <p:cNvSpPr/>
            <p:nvPr/>
          </p:nvSpPr>
          <p:spPr>
            <a:xfrm rot="10800000">
              <a:off x="5033420" y="2840002"/>
              <a:ext cx="451480" cy="50164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37" name="Group 237"/>
            <p:cNvGrpSpPr/>
            <p:nvPr/>
          </p:nvGrpSpPr>
          <p:grpSpPr>
            <a:xfrm>
              <a:off x="2831855" y="2314853"/>
              <a:ext cx="2022755" cy="1551941"/>
              <a:chOff x="0" y="0"/>
              <a:chExt cx="2022753" cy="1551939"/>
            </a:xfrm>
          </p:grpSpPr>
          <p:sp>
            <p:nvSpPr>
              <p:cNvPr id="235" name="Shape 235"/>
              <p:cNvSpPr/>
              <p:nvPr/>
            </p:nvSpPr>
            <p:spPr>
              <a:xfrm>
                <a:off x="0" y="169143"/>
                <a:ext cx="2022754" cy="121365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36" name="Shape 236"/>
              <p:cNvSpPr/>
              <p:nvPr/>
            </p:nvSpPr>
            <p:spPr>
              <a:xfrm>
                <a:off x="35566" y="0"/>
                <a:ext cx="1951622" cy="1551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 An option also displays which lounges the user can join to read the book </a:t>
                </a:r>
              </a:p>
            </p:txBody>
          </p:sp>
        </p:grpSp>
        <p:sp>
          <p:nvSpPr>
            <p:cNvPr id="238" name="Shape 238"/>
            <p:cNvSpPr/>
            <p:nvPr/>
          </p:nvSpPr>
          <p:spPr>
            <a:xfrm rot="10800000">
              <a:off x="2201565" y="2840002"/>
              <a:ext cx="451480" cy="50164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41" name="Group 241"/>
            <p:cNvGrpSpPr/>
            <p:nvPr/>
          </p:nvGrpSpPr>
          <p:grpSpPr>
            <a:xfrm>
              <a:off x="0" y="2022753"/>
              <a:ext cx="2022754" cy="2136141"/>
              <a:chOff x="0" y="0"/>
              <a:chExt cx="2022753" cy="2136139"/>
            </a:xfrm>
          </p:grpSpPr>
          <p:sp>
            <p:nvSpPr>
              <p:cNvPr id="239" name="Shape 239"/>
              <p:cNvSpPr/>
              <p:nvPr/>
            </p:nvSpPr>
            <p:spPr>
              <a:xfrm>
                <a:off x="0" y="461243"/>
                <a:ext cx="2022754" cy="121365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40" name="Shape 240"/>
              <p:cNvSpPr/>
              <p:nvPr/>
            </p:nvSpPr>
            <p:spPr>
              <a:xfrm>
                <a:off x="35566" y="0"/>
                <a:ext cx="1951622" cy="213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 User can select a lounge to join and automatically the user is taken to the selected lounge </a:t>
                </a:r>
              </a:p>
            </p:txBody>
          </p:sp>
        </p:grpSp>
        <p:sp>
          <p:nvSpPr>
            <p:cNvPr id="242" name="Shape 242"/>
            <p:cNvSpPr/>
            <p:nvPr/>
          </p:nvSpPr>
          <p:spPr>
            <a:xfrm rot="5400000">
              <a:off x="785637" y="3851379"/>
              <a:ext cx="451480" cy="50164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45" name="Group 245"/>
            <p:cNvGrpSpPr/>
            <p:nvPr/>
          </p:nvGrpSpPr>
          <p:grpSpPr>
            <a:xfrm>
              <a:off x="0" y="3899457"/>
              <a:ext cx="2022754" cy="2428241"/>
              <a:chOff x="0" y="0"/>
              <a:chExt cx="2022753" cy="2428239"/>
            </a:xfrm>
          </p:grpSpPr>
          <p:sp>
            <p:nvSpPr>
              <p:cNvPr id="243" name="Shape 243"/>
              <p:cNvSpPr/>
              <p:nvPr/>
            </p:nvSpPr>
            <p:spPr>
              <a:xfrm>
                <a:off x="0" y="607293"/>
                <a:ext cx="2022754" cy="121365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44" name="Shape 244"/>
              <p:cNvSpPr/>
              <p:nvPr/>
            </p:nvSpPr>
            <p:spPr>
              <a:xfrm>
                <a:off x="35566" y="0"/>
                <a:ext cx="1951622" cy="2428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In the user's MY list it logs all reading activities, including those being read within lounges too</a:t>
                </a:r>
              </a:p>
            </p:txBody>
          </p:sp>
        </p:grpSp>
        <p:sp>
          <p:nvSpPr>
            <p:cNvPr id="246" name="Shape 246"/>
            <p:cNvSpPr/>
            <p:nvPr/>
          </p:nvSpPr>
          <p:spPr>
            <a:xfrm>
              <a:off x="2201565" y="4862756"/>
              <a:ext cx="451480" cy="50164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49" name="Group 249"/>
            <p:cNvGrpSpPr/>
            <p:nvPr/>
          </p:nvGrpSpPr>
          <p:grpSpPr>
            <a:xfrm>
              <a:off x="2831855" y="2292907"/>
              <a:ext cx="2022755" cy="5641341"/>
              <a:chOff x="0" y="0"/>
              <a:chExt cx="2022753" cy="5641340"/>
            </a:xfrm>
          </p:grpSpPr>
          <p:sp>
            <p:nvSpPr>
              <p:cNvPr id="247" name="Shape 247"/>
              <p:cNvSpPr/>
              <p:nvPr/>
            </p:nvSpPr>
            <p:spPr>
              <a:xfrm>
                <a:off x="0" y="2213843"/>
                <a:ext cx="2022754" cy="121365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48" name="Shape 248"/>
              <p:cNvSpPr/>
              <p:nvPr/>
            </p:nvSpPr>
            <p:spPr>
              <a:xfrm>
                <a:off x="35566" y="0"/>
                <a:ext cx="1951622" cy="5641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911">
                    <a:solidFill>
                      <a:srgbClr val="FFFFFF"/>
                    </a:solidFill>
                    <a:latin typeface="Calibri Light"/>
                    <a:ea typeface="Calibri Light"/>
                    <a:cs typeface="Calibri Light"/>
                    <a:sym typeface="Calibri Light"/>
                  </a:defRPr>
                </a:lvl1pPr>
              </a:lstStyle>
              <a:p>
                <a:pPr/>
                <a:r>
                  <a:t>for blogs and news we should make the list disappear/ clear after a certain time -  news feeds should clear and refreh daily, blogs ro be removed manually by the user and books stays, but option to remove also should be display always ask to confirm any delete actions</a:t>
                </a:r>
              </a:p>
            </p:txBody>
          </p:sp>
        </p:grpSp>
      </p:grpSp>
      <p:sp>
        <p:nvSpPr>
          <p:cNvPr id="251" name="Shape 251"/>
          <p:cNvSpPr/>
          <p:nvPr/>
        </p:nvSpPr>
        <p:spPr>
          <a:xfrm>
            <a:off x="4540703" y="458561"/>
            <a:ext cx="3450772"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vl1pPr>
          </a:lstStyle>
          <a:p>
            <a:pPr/>
            <a:r>
              <a:t>Library User Journey</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