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compatMode="1" strictFirstAndLastChars="0" saveSubsetFonts="1" autoCompressPictures="0">
  <p:sldMasterIdLst>
    <p:sldMasterId id="2147483648" r:id="rId1"/>
  </p:sldMasterIdLst>
  <p:notesMasterIdLst>
    <p:notesMasterId r:id="rId59"/>
  </p:notesMasterIdLst>
  <p:sldIdLst>
    <p:sldId id="259" r:id="rId2"/>
    <p:sldId id="258" r:id="rId3"/>
    <p:sldId id="266" r:id="rId4"/>
    <p:sldId id="264"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314" r:id="rId19"/>
    <p:sldId id="280" r:id="rId20"/>
    <p:sldId id="281" r:id="rId21"/>
    <p:sldId id="282" r:id="rId22"/>
    <p:sldId id="283" r:id="rId23"/>
    <p:sldId id="284" r:id="rId24"/>
    <p:sldId id="317" r:id="rId25"/>
    <p:sldId id="285" r:id="rId26"/>
    <p:sldId id="315" r:id="rId27"/>
    <p:sldId id="316" r:id="rId28"/>
    <p:sldId id="320" r:id="rId29"/>
    <p:sldId id="286" r:id="rId30"/>
    <p:sldId id="288" r:id="rId31"/>
    <p:sldId id="287" r:id="rId32"/>
    <p:sldId id="289" r:id="rId33"/>
    <p:sldId id="291" r:id="rId34"/>
    <p:sldId id="292" r:id="rId35"/>
    <p:sldId id="293" r:id="rId36"/>
    <p:sldId id="294" r:id="rId37"/>
    <p:sldId id="290" r:id="rId38"/>
    <p:sldId id="313" r:id="rId39"/>
    <p:sldId id="296" r:id="rId40"/>
    <p:sldId id="298" r:id="rId41"/>
    <p:sldId id="299" r:id="rId42"/>
    <p:sldId id="297" r:id="rId43"/>
    <p:sldId id="295" r:id="rId44"/>
    <p:sldId id="300" r:id="rId45"/>
    <p:sldId id="301" r:id="rId46"/>
    <p:sldId id="302" r:id="rId47"/>
    <p:sldId id="306" r:id="rId48"/>
    <p:sldId id="303" r:id="rId49"/>
    <p:sldId id="304" r:id="rId50"/>
    <p:sldId id="307" r:id="rId51"/>
    <p:sldId id="311" r:id="rId52"/>
    <p:sldId id="305" r:id="rId53"/>
    <p:sldId id="308" r:id="rId54"/>
    <p:sldId id="309" r:id="rId55"/>
    <p:sldId id="318" r:id="rId56"/>
    <p:sldId id="310" r:id="rId57"/>
    <p:sldId id="312" r:id="rId58"/>
  </p:sldIdLst>
  <p:sldSz cx="9144000" cy="6858000" type="screen4x3"/>
  <p:notesSz cx="6858000" cy="9144000"/>
  <p:defaultTextStyle>
    <a:defPPr>
      <a:defRPr lang="de-DE"/>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286A"/>
    <a:srgbClr val="E31D30"/>
    <a:srgbClr val="E383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35" d="100"/>
          <a:sy n="135" d="100"/>
        </p:scale>
        <p:origin x="-1672" y="-2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interSettings" Target="printerSettings/printerSettings1.bin"/><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6F4B1FBB-3CE4-7D47-AEB6-4A6C01075285}" type="datetimeFigureOut">
              <a:rPr lang="en-US"/>
              <a:pPr>
                <a:defRPr/>
              </a:pPr>
              <a:t>9/26/12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D4D8E27D-2459-E944-B94E-E2019873166E}" type="slidenum">
              <a:rPr lang="en-US"/>
              <a:pPr>
                <a:defRPr/>
              </a:pPr>
              <a:t>‹#›</a:t>
            </a:fld>
            <a:endParaRPr lang="en-US"/>
          </a:p>
        </p:txBody>
      </p:sp>
    </p:spTree>
    <p:extLst>
      <p:ext uri="{BB962C8B-B14F-4D97-AF65-F5344CB8AC3E}">
        <p14:creationId xmlns:p14="http://schemas.microsoft.com/office/powerpoint/2010/main" val="234514983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2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Don't try to predict every possible thing that can go wrong.  Instead, understand how to reset your actor system and retry until it works.</a:t>
            </a:r>
          </a:p>
        </p:txBody>
      </p:sp>
      <p:sp>
        <p:nvSpPr>
          <p:cNvPr id="92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1F5462FF-FC9F-BD4D-B4B1-152A5290362F}" type="slidenum">
              <a:rPr lang="en-US" sz="1200"/>
              <a:pPr/>
              <a:t>5</a:t>
            </a:fld>
            <a:endParaRPr 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17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Arial" charset="0"/>
              </a:rPr>
              <a:t>Shallow trees mean you may be trying to do too much with too few actors.</a:t>
            </a:r>
          </a:p>
        </p:txBody>
      </p:sp>
      <p:sp>
        <p:nvSpPr>
          <p:cNvPr id="3174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FF1D6091-96FC-9B4D-AE33-B8FA8EF55128}" type="slidenum">
              <a:rPr lang="en-US" sz="1200"/>
              <a:pPr/>
              <a:t>19</a:t>
            </a:fld>
            <a:endParaRPr 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48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Arial" charset="0"/>
              </a:rPr>
              <a:t>Blocking is passively waiting when that thread can be doing other things. If you are blocking on IO/locks, then tying up a thread is a massive waste of memory resources</a:t>
            </a:r>
          </a:p>
        </p:txBody>
      </p:sp>
      <p:sp>
        <p:nvSpPr>
          <p:cNvPr id="348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234108E6-3D4F-5B41-915D-3305705B7B54}" type="slidenum">
              <a:rPr lang="en-US" sz="1200"/>
              <a:pPr/>
              <a:t>21</a:t>
            </a:fld>
            <a:endParaRPr 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Arial" charset="0"/>
            </a:endParaRPr>
          </a:p>
        </p:txBody>
      </p:sp>
      <p:sp>
        <p:nvSpPr>
          <p:cNvPr id="3686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25D259FB-9F47-C446-B864-9C555C921BD9}" type="slidenum">
              <a:rPr lang="en-US" sz="1200"/>
              <a:pPr/>
              <a:t>22</a:t>
            </a:fld>
            <a:endParaRPr 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Note that the Bootstrapper is blocking until the future completes.  This isn’t what you want – you want to be able to do other stuff and not block on that thread, especially if the caller were another actor.</a:t>
            </a:r>
          </a:p>
        </p:txBody>
      </p:sp>
      <p:sp>
        <p:nvSpPr>
          <p:cNvPr id="389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2AABBEA6-5407-EC41-8446-797A143C69CC}" type="slidenum">
              <a:rPr lang="en-US" sz="1200"/>
              <a:pPr/>
              <a:t>23</a:t>
            </a:fld>
            <a:endParaRPr 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09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mapTo is a safe way to cast to a type, returns an Either of the value returned or a ClassCastException</a:t>
            </a:r>
          </a:p>
        </p:txBody>
      </p:sp>
      <p:sp>
        <p:nvSpPr>
          <p:cNvPr id="409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76561F9E-74A7-D24B-82AE-A2E9E1DBD888}" type="slidenum">
              <a:rPr lang="en-US" sz="1200"/>
              <a:pPr/>
              <a:t>24</a:t>
            </a:fld>
            <a:endParaRPr 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30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Arial" charset="0"/>
              </a:rPr>
              <a:t>Does not affect the thread pool of other actors</a:t>
            </a:r>
          </a:p>
          <a:p>
            <a:pPr eaLnBrk="1" hangingPunct="1">
              <a:spcBef>
                <a:spcPct val="0"/>
              </a:spcBef>
            </a:pPr>
            <a:endParaRPr lang="en-US">
              <a:latin typeface="Arial" charset="0"/>
            </a:endParaRPr>
          </a:p>
        </p:txBody>
      </p:sp>
      <p:sp>
        <p:nvSpPr>
          <p:cNvPr id="430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C937D1F6-231C-3344-9462-23AF32839D9E}" type="slidenum">
              <a:rPr lang="en-US" sz="1200"/>
              <a:pPr/>
              <a:t>25</a:t>
            </a:fld>
            <a:endParaRPr 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50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Arial" charset="0"/>
              </a:rPr>
              <a:t>Does not affect the thread pool of other actors</a:t>
            </a:r>
          </a:p>
          <a:p>
            <a:pPr eaLnBrk="1" hangingPunct="1">
              <a:spcBef>
                <a:spcPct val="0"/>
              </a:spcBef>
            </a:pPr>
            <a:endParaRPr lang="en-US">
              <a:latin typeface="Arial" charset="0"/>
            </a:endParaRPr>
          </a:p>
        </p:txBody>
      </p:sp>
      <p:sp>
        <p:nvSpPr>
          <p:cNvPr id="4505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C9D04AFC-C488-B247-8359-F599CE516EB2}" type="slidenum">
              <a:rPr lang="en-US" sz="1200"/>
              <a:pPr/>
              <a:t>26</a:t>
            </a:fld>
            <a:endParaRPr 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71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Arial" charset="0"/>
            </a:endParaRPr>
          </a:p>
        </p:txBody>
      </p:sp>
      <p:sp>
        <p:nvSpPr>
          <p:cNvPr id="4710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98235B75-A32D-F941-978B-B2CE850FD6AD}" type="slidenum">
              <a:rPr lang="en-US" sz="1200"/>
              <a:pPr/>
              <a:t>27</a:t>
            </a:fld>
            <a:endParaRPr 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50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Arial" charset="0"/>
              </a:rPr>
              <a:t>Does not affect the thread pool of other actors</a:t>
            </a:r>
          </a:p>
          <a:p>
            <a:pPr eaLnBrk="1" hangingPunct="1">
              <a:spcBef>
                <a:spcPct val="0"/>
              </a:spcBef>
            </a:pPr>
            <a:endParaRPr lang="en-US">
              <a:latin typeface="Arial" charset="0"/>
            </a:endParaRPr>
          </a:p>
        </p:txBody>
      </p:sp>
      <p:sp>
        <p:nvSpPr>
          <p:cNvPr id="4505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C9D04AFC-C488-B247-8359-F599CE516EB2}" type="slidenum">
              <a:rPr lang="en-US" sz="1200"/>
              <a:pPr/>
              <a:t>28</a:t>
            </a:fld>
            <a:endParaRPr 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915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Arial" charset="0"/>
              </a:rPr>
              <a:t>You'll be surprised at how few places require guaranteed delivery in your system when you take this route.</a:t>
            </a:r>
          </a:p>
        </p:txBody>
      </p:sp>
      <p:sp>
        <p:nvSpPr>
          <p:cNvPr id="4915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2C557210-F741-9E41-87DC-806B9D1C2529}" type="slidenum">
              <a:rPr lang="en-US" sz="1200"/>
              <a:pPr/>
              <a:t>29</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44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atin typeface="Calibri" charset="0"/>
              </a:rPr>
              <a:t>Note the use of context, not system to create the actor instance</a:t>
            </a:r>
          </a:p>
        </p:txBody>
      </p:sp>
      <p:sp>
        <p:nvSpPr>
          <p:cNvPr id="1044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9395F939-96DF-124B-B65F-6EF095FF31FA}" type="slidenum">
              <a:rPr lang="en-US" sz="1200"/>
              <a:pPr/>
              <a:t>6</a:t>
            </a:fld>
            <a:endParaRPr 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Arial" charset="0"/>
            </a:endParaRPr>
          </a:p>
        </p:txBody>
      </p:sp>
      <p:sp>
        <p:nvSpPr>
          <p:cNvPr id="5120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A7E4D069-E2AC-F14B-90E4-DF0C3B64533C}" type="slidenum">
              <a:rPr lang="en-US" sz="1200"/>
              <a:pPr/>
              <a:t>30</a:t>
            </a:fld>
            <a:endParaRPr 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42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Arial" charset="0"/>
            </a:endParaRPr>
          </a:p>
        </p:txBody>
      </p:sp>
      <p:sp>
        <p:nvSpPr>
          <p:cNvPr id="5427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1DC3EF03-443F-764F-A8D4-BBADFC73548E}" type="slidenum">
              <a:rPr lang="en-US" sz="1200"/>
              <a:pPr/>
              <a:t>32</a:t>
            </a:fld>
            <a:endParaRPr 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63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Arial" charset="0"/>
              </a:rPr>
              <a:t>In other words, start without using Actors!  Declarative is expressing the logic of a computation but not the control flow - no side effects, referentially transparent; Logic and Functional Programming are subsets.</a:t>
            </a:r>
          </a:p>
        </p:txBody>
      </p:sp>
      <p:sp>
        <p:nvSpPr>
          <p:cNvPr id="5632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60ED486F-D302-F547-BBE6-DA1E266A2C3D}" type="slidenum">
              <a:rPr lang="en-US" sz="1200"/>
              <a:pPr/>
              <a:t>33</a:t>
            </a:fld>
            <a:endParaRPr 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83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Arial" charset="0"/>
              </a:rPr>
              <a:t>From Jonas' Jazoon 2012 keynote speech.  Applies to your system on the whole, where actors are just one part.</a:t>
            </a:r>
          </a:p>
        </p:txBody>
      </p:sp>
      <p:sp>
        <p:nvSpPr>
          <p:cNvPr id="5837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FA5FBA4B-573E-2141-A67A-080E78A81799}" type="slidenum">
              <a:rPr lang="en-US" sz="1200"/>
              <a:pPr/>
              <a:t>34</a:t>
            </a:fld>
            <a:endParaRPr 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04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Arial" charset="0"/>
            </a:endParaRPr>
          </a:p>
        </p:txBody>
      </p:sp>
      <p:sp>
        <p:nvSpPr>
          <p:cNvPr id="604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963F4A85-0163-9C46-AB7D-ED700A2C7E81}" type="slidenum">
              <a:rPr lang="en-US" sz="1200"/>
              <a:pPr/>
              <a:t>35</a:t>
            </a:fld>
            <a:endParaRPr 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24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Arial" charset="0"/>
            </a:endParaRPr>
          </a:p>
        </p:txBody>
      </p:sp>
      <p:sp>
        <p:nvSpPr>
          <p:cNvPr id="6246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D0AAF9EC-8F86-E54C-A1DC-7F7AA52D0E17}" type="slidenum">
              <a:rPr lang="en-US" sz="1200"/>
              <a:pPr/>
              <a:t>36</a:t>
            </a:fld>
            <a:endParaRPr 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45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Arial" charset="0"/>
            </a:endParaRPr>
          </a:p>
        </p:txBody>
      </p:sp>
      <p:sp>
        <p:nvSpPr>
          <p:cNvPr id="645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F1F9ECA3-9987-AF45-89AF-2B858393009F}" type="slidenum">
              <a:rPr lang="en-US" sz="1200"/>
              <a:pPr/>
              <a:t>37</a:t>
            </a:fld>
            <a:endParaRPr 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75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Arial" charset="0"/>
            </a:endParaRPr>
          </a:p>
        </p:txBody>
      </p:sp>
      <p:sp>
        <p:nvSpPr>
          <p:cNvPr id="675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25D1E69D-5E7F-464A-8B72-90717E9FE4F2}" type="slidenum">
              <a:rPr lang="en-US" sz="1200"/>
              <a:pPr/>
              <a:t>39</a:t>
            </a:fld>
            <a:endParaRPr 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96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Arial" charset="0"/>
              </a:rPr>
              <a:t>Throwing back Exception means you can't have different handling strategies for different scenarios.  If needed, you can pass data within the specific exception back to the supervisor and then provide it in the postRestart of the next actor incarnation, but don't do this without some serious consideration - by default, recompute or retrieve again first.</a:t>
            </a:r>
          </a:p>
        </p:txBody>
      </p:sp>
      <p:sp>
        <p:nvSpPr>
          <p:cNvPr id="696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37011CB0-ED58-C04C-9190-D3C8E25770CA}" type="slidenum">
              <a:rPr lang="en-US" sz="1200"/>
              <a:pPr/>
              <a:t>40</a:t>
            </a:fld>
            <a:endParaRPr lang="en-US"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16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Arial" charset="0"/>
              </a:rPr>
              <a:t>Throwing back Exception means you can't have different handling strategies for different scenarios.  If needed, you can pass data within the specific exception back to the supervisor and then provide it in the postRestart of the next actor incarnation, but don't do this without some serious consideration - by default, recompute or retrieve again first.</a:t>
            </a:r>
          </a:p>
        </p:txBody>
      </p:sp>
      <p:sp>
        <p:nvSpPr>
          <p:cNvPr id="716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F0AEC1D9-8DB7-274A-838F-ADEF2E256B84}" type="slidenum">
              <a:rPr lang="en-US" sz="1200"/>
              <a:pPr/>
              <a:t>41</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3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Of course, my example shows an impure function (writing to the console is a side effect)</a:t>
            </a:r>
          </a:p>
        </p:txBody>
      </p:sp>
      <p:sp>
        <p:nvSpPr>
          <p:cNvPr id="133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6D26ACAC-8C14-8E47-AA14-828DA4EEA5DF}" type="slidenum">
              <a:rPr lang="en-US" sz="1200"/>
              <a:pPr/>
              <a:t>8</a:t>
            </a:fld>
            <a:endParaRPr lang="en-US"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Arial" charset="0"/>
            </a:endParaRPr>
          </a:p>
        </p:txBody>
      </p:sp>
      <p:sp>
        <p:nvSpPr>
          <p:cNvPr id="737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717B76C8-2C3E-4F4D-8390-C88F8C490C25}" type="slidenum">
              <a:rPr lang="en-US" sz="1200"/>
              <a:pPr/>
              <a:t>42</a:t>
            </a:fld>
            <a:endParaRPr lang="en-US"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68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Arial" charset="0"/>
              </a:rPr>
              <a:t>This is specific to JVM implementations of actors, not Erlang.  Erlang processes cannot call methods on actors, where JVM-based actors are just instances of objects.</a:t>
            </a:r>
          </a:p>
          <a:p>
            <a:pPr eaLnBrk="1" hangingPunct="1">
              <a:spcBef>
                <a:spcPct val="0"/>
              </a:spcBef>
            </a:pPr>
            <a:endParaRPr lang="en-US">
              <a:latin typeface="Arial" charset="0"/>
            </a:endParaRPr>
          </a:p>
        </p:txBody>
      </p:sp>
      <p:sp>
        <p:nvSpPr>
          <p:cNvPr id="7680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94BA4B2F-1D98-0A4B-861A-AC845A803D72}" type="slidenum">
              <a:rPr lang="en-US" sz="1200"/>
              <a:pPr/>
              <a:t>44</a:t>
            </a:fld>
            <a:endParaRPr lang="en-US"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88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Arial" charset="0"/>
              </a:rPr>
              <a:t>Don't ever hand out closures with ‘this’ outer reference; especially take care with Future callbacks.  Copying to local vals helps.</a:t>
            </a:r>
          </a:p>
        </p:txBody>
      </p:sp>
      <p:sp>
        <p:nvSpPr>
          <p:cNvPr id="788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DD2599D5-9BB2-E84F-A16F-8FF7E64B67C4}" type="slidenum">
              <a:rPr lang="en-US" sz="1200"/>
              <a:pPr/>
              <a:t>45</a:t>
            </a:fld>
            <a:endParaRPr lang="en-US"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08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Arial" charset="0"/>
              </a:rPr>
              <a:t>If the encapsulation of actors is broken by exposing their mutable state to the outside, you are back in normal Java concurrency land with all the drawbacks.</a:t>
            </a:r>
          </a:p>
          <a:p>
            <a:pPr eaLnBrk="1" hangingPunct="1">
              <a:spcBef>
                <a:spcPct val="0"/>
              </a:spcBef>
            </a:pPr>
            <a:endParaRPr lang="en-US">
              <a:latin typeface="Arial" charset="0"/>
            </a:endParaRPr>
          </a:p>
        </p:txBody>
      </p:sp>
      <p:sp>
        <p:nvSpPr>
          <p:cNvPr id="808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31126232-8006-E047-8BAE-C5F02C72E543}" type="slidenum">
              <a:rPr lang="en-US" sz="1200"/>
              <a:pPr/>
              <a:t>46</a:t>
            </a:fld>
            <a:endParaRPr lang="en-US" sz="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29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Arial" charset="0"/>
              </a:rPr>
              <a:t>When you do have mutable data, for whatever reason.  Comes at a cost, but it's well worth it.  If the copy on write semantics hurt your system, you'll have to find other ways to optimize.  Or get rid of the mutable state itself.</a:t>
            </a:r>
          </a:p>
        </p:txBody>
      </p:sp>
      <p:sp>
        <p:nvSpPr>
          <p:cNvPr id="8294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F50A8E53-C022-6248-BAEA-85C4EF42180F}" type="slidenum">
              <a:rPr lang="en-US" sz="1200"/>
              <a:pPr/>
              <a:t>47</a:t>
            </a:fld>
            <a:endParaRPr lang="en-US" sz="12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49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Arial" charset="0"/>
              </a:rPr>
              <a:t>Jonas isn't a big fan of sending "become" partial functions to actors, though Joe Armstrong likes it a great deal.</a:t>
            </a:r>
          </a:p>
        </p:txBody>
      </p:sp>
      <p:sp>
        <p:nvSpPr>
          <p:cNvPr id="8499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773F48FB-A862-EA41-9005-1CEC84D94EEA}" type="slidenum">
              <a:rPr lang="en-US" sz="1200"/>
              <a:pPr/>
              <a:t>48</a:t>
            </a:fld>
            <a:endParaRPr lang="en-US" sz="12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70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Arial" charset="0"/>
            </a:endParaRPr>
          </a:p>
        </p:txBody>
      </p:sp>
      <p:sp>
        <p:nvSpPr>
          <p:cNvPr id="8704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3D82E1DB-5D84-7842-8E81-BF580D6E37C1}" type="slidenum">
              <a:rPr lang="en-US" sz="1200"/>
              <a:pPr/>
              <a:t>49</a:t>
            </a:fld>
            <a:endParaRPr lang="en-US" sz="1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01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Arial" charset="0"/>
              </a:rPr>
              <a:t>You just want to prove that your business logic works as expected, but actors are tricky this way.  Receiving a message and calculating a value can result in side effects such as creating new actors, which may be entirely unrelated from what you're trying to test.  Use integration tests to prove that actors are behaving as expected.</a:t>
            </a:r>
          </a:p>
        </p:txBody>
      </p:sp>
      <p:sp>
        <p:nvSpPr>
          <p:cNvPr id="901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F2629A3E-6CF9-5448-97AD-CC21F4E6FA13}" type="slidenum">
              <a:rPr lang="en-US" sz="1200"/>
              <a:pPr/>
              <a:t>51</a:t>
            </a:fld>
            <a:endParaRPr lang="en-US" sz="12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21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Arial" charset="0"/>
              </a:rPr>
              <a:t>Yes, it makes your code ugly, and yes, it makes your logs huge.  But it's so much more readable than inline output and will pay off in a crisis.</a:t>
            </a:r>
          </a:p>
        </p:txBody>
      </p:sp>
      <p:sp>
        <p:nvSpPr>
          <p:cNvPr id="921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CF9F1823-4988-0C4E-959F-B4B8F1A8B434}" type="slidenum">
              <a:rPr lang="en-US" sz="1200"/>
              <a:pPr/>
              <a:t>52</a:t>
            </a:fld>
            <a:endParaRPr lang="en-US" sz="12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42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Arial" charset="0"/>
              </a:rPr>
              <a:t>This can be expensive in time and system resources.  Doesn't have to be UUIDs, just something that you can have a fair amount of certainty will be unique for a reasonable period of time, such as a day.  Actor logging *should* be asynchronous, and may not reflect the order messages were handled and passed along.</a:t>
            </a:r>
          </a:p>
        </p:txBody>
      </p:sp>
      <p:sp>
        <p:nvSpPr>
          <p:cNvPr id="942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2A9DC250-1197-064C-9435-EC312DF6D096}" type="slidenum">
              <a:rPr lang="en-US" sz="1200"/>
              <a:pPr/>
              <a:t>53</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94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Any actor with child actors is responsible for supervising them, even if those child actors are supervisors themselves.  You shouldn't necessarily let that parent actor try to supervise all actors below it, but try to create "failure zones" by actor type.  If a Customer actor has multiple devices and multiple accounts below it, it should have a DeviceSupervisor and an AccountSupervisor between them, not supervise all directly.</a:t>
            </a:r>
          </a:p>
        </p:txBody>
      </p:sp>
      <p:sp>
        <p:nvSpPr>
          <p:cNvPr id="1945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D2427CE7-7F17-054C-A94B-5838CA725AE1}" type="slidenum">
              <a:rPr lang="en-US" sz="1200"/>
              <a:pPr/>
              <a:t>13</a:t>
            </a:fld>
            <a:endParaRPr lang="en-US" sz="12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62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Arial" charset="0"/>
              </a:rPr>
              <a:t>It will hurt much more to try to add this in later.</a:t>
            </a:r>
          </a:p>
        </p:txBody>
      </p:sp>
      <p:sp>
        <p:nvSpPr>
          <p:cNvPr id="9625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136B0EFD-9356-C24C-8EE4-3D0F2E550D1D}" type="slidenum">
              <a:rPr lang="en-US" sz="1200"/>
              <a:pPr/>
              <a:t>54</a:t>
            </a:fld>
            <a:endParaRPr lang="en-US" sz="120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83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Arial" charset="0"/>
            </a:endParaRPr>
          </a:p>
        </p:txBody>
      </p:sp>
      <p:sp>
        <p:nvSpPr>
          <p:cNvPr id="9830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1697C7C3-9C67-0546-B277-8DCCAFB8ACE8}" type="slidenum">
              <a:rPr lang="en-US" sz="1200"/>
              <a:pPr/>
              <a:t>55</a:t>
            </a:fld>
            <a:endParaRPr lang="en-US" sz="120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035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Arial" charset="0"/>
            </a:endParaRPr>
          </a:p>
        </p:txBody>
      </p:sp>
      <p:sp>
        <p:nvSpPr>
          <p:cNvPr id="10035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5B5FF3B-0F9D-844C-90C8-EA563998B530}" type="slidenum">
              <a:rPr lang="en-US" sz="1200"/>
              <a:pPr/>
              <a:t>56</a:t>
            </a:fld>
            <a:endParaRPr lang="en-US" sz="120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24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Arial" charset="0"/>
            </a:endParaRPr>
          </a:p>
        </p:txBody>
      </p:sp>
      <p:sp>
        <p:nvSpPr>
          <p:cNvPr id="10240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CA09CD38-128E-C44B-BB0F-7CDED09C0A9C}" type="slidenum">
              <a:rPr lang="en-US" sz="1200"/>
              <a:pPr/>
              <a:t>57</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15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Any actor with child actors is responsible for supervising them, even if those child actors are supervisors themselves.  You shouldn't necessarily let that parent actor try to supervise all actors below it, but try to create "failure zones" by actor type.  If a Customer actor has multiple devices and multiple accounts below it, it should have a DeviceSupervisor and an AccountSupervisor between them, not supervise all directly.</a:t>
            </a:r>
          </a:p>
        </p:txBody>
      </p:sp>
      <p:sp>
        <p:nvSpPr>
          <p:cNvPr id="2150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7E2749EB-EE32-4941-9841-8F0218F4B1EB}" type="slidenum">
              <a:rPr lang="en-US" sz="1200"/>
              <a:pPr/>
              <a:t>14</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355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Any actor with child actors is responsible for supervising them, even if those child actors are supervisors themselves.  You shouldn't necessarily let that parent actor try to supervise all actors below it, but try to create "failure zones" by actor type.  If a Customer actor has multiple devices and multiple accounts below it, it should have a DeviceSupervisor and an AccountSupervisor between them, not supervise all directly.</a:t>
            </a:r>
          </a:p>
        </p:txBody>
      </p:sp>
      <p:sp>
        <p:nvSpPr>
          <p:cNvPr id="2355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45754562-89CD-354D-ACAB-E44805DFA93E}" type="slidenum">
              <a:rPr lang="en-US" sz="1200"/>
              <a:pPr/>
              <a:t>15</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56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2560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B884219A-0586-A646-899C-160AFED9C004}" type="slidenum">
              <a:rPr lang="en-US" sz="1200"/>
              <a:pPr/>
              <a:t>16</a:t>
            </a:fld>
            <a:endParaRPr 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Arial" charset="0"/>
              </a:rPr>
              <a:t>Create "sandboxes" your actor system</a:t>
            </a:r>
          </a:p>
        </p:txBody>
      </p:sp>
      <p:sp>
        <p:nvSpPr>
          <p:cNvPr id="276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ABD44A16-507D-AF4C-B656-0B0C52A152FB}" type="slidenum">
              <a:rPr lang="en-US" sz="1200"/>
              <a:pPr/>
              <a:t>17</a:t>
            </a:fld>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Arial" charset="0"/>
              </a:rPr>
              <a:t>Create "sandboxes" your actor system</a:t>
            </a:r>
          </a:p>
        </p:txBody>
      </p:sp>
      <p:sp>
        <p:nvSpPr>
          <p:cNvPr id="296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9A94DB11-B494-5741-AFEF-10609A9031AB}" type="slidenum">
              <a:rPr lang="en-US" sz="1200"/>
              <a:pPr/>
              <a:t>18</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9"/>
          <p:cNvSpPr>
            <a:spLocks noChangeArrowheads="1"/>
          </p:cNvSpPr>
          <p:nvPr/>
        </p:nvSpPr>
        <p:spPr bwMode="auto">
          <a:xfrm>
            <a:off x="0" y="3427413"/>
            <a:ext cx="9144000" cy="3429000"/>
          </a:xfrm>
          <a:prstGeom prst="rect">
            <a:avLst/>
          </a:prstGeom>
          <a:solidFill>
            <a:srgbClr val="00579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5" name="Rectangle 10"/>
          <p:cNvSpPr>
            <a:spLocks noChangeArrowheads="1"/>
          </p:cNvSpPr>
          <p:nvPr/>
        </p:nvSpPr>
        <p:spPr bwMode="auto">
          <a:xfrm>
            <a:off x="0" y="3198813"/>
            <a:ext cx="9144000" cy="228600"/>
          </a:xfrm>
          <a:prstGeom prst="rect">
            <a:avLst/>
          </a:prstGeom>
          <a:solidFill>
            <a:srgbClr val="C7CA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pic>
        <p:nvPicPr>
          <p:cNvPr id="6" name="Picture 13" descr="Jax_Logo_US_4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28600"/>
            <a:ext cx="4038600" cy="278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685800" y="3733800"/>
            <a:ext cx="7772400" cy="762000"/>
          </a:xfrm>
        </p:spPr>
        <p:txBody>
          <a:bodyPr/>
          <a:lstStyle>
            <a:lvl1pPr>
              <a:defRPr>
                <a:solidFill>
                  <a:schemeClr val="bg1"/>
                </a:solidFill>
              </a:defRPr>
            </a:lvl1pPr>
          </a:lstStyle>
          <a:p>
            <a:pPr lvl="0"/>
            <a:r>
              <a:rPr lang="de-DE" noProof="0" smtClean="0"/>
              <a:t>Mastertitelformat bearbeiten</a:t>
            </a:r>
          </a:p>
        </p:txBody>
      </p:sp>
      <p:sp>
        <p:nvSpPr>
          <p:cNvPr id="4099" name="Rectangle 3"/>
          <p:cNvSpPr>
            <a:spLocks noGrp="1" noChangeArrowheads="1"/>
          </p:cNvSpPr>
          <p:nvPr>
            <p:ph type="subTitle" idx="1"/>
          </p:nvPr>
        </p:nvSpPr>
        <p:spPr>
          <a:xfrm>
            <a:off x="685800" y="4724400"/>
            <a:ext cx="7772400" cy="1752600"/>
          </a:xfrm>
        </p:spPr>
        <p:txBody>
          <a:bodyPr/>
          <a:lstStyle>
            <a:lvl1pPr marL="0" indent="0" algn="ctr">
              <a:buFontTx/>
              <a:buNone/>
              <a:defRPr>
                <a:solidFill>
                  <a:schemeClr val="bg1"/>
                </a:solidFill>
              </a:defRPr>
            </a:lvl1pPr>
          </a:lstStyle>
          <a:p>
            <a:pPr lvl="0"/>
            <a:r>
              <a:rPr lang="de-DE" noProof="0" smtClean="0"/>
              <a:t>Master-Untertitelformat bearbeiten</a:t>
            </a:r>
          </a:p>
        </p:txBody>
      </p:sp>
    </p:spTree>
    <p:extLst>
      <p:ext uri="{BB962C8B-B14F-4D97-AF65-F5344CB8AC3E}">
        <p14:creationId xmlns:p14="http://schemas.microsoft.com/office/powerpoint/2010/main" val="1879632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9655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85800"/>
            <a:ext cx="19431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85800"/>
            <a:ext cx="56769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8136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88878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62087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31753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5639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38214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0802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35257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7028461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85800"/>
            <a:ext cx="777240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de-DE"/>
              <a:t>Mastertitelformat bearbeiten</a:t>
            </a:r>
          </a:p>
        </p:txBody>
      </p:sp>
      <p:sp>
        <p:nvSpPr>
          <p:cNvPr id="1027" name="Rectangle 3"/>
          <p:cNvSpPr>
            <a:spLocks noGrp="1" noChangeArrowheads="1"/>
          </p:cNvSpPr>
          <p:nvPr>
            <p:ph type="body" idx="1"/>
          </p:nvPr>
        </p:nvSpPr>
        <p:spPr bwMode="auto">
          <a:xfrm>
            <a:off x="685800" y="1981200"/>
            <a:ext cx="777240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028" name="Line 5"/>
          <p:cNvSpPr>
            <a:spLocks noChangeShapeType="1"/>
          </p:cNvSpPr>
          <p:nvPr/>
        </p:nvSpPr>
        <p:spPr bwMode="auto">
          <a:xfrm>
            <a:off x="0" y="381000"/>
            <a:ext cx="7239000" cy="1588"/>
          </a:xfrm>
          <a:prstGeom prst="line">
            <a:avLst/>
          </a:prstGeom>
          <a:noFill/>
          <a:ln w="98280">
            <a:solidFill>
              <a:srgbClr val="00579C"/>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9" name="Line 3"/>
          <p:cNvSpPr>
            <a:spLocks noChangeShapeType="1"/>
          </p:cNvSpPr>
          <p:nvPr/>
        </p:nvSpPr>
        <p:spPr bwMode="auto">
          <a:xfrm>
            <a:off x="0" y="304800"/>
            <a:ext cx="7239000" cy="1588"/>
          </a:xfrm>
          <a:prstGeom prst="line">
            <a:avLst/>
          </a:prstGeom>
          <a:noFill/>
          <a:ln w="12600">
            <a:solidFill>
              <a:srgbClr val="C7CA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0" name="Line 4"/>
          <p:cNvSpPr>
            <a:spLocks noChangeShapeType="1"/>
          </p:cNvSpPr>
          <p:nvPr/>
        </p:nvSpPr>
        <p:spPr bwMode="auto">
          <a:xfrm>
            <a:off x="8153400" y="304800"/>
            <a:ext cx="990600" cy="1588"/>
          </a:xfrm>
          <a:prstGeom prst="line">
            <a:avLst/>
          </a:prstGeom>
          <a:noFill/>
          <a:ln w="12600">
            <a:solidFill>
              <a:srgbClr val="C7CA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1" name="Line 6"/>
          <p:cNvSpPr>
            <a:spLocks noChangeShapeType="1"/>
          </p:cNvSpPr>
          <p:nvPr/>
        </p:nvSpPr>
        <p:spPr bwMode="auto">
          <a:xfrm>
            <a:off x="8153400" y="381000"/>
            <a:ext cx="990600" cy="1588"/>
          </a:xfrm>
          <a:prstGeom prst="line">
            <a:avLst/>
          </a:prstGeom>
          <a:noFill/>
          <a:ln w="98280">
            <a:solidFill>
              <a:srgbClr val="00579C"/>
            </a:solidFill>
            <a:miter lim="800000"/>
            <a:headEnd/>
            <a:tailEnd/>
          </a:ln>
          <a:extLst>
            <a:ext uri="{909E8E84-426E-40dd-AFC4-6F175D3DCCD1}">
              <a14:hiddenFill xmlns:a14="http://schemas.microsoft.com/office/drawing/2010/main">
                <a:noFill/>
              </a14:hiddenFill>
            </a:ext>
          </a:extLst>
        </p:spPr>
        <p:txBody>
          <a:bodyPr/>
          <a:lstStyle/>
          <a:p>
            <a:endParaRPr lang="en-US"/>
          </a:p>
        </p:txBody>
      </p:sp>
      <p:pic>
        <p:nvPicPr>
          <p:cNvPr id="1032" name="Picture 12" descr="Jax_Logo_US_4c"/>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29488" y="76200"/>
            <a:ext cx="7477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5"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2pPr>
      <a:lvl3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3pPr>
      <a:lvl4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4pPr>
      <a:lvl5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5pPr>
      <a:lvl6pPr marL="457200" algn="ctr" rtl="0" fontAlgn="base">
        <a:spcBef>
          <a:spcPct val="0"/>
        </a:spcBef>
        <a:spcAft>
          <a:spcPct val="0"/>
        </a:spcAft>
        <a:defRPr sz="4400">
          <a:solidFill>
            <a:schemeClr val="tx2"/>
          </a:solidFill>
          <a:latin typeface="Arial" charset="0"/>
          <a:ea typeface="ＭＳ Ｐゴシック" charset="0"/>
          <a:cs typeface="ＭＳ Ｐゴシック" charset="0"/>
        </a:defRPr>
      </a:lvl6pPr>
      <a:lvl7pPr marL="914400" algn="ctr" rtl="0" fontAlgn="base">
        <a:spcBef>
          <a:spcPct val="0"/>
        </a:spcBef>
        <a:spcAft>
          <a:spcPct val="0"/>
        </a:spcAft>
        <a:defRPr sz="4400">
          <a:solidFill>
            <a:schemeClr val="tx2"/>
          </a:solidFill>
          <a:latin typeface="Arial" charset="0"/>
          <a:ea typeface="ＭＳ Ｐゴシック" charset="0"/>
          <a:cs typeface="ＭＳ Ｐゴシック" charset="0"/>
        </a:defRPr>
      </a:lvl7pPr>
      <a:lvl8pPr marL="1371600" algn="ctr" rtl="0" fontAlgn="base">
        <a:spcBef>
          <a:spcPct val="0"/>
        </a:spcBef>
        <a:spcAft>
          <a:spcPct val="0"/>
        </a:spcAft>
        <a:defRPr sz="4400">
          <a:solidFill>
            <a:schemeClr val="tx2"/>
          </a:solidFill>
          <a:latin typeface="Arial" charset="0"/>
          <a:ea typeface="ＭＳ Ｐゴシック" charset="0"/>
          <a:cs typeface="ＭＳ Ｐゴシック" charset="0"/>
        </a:defRPr>
      </a:lvl8pPr>
      <a:lvl9pPr marL="1828800" algn="ctr" rtl="0" fontAlgn="base">
        <a:spcBef>
          <a:spcPct val="0"/>
        </a:spcBef>
        <a:spcAft>
          <a:spcPct val="0"/>
        </a:spcAft>
        <a:defRPr sz="4400">
          <a:solidFill>
            <a:schemeClr val="tx2"/>
          </a:solidFill>
          <a:latin typeface="Arial"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6"/>
          <p:cNvSpPr>
            <a:spLocks noGrp="1" noChangeArrowheads="1"/>
          </p:cNvSpPr>
          <p:nvPr>
            <p:ph type="ctrTitle"/>
          </p:nvPr>
        </p:nvSpPr>
        <p:spPr/>
        <p:txBody>
          <a:bodyPr/>
          <a:lstStyle/>
          <a:p>
            <a:pPr eaLnBrk="1" hangingPunct="1"/>
            <a:r>
              <a:rPr lang="de-DE" sz="2800">
                <a:latin typeface="Arial" charset="0"/>
                <a:ea typeface="ＭＳ Ｐゴシック" charset="0"/>
                <a:cs typeface="ＭＳ Ｐゴシック" charset="0"/>
              </a:rPr>
              <a:t>Jamie Allen</a:t>
            </a:r>
            <a:endParaRPr lang="de-DE">
              <a:latin typeface="Arial" charset="0"/>
              <a:ea typeface="ＭＳ Ｐゴシック" charset="0"/>
              <a:cs typeface="ＭＳ Ｐゴシック" charset="0"/>
            </a:endParaRPr>
          </a:p>
        </p:txBody>
      </p:sp>
      <p:sp>
        <p:nvSpPr>
          <p:cNvPr id="4098" name="Rectangle 7"/>
          <p:cNvSpPr>
            <a:spLocks noGrp="1" noChangeArrowheads="1"/>
          </p:cNvSpPr>
          <p:nvPr>
            <p:ph type="subTitle" idx="1"/>
          </p:nvPr>
        </p:nvSpPr>
        <p:spPr/>
        <p:txBody>
          <a:bodyPr/>
          <a:lstStyle/>
          <a:p>
            <a:pPr eaLnBrk="1" hangingPunct="1"/>
            <a:r>
              <a:rPr lang="de-DE" sz="4400">
                <a:latin typeface="Arial" charset="0"/>
                <a:ea typeface="ＭＳ Ｐゴシック" charset="0"/>
                <a:cs typeface="ＭＳ Ｐゴシック" charset="0"/>
              </a:rPr>
              <a:t>Effective Actors</a:t>
            </a:r>
          </a:p>
        </p:txBody>
      </p:sp>
      <p:pic>
        <p:nvPicPr>
          <p:cNvPr id="4099" name="Picture 1" descr="typesafe-logo-08111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5638800"/>
            <a:ext cx="27432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4"/>
          <p:cNvSpPr>
            <a:spLocks noGrp="1" noChangeArrowheads="1"/>
          </p:cNvSpPr>
          <p:nvPr>
            <p:ph type="title"/>
          </p:nvPr>
        </p:nvSpPr>
        <p:spPr/>
        <p:txBody>
          <a:bodyPr/>
          <a:lstStyle/>
          <a:p>
            <a:pPr eaLnBrk="1" hangingPunct="1"/>
            <a:r>
              <a:rPr lang="en-US" sz="3600">
                <a:latin typeface="Arial" charset="0"/>
                <a:ea typeface="ＭＳ Ｐゴシック" charset="0"/>
                <a:cs typeface="ＭＳ Ｐゴシック" charset="0"/>
              </a:rPr>
              <a:t>RULE</a:t>
            </a:r>
          </a:p>
        </p:txBody>
      </p:sp>
      <p:sp>
        <p:nvSpPr>
          <p:cNvPr id="15362" name="Rectangle 5"/>
          <p:cNvSpPr>
            <a:spLocks noGrp="1" noChangeArrowheads="1"/>
          </p:cNvSpPr>
          <p:nvPr>
            <p:ph type="body" idx="1"/>
          </p:nvPr>
        </p:nvSpPr>
        <p:spPr/>
        <p:txBody>
          <a:bodyPr/>
          <a:lstStyle/>
          <a:p>
            <a:pPr marL="0" indent="0" algn="ctr" eaLnBrk="1" hangingPunct="1">
              <a:buFontTx/>
              <a:buNone/>
            </a:pPr>
            <a:endParaRPr lang="en-US" sz="2800">
              <a:latin typeface="Arial" charset="0"/>
              <a:ea typeface="ＭＳ Ｐゴシック" charset="0"/>
              <a:cs typeface="ＭＳ Ｐゴシック" charset="0"/>
            </a:endParaRPr>
          </a:p>
          <a:p>
            <a:pPr marL="0" indent="0" algn="ctr" eaLnBrk="1" hangingPunct="1">
              <a:buFontTx/>
              <a:buNone/>
            </a:pPr>
            <a:endParaRPr lang="en-US" sz="2800">
              <a:latin typeface="Arial" charset="0"/>
              <a:ea typeface="ＭＳ Ｐゴシック" charset="0"/>
              <a:cs typeface="ＭＳ Ｐゴシック" charset="0"/>
            </a:endParaRPr>
          </a:p>
          <a:p>
            <a:pPr marL="0" indent="0" algn="ctr" eaLnBrk="1" hangingPunct="1">
              <a:buFontTx/>
              <a:buNone/>
            </a:pPr>
            <a:endParaRPr lang="en-US" sz="2800">
              <a:latin typeface="Arial" charset="0"/>
              <a:ea typeface="ＭＳ Ｐゴシック" charset="0"/>
              <a:cs typeface="ＭＳ Ｐゴシック" charset="0"/>
            </a:endParaRPr>
          </a:p>
          <a:p>
            <a:pPr marL="0" indent="0" algn="ctr" eaLnBrk="1" hangingPunct="1">
              <a:buFontTx/>
              <a:buNone/>
            </a:pPr>
            <a:r>
              <a:rPr lang="en-US">
                <a:latin typeface="Engravers MT" charset="0"/>
                <a:ea typeface="ＭＳ Ｐゴシック" charset="0"/>
                <a:cs typeface="ＭＳ Ｐゴシック" charset="0"/>
              </a:rPr>
              <a:t>Actors Should Only Do One Thing</a:t>
            </a:r>
          </a:p>
          <a:p>
            <a:pPr marL="0" indent="0" eaLnBrk="1" hangingPunct="1">
              <a:buFontTx/>
              <a:buNone/>
            </a:pPr>
            <a:endParaRPr lang="en-US" sz="2800">
              <a:latin typeface="Arial" charset="0"/>
              <a:ea typeface="ＭＳ Ｐゴシック" charset="0"/>
              <a:cs typeface="ＭＳ Ｐゴシック" charset="0"/>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
          <p:cNvSpPr>
            <a:spLocks noGrp="1" noChangeArrowheads="1"/>
          </p:cNvSpPr>
          <p:nvPr>
            <p:ph type="title"/>
          </p:nvPr>
        </p:nvSpPr>
        <p:spPr/>
        <p:txBody>
          <a:bodyPr/>
          <a:lstStyle/>
          <a:p>
            <a:pPr eaLnBrk="1" hangingPunct="1"/>
            <a:r>
              <a:rPr lang="en-US" sz="3600">
                <a:latin typeface="Arial" charset="0"/>
                <a:ea typeface="ＭＳ Ｐゴシック" charset="0"/>
                <a:cs typeface="ＭＳ Ｐゴシック" charset="0"/>
              </a:rPr>
              <a:t>Single Responsibility Principle</a:t>
            </a:r>
          </a:p>
        </p:txBody>
      </p:sp>
      <p:sp>
        <p:nvSpPr>
          <p:cNvPr id="16386" name="Rectangle 5"/>
          <p:cNvSpPr>
            <a:spLocks noGrp="1" noChangeArrowheads="1"/>
          </p:cNvSpPr>
          <p:nvPr>
            <p:ph type="body" idx="1"/>
          </p:nvPr>
        </p:nvSpPr>
        <p:spPr/>
        <p:txBody>
          <a:bodyPr/>
          <a:lstStyle/>
          <a:p>
            <a:pPr eaLnBrk="1" hangingPunct="1"/>
            <a:r>
              <a:rPr lang="en-US" sz="2800">
                <a:latin typeface="Arial" charset="0"/>
                <a:ea typeface="ＭＳ Ｐゴシック" charset="0"/>
                <a:cs typeface="ＭＳ Ｐゴシック" charset="0"/>
              </a:rPr>
              <a:t>Do not conflate responsibilities in actors</a:t>
            </a:r>
          </a:p>
          <a:p>
            <a:pPr eaLnBrk="1" hangingPunct="1"/>
            <a:r>
              <a:rPr lang="en-US" sz="2800">
                <a:latin typeface="Arial" charset="0"/>
                <a:ea typeface="ＭＳ Ｐゴシック" charset="0"/>
                <a:cs typeface="ＭＳ Ｐゴシック" charset="0"/>
              </a:rPr>
              <a:t>Becomes hard to define the boundaries of responsibility</a:t>
            </a:r>
          </a:p>
          <a:p>
            <a:pPr eaLnBrk="1" hangingPunct="1"/>
            <a:r>
              <a:rPr lang="en-US" sz="2800">
                <a:latin typeface="Arial" charset="0"/>
                <a:ea typeface="ＭＳ Ｐゴシック" charset="0"/>
                <a:cs typeface="ＭＳ Ｐゴシック" charset="0"/>
              </a:rPr>
              <a:t>Supervision becomes more difficult as you handle more possibilities</a:t>
            </a:r>
          </a:p>
          <a:p>
            <a:pPr eaLnBrk="1" hangingPunct="1"/>
            <a:r>
              <a:rPr lang="en-US" sz="2800">
                <a:latin typeface="Arial" charset="0"/>
                <a:ea typeface="ＭＳ Ｐゴシック" charset="0"/>
                <a:cs typeface="ＭＳ Ｐゴシック" charset="0"/>
              </a:rPr>
              <a:t>Debugging becomes very difficult</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4"/>
          <p:cNvSpPr>
            <a:spLocks noGrp="1" noChangeArrowheads="1"/>
          </p:cNvSpPr>
          <p:nvPr>
            <p:ph type="title"/>
          </p:nvPr>
        </p:nvSpPr>
        <p:spPr/>
        <p:txBody>
          <a:bodyPr/>
          <a:lstStyle/>
          <a:p>
            <a:pPr eaLnBrk="1" hangingPunct="1"/>
            <a:r>
              <a:rPr lang="en-US" sz="3600">
                <a:latin typeface="Arial" charset="0"/>
                <a:ea typeface="ＭＳ Ｐゴシック" charset="0"/>
                <a:cs typeface="ＭＳ Ｐゴシック" charset="0"/>
              </a:rPr>
              <a:t>Actor Behavior</a:t>
            </a:r>
          </a:p>
        </p:txBody>
      </p:sp>
      <p:sp>
        <p:nvSpPr>
          <p:cNvPr id="17410" name="Rectangle 5"/>
          <p:cNvSpPr>
            <a:spLocks noGrp="1" noChangeArrowheads="1"/>
          </p:cNvSpPr>
          <p:nvPr>
            <p:ph type="body" idx="1"/>
          </p:nvPr>
        </p:nvSpPr>
        <p:spPr/>
        <p:txBody>
          <a:bodyPr/>
          <a:lstStyle/>
          <a:p>
            <a:pPr eaLnBrk="1" hangingPunct="1"/>
            <a:r>
              <a:rPr lang="en-US" sz="2800">
                <a:latin typeface="Arial" charset="0"/>
                <a:ea typeface="ＭＳ Ｐゴシック" charset="0"/>
                <a:cs typeface="ＭＳ Ｐゴシック" charset="0"/>
              </a:rPr>
              <a:t>Handle messages</a:t>
            </a:r>
          </a:p>
          <a:p>
            <a:pPr eaLnBrk="1" hangingPunct="1"/>
            <a:r>
              <a:rPr lang="en-US" sz="2800">
                <a:latin typeface="Arial" charset="0"/>
                <a:ea typeface="ＭＳ Ｐゴシック" charset="0"/>
                <a:cs typeface="ＭＳ Ｐゴシック" charset="0"/>
              </a:rPr>
              <a:t>Delegate messages</a:t>
            </a:r>
          </a:p>
          <a:p>
            <a:pPr eaLnBrk="1" hangingPunct="1"/>
            <a:r>
              <a:rPr lang="en-US" sz="2800">
                <a:latin typeface="Arial" charset="0"/>
                <a:ea typeface="ＭＳ Ｐゴシック" charset="0"/>
                <a:cs typeface="ＭＳ Ｐゴシック" charset="0"/>
              </a:rPr>
              <a:t>Forward messages</a:t>
            </a:r>
          </a:p>
          <a:p>
            <a:pPr eaLnBrk="1" hangingPunct="1"/>
            <a:r>
              <a:rPr lang="en-US" sz="2800">
                <a:latin typeface="Arial" charset="0"/>
                <a:ea typeface="ＭＳ Ｐゴシック" charset="0"/>
                <a:cs typeface="ＭＳ Ｐゴシック" charset="0"/>
              </a:rPr>
              <a:t>Supervise supervisors under them</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4"/>
          <p:cNvSpPr>
            <a:spLocks noGrp="1" noChangeArrowheads="1"/>
          </p:cNvSpPr>
          <p:nvPr>
            <p:ph type="title"/>
          </p:nvPr>
        </p:nvSpPr>
        <p:spPr/>
        <p:txBody>
          <a:bodyPr/>
          <a:lstStyle/>
          <a:p>
            <a:pPr eaLnBrk="1" hangingPunct="1"/>
            <a:r>
              <a:rPr lang="en-US" sz="3600">
                <a:latin typeface="Arial" charset="0"/>
                <a:ea typeface="ＭＳ Ｐゴシック" charset="0"/>
                <a:cs typeface="ＭＳ Ｐゴシック" charset="0"/>
              </a:rPr>
              <a:t>Supervision</a:t>
            </a:r>
          </a:p>
        </p:txBody>
      </p:sp>
      <p:sp>
        <p:nvSpPr>
          <p:cNvPr id="18434" name="Rectangle 5"/>
          <p:cNvSpPr>
            <a:spLocks noGrp="1" noChangeArrowheads="1"/>
          </p:cNvSpPr>
          <p:nvPr>
            <p:ph type="body" idx="1"/>
          </p:nvPr>
        </p:nvSpPr>
        <p:spPr/>
        <p:txBody>
          <a:bodyPr/>
          <a:lstStyle/>
          <a:p>
            <a:pPr eaLnBrk="1" hangingPunct="1"/>
            <a:r>
              <a:rPr lang="en-US" sz="2800">
                <a:latin typeface="Arial" charset="0"/>
                <a:ea typeface="ＭＳ Ｐゴシック" charset="0"/>
                <a:cs typeface="ＭＳ Ｐゴシック" charset="0"/>
              </a:rPr>
              <a:t>Every non-leaf node is technically a supervisor</a:t>
            </a:r>
          </a:p>
          <a:p>
            <a:pPr eaLnBrk="1" hangingPunct="1"/>
            <a:r>
              <a:rPr lang="en-US" sz="2800">
                <a:latin typeface="Arial" charset="0"/>
                <a:ea typeface="ＭＳ Ｐゴシック" charset="0"/>
                <a:cs typeface="ＭＳ Ｐゴシック" charset="0"/>
              </a:rPr>
              <a:t>Create explicit supervisors under each node for each type of child to be managed</a:t>
            </a:r>
          </a:p>
          <a:p>
            <a:pPr eaLnBrk="1" hangingPunct="1"/>
            <a:r>
              <a:rPr lang="en-US" sz="2800">
                <a:latin typeface="Arial" charset="0"/>
                <a:ea typeface="ＭＳ Ｐゴシック" charset="0"/>
                <a:cs typeface="ＭＳ Ｐゴシック" charset="0"/>
              </a:rPr>
              <a:t>Supervisors should do nothing except manage their actors</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4"/>
          <p:cNvSpPr>
            <a:spLocks noGrp="1" noChangeArrowheads="1"/>
          </p:cNvSpPr>
          <p:nvPr>
            <p:ph type="title"/>
          </p:nvPr>
        </p:nvSpPr>
        <p:spPr/>
        <p:txBody>
          <a:bodyPr/>
          <a:lstStyle/>
          <a:p>
            <a:pPr eaLnBrk="1" hangingPunct="1"/>
            <a:r>
              <a:rPr lang="en-US" sz="3600">
                <a:latin typeface="Arial" charset="0"/>
                <a:ea typeface="ＭＳ Ｐゴシック" charset="0"/>
                <a:cs typeface="ＭＳ Ｐゴシック" charset="0"/>
              </a:rPr>
              <a:t>Conflated Supervisors</a:t>
            </a:r>
          </a:p>
        </p:txBody>
      </p:sp>
      <p:grpSp>
        <p:nvGrpSpPr>
          <p:cNvPr id="20482" name="Group 3"/>
          <p:cNvGrpSpPr>
            <a:grpSpLocks/>
          </p:cNvGrpSpPr>
          <p:nvPr/>
        </p:nvGrpSpPr>
        <p:grpSpPr bwMode="auto">
          <a:xfrm>
            <a:off x="533400" y="1981200"/>
            <a:ext cx="8094663" cy="3657600"/>
            <a:chOff x="838200" y="2057400"/>
            <a:chExt cx="8093963" cy="3657600"/>
          </a:xfrm>
        </p:grpSpPr>
        <p:sp>
          <p:nvSpPr>
            <p:cNvPr id="5" name="Oval 4"/>
            <p:cNvSpPr/>
            <p:nvPr/>
          </p:nvSpPr>
          <p:spPr bwMode="auto">
            <a:xfrm>
              <a:off x="2743035" y="2057400"/>
              <a:ext cx="380967" cy="3810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200" dirty="0">
                <a:solidFill>
                  <a:srgbClr val="000000"/>
                </a:solidFill>
              </a:endParaRPr>
            </a:p>
          </p:txBody>
        </p:sp>
        <p:cxnSp>
          <p:nvCxnSpPr>
            <p:cNvPr id="6" name="Straight Connector 5"/>
            <p:cNvCxnSpPr>
              <a:stCxn id="5" idx="5"/>
              <a:endCxn id="9" idx="1"/>
            </p:cNvCxnSpPr>
            <p:nvPr/>
          </p:nvCxnSpPr>
          <p:spPr bwMode="auto">
            <a:xfrm>
              <a:off x="3068445" y="2382838"/>
              <a:ext cx="1558790" cy="415925"/>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 name="Straight Connector 6"/>
            <p:cNvCxnSpPr>
              <a:stCxn id="5" idx="3"/>
              <a:endCxn id="8" idx="7"/>
            </p:cNvCxnSpPr>
            <p:nvPr/>
          </p:nvCxnSpPr>
          <p:spPr bwMode="auto">
            <a:xfrm flipH="1">
              <a:off x="1163610" y="2382838"/>
              <a:ext cx="1634984" cy="415925"/>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 name="Oval 7"/>
            <p:cNvSpPr/>
            <p:nvPr/>
          </p:nvSpPr>
          <p:spPr bwMode="auto">
            <a:xfrm>
              <a:off x="838200" y="2743200"/>
              <a:ext cx="380967" cy="3810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200" dirty="0">
                  <a:solidFill>
                    <a:srgbClr val="000000"/>
                  </a:solidFill>
                </a:rPr>
                <a:t>C</a:t>
              </a:r>
            </a:p>
          </p:txBody>
        </p:sp>
        <p:sp>
          <p:nvSpPr>
            <p:cNvPr id="9" name="Oval 8"/>
            <p:cNvSpPr/>
            <p:nvPr/>
          </p:nvSpPr>
          <p:spPr bwMode="auto">
            <a:xfrm>
              <a:off x="4571677" y="2743200"/>
              <a:ext cx="380967" cy="3810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200" dirty="0">
                  <a:solidFill>
                    <a:srgbClr val="000000"/>
                  </a:solidFill>
                </a:rPr>
                <a:t>C</a:t>
              </a:r>
            </a:p>
          </p:txBody>
        </p:sp>
        <p:sp>
          <p:nvSpPr>
            <p:cNvPr id="20488" name="TextBox 80"/>
            <p:cNvSpPr txBox="1">
              <a:spLocks noChangeArrowheads="1"/>
            </p:cNvSpPr>
            <p:nvPr/>
          </p:nvSpPr>
          <p:spPr bwMode="auto">
            <a:xfrm>
              <a:off x="6934200" y="2743200"/>
              <a:ext cx="11765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t>Customers</a:t>
              </a:r>
            </a:p>
          </p:txBody>
        </p:sp>
        <p:sp>
          <p:nvSpPr>
            <p:cNvPr id="20489" name="TextBox 81"/>
            <p:cNvSpPr txBox="1">
              <a:spLocks noChangeArrowheads="1"/>
            </p:cNvSpPr>
            <p:nvPr/>
          </p:nvSpPr>
          <p:spPr bwMode="auto">
            <a:xfrm>
              <a:off x="6934200" y="4038600"/>
              <a:ext cx="19979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t>Devices &amp; Accounts</a:t>
              </a:r>
            </a:p>
          </p:txBody>
        </p:sp>
        <p:sp>
          <p:nvSpPr>
            <p:cNvPr id="20490" name="TextBox 82"/>
            <p:cNvSpPr txBox="1">
              <a:spLocks noChangeArrowheads="1"/>
            </p:cNvSpPr>
            <p:nvPr/>
          </p:nvSpPr>
          <p:spPr bwMode="auto">
            <a:xfrm>
              <a:off x="6934200" y="5334000"/>
              <a:ext cx="12909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t>Applications</a:t>
              </a:r>
            </a:p>
          </p:txBody>
        </p:sp>
        <p:cxnSp>
          <p:nvCxnSpPr>
            <p:cNvPr id="13" name="Straight Connector 12"/>
            <p:cNvCxnSpPr>
              <a:stCxn id="9" idx="4"/>
              <a:endCxn id="18" idx="7"/>
            </p:cNvCxnSpPr>
            <p:nvPr/>
          </p:nvCxnSpPr>
          <p:spPr bwMode="auto">
            <a:xfrm flipH="1">
              <a:off x="4135153" y="3124200"/>
              <a:ext cx="627008" cy="969963"/>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p:cNvCxnSpPr>
              <a:stCxn id="18" idx="4"/>
              <a:endCxn id="19" idx="0"/>
            </p:cNvCxnSpPr>
            <p:nvPr/>
          </p:nvCxnSpPr>
          <p:spPr bwMode="auto">
            <a:xfrm flipH="1">
              <a:off x="3619259" y="4419600"/>
              <a:ext cx="380967" cy="914400"/>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Connector 14"/>
            <p:cNvCxnSpPr>
              <a:stCxn id="18" idx="4"/>
              <a:endCxn id="20" idx="0"/>
            </p:cNvCxnSpPr>
            <p:nvPr/>
          </p:nvCxnSpPr>
          <p:spPr bwMode="auto">
            <a:xfrm>
              <a:off x="4000227" y="4419600"/>
              <a:ext cx="380967" cy="914400"/>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6" name="Straight Connector 15"/>
            <p:cNvCxnSpPr>
              <a:stCxn id="9" idx="4"/>
              <a:endCxn id="21" idx="0"/>
            </p:cNvCxnSpPr>
            <p:nvPr/>
          </p:nvCxnSpPr>
          <p:spPr bwMode="auto">
            <a:xfrm>
              <a:off x="4762161" y="3124200"/>
              <a:ext cx="304774" cy="914400"/>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Straight Connector 16"/>
            <p:cNvCxnSpPr>
              <a:stCxn id="9" idx="4"/>
              <a:endCxn id="22" idx="1"/>
            </p:cNvCxnSpPr>
            <p:nvPr/>
          </p:nvCxnSpPr>
          <p:spPr bwMode="auto">
            <a:xfrm>
              <a:off x="4762161" y="3124200"/>
              <a:ext cx="1388943" cy="969963"/>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8" name="Oval 17"/>
            <p:cNvSpPr/>
            <p:nvPr/>
          </p:nvSpPr>
          <p:spPr bwMode="auto">
            <a:xfrm>
              <a:off x="3809743" y="4038600"/>
              <a:ext cx="380967" cy="3810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200" dirty="0">
                  <a:solidFill>
                    <a:srgbClr val="000000"/>
                  </a:solidFill>
                </a:rPr>
                <a:t>D</a:t>
              </a:r>
            </a:p>
          </p:txBody>
        </p:sp>
        <p:sp>
          <p:nvSpPr>
            <p:cNvPr id="19" name="Oval 18"/>
            <p:cNvSpPr/>
            <p:nvPr/>
          </p:nvSpPr>
          <p:spPr bwMode="auto">
            <a:xfrm>
              <a:off x="3428776" y="5334000"/>
              <a:ext cx="380967" cy="3810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200" dirty="0">
                  <a:solidFill>
                    <a:srgbClr val="000000"/>
                  </a:solidFill>
                </a:rPr>
                <a:t>A</a:t>
              </a:r>
            </a:p>
          </p:txBody>
        </p:sp>
        <p:sp>
          <p:nvSpPr>
            <p:cNvPr id="20" name="Oval 19"/>
            <p:cNvSpPr/>
            <p:nvPr/>
          </p:nvSpPr>
          <p:spPr bwMode="auto">
            <a:xfrm>
              <a:off x="4190710" y="5334000"/>
              <a:ext cx="380967" cy="3810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200" dirty="0">
                  <a:solidFill>
                    <a:srgbClr val="000000"/>
                  </a:solidFill>
                </a:rPr>
                <a:t>A</a:t>
              </a:r>
            </a:p>
          </p:txBody>
        </p:sp>
        <p:sp>
          <p:nvSpPr>
            <p:cNvPr id="21" name="Oval 20"/>
            <p:cNvSpPr/>
            <p:nvPr/>
          </p:nvSpPr>
          <p:spPr bwMode="auto">
            <a:xfrm>
              <a:off x="4876451" y="4038600"/>
              <a:ext cx="380967" cy="3810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200" dirty="0">
                  <a:solidFill>
                    <a:srgbClr val="000000"/>
                  </a:solidFill>
                </a:rPr>
                <a:t>D</a:t>
              </a:r>
            </a:p>
          </p:txBody>
        </p:sp>
        <p:sp>
          <p:nvSpPr>
            <p:cNvPr id="22" name="Oval 21"/>
            <p:cNvSpPr/>
            <p:nvPr/>
          </p:nvSpPr>
          <p:spPr bwMode="auto">
            <a:xfrm>
              <a:off x="6095545" y="4038600"/>
              <a:ext cx="380967" cy="3810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200" dirty="0">
                  <a:solidFill>
                    <a:srgbClr val="000000"/>
                  </a:solidFill>
                </a:rPr>
                <a:t>D</a:t>
              </a:r>
            </a:p>
          </p:txBody>
        </p:sp>
        <p:cxnSp>
          <p:nvCxnSpPr>
            <p:cNvPr id="23" name="Straight Connector 22"/>
            <p:cNvCxnSpPr>
              <a:stCxn id="22" idx="4"/>
              <a:endCxn id="25" idx="0"/>
            </p:cNvCxnSpPr>
            <p:nvPr/>
          </p:nvCxnSpPr>
          <p:spPr bwMode="auto">
            <a:xfrm flipH="1">
              <a:off x="5905062" y="4419600"/>
              <a:ext cx="380967" cy="914400"/>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 name="Straight Connector 23"/>
            <p:cNvCxnSpPr>
              <a:stCxn id="22" idx="4"/>
              <a:endCxn id="26" idx="0"/>
            </p:cNvCxnSpPr>
            <p:nvPr/>
          </p:nvCxnSpPr>
          <p:spPr bwMode="auto">
            <a:xfrm>
              <a:off x="6286029" y="4419600"/>
              <a:ext cx="380967" cy="914400"/>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5" name="Oval 24"/>
            <p:cNvSpPr/>
            <p:nvPr/>
          </p:nvSpPr>
          <p:spPr bwMode="auto">
            <a:xfrm>
              <a:off x="5714578" y="5334000"/>
              <a:ext cx="380967" cy="3810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200" dirty="0">
                  <a:solidFill>
                    <a:srgbClr val="000000"/>
                  </a:solidFill>
                </a:rPr>
                <a:t>A</a:t>
              </a:r>
            </a:p>
          </p:txBody>
        </p:sp>
        <p:sp>
          <p:nvSpPr>
            <p:cNvPr id="26" name="Oval 25"/>
            <p:cNvSpPr/>
            <p:nvPr/>
          </p:nvSpPr>
          <p:spPr bwMode="auto">
            <a:xfrm>
              <a:off x="6476512" y="5334000"/>
              <a:ext cx="380967" cy="3810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200" dirty="0">
                  <a:solidFill>
                    <a:srgbClr val="000000"/>
                  </a:solidFill>
                </a:rPr>
                <a:t>A</a:t>
              </a:r>
            </a:p>
          </p:txBody>
        </p:sp>
        <p:cxnSp>
          <p:nvCxnSpPr>
            <p:cNvPr id="27" name="Straight Connector 26"/>
            <p:cNvCxnSpPr>
              <a:stCxn id="9" idx="4"/>
              <a:endCxn id="29" idx="7"/>
            </p:cNvCxnSpPr>
            <p:nvPr/>
          </p:nvCxnSpPr>
          <p:spPr bwMode="auto">
            <a:xfrm flipH="1">
              <a:off x="1620770" y="3124200"/>
              <a:ext cx="3141390" cy="969963"/>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a:stCxn id="9" idx="4"/>
              <a:endCxn id="30" idx="7"/>
            </p:cNvCxnSpPr>
            <p:nvPr/>
          </p:nvCxnSpPr>
          <p:spPr bwMode="auto">
            <a:xfrm flipH="1">
              <a:off x="3144639" y="3124200"/>
              <a:ext cx="1617522" cy="969963"/>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9" name="Oval 28"/>
            <p:cNvSpPr/>
            <p:nvPr/>
          </p:nvSpPr>
          <p:spPr bwMode="auto">
            <a:xfrm>
              <a:off x="1295360" y="4038600"/>
              <a:ext cx="380967" cy="3810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200" dirty="0">
                  <a:solidFill>
                    <a:srgbClr val="000000"/>
                  </a:solidFill>
                </a:rPr>
                <a:t>A</a:t>
              </a:r>
            </a:p>
          </p:txBody>
        </p:sp>
        <p:sp>
          <p:nvSpPr>
            <p:cNvPr id="30" name="Oval 29"/>
            <p:cNvSpPr/>
            <p:nvPr/>
          </p:nvSpPr>
          <p:spPr bwMode="auto">
            <a:xfrm>
              <a:off x="2819229" y="4038600"/>
              <a:ext cx="380967" cy="3810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200" dirty="0">
                  <a:solidFill>
                    <a:srgbClr val="000000"/>
                  </a:solidFill>
                </a:rPr>
                <a:t>A</a:t>
              </a:r>
            </a:p>
          </p:txBody>
        </p:sp>
      </p:gr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4"/>
          <p:cNvSpPr>
            <a:spLocks noGrp="1" noChangeArrowheads="1"/>
          </p:cNvSpPr>
          <p:nvPr>
            <p:ph type="title"/>
          </p:nvPr>
        </p:nvSpPr>
        <p:spPr/>
        <p:txBody>
          <a:bodyPr/>
          <a:lstStyle/>
          <a:p>
            <a:pPr eaLnBrk="1" hangingPunct="1"/>
            <a:r>
              <a:rPr lang="en-US" sz="3600">
                <a:latin typeface="Arial" charset="0"/>
                <a:ea typeface="ＭＳ Ｐゴシック" charset="0"/>
                <a:cs typeface="ＭＳ Ｐゴシック" charset="0"/>
              </a:rPr>
              <a:t>Explicit Supervisors</a:t>
            </a:r>
          </a:p>
        </p:txBody>
      </p:sp>
      <p:grpSp>
        <p:nvGrpSpPr>
          <p:cNvPr id="22530" name="Group 30"/>
          <p:cNvGrpSpPr>
            <a:grpSpLocks/>
          </p:cNvGrpSpPr>
          <p:nvPr/>
        </p:nvGrpSpPr>
        <p:grpSpPr bwMode="auto">
          <a:xfrm>
            <a:off x="533400" y="1676400"/>
            <a:ext cx="8094663" cy="4419600"/>
            <a:chOff x="838200" y="1295400"/>
            <a:chExt cx="8093963" cy="4419600"/>
          </a:xfrm>
        </p:grpSpPr>
        <p:sp>
          <p:nvSpPr>
            <p:cNvPr id="32" name="Oval 31"/>
            <p:cNvSpPr/>
            <p:nvPr/>
          </p:nvSpPr>
          <p:spPr bwMode="auto">
            <a:xfrm>
              <a:off x="2743035" y="2057400"/>
              <a:ext cx="380967" cy="381000"/>
            </a:xfrm>
            <a:prstGeom prst="ellipse">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200" dirty="0">
                  <a:solidFill>
                    <a:srgbClr val="000000"/>
                  </a:solidFill>
                </a:rPr>
                <a:t>S</a:t>
              </a:r>
            </a:p>
          </p:txBody>
        </p:sp>
        <p:cxnSp>
          <p:nvCxnSpPr>
            <p:cNvPr id="33" name="Straight Connector 32"/>
            <p:cNvCxnSpPr>
              <a:stCxn id="32" idx="5"/>
              <a:endCxn id="36" idx="1"/>
            </p:cNvCxnSpPr>
            <p:nvPr/>
          </p:nvCxnSpPr>
          <p:spPr bwMode="auto">
            <a:xfrm>
              <a:off x="3068445" y="2382838"/>
              <a:ext cx="1558790" cy="415925"/>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 name="Straight Connector 33"/>
            <p:cNvCxnSpPr>
              <a:stCxn id="32" idx="3"/>
              <a:endCxn id="35" idx="7"/>
            </p:cNvCxnSpPr>
            <p:nvPr/>
          </p:nvCxnSpPr>
          <p:spPr bwMode="auto">
            <a:xfrm flipH="1">
              <a:off x="1163610" y="2382838"/>
              <a:ext cx="1634984" cy="415925"/>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5" name="Oval 34"/>
            <p:cNvSpPr/>
            <p:nvPr/>
          </p:nvSpPr>
          <p:spPr bwMode="auto">
            <a:xfrm>
              <a:off x="838200" y="2743200"/>
              <a:ext cx="380967" cy="3810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200" dirty="0">
                  <a:solidFill>
                    <a:srgbClr val="000000"/>
                  </a:solidFill>
                </a:rPr>
                <a:t>C</a:t>
              </a:r>
            </a:p>
          </p:txBody>
        </p:sp>
        <p:sp>
          <p:nvSpPr>
            <p:cNvPr id="36" name="Oval 35"/>
            <p:cNvSpPr/>
            <p:nvPr/>
          </p:nvSpPr>
          <p:spPr bwMode="auto">
            <a:xfrm>
              <a:off x="4571677" y="2743200"/>
              <a:ext cx="380967" cy="3810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200" dirty="0">
                  <a:solidFill>
                    <a:srgbClr val="000000"/>
                  </a:solidFill>
                </a:rPr>
                <a:t>C</a:t>
              </a:r>
            </a:p>
          </p:txBody>
        </p:sp>
        <p:sp>
          <p:nvSpPr>
            <p:cNvPr id="22536" name="TextBox 80"/>
            <p:cNvSpPr txBox="1">
              <a:spLocks noChangeArrowheads="1"/>
            </p:cNvSpPr>
            <p:nvPr/>
          </p:nvSpPr>
          <p:spPr bwMode="auto">
            <a:xfrm>
              <a:off x="6934200" y="2743200"/>
              <a:ext cx="11765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t>Customers</a:t>
              </a:r>
            </a:p>
          </p:txBody>
        </p:sp>
        <p:sp>
          <p:nvSpPr>
            <p:cNvPr id="22537" name="TextBox 81"/>
            <p:cNvSpPr txBox="1">
              <a:spLocks noChangeArrowheads="1"/>
            </p:cNvSpPr>
            <p:nvPr/>
          </p:nvSpPr>
          <p:spPr bwMode="auto">
            <a:xfrm>
              <a:off x="6934200" y="4038600"/>
              <a:ext cx="19979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t>Devices &amp; Accounts</a:t>
              </a:r>
            </a:p>
          </p:txBody>
        </p:sp>
        <p:sp>
          <p:nvSpPr>
            <p:cNvPr id="22538" name="TextBox 82"/>
            <p:cNvSpPr txBox="1">
              <a:spLocks noChangeArrowheads="1"/>
            </p:cNvSpPr>
            <p:nvPr/>
          </p:nvSpPr>
          <p:spPr bwMode="auto">
            <a:xfrm>
              <a:off x="6934200" y="5334000"/>
              <a:ext cx="12909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t>Applications</a:t>
              </a:r>
            </a:p>
          </p:txBody>
        </p:sp>
        <p:sp>
          <p:nvSpPr>
            <p:cNvPr id="40" name="Oval 39"/>
            <p:cNvSpPr/>
            <p:nvPr/>
          </p:nvSpPr>
          <p:spPr bwMode="auto">
            <a:xfrm>
              <a:off x="2743035" y="1295400"/>
              <a:ext cx="380967" cy="3810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200" dirty="0">
                <a:solidFill>
                  <a:srgbClr val="000000"/>
                </a:solidFill>
              </a:endParaRPr>
            </a:p>
          </p:txBody>
        </p:sp>
        <p:cxnSp>
          <p:nvCxnSpPr>
            <p:cNvPr id="41" name="Straight Connector 40"/>
            <p:cNvCxnSpPr>
              <a:stCxn id="40" idx="4"/>
              <a:endCxn id="32" idx="0"/>
            </p:cNvCxnSpPr>
            <p:nvPr/>
          </p:nvCxnSpPr>
          <p:spPr bwMode="auto">
            <a:xfrm>
              <a:off x="2933519" y="1676400"/>
              <a:ext cx="0" cy="381000"/>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22541" name="Group 41"/>
            <p:cNvGrpSpPr>
              <a:grpSpLocks/>
            </p:cNvGrpSpPr>
            <p:nvPr/>
          </p:nvGrpSpPr>
          <p:grpSpPr bwMode="auto">
            <a:xfrm>
              <a:off x="3429000" y="3352800"/>
              <a:ext cx="3429000" cy="2362200"/>
              <a:chOff x="3810000" y="3276600"/>
              <a:chExt cx="3429000" cy="2362200"/>
            </a:xfrm>
          </p:grpSpPr>
          <p:cxnSp>
            <p:nvCxnSpPr>
              <p:cNvPr id="50" name="Straight Connector 49"/>
              <p:cNvCxnSpPr>
                <a:stCxn id="60" idx="3"/>
                <a:endCxn id="55" idx="7"/>
              </p:cNvCxnSpPr>
              <p:nvPr/>
            </p:nvCxnSpPr>
            <p:spPr bwMode="auto">
              <a:xfrm flipH="1">
                <a:off x="4516153" y="3602038"/>
                <a:ext cx="796856" cy="415925"/>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1" name="Straight Connector 50"/>
              <p:cNvCxnSpPr>
                <a:stCxn id="61" idx="3"/>
                <a:endCxn id="56" idx="7"/>
              </p:cNvCxnSpPr>
              <p:nvPr/>
            </p:nvCxnSpPr>
            <p:spPr bwMode="auto">
              <a:xfrm flipH="1">
                <a:off x="4135186" y="4973638"/>
                <a:ext cx="111115" cy="339725"/>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2" name="Straight Connector 51"/>
              <p:cNvCxnSpPr>
                <a:stCxn id="61" idx="5"/>
                <a:endCxn id="57" idx="1"/>
              </p:cNvCxnSpPr>
              <p:nvPr/>
            </p:nvCxnSpPr>
            <p:spPr bwMode="auto">
              <a:xfrm>
                <a:off x="4516153" y="4973638"/>
                <a:ext cx="111115" cy="339725"/>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 name="Straight Connector 52"/>
              <p:cNvCxnSpPr>
                <a:endCxn id="58" idx="0"/>
              </p:cNvCxnSpPr>
              <p:nvPr/>
            </p:nvCxnSpPr>
            <p:spPr bwMode="auto">
              <a:xfrm>
                <a:off x="5447934" y="3657600"/>
                <a:ext cx="0" cy="304800"/>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4" name="Straight Connector 53"/>
              <p:cNvCxnSpPr>
                <a:stCxn id="60" idx="5"/>
                <a:endCxn id="59" idx="1"/>
              </p:cNvCxnSpPr>
              <p:nvPr/>
            </p:nvCxnSpPr>
            <p:spPr bwMode="auto">
              <a:xfrm>
                <a:off x="5582860" y="3602038"/>
                <a:ext cx="949243" cy="415925"/>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5" name="Oval 54"/>
              <p:cNvSpPr/>
              <p:nvPr/>
            </p:nvSpPr>
            <p:spPr bwMode="auto">
              <a:xfrm>
                <a:off x="4190743" y="3962400"/>
                <a:ext cx="380967" cy="3810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200" dirty="0">
                    <a:solidFill>
                      <a:srgbClr val="000000"/>
                    </a:solidFill>
                  </a:rPr>
                  <a:t>D</a:t>
                </a:r>
              </a:p>
            </p:txBody>
          </p:sp>
          <p:sp>
            <p:nvSpPr>
              <p:cNvPr id="56" name="Oval 55"/>
              <p:cNvSpPr/>
              <p:nvPr/>
            </p:nvSpPr>
            <p:spPr bwMode="auto">
              <a:xfrm>
                <a:off x="3809776" y="5257800"/>
                <a:ext cx="380967" cy="3810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200" dirty="0">
                    <a:solidFill>
                      <a:srgbClr val="000000"/>
                    </a:solidFill>
                  </a:rPr>
                  <a:t>A</a:t>
                </a:r>
              </a:p>
            </p:txBody>
          </p:sp>
          <p:sp>
            <p:nvSpPr>
              <p:cNvPr id="57" name="Oval 56"/>
              <p:cNvSpPr/>
              <p:nvPr/>
            </p:nvSpPr>
            <p:spPr bwMode="auto">
              <a:xfrm>
                <a:off x="4571710" y="5257800"/>
                <a:ext cx="380967" cy="3810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200" dirty="0">
                    <a:solidFill>
                      <a:srgbClr val="000000"/>
                    </a:solidFill>
                  </a:rPr>
                  <a:t>A</a:t>
                </a:r>
              </a:p>
            </p:txBody>
          </p:sp>
          <p:sp>
            <p:nvSpPr>
              <p:cNvPr id="58" name="Oval 57"/>
              <p:cNvSpPr/>
              <p:nvPr/>
            </p:nvSpPr>
            <p:spPr bwMode="auto">
              <a:xfrm>
                <a:off x="5257451" y="3962400"/>
                <a:ext cx="380967" cy="3810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200" dirty="0">
                    <a:solidFill>
                      <a:srgbClr val="000000"/>
                    </a:solidFill>
                  </a:rPr>
                  <a:t>D</a:t>
                </a:r>
              </a:p>
            </p:txBody>
          </p:sp>
          <p:sp>
            <p:nvSpPr>
              <p:cNvPr id="59" name="Oval 58"/>
              <p:cNvSpPr/>
              <p:nvPr/>
            </p:nvSpPr>
            <p:spPr bwMode="auto">
              <a:xfrm>
                <a:off x="6476545" y="3962400"/>
                <a:ext cx="380967" cy="3810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200" dirty="0">
                    <a:solidFill>
                      <a:srgbClr val="000000"/>
                    </a:solidFill>
                  </a:rPr>
                  <a:t>D</a:t>
                </a:r>
              </a:p>
            </p:txBody>
          </p:sp>
          <p:sp>
            <p:nvSpPr>
              <p:cNvPr id="60" name="Oval 59"/>
              <p:cNvSpPr/>
              <p:nvPr/>
            </p:nvSpPr>
            <p:spPr bwMode="auto">
              <a:xfrm>
                <a:off x="5257451" y="3276600"/>
                <a:ext cx="380967" cy="381000"/>
              </a:xfrm>
              <a:prstGeom prst="ellipse">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200" dirty="0">
                    <a:solidFill>
                      <a:srgbClr val="000000"/>
                    </a:solidFill>
                  </a:rPr>
                  <a:t>S</a:t>
                </a:r>
              </a:p>
            </p:txBody>
          </p:sp>
          <p:sp>
            <p:nvSpPr>
              <p:cNvPr id="61" name="Oval 60"/>
              <p:cNvSpPr/>
              <p:nvPr/>
            </p:nvSpPr>
            <p:spPr bwMode="auto">
              <a:xfrm>
                <a:off x="4190743" y="4648200"/>
                <a:ext cx="380967" cy="381000"/>
              </a:xfrm>
              <a:prstGeom prst="ellipse">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200" dirty="0">
                    <a:solidFill>
                      <a:srgbClr val="000000"/>
                    </a:solidFill>
                  </a:rPr>
                  <a:t>S</a:t>
                </a:r>
              </a:p>
            </p:txBody>
          </p:sp>
          <p:cxnSp>
            <p:nvCxnSpPr>
              <p:cNvPr id="62" name="Straight Arrow Connector 61"/>
              <p:cNvCxnSpPr>
                <a:stCxn id="55" idx="4"/>
                <a:endCxn id="61" idx="0"/>
              </p:cNvCxnSpPr>
              <p:nvPr/>
            </p:nvCxnSpPr>
            <p:spPr bwMode="auto">
              <a:xfrm>
                <a:off x="4381227" y="4343400"/>
                <a:ext cx="0" cy="3048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3" name="Straight Connector 62"/>
              <p:cNvCxnSpPr>
                <a:stCxn id="67" idx="3"/>
                <a:endCxn id="65" idx="7"/>
              </p:cNvCxnSpPr>
              <p:nvPr/>
            </p:nvCxnSpPr>
            <p:spPr bwMode="auto">
              <a:xfrm flipH="1">
                <a:off x="6420988" y="4973638"/>
                <a:ext cx="111115" cy="339725"/>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4" name="Straight Connector 63"/>
              <p:cNvCxnSpPr>
                <a:stCxn id="67" idx="5"/>
                <a:endCxn id="66" idx="1"/>
              </p:cNvCxnSpPr>
              <p:nvPr/>
            </p:nvCxnSpPr>
            <p:spPr bwMode="auto">
              <a:xfrm>
                <a:off x="6801955" y="4973638"/>
                <a:ext cx="111115" cy="339725"/>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5" name="Oval 64"/>
              <p:cNvSpPr/>
              <p:nvPr/>
            </p:nvSpPr>
            <p:spPr bwMode="auto">
              <a:xfrm>
                <a:off x="6095578" y="5257800"/>
                <a:ext cx="380967" cy="3810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200" dirty="0">
                    <a:solidFill>
                      <a:srgbClr val="000000"/>
                    </a:solidFill>
                  </a:rPr>
                  <a:t>A</a:t>
                </a:r>
              </a:p>
            </p:txBody>
          </p:sp>
          <p:sp>
            <p:nvSpPr>
              <p:cNvPr id="66" name="Oval 65"/>
              <p:cNvSpPr/>
              <p:nvPr/>
            </p:nvSpPr>
            <p:spPr bwMode="auto">
              <a:xfrm>
                <a:off x="6857512" y="5257800"/>
                <a:ext cx="380967" cy="3810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200" dirty="0">
                    <a:solidFill>
                      <a:srgbClr val="000000"/>
                    </a:solidFill>
                  </a:rPr>
                  <a:t>A</a:t>
                </a:r>
              </a:p>
            </p:txBody>
          </p:sp>
          <p:sp>
            <p:nvSpPr>
              <p:cNvPr id="67" name="Oval 66"/>
              <p:cNvSpPr/>
              <p:nvPr/>
            </p:nvSpPr>
            <p:spPr bwMode="auto">
              <a:xfrm>
                <a:off x="6476545" y="4648200"/>
                <a:ext cx="380967" cy="381000"/>
              </a:xfrm>
              <a:prstGeom prst="ellipse">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200" dirty="0">
                    <a:solidFill>
                      <a:srgbClr val="000000"/>
                    </a:solidFill>
                  </a:rPr>
                  <a:t>S</a:t>
                </a:r>
              </a:p>
            </p:txBody>
          </p:sp>
          <p:cxnSp>
            <p:nvCxnSpPr>
              <p:cNvPr id="68" name="Straight Arrow Connector 67"/>
              <p:cNvCxnSpPr>
                <a:endCxn id="67" idx="0"/>
              </p:cNvCxnSpPr>
              <p:nvPr/>
            </p:nvCxnSpPr>
            <p:spPr bwMode="auto">
              <a:xfrm>
                <a:off x="6667029" y="4343400"/>
                <a:ext cx="0" cy="3048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cxnSp>
          <p:nvCxnSpPr>
            <p:cNvPr id="43" name="Straight Arrow Connector 42"/>
            <p:cNvCxnSpPr>
              <a:stCxn id="36" idx="5"/>
              <a:endCxn id="60" idx="0"/>
            </p:cNvCxnSpPr>
            <p:nvPr/>
          </p:nvCxnSpPr>
          <p:spPr bwMode="auto">
            <a:xfrm>
              <a:off x="4897087" y="3068638"/>
              <a:ext cx="169847" cy="28416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4" name="Straight Connector 43"/>
            <p:cNvCxnSpPr>
              <a:stCxn id="47" idx="3"/>
              <a:endCxn id="46" idx="7"/>
            </p:cNvCxnSpPr>
            <p:nvPr/>
          </p:nvCxnSpPr>
          <p:spPr bwMode="auto">
            <a:xfrm flipH="1">
              <a:off x="1620770" y="3754438"/>
              <a:ext cx="492082" cy="339725"/>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5" name="Straight Connector 44"/>
            <p:cNvCxnSpPr>
              <a:stCxn id="47" idx="5"/>
              <a:endCxn id="48" idx="1"/>
            </p:cNvCxnSpPr>
            <p:nvPr/>
          </p:nvCxnSpPr>
          <p:spPr bwMode="auto">
            <a:xfrm>
              <a:off x="2382704" y="3754438"/>
              <a:ext cx="492082" cy="339725"/>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6" name="Oval 45"/>
            <p:cNvSpPr/>
            <p:nvPr/>
          </p:nvSpPr>
          <p:spPr bwMode="auto">
            <a:xfrm>
              <a:off x="1295360" y="4038600"/>
              <a:ext cx="380967" cy="3810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200" dirty="0">
                  <a:solidFill>
                    <a:srgbClr val="000000"/>
                  </a:solidFill>
                </a:rPr>
                <a:t>A</a:t>
              </a:r>
            </a:p>
          </p:txBody>
        </p:sp>
        <p:sp>
          <p:nvSpPr>
            <p:cNvPr id="47" name="Oval 46"/>
            <p:cNvSpPr/>
            <p:nvPr/>
          </p:nvSpPr>
          <p:spPr bwMode="auto">
            <a:xfrm>
              <a:off x="2057295" y="3429000"/>
              <a:ext cx="380967" cy="381000"/>
            </a:xfrm>
            <a:prstGeom prst="ellipse">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200" dirty="0">
                  <a:solidFill>
                    <a:srgbClr val="000000"/>
                  </a:solidFill>
                </a:rPr>
                <a:t>S</a:t>
              </a:r>
            </a:p>
          </p:txBody>
        </p:sp>
        <p:sp>
          <p:nvSpPr>
            <p:cNvPr id="48" name="Oval 47"/>
            <p:cNvSpPr/>
            <p:nvPr/>
          </p:nvSpPr>
          <p:spPr bwMode="auto">
            <a:xfrm>
              <a:off x="2819229" y="4038600"/>
              <a:ext cx="380967" cy="3810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200" dirty="0">
                  <a:solidFill>
                    <a:srgbClr val="000000"/>
                  </a:solidFill>
                </a:rPr>
                <a:t>A</a:t>
              </a:r>
            </a:p>
          </p:txBody>
        </p:sp>
        <p:cxnSp>
          <p:nvCxnSpPr>
            <p:cNvPr id="49" name="Straight Arrow Connector 48"/>
            <p:cNvCxnSpPr>
              <a:stCxn id="36" idx="3"/>
              <a:endCxn id="47" idx="7"/>
            </p:cNvCxnSpPr>
            <p:nvPr/>
          </p:nvCxnSpPr>
          <p:spPr bwMode="auto">
            <a:xfrm flipH="1">
              <a:off x="2382704" y="3068638"/>
              <a:ext cx="2244531" cy="41592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4"/>
          <p:cNvSpPr>
            <a:spLocks noGrp="1" noChangeArrowheads="1"/>
          </p:cNvSpPr>
          <p:nvPr>
            <p:ph type="title"/>
          </p:nvPr>
        </p:nvSpPr>
        <p:spPr/>
        <p:txBody>
          <a:bodyPr/>
          <a:lstStyle/>
          <a:p>
            <a:pPr eaLnBrk="1" hangingPunct="1"/>
            <a:r>
              <a:rPr lang="en-US" sz="3600">
                <a:latin typeface="Arial" charset="0"/>
                <a:ea typeface="ＭＳ Ｐゴシック" charset="0"/>
                <a:cs typeface="ＭＳ Ｐゴシック" charset="0"/>
              </a:rPr>
              <a:t>Keep the Error Kernel Simple</a:t>
            </a:r>
          </a:p>
        </p:txBody>
      </p:sp>
      <p:sp>
        <p:nvSpPr>
          <p:cNvPr id="24578" name="Rectangle 5"/>
          <p:cNvSpPr>
            <a:spLocks noGrp="1" noChangeArrowheads="1"/>
          </p:cNvSpPr>
          <p:nvPr>
            <p:ph type="body" idx="1"/>
          </p:nvPr>
        </p:nvSpPr>
        <p:spPr/>
        <p:txBody>
          <a:bodyPr/>
          <a:lstStyle/>
          <a:p>
            <a:pPr eaLnBrk="1" hangingPunct="1"/>
            <a:r>
              <a:rPr lang="en-US" sz="2800">
                <a:latin typeface="Arial" charset="0"/>
                <a:ea typeface="ＭＳ Ｐゴシック" charset="0"/>
                <a:cs typeface="ＭＳ Ｐゴシック" charset="0"/>
              </a:rPr>
              <a:t>Limit the number of supervisors you create directly inside of it</a:t>
            </a:r>
          </a:p>
          <a:p>
            <a:pPr eaLnBrk="1" hangingPunct="1"/>
            <a:r>
              <a:rPr lang="en-US" sz="2800">
                <a:latin typeface="Arial" charset="0"/>
                <a:ea typeface="ＭＳ Ｐゴシック" charset="0"/>
                <a:cs typeface="ＭＳ Ｐゴシック" charset="0"/>
              </a:rPr>
              <a:t>Helps with fault tolerance and explicit handling of errors through the hierarchy</a:t>
            </a:r>
          </a:p>
          <a:p>
            <a:pPr eaLnBrk="1" hangingPunct="1"/>
            <a:r>
              <a:rPr lang="en-US" sz="2800">
                <a:latin typeface="Arial" charset="0"/>
                <a:ea typeface="ＭＳ Ｐゴシック" charset="0"/>
                <a:cs typeface="ＭＳ Ｐゴシック" charset="0"/>
              </a:rPr>
              <a:t>Akka uses synchronous messaging to create top-level actors</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4"/>
          <p:cNvSpPr>
            <a:spLocks noGrp="1" noChangeArrowheads="1"/>
          </p:cNvSpPr>
          <p:nvPr>
            <p:ph type="title"/>
          </p:nvPr>
        </p:nvSpPr>
        <p:spPr/>
        <p:txBody>
          <a:bodyPr/>
          <a:lstStyle/>
          <a:p>
            <a:pPr eaLnBrk="1" hangingPunct="1"/>
            <a:r>
              <a:rPr lang="en-US" sz="3600">
                <a:latin typeface="Arial" charset="0"/>
                <a:ea typeface="ＭＳ Ｐゴシック" charset="0"/>
                <a:cs typeface="ＭＳ Ｐゴシック" charset="0"/>
              </a:rPr>
              <a:t>Failure Zones</a:t>
            </a:r>
          </a:p>
        </p:txBody>
      </p:sp>
      <p:sp>
        <p:nvSpPr>
          <p:cNvPr id="26626" name="Rectangle 5"/>
          <p:cNvSpPr>
            <a:spLocks noGrp="1" noChangeArrowheads="1"/>
          </p:cNvSpPr>
          <p:nvPr>
            <p:ph type="body" idx="1"/>
          </p:nvPr>
        </p:nvSpPr>
        <p:spPr/>
        <p:txBody>
          <a:bodyPr/>
          <a:lstStyle/>
          <a:p>
            <a:pPr eaLnBrk="1" hangingPunct="1"/>
            <a:r>
              <a:rPr lang="en-US" sz="2800">
                <a:latin typeface="Arial" charset="0"/>
                <a:ea typeface="ＭＳ Ｐゴシック" charset="0"/>
                <a:cs typeface="ＭＳ Ｐゴシック" charset="0"/>
              </a:rPr>
              <a:t>Multiple isolated zones with their own dispatcher</a:t>
            </a:r>
          </a:p>
          <a:p>
            <a:pPr eaLnBrk="1" hangingPunct="1"/>
            <a:r>
              <a:rPr lang="en-US" sz="2800">
                <a:latin typeface="Arial" charset="0"/>
                <a:ea typeface="ＭＳ Ｐゴシック" charset="0"/>
                <a:cs typeface="ＭＳ Ｐゴシック" charset="0"/>
              </a:rPr>
              <a:t>Protects thread pools to prevent starvation</a:t>
            </a:r>
          </a:p>
          <a:p>
            <a:pPr eaLnBrk="1" hangingPunct="1"/>
            <a:r>
              <a:rPr lang="en-US" sz="2800">
                <a:latin typeface="Arial" charset="0"/>
                <a:ea typeface="ＭＳ Ｐゴシック" charset="0"/>
                <a:cs typeface="ＭＳ Ｐゴシック" charset="0"/>
              </a:rPr>
              <a:t>Prevents issues in one branch from affecting another</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bwMode="auto">
          <a:xfrm>
            <a:off x="457200" y="2286000"/>
            <a:ext cx="6324600" cy="40386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a:extLst/>
        </p:spPr>
        <p:txBody>
          <a:bodyPr/>
          <a:lstStyle/>
          <a:p>
            <a:pPr>
              <a:defRPr/>
            </a:pPr>
            <a:endParaRPr lang="en-US">
              <a:solidFill>
                <a:srgbClr val="000000"/>
              </a:solidFill>
            </a:endParaRPr>
          </a:p>
        </p:txBody>
      </p:sp>
      <p:sp>
        <p:nvSpPr>
          <p:cNvPr id="28674" name="Rectangle 45"/>
          <p:cNvSpPr>
            <a:spLocks noChangeArrowheads="1"/>
          </p:cNvSpPr>
          <p:nvPr/>
        </p:nvSpPr>
        <p:spPr bwMode="auto">
          <a:xfrm>
            <a:off x="2971800" y="3733800"/>
            <a:ext cx="3733800" cy="2514600"/>
          </a:xfrm>
          <a:prstGeom prst="rect">
            <a:avLst/>
          </a:prstGeom>
          <a:solidFill>
            <a:srgbClr val="E38320"/>
          </a:solidFill>
          <a:ln w="9525">
            <a:solidFill>
              <a:schemeClr val="tx1"/>
            </a:solidFill>
            <a:round/>
            <a:headEnd/>
            <a:tailEnd/>
          </a:ln>
        </p:spPr>
        <p:txBody>
          <a:bodyPr/>
          <a:lstStyle/>
          <a:p>
            <a:endParaRPr lang="en-US">
              <a:solidFill>
                <a:srgbClr val="000000"/>
              </a:solidFill>
            </a:endParaRPr>
          </a:p>
        </p:txBody>
      </p:sp>
      <p:sp>
        <p:nvSpPr>
          <p:cNvPr id="28675" name="Rectangle 52"/>
          <p:cNvSpPr>
            <a:spLocks noChangeArrowheads="1"/>
          </p:cNvSpPr>
          <p:nvPr/>
        </p:nvSpPr>
        <p:spPr bwMode="auto">
          <a:xfrm>
            <a:off x="5334000" y="5029200"/>
            <a:ext cx="1295400" cy="1143000"/>
          </a:xfrm>
          <a:prstGeom prst="rect">
            <a:avLst/>
          </a:prstGeom>
          <a:solidFill>
            <a:srgbClr val="E3286A"/>
          </a:solidFill>
          <a:ln w="9525">
            <a:solidFill>
              <a:schemeClr val="tx1"/>
            </a:solidFill>
            <a:round/>
            <a:headEnd/>
            <a:tailEnd/>
          </a:ln>
        </p:spPr>
        <p:txBody>
          <a:bodyPr/>
          <a:lstStyle/>
          <a:p>
            <a:endParaRPr lang="en-US">
              <a:solidFill>
                <a:srgbClr val="000000"/>
              </a:solidFill>
            </a:endParaRPr>
          </a:p>
        </p:txBody>
      </p:sp>
      <p:sp>
        <p:nvSpPr>
          <p:cNvPr id="28676" name="Rectangle 49"/>
          <p:cNvSpPr>
            <a:spLocks noChangeArrowheads="1"/>
          </p:cNvSpPr>
          <p:nvPr/>
        </p:nvSpPr>
        <p:spPr bwMode="auto">
          <a:xfrm>
            <a:off x="3048000" y="5029200"/>
            <a:ext cx="1295400" cy="1143000"/>
          </a:xfrm>
          <a:prstGeom prst="rect">
            <a:avLst/>
          </a:prstGeom>
          <a:solidFill>
            <a:srgbClr val="E31D30"/>
          </a:solidFill>
          <a:ln w="9525">
            <a:solidFill>
              <a:schemeClr val="tx1"/>
            </a:solidFill>
            <a:round/>
            <a:headEnd/>
            <a:tailEnd/>
          </a:ln>
        </p:spPr>
        <p:txBody>
          <a:bodyPr/>
          <a:lstStyle/>
          <a:p>
            <a:endParaRPr lang="en-US">
              <a:solidFill>
                <a:srgbClr val="000000"/>
              </a:solidFill>
            </a:endParaRPr>
          </a:p>
        </p:txBody>
      </p:sp>
      <p:sp>
        <p:nvSpPr>
          <p:cNvPr id="28677" name="Rectangle 4"/>
          <p:cNvSpPr>
            <a:spLocks noGrp="1" noChangeArrowheads="1"/>
          </p:cNvSpPr>
          <p:nvPr>
            <p:ph type="title"/>
          </p:nvPr>
        </p:nvSpPr>
        <p:spPr/>
        <p:txBody>
          <a:bodyPr/>
          <a:lstStyle/>
          <a:p>
            <a:pPr eaLnBrk="1" hangingPunct="1"/>
            <a:r>
              <a:rPr lang="en-US" sz="3600">
                <a:latin typeface="Arial" charset="0"/>
                <a:ea typeface="ＭＳ Ｐゴシック" charset="0"/>
                <a:cs typeface="ＭＳ Ｐゴシック" charset="0"/>
              </a:rPr>
              <a:t>Failure Zones</a:t>
            </a:r>
          </a:p>
        </p:txBody>
      </p:sp>
      <p:sp>
        <p:nvSpPr>
          <p:cNvPr id="28678" name="TextBox 80"/>
          <p:cNvSpPr txBox="1">
            <a:spLocks noChangeArrowheads="1"/>
          </p:cNvSpPr>
          <p:nvPr/>
        </p:nvSpPr>
        <p:spPr bwMode="auto">
          <a:xfrm>
            <a:off x="6781800" y="3124200"/>
            <a:ext cx="11763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t>Customers</a:t>
            </a:r>
          </a:p>
        </p:txBody>
      </p:sp>
      <p:sp>
        <p:nvSpPr>
          <p:cNvPr id="28679" name="TextBox 81"/>
          <p:cNvSpPr txBox="1">
            <a:spLocks noChangeArrowheads="1"/>
          </p:cNvSpPr>
          <p:nvPr/>
        </p:nvSpPr>
        <p:spPr bwMode="auto">
          <a:xfrm>
            <a:off x="6781800" y="4419600"/>
            <a:ext cx="19986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t>Devices &amp; Accounts</a:t>
            </a:r>
          </a:p>
        </p:txBody>
      </p:sp>
      <p:sp>
        <p:nvSpPr>
          <p:cNvPr id="28680" name="TextBox 82"/>
          <p:cNvSpPr txBox="1">
            <a:spLocks noChangeArrowheads="1"/>
          </p:cNvSpPr>
          <p:nvPr/>
        </p:nvSpPr>
        <p:spPr bwMode="auto">
          <a:xfrm>
            <a:off x="6781800" y="5715000"/>
            <a:ext cx="1290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t>Applications</a:t>
            </a:r>
          </a:p>
        </p:txBody>
      </p:sp>
      <p:sp>
        <p:nvSpPr>
          <p:cNvPr id="14" name="Oval 13"/>
          <p:cNvSpPr/>
          <p:nvPr/>
        </p:nvSpPr>
        <p:spPr bwMode="auto">
          <a:xfrm>
            <a:off x="2438400" y="1676400"/>
            <a:ext cx="381000" cy="3810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200" dirty="0">
              <a:solidFill>
                <a:srgbClr val="000000"/>
              </a:solidFill>
            </a:endParaRPr>
          </a:p>
        </p:txBody>
      </p:sp>
      <p:grpSp>
        <p:nvGrpSpPr>
          <p:cNvPr id="28682" name="Group 2"/>
          <p:cNvGrpSpPr>
            <a:grpSpLocks/>
          </p:cNvGrpSpPr>
          <p:nvPr/>
        </p:nvGrpSpPr>
        <p:grpSpPr bwMode="auto">
          <a:xfrm>
            <a:off x="533400" y="2057400"/>
            <a:ext cx="4114800" cy="1447800"/>
            <a:chOff x="533400" y="2057400"/>
            <a:chExt cx="4114800" cy="1447800"/>
          </a:xfrm>
        </p:grpSpPr>
        <p:sp>
          <p:nvSpPr>
            <p:cNvPr id="6" name="Oval 5"/>
            <p:cNvSpPr/>
            <p:nvPr/>
          </p:nvSpPr>
          <p:spPr bwMode="auto">
            <a:xfrm>
              <a:off x="2438400" y="2438400"/>
              <a:ext cx="381000" cy="3810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200" dirty="0">
                  <a:solidFill>
                    <a:srgbClr val="000000"/>
                  </a:solidFill>
                </a:rPr>
                <a:t>S</a:t>
              </a:r>
            </a:p>
          </p:txBody>
        </p:sp>
        <p:cxnSp>
          <p:nvCxnSpPr>
            <p:cNvPr id="7" name="Straight Connector 6"/>
            <p:cNvCxnSpPr>
              <a:stCxn id="6" idx="5"/>
              <a:endCxn id="10" idx="1"/>
            </p:cNvCxnSpPr>
            <p:nvPr/>
          </p:nvCxnSpPr>
          <p:spPr bwMode="auto">
            <a:xfrm>
              <a:off x="2763838" y="2763838"/>
              <a:ext cx="1558925" cy="415925"/>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 name="Straight Connector 7"/>
            <p:cNvCxnSpPr>
              <a:stCxn id="6" idx="3"/>
              <a:endCxn id="9" idx="7"/>
            </p:cNvCxnSpPr>
            <p:nvPr/>
          </p:nvCxnSpPr>
          <p:spPr bwMode="auto">
            <a:xfrm flipH="1">
              <a:off x="858838" y="2763838"/>
              <a:ext cx="1635125" cy="415925"/>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 name="Oval 8"/>
            <p:cNvSpPr/>
            <p:nvPr/>
          </p:nvSpPr>
          <p:spPr bwMode="auto">
            <a:xfrm>
              <a:off x="533400" y="3124200"/>
              <a:ext cx="381000" cy="3810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200" dirty="0">
                  <a:solidFill>
                    <a:srgbClr val="000000"/>
                  </a:solidFill>
                </a:rPr>
                <a:t>C</a:t>
              </a:r>
            </a:p>
          </p:txBody>
        </p:sp>
        <p:sp>
          <p:nvSpPr>
            <p:cNvPr id="10" name="Oval 9"/>
            <p:cNvSpPr/>
            <p:nvPr/>
          </p:nvSpPr>
          <p:spPr bwMode="auto">
            <a:xfrm>
              <a:off x="4267200" y="3124200"/>
              <a:ext cx="381000" cy="3810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200" dirty="0">
                  <a:solidFill>
                    <a:srgbClr val="000000"/>
                  </a:solidFill>
                </a:rPr>
                <a:t>C</a:t>
              </a:r>
            </a:p>
          </p:txBody>
        </p:sp>
        <p:cxnSp>
          <p:nvCxnSpPr>
            <p:cNvPr id="15" name="Straight Connector 14"/>
            <p:cNvCxnSpPr>
              <a:stCxn id="14" idx="4"/>
              <a:endCxn id="6" idx="0"/>
            </p:cNvCxnSpPr>
            <p:nvPr/>
          </p:nvCxnSpPr>
          <p:spPr bwMode="auto">
            <a:xfrm>
              <a:off x="2628900" y="2057400"/>
              <a:ext cx="0" cy="381000"/>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8683" name="Group 41"/>
          <p:cNvGrpSpPr>
            <a:grpSpLocks/>
          </p:cNvGrpSpPr>
          <p:nvPr/>
        </p:nvGrpSpPr>
        <p:grpSpPr bwMode="auto">
          <a:xfrm>
            <a:off x="3124200" y="3810000"/>
            <a:ext cx="3429000" cy="2286000"/>
            <a:chOff x="3809776" y="3352800"/>
            <a:chExt cx="3428703" cy="2286000"/>
          </a:xfrm>
        </p:grpSpPr>
        <p:cxnSp>
          <p:nvCxnSpPr>
            <p:cNvPr id="24" name="Straight Connector 23"/>
            <p:cNvCxnSpPr>
              <a:stCxn id="34" idx="3"/>
              <a:endCxn id="29" idx="7"/>
            </p:cNvCxnSpPr>
            <p:nvPr/>
          </p:nvCxnSpPr>
          <p:spPr bwMode="auto">
            <a:xfrm flipH="1">
              <a:off x="4516153" y="3678238"/>
              <a:ext cx="796856" cy="339725"/>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 name="Straight Connector 24"/>
            <p:cNvCxnSpPr>
              <a:stCxn id="35" idx="3"/>
              <a:endCxn id="30" idx="7"/>
            </p:cNvCxnSpPr>
            <p:nvPr/>
          </p:nvCxnSpPr>
          <p:spPr bwMode="auto">
            <a:xfrm flipH="1">
              <a:off x="4135186" y="4973638"/>
              <a:ext cx="111115" cy="339725"/>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6" name="Straight Connector 25"/>
            <p:cNvCxnSpPr>
              <a:stCxn id="35" idx="5"/>
              <a:endCxn id="31" idx="1"/>
            </p:cNvCxnSpPr>
            <p:nvPr/>
          </p:nvCxnSpPr>
          <p:spPr bwMode="auto">
            <a:xfrm>
              <a:off x="4516153" y="4973638"/>
              <a:ext cx="111115" cy="339725"/>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7" name="Straight Connector 26"/>
            <p:cNvCxnSpPr>
              <a:endCxn id="32" idx="0"/>
            </p:cNvCxnSpPr>
            <p:nvPr/>
          </p:nvCxnSpPr>
          <p:spPr bwMode="auto">
            <a:xfrm>
              <a:off x="5447934" y="3657600"/>
              <a:ext cx="0" cy="304800"/>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a:stCxn id="34" idx="5"/>
              <a:endCxn id="33" idx="1"/>
            </p:cNvCxnSpPr>
            <p:nvPr/>
          </p:nvCxnSpPr>
          <p:spPr bwMode="auto">
            <a:xfrm>
              <a:off x="5582860" y="3678238"/>
              <a:ext cx="949243" cy="339725"/>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9" name="Oval 28"/>
            <p:cNvSpPr/>
            <p:nvPr/>
          </p:nvSpPr>
          <p:spPr bwMode="auto">
            <a:xfrm>
              <a:off x="4190743" y="3962400"/>
              <a:ext cx="380967" cy="3810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200" dirty="0">
                  <a:solidFill>
                    <a:srgbClr val="000000"/>
                  </a:solidFill>
                </a:rPr>
                <a:t>D</a:t>
              </a:r>
            </a:p>
          </p:txBody>
        </p:sp>
        <p:sp>
          <p:nvSpPr>
            <p:cNvPr id="30" name="Oval 29"/>
            <p:cNvSpPr/>
            <p:nvPr/>
          </p:nvSpPr>
          <p:spPr bwMode="auto">
            <a:xfrm>
              <a:off x="3809776" y="5257800"/>
              <a:ext cx="380967" cy="3810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200" dirty="0">
                  <a:solidFill>
                    <a:srgbClr val="000000"/>
                  </a:solidFill>
                </a:rPr>
                <a:t>A</a:t>
              </a:r>
            </a:p>
          </p:txBody>
        </p:sp>
        <p:sp>
          <p:nvSpPr>
            <p:cNvPr id="31" name="Oval 30"/>
            <p:cNvSpPr/>
            <p:nvPr/>
          </p:nvSpPr>
          <p:spPr bwMode="auto">
            <a:xfrm>
              <a:off x="4571710" y="5257800"/>
              <a:ext cx="380967" cy="3810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200" dirty="0">
                  <a:solidFill>
                    <a:srgbClr val="000000"/>
                  </a:solidFill>
                </a:rPr>
                <a:t>A</a:t>
              </a:r>
            </a:p>
          </p:txBody>
        </p:sp>
        <p:sp>
          <p:nvSpPr>
            <p:cNvPr id="32" name="Oval 31"/>
            <p:cNvSpPr/>
            <p:nvPr/>
          </p:nvSpPr>
          <p:spPr bwMode="auto">
            <a:xfrm>
              <a:off x="5257451" y="3962400"/>
              <a:ext cx="380967" cy="3810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200" dirty="0">
                  <a:solidFill>
                    <a:srgbClr val="000000"/>
                  </a:solidFill>
                </a:rPr>
                <a:t>D</a:t>
              </a:r>
            </a:p>
          </p:txBody>
        </p:sp>
        <p:sp>
          <p:nvSpPr>
            <p:cNvPr id="33" name="Oval 32"/>
            <p:cNvSpPr/>
            <p:nvPr/>
          </p:nvSpPr>
          <p:spPr bwMode="auto">
            <a:xfrm>
              <a:off x="6476545" y="3962400"/>
              <a:ext cx="380967" cy="3810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200" dirty="0">
                  <a:solidFill>
                    <a:srgbClr val="000000"/>
                  </a:solidFill>
                </a:rPr>
                <a:t>D</a:t>
              </a:r>
            </a:p>
          </p:txBody>
        </p:sp>
        <p:sp>
          <p:nvSpPr>
            <p:cNvPr id="34" name="Oval 33"/>
            <p:cNvSpPr/>
            <p:nvPr/>
          </p:nvSpPr>
          <p:spPr bwMode="auto">
            <a:xfrm>
              <a:off x="5257451" y="3352800"/>
              <a:ext cx="380967" cy="3810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200" dirty="0">
                  <a:solidFill>
                    <a:srgbClr val="000000"/>
                  </a:solidFill>
                </a:rPr>
                <a:t>S</a:t>
              </a:r>
            </a:p>
          </p:txBody>
        </p:sp>
        <p:sp>
          <p:nvSpPr>
            <p:cNvPr id="35" name="Oval 34"/>
            <p:cNvSpPr/>
            <p:nvPr/>
          </p:nvSpPr>
          <p:spPr bwMode="auto">
            <a:xfrm>
              <a:off x="4190743" y="4648200"/>
              <a:ext cx="380967" cy="3810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200" dirty="0">
                  <a:solidFill>
                    <a:srgbClr val="000000"/>
                  </a:solidFill>
                </a:rPr>
                <a:t>S</a:t>
              </a:r>
            </a:p>
          </p:txBody>
        </p:sp>
        <p:cxnSp>
          <p:nvCxnSpPr>
            <p:cNvPr id="36" name="Straight Arrow Connector 35"/>
            <p:cNvCxnSpPr>
              <a:stCxn id="29" idx="4"/>
              <a:endCxn id="35" idx="0"/>
            </p:cNvCxnSpPr>
            <p:nvPr/>
          </p:nvCxnSpPr>
          <p:spPr bwMode="auto">
            <a:xfrm>
              <a:off x="4381227" y="4343400"/>
              <a:ext cx="0" cy="3048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7" name="Straight Connector 36"/>
            <p:cNvCxnSpPr>
              <a:stCxn id="41" idx="3"/>
              <a:endCxn id="39" idx="7"/>
            </p:cNvCxnSpPr>
            <p:nvPr/>
          </p:nvCxnSpPr>
          <p:spPr bwMode="auto">
            <a:xfrm flipH="1">
              <a:off x="6420988" y="4973638"/>
              <a:ext cx="111115" cy="339725"/>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8" name="Straight Connector 37"/>
            <p:cNvCxnSpPr>
              <a:stCxn id="41" idx="5"/>
              <a:endCxn id="40" idx="1"/>
            </p:cNvCxnSpPr>
            <p:nvPr/>
          </p:nvCxnSpPr>
          <p:spPr bwMode="auto">
            <a:xfrm>
              <a:off x="6801955" y="4973638"/>
              <a:ext cx="111115" cy="339725"/>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9" name="Oval 38"/>
            <p:cNvSpPr/>
            <p:nvPr/>
          </p:nvSpPr>
          <p:spPr bwMode="auto">
            <a:xfrm>
              <a:off x="6095578" y="5257800"/>
              <a:ext cx="380967" cy="3810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200" dirty="0">
                  <a:solidFill>
                    <a:srgbClr val="000000"/>
                  </a:solidFill>
                </a:rPr>
                <a:t>A</a:t>
              </a:r>
            </a:p>
          </p:txBody>
        </p:sp>
        <p:sp>
          <p:nvSpPr>
            <p:cNvPr id="40" name="Oval 39"/>
            <p:cNvSpPr/>
            <p:nvPr/>
          </p:nvSpPr>
          <p:spPr bwMode="auto">
            <a:xfrm>
              <a:off x="6857512" y="5257800"/>
              <a:ext cx="380967" cy="3810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200" dirty="0">
                  <a:solidFill>
                    <a:srgbClr val="000000"/>
                  </a:solidFill>
                </a:rPr>
                <a:t>A</a:t>
              </a:r>
            </a:p>
          </p:txBody>
        </p:sp>
        <p:sp>
          <p:nvSpPr>
            <p:cNvPr id="41" name="Oval 40"/>
            <p:cNvSpPr/>
            <p:nvPr/>
          </p:nvSpPr>
          <p:spPr bwMode="auto">
            <a:xfrm>
              <a:off x="6476545" y="4648200"/>
              <a:ext cx="380967" cy="3810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200" dirty="0">
                  <a:solidFill>
                    <a:srgbClr val="000000"/>
                  </a:solidFill>
                </a:rPr>
                <a:t>S</a:t>
              </a:r>
            </a:p>
          </p:txBody>
        </p:sp>
        <p:cxnSp>
          <p:nvCxnSpPr>
            <p:cNvPr id="42" name="Straight Arrow Connector 41"/>
            <p:cNvCxnSpPr>
              <a:endCxn id="41" idx="0"/>
            </p:cNvCxnSpPr>
            <p:nvPr/>
          </p:nvCxnSpPr>
          <p:spPr bwMode="auto">
            <a:xfrm>
              <a:off x="6667029" y="4343400"/>
              <a:ext cx="0" cy="3048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cxnSp>
        <p:nvCxnSpPr>
          <p:cNvPr id="17" name="Straight Arrow Connector 16"/>
          <p:cNvCxnSpPr>
            <a:stCxn id="10" idx="5"/>
            <a:endCxn id="34" idx="0"/>
          </p:cNvCxnSpPr>
          <p:nvPr/>
        </p:nvCxnSpPr>
        <p:spPr bwMode="auto">
          <a:xfrm>
            <a:off x="4592638" y="3449638"/>
            <a:ext cx="169862" cy="36036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8685" name="Rectangle 44"/>
          <p:cNvSpPr>
            <a:spLocks noChangeArrowheads="1"/>
          </p:cNvSpPr>
          <p:nvPr/>
        </p:nvSpPr>
        <p:spPr bwMode="auto">
          <a:xfrm>
            <a:off x="838200" y="3733800"/>
            <a:ext cx="2057400" cy="1219200"/>
          </a:xfrm>
          <a:prstGeom prst="rect">
            <a:avLst/>
          </a:prstGeom>
          <a:solidFill>
            <a:srgbClr val="FFFF00"/>
          </a:solidFill>
          <a:ln w="9525">
            <a:solidFill>
              <a:schemeClr val="tx1"/>
            </a:solidFill>
            <a:round/>
            <a:headEnd/>
            <a:tailEnd/>
          </a:ln>
        </p:spPr>
        <p:txBody>
          <a:bodyPr/>
          <a:lstStyle/>
          <a:p>
            <a:endParaRPr lang="en-US">
              <a:solidFill>
                <a:srgbClr val="000000"/>
              </a:solidFill>
            </a:endParaRPr>
          </a:p>
        </p:txBody>
      </p:sp>
      <p:grpSp>
        <p:nvGrpSpPr>
          <p:cNvPr id="28686" name="Group 3"/>
          <p:cNvGrpSpPr>
            <a:grpSpLocks/>
          </p:cNvGrpSpPr>
          <p:nvPr/>
        </p:nvGrpSpPr>
        <p:grpSpPr bwMode="auto">
          <a:xfrm>
            <a:off x="914400" y="3429000"/>
            <a:ext cx="3332163" cy="1350963"/>
            <a:chOff x="990600" y="3449638"/>
            <a:chExt cx="3332163" cy="1350962"/>
          </a:xfrm>
        </p:grpSpPr>
        <p:cxnSp>
          <p:nvCxnSpPr>
            <p:cNvPr id="18" name="Straight Connector 17"/>
            <p:cNvCxnSpPr>
              <a:stCxn id="21" idx="3"/>
              <a:endCxn id="20" idx="7"/>
            </p:cNvCxnSpPr>
            <p:nvPr/>
          </p:nvCxnSpPr>
          <p:spPr bwMode="auto">
            <a:xfrm flipH="1">
              <a:off x="1316038" y="4135437"/>
              <a:ext cx="492125" cy="339725"/>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Connector 18"/>
            <p:cNvCxnSpPr>
              <a:stCxn id="21" idx="5"/>
              <a:endCxn id="22" idx="1"/>
            </p:cNvCxnSpPr>
            <p:nvPr/>
          </p:nvCxnSpPr>
          <p:spPr bwMode="auto">
            <a:xfrm>
              <a:off x="2078038" y="4135437"/>
              <a:ext cx="492125" cy="339725"/>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0" name="Oval 19"/>
            <p:cNvSpPr/>
            <p:nvPr/>
          </p:nvSpPr>
          <p:spPr bwMode="auto">
            <a:xfrm>
              <a:off x="990600" y="4419600"/>
              <a:ext cx="381000" cy="3810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200" dirty="0">
                  <a:solidFill>
                    <a:srgbClr val="000000"/>
                  </a:solidFill>
                </a:rPr>
                <a:t>A</a:t>
              </a:r>
            </a:p>
          </p:txBody>
        </p:sp>
        <p:sp>
          <p:nvSpPr>
            <p:cNvPr id="21" name="Oval 20"/>
            <p:cNvSpPr/>
            <p:nvPr/>
          </p:nvSpPr>
          <p:spPr bwMode="auto">
            <a:xfrm>
              <a:off x="1752600" y="3810001"/>
              <a:ext cx="381000" cy="3810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200" dirty="0">
                  <a:solidFill>
                    <a:srgbClr val="000000"/>
                  </a:solidFill>
                </a:rPr>
                <a:t>S</a:t>
              </a:r>
            </a:p>
          </p:txBody>
        </p:sp>
        <p:sp>
          <p:nvSpPr>
            <p:cNvPr id="22" name="Oval 21"/>
            <p:cNvSpPr/>
            <p:nvPr/>
          </p:nvSpPr>
          <p:spPr bwMode="auto">
            <a:xfrm>
              <a:off x="2514600" y="4419600"/>
              <a:ext cx="381000" cy="3810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1200" dirty="0">
                  <a:solidFill>
                    <a:srgbClr val="000000"/>
                  </a:solidFill>
                </a:rPr>
                <a:t>A</a:t>
              </a:r>
            </a:p>
          </p:txBody>
        </p:sp>
        <p:cxnSp>
          <p:nvCxnSpPr>
            <p:cNvPr id="23" name="Straight Arrow Connector 22"/>
            <p:cNvCxnSpPr>
              <a:stCxn id="10" idx="3"/>
              <a:endCxn id="21" idx="7"/>
            </p:cNvCxnSpPr>
            <p:nvPr/>
          </p:nvCxnSpPr>
          <p:spPr bwMode="auto">
            <a:xfrm flipH="1">
              <a:off x="2078038" y="3449638"/>
              <a:ext cx="2244725" cy="41592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4"/>
          <p:cNvSpPr>
            <a:spLocks noGrp="1" noChangeArrowheads="1"/>
          </p:cNvSpPr>
          <p:nvPr>
            <p:ph type="title"/>
          </p:nvPr>
        </p:nvSpPr>
        <p:spPr/>
        <p:txBody>
          <a:bodyPr/>
          <a:lstStyle/>
          <a:p>
            <a:pPr eaLnBrk="1" hangingPunct="1"/>
            <a:r>
              <a:rPr lang="en-US" sz="3600">
                <a:latin typeface="Arial" charset="0"/>
                <a:ea typeface="ＭＳ Ｐゴシック" charset="0"/>
                <a:cs typeface="ＭＳ Ｐゴシック" charset="0"/>
              </a:rPr>
              <a:t>Takeaway</a:t>
            </a:r>
          </a:p>
        </p:txBody>
      </p:sp>
      <p:sp>
        <p:nvSpPr>
          <p:cNvPr id="30722" name="Rectangle 5"/>
          <p:cNvSpPr>
            <a:spLocks noGrp="1" noChangeArrowheads="1"/>
          </p:cNvSpPr>
          <p:nvPr>
            <p:ph type="body" idx="1"/>
          </p:nvPr>
        </p:nvSpPr>
        <p:spPr/>
        <p:txBody>
          <a:bodyPr/>
          <a:lstStyle/>
          <a:p>
            <a:pPr eaLnBrk="1" hangingPunct="1"/>
            <a:r>
              <a:rPr lang="en-US" sz="2800">
                <a:latin typeface="Arial" charset="0"/>
                <a:ea typeface="ＭＳ Ｐゴシック" charset="0"/>
                <a:cs typeface="ＭＳ Ｐゴシック" charset="0"/>
              </a:rPr>
              <a:t>For reasonably complex actor systems, shallow trees are a smell test</a:t>
            </a:r>
          </a:p>
          <a:p>
            <a:pPr eaLnBrk="1" hangingPunct="1"/>
            <a:r>
              <a:rPr lang="en-US" sz="2800">
                <a:latin typeface="Arial" charset="0"/>
                <a:ea typeface="ＭＳ Ｐゴシック" charset="0"/>
                <a:cs typeface="ＭＳ Ｐゴシック" charset="0"/>
              </a:rPr>
              <a:t>Actors are cheap - use them</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4"/>
          <p:cNvSpPr>
            <a:spLocks noGrp="1" noChangeArrowheads="1"/>
          </p:cNvSpPr>
          <p:nvPr>
            <p:ph type="title"/>
          </p:nvPr>
        </p:nvSpPr>
        <p:spPr/>
        <p:txBody>
          <a:bodyPr/>
          <a:lstStyle/>
          <a:p>
            <a:pPr eaLnBrk="1" hangingPunct="1"/>
            <a:r>
              <a:rPr lang="en-US" sz="3600">
                <a:latin typeface="Arial" charset="0"/>
                <a:ea typeface="ＭＳ Ｐゴシック" charset="0"/>
                <a:cs typeface="ＭＳ Ｐゴシック" charset="0"/>
              </a:rPr>
              <a:t>Who Am I?</a:t>
            </a:r>
          </a:p>
        </p:txBody>
      </p:sp>
      <p:sp>
        <p:nvSpPr>
          <p:cNvPr id="4098" name="Rectangle 5"/>
          <p:cNvSpPr>
            <a:spLocks noGrp="1" noChangeArrowheads="1"/>
          </p:cNvSpPr>
          <p:nvPr>
            <p:ph type="body" idx="1"/>
          </p:nvPr>
        </p:nvSpPr>
        <p:spPr/>
        <p:txBody>
          <a:bodyPr/>
          <a:lstStyle/>
          <a:p>
            <a:pPr eaLnBrk="1" hangingPunct="1">
              <a:defRPr/>
            </a:pPr>
            <a:r>
              <a:rPr lang="en-US" sz="2800" dirty="0" smtClean="0">
                <a:latin typeface="Arial" charset="0"/>
                <a:ea typeface="ＭＳ Ｐゴシック" charset="0"/>
                <a:cs typeface="ＭＳ Ｐゴシック" charset="0"/>
              </a:rPr>
              <a:t>Consultant </a:t>
            </a:r>
            <a:r>
              <a:rPr lang="en-US" sz="2800" dirty="0">
                <a:latin typeface="Arial" charset="0"/>
                <a:ea typeface="ＭＳ Ｐゴシック" charset="0"/>
                <a:cs typeface="ＭＳ Ｐゴシック" charset="0"/>
              </a:rPr>
              <a:t>at Typesafe</a:t>
            </a:r>
          </a:p>
          <a:p>
            <a:pPr eaLnBrk="1" hangingPunct="1">
              <a:defRPr/>
            </a:pPr>
            <a:r>
              <a:rPr lang="en-US" sz="2800" dirty="0">
                <a:latin typeface="Arial" charset="0"/>
                <a:ea typeface="ＭＳ Ｐゴシック" charset="0"/>
                <a:cs typeface="ＭＳ Ｐゴシック" charset="0"/>
              </a:rPr>
              <a:t>Actor </a:t>
            </a:r>
            <a:r>
              <a:rPr lang="en-US" sz="2800" dirty="0" smtClean="0">
                <a:latin typeface="Arial" charset="0"/>
                <a:ea typeface="ＭＳ Ｐゴシック" charset="0"/>
                <a:cs typeface="ＭＳ Ｐゴシック" charset="0"/>
              </a:rPr>
              <a:t>developer </a:t>
            </a:r>
            <a:r>
              <a:rPr lang="en-US" sz="2800" dirty="0">
                <a:latin typeface="Arial" charset="0"/>
                <a:ea typeface="ＭＳ Ｐゴシック" charset="0"/>
                <a:cs typeface="ＭＳ Ｐゴシック" charset="0"/>
              </a:rPr>
              <a:t>since </a:t>
            </a:r>
            <a:r>
              <a:rPr lang="en-US" sz="2800" dirty="0" smtClean="0">
                <a:latin typeface="Arial" charset="0"/>
                <a:ea typeface="ＭＳ Ｐゴシック" charset="0"/>
                <a:cs typeface="ＭＳ Ｐゴシック" charset="0"/>
              </a:rPr>
              <a:t>2009</a:t>
            </a:r>
          </a:p>
          <a:p>
            <a:pPr marL="0" indent="0" eaLnBrk="1" hangingPunct="1">
              <a:buFontTx/>
              <a:buNone/>
              <a:defRPr/>
            </a:pPr>
            <a:endParaRPr lang="en-US" sz="2800" dirty="0">
              <a:latin typeface="Arial" charset="0"/>
              <a:ea typeface="ＭＳ Ｐゴシック" charset="0"/>
              <a:cs typeface="ＭＳ Ｐゴシック" charset="0"/>
            </a:endParaRPr>
          </a:p>
          <a:p>
            <a:pPr marL="0" indent="0" algn="ctr" eaLnBrk="1" hangingPunct="1">
              <a:buFontTx/>
              <a:buNone/>
              <a:defRPr/>
            </a:pPr>
            <a:r>
              <a:rPr lang="en-US" sz="2800" dirty="0" err="1" smtClean="0">
                <a:latin typeface="Arial" charset="0"/>
                <a:ea typeface="ＭＳ Ｐゴシック" charset="0"/>
                <a:cs typeface="ＭＳ Ｐゴシック" charset="0"/>
              </a:rPr>
              <a:t>jamie.allen@typesafe.com</a:t>
            </a:r>
            <a:endParaRPr lang="en-US" sz="2800" dirty="0" smtClean="0">
              <a:latin typeface="Arial" charset="0"/>
              <a:ea typeface="ＭＳ Ｐゴシック" charset="0"/>
              <a:cs typeface="ＭＳ Ｐゴシック" charset="0"/>
            </a:endParaRPr>
          </a:p>
          <a:p>
            <a:pPr marL="0" indent="0" algn="ctr" eaLnBrk="1" hangingPunct="1">
              <a:buFontTx/>
              <a:buNone/>
              <a:defRPr/>
            </a:pPr>
            <a:r>
              <a:rPr lang="en-US" sz="2800" dirty="0" smtClean="0">
                <a:latin typeface="Arial" charset="0"/>
                <a:ea typeface="ＭＳ Ｐゴシック" charset="0"/>
                <a:cs typeface="ＭＳ Ｐゴシック" charset="0"/>
              </a:rPr>
              <a:t>@</a:t>
            </a:r>
            <a:r>
              <a:rPr lang="en-US" sz="2800" dirty="0" err="1">
                <a:latin typeface="Arial" charset="0"/>
                <a:ea typeface="ＭＳ Ｐゴシック" charset="0"/>
                <a:cs typeface="ＭＳ Ｐゴシック" charset="0"/>
              </a:rPr>
              <a:t>jamie_allen</a:t>
            </a:r>
            <a:endParaRPr lang="en-US" sz="2800" dirty="0">
              <a:latin typeface="Arial" charset="0"/>
              <a:ea typeface="ＭＳ Ｐゴシック" charset="0"/>
              <a:cs typeface="ＭＳ Ｐゴシック" charset="0"/>
            </a:endParaRPr>
          </a:p>
          <a:p>
            <a:pPr marL="0" indent="0" algn="ctr" eaLnBrk="1" hangingPunct="1">
              <a:buFontTx/>
              <a:buNone/>
              <a:defRPr/>
            </a:pPr>
            <a:r>
              <a:rPr lang="en-US" sz="2800" dirty="0" err="1">
                <a:latin typeface="Arial" charset="0"/>
                <a:ea typeface="ＭＳ Ｐゴシック" charset="0"/>
                <a:cs typeface="ＭＳ Ｐゴシック" charset="0"/>
              </a:rPr>
              <a:t>github.com</a:t>
            </a:r>
            <a:r>
              <a:rPr lang="en-US" sz="2800" dirty="0">
                <a:latin typeface="Arial" charset="0"/>
                <a:ea typeface="ＭＳ Ｐゴシック" charset="0"/>
                <a:cs typeface="ＭＳ Ｐゴシック" charset="0"/>
              </a:rPr>
              <a:t>/</a:t>
            </a:r>
            <a:r>
              <a:rPr lang="en-US" sz="2800" dirty="0" err="1">
                <a:latin typeface="Arial" charset="0"/>
                <a:ea typeface="ＭＳ Ｐゴシック" charset="0"/>
                <a:cs typeface="ＭＳ Ｐゴシック" charset="0"/>
              </a:rPr>
              <a:t>jamie-allen</a:t>
            </a:r>
            <a:endParaRPr lang="en-US" sz="2800" dirty="0">
              <a:latin typeface="Arial" charset="0"/>
              <a:ea typeface="ＭＳ Ｐゴシック" charset="0"/>
              <a:cs typeface="ＭＳ Ｐゴシック" charset="0"/>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4"/>
          <p:cNvSpPr>
            <a:spLocks noGrp="1" noChangeArrowheads="1"/>
          </p:cNvSpPr>
          <p:nvPr>
            <p:ph type="title"/>
          </p:nvPr>
        </p:nvSpPr>
        <p:spPr/>
        <p:txBody>
          <a:bodyPr/>
          <a:lstStyle/>
          <a:p>
            <a:pPr eaLnBrk="1" hangingPunct="1"/>
            <a:r>
              <a:rPr lang="en-US" sz="3600">
                <a:latin typeface="Arial" charset="0"/>
                <a:ea typeface="ＭＳ Ｐゴシック" charset="0"/>
                <a:cs typeface="ＭＳ Ｐゴシック" charset="0"/>
              </a:rPr>
              <a:t>RULE</a:t>
            </a:r>
          </a:p>
        </p:txBody>
      </p:sp>
      <p:sp>
        <p:nvSpPr>
          <p:cNvPr id="32770" name="Rectangle 5"/>
          <p:cNvSpPr>
            <a:spLocks noGrp="1" noChangeArrowheads="1"/>
          </p:cNvSpPr>
          <p:nvPr>
            <p:ph type="body" idx="1"/>
          </p:nvPr>
        </p:nvSpPr>
        <p:spPr/>
        <p:txBody>
          <a:bodyPr/>
          <a:lstStyle/>
          <a:p>
            <a:pPr marL="0" indent="0" algn="ctr" eaLnBrk="1" hangingPunct="1">
              <a:buFontTx/>
              <a:buNone/>
            </a:pPr>
            <a:endParaRPr lang="en-US" sz="2800">
              <a:latin typeface="Arial" charset="0"/>
              <a:ea typeface="ＭＳ Ｐゴシック" charset="0"/>
              <a:cs typeface="ＭＳ Ｐゴシック" charset="0"/>
            </a:endParaRPr>
          </a:p>
          <a:p>
            <a:pPr marL="0" indent="0" algn="ctr" eaLnBrk="1" hangingPunct="1">
              <a:buFontTx/>
              <a:buNone/>
            </a:pPr>
            <a:endParaRPr lang="en-US" sz="2800">
              <a:latin typeface="Arial" charset="0"/>
              <a:ea typeface="ＭＳ Ｐゴシック" charset="0"/>
              <a:cs typeface="ＭＳ Ｐゴシック" charset="0"/>
            </a:endParaRPr>
          </a:p>
          <a:p>
            <a:pPr marL="0" indent="0" algn="ctr" eaLnBrk="1" hangingPunct="1">
              <a:buFontTx/>
              <a:buNone/>
            </a:pPr>
            <a:endParaRPr lang="en-US" sz="2800">
              <a:latin typeface="Arial" charset="0"/>
              <a:ea typeface="ＭＳ Ｐゴシック" charset="0"/>
              <a:cs typeface="ＭＳ Ｐゴシック" charset="0"/>
            </a:endParaRPr>
          </a:p>
          <a:p>
            <a:pPr marL="0" indent="0" algn="ctr" eaLnBrk="1" hangingPunct="1">
              <a:buFontTx/>
              <a:buNone/>
            </a:pPr>
            <a:r>
              <a:rPr lang="en-US">
                <a:latin typeface="Engravers MT" charset="0"/>
                <a:ea typeface="ＭＳ Ｐゴシック" charset="0"/>
                <a:cs typeface="ＭＳ Ｐゴシック" charset="0"/>
              </a:rPr>
              <a:t>Thou shalt not Block</a:t>
            </a: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4"/>
          <p:cNvSpPr>
            <a:spLocks noGrp="1" noChangeArrowheads="1"/>
          </p:cNvSpPr>
          <p:nvPr>
            <p:ph type="title"/>
          </p:nvPr>
        </p:nvSpPr>
        <p:spPr/>
        <p:txBody>
          <a:bodyPr/>
          <a:lstStyle/>
          <a:p>
            <a:pPr eaLnBrk="1" hangingPunct="1"/>
            <a:r>
              <a:rPr lang="en-US" sz="3600">
                <a:latin typeface="Arial" charset="0"/>
                <a:ea typeface="ＭＳ Ｐゴシック" charset="0"/>
                <a:cs typeface="ＭＳ Ｐゴシック" charset="0"/>
              </a:rPr>
              <a:t>Consequences of Blocking</a:t>
            </a:r>
          </a:p>
        </p:txBody>
      </p:sp>
      <p:sp>
        <p:nvSpPr>
          <p:cNvPr id="33794" name="Rectangle 5"/>
          <p:cNvSpPr>
            <a:spLocks noGrp="1" noChangeArrowheads="1"/>
          </p:cNvSpPr>
          <p:nvPr>
            <p:ph type="body" idx="1"/>
          </p:nvPr>
        </p:nvSpPr>
        <p:spPr/>
        <p:txBody>
          <a:bodyPr/>
          <a:lstStyle/>
          <a:p>
            <a:pPr eaLnBrk="1" hangingPunct="1"/>
            <a:r>
              <a:rPr lang="en-US" sz="2800">
                <a:latin typeface="Arial" charset="0"/>
                <a:ea typeface="ＭＳ Ｐゴシック" charset="0"/>
                <a:cs typeface="ＭＳ Ｐゴシック" charset="0"/>
              </a:rPr>
              <a:t>Eventually results in actor starvation as thread pool dries up</a:t>
            </a:r>
          </a:p>
          <a:p>
            <a:pPr eaLnBrk="1" hangingPunct="1"/>
            <a:r>
              <a:rPr lang="en-US" sz="2800">
                <a:latin typeface="Arial" charset="0"/>
                <a:ea typeface="ＭＳ Ｐゴシック" charset="0"/>
                <a:cs typeface="ＭＳ Ｐゴシック" charset="0"/>
              </a:rPr>
              <a:t>Horrible performance</a:t>
            </a:r>
          </a:p>
          <a:p>
            <a:pPr eaLnBrk="1" hangingPunct="1"/>
            <a:r>
              <a:rPr lang="en-US" sz="2800">
                <a:latin typeface="Arial" charset="0"/>
                <a:ea typeface="ＭＳ Ｐゴシック" charset="0"/>
                <a:cs typeface="ＭＳ Ｐゴシック" charset="0"/>
              </a:rPr>
              <a:t>Massive waste of system resources</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4"/>
          <p:cNvSpPr>
            <a:spLocks noGrp="1" noChangeArrowheads="1"/>
          </p:cNvSpPr>
          <p:nvPr>
            <p:ph type="title"/>
          </p:nvPr>
        </p:nvSpPr>
        <p:spPr/>
        <p:txBody>
          <a:bodyPr/>
          <a:lstStyle/>
          <a:p>
            <a:pPr eaLnBrk="1" hangingPunct="1"/>
            <a:r>
              <a:rPr lang="en-US" sz="3600">
                <a:latin typeface="Arial" charset="0"/>
                <a:ea typeface="ＭＳ Ｐゴシック" charset="0"/>
                <a:cs typeface="ＭＳ Ｐゴシック" charset="0"/>
              </a:rPr>
              <a:t>Futures and Timeouts</a:t>
            </a:r>
          </a:p>
        </p:txBody>
      </p:sp>
      <p:sp>
        <p:nvSpPr>
          <p:cNvPr id="35842" name="Rectangle 5"/>
          <p:cNvSpPr>
            <a:spLocks noGrp="1" noChangeArrowheads="1"/>
          </p:cNvSpPr>
          <p:nvPr>
            <p:ph type="body" idx="1"/>
          </p:nvPr>
        </p:nvSpPr>
        <p:spPr/>
        <p:txBody>
          <a:bodyPr/>
          <a:lstStyle/>
          <a:p>
            <a:pPr eaLnBrk="1" hangingPunct="1"/>
            <a:r>
              <a:rPr lang="en-US" sz="2800">
                <a:latin typeface="Arial" charset="0"/>
                <a:ea typeface="ＭＳ Ｐゴシック" charset="0"/>
                <a:cs typeface="ＭＳ Ｐゴシック" charset="0"/>
              </a:rPr>
              <a:t>Futures are composable tasks to be performed asynchronously</a:t>
            </a:r>
          </a:p>
          <a:p>
            <a:pPr eaLnBrk="1" hangingPunct="1"/>
            <a:r>
              <a:rPr lang="en-US" sz="2800">
                <a:latin typeface="Arial" charset="0"/>
                <a:ea typeface="ＭＳ Ｐゴシック" charset="0"/>
                <a:cs typeface="ＭＳ Ｐゴシック" charset="0"/>
              </a:rPr>
              <a:t>Futures can easily be performed sequentially or in parallel in Scala</a:t>
            </a:r>
          </a:p>
          <a:p>
            <a:pPr eaLnBrk="1" hangingPunct="1"/>
            <a:r>
              <a:rPr lang="en-US" sz="2800">
                <a:latin typeface="Arial" charset="0"/>
                <a:ea typeface="ＭＳ Ｐゴシック" charset="0"/>
                <a:cs typeface="ＭＳ Ｐゴシック" charset="0"/>
              </a:rPr>
              <a:t>Timeout within a reasonable period of time</a:t>
            </a:r>
          </a:p>
          <a:p>
            <a:pPr eaLnBrk="1" hangingPunct="1"/>
            <a:r>
              <a:rPr lang="en-US" sz="2800">
                <a:latin typeface="Arial" charset="0"/>
                <a:ea typeface="ＭＳ Ｐゴシック" charset="0"/>
                <a:cs typeface="ＭＳ Ｐゴシック" charset="0"/>
              </a:rPr>
              <a:t>Exponential backoff</a:t>
            </a:r>
          </a:p>
          <a:p>
            <a:pPr eaLnBrk="1" hangingPunct="1"/>
            <a:r>
              <a:rPr lang="en-US" sz="2800">
                <a:latin typeface="Arial" charset="0"/>
                <a:ea typeface="ＭＳ Ｐゴシック" charset="0"/>
                <a:cs typeface="ＭＳ Ｐゴシック" charset="0"/>
              </a:rPr>
              <a:t>Handle failure</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pPr eaLnBrk="1" hangingPunct="1"/>
            <a:r>
              <a:rPr lang="en-US" sz="3600">
                <a:latin typeface="Arial" charset="0"/>
                <a:ea typeface="ＭＳ Ｐゴシック" charset="0"/>
                <a:cs typeface="ＭＳ Ｐゴシック" charset="0"/>
              </a:rPr>
              <a:t>Futures</a:t>
            </a:r>
          </a:p>
        </p:txBody>
      </p:sp>
      <p:sp>
        <p:nvSpPr>
          <p:cNvPr id="37890" name="Content Placeholder 2"/>
          <p:cNvSpPr>
            <a:spLocks noGrp="1"/>
          </p:cNvSpPr>
          <p:nvPr>
            <p:ph idx="1"/>
          </p:nvPr>
        </p:nvSpPr>
        <p:spPr>
          <a:xfrm>
            <a:off x="685800" y="1524000"/>
            <a:ext cx="7772400" cy="4724400"/>
          </a:xfrm>
        </p:spPr>
        <p:txBody>
          <a:bodyPr/>
          <a:lstStyle/>
          <a:p>
            <a:pPr marL="0" indent="0">
              <a:buFontTx/>
              <a:buNone/>
            </a:pPr>
            <a:r>
              <a:rPr lang="en-US" sz="900" b="1">
                <a:latin typeface="Courier New" charset="0"/>
                <a:ea typeface="ＭＳ Ｐゴシック" charset="0"/>
                <a:cs typeface="ＭＳ Ｐゴシック" charset="0"/>
              </a:rPr>
              <a:t>case class Start(ref: ActorRef)</a:t>
            </a:r>
          </a:p>
          <a:p>
            <a:pPr marL="0" indent="0">
              <a:buFontTx/>
              <a:buNone/>
            </a:pPr>
            <a:r>
              <a:rPr lang="en-US" sz="900" b="1">
                <a:latin typeface="Courier New" charset="0"/>
                <a:ea typeface="ＭＳ Ｐゴシック" charset="0"/>
                <a:cs typeface="ＭＳ Ｐゴシック" charset="0"/>
              </a:rPr>
              <a:t>case class SumSequence(ints: Seq[Int])</a:t>
            </a:r>
          </a:p>
          <a:p>
            <a:pPr marL="0" indent="0">
              <a:buFontTx/>
              <a:buNone/>
            </a:pPr>
            <a:r>
              <a:rPr lang="en-US" sz="900" b="1">
                <a:latin typeface="Courier New" charset="0"/>
                <a:ea typeface="ＭＳ Ｐゴシック" charset="0"/>
                <a:cs typeface="ＭＳ Ｐゴシック" charset="0"/>
              </a:rPr>
              <a:t>class Worker extends Actor {</a:t>
            </a:r>
          </a:p>
          <a:p>
            <a:pPr marL="0" indent="0">
              <a:buFontTx/>
              <a:buNone/>
            </a:pPr>
            <a:r>
              <a:rPr lang="en-US" sz="900" b="1">
                <a:latin typeface="Courier New" charset="0"/>
                <a:ea typeface="ＭＳ Ｐゴシック" charset="0"/>
                <a:cs typeface="ＭＳ Ｐゴシック" charset="0"/>
              </a:rPr>
              <a:t>  def receive = {</a:t>
            </a:r>
          </a:p>
          <a:p>
            <a:pPr marL="0" indent="0">
              <a:buFontTx/>
              <a:buNone/>
            </a:pPr>
            <a:r>
              <a:rPr lang="en-US" sz="900" b="1">
                <a:latin typeface="Courier New" charset="0"/>
                <a:ea typeface="ＭＳ Ｐゴシック" charset="0"/>
                <a:cs typeface="ＭＳ Ｐゴシック" charset="0"/>
              </a:rPr>
              <a:t>    case s: SumSequence =&gt; sender ! (</a:t>
            </a:r>
          </a:p>
          <a:p>
            <a:pPr marL="0" indent="0">
              <a:buFontTx/>
              <a:buNone/>
            </a:pPr>
            <a:r>
              <a:rPr lang="pl-PL" sz="900" b="1">
                <a:latin typeface="Courier New" charset="0"/>
                <a:ea typeface="ＭＳ Ｐゴシック" charset="0"/>
                <a:cs typeface="ＭＳ Ｐゴシック" charset="0"/>
              </a:rPr>
              <a:t>      try { s.ints.reduce(_ + _) }</a:t>
            </a:r>
          </a:p>
          <a:p>
            <a:pPr marL="0" indent="0">
              <a:buFontTx/>
              <a:buNone/>
            </a:pPr>
            <a:r>
              <a:rPr lang="pl-PL" sz="900" b="1">
                <a:latin typeface="Courier New" charset="0"/>
                <a:ea typeface="ＭＳ Ｐゴシック" charset="0"/>
                <a:cs typeface="ＭＳ Ｐゴシック" charset="0"/>
              </a:rPr>
              <a:t>      catch { case NonFatal(e) =&gt; println("Non-fatal exception") })</a:t>
            </a:r>
          </a:p>
          <a:p>
            <a:pPr marL="0" indent="0">
              <a:buFontTx/>
              <a:buNone/>
            </a:pPr>
            <a:r>
              <a:rPr lang="pl-PL" sz="900" b="1">
                <a:latin typeface="Courier New" charset="0"/>
                <a:ea typeface="ＭＳ Ｐゴシック" charset="0"/>
                <a:cs typeface="ＭＳ Ｐゴシック" charset="0"/>
              </a:rPr>
              <a:t>  }</a:t>
            </a:r>
          </a:p>
          <a:p>
            <a:pPr marL="0" indent="0">
              <a:buFontTx/>
              <a:buNone/>
            </a:pPr>
            <a:r>
              <a:rPr lang="pl-PL" sz="900" b="1">
                <a:latin typeface="Courier New" charset="0"/>
                <a:ea typeface="ＭＳ Ｐゴシック" charset="0"/>
                <a:cs typeface="ＭＳ Ｐゴシック" charset="0"/>
              </a:rPr>
              <a:t>}</a:t>
            </a:r>
          </a:p>
          <a:p>
            <a:pPr marL="0" indent="0">
              <a:buFontTx/>
              <a:buNone/>
            </a:pPr>
            <a:r>
              <a:rPr lang="pl-PL" sz="900" b="1">
                <a:latin typeface="Courier New" charset="0"/>
                <a:ea typeface="ＭＳ Ｐゴシック" charset="0"/>
                <a:cs typeface="ＭＳ Ｐゴシック" charset="0"/>
              </a:rPr>
              <a:t>class Delegator extends Actor {</a:t>
            </a:r>
          </a:p>
          <a:p>
            <a:pPr marL="0" indent="0">
              <a:buFontTx/>
              <a:buNone/>
            </a:pPr>
            <a:r>
              <a:rPr lang="pl-PL" sz="900" b="1">
                <a:latin typeface="Courier New" charset="0"/>
                <a:ea typeface="ＭＳ Ｐゴシック" charset="0"/>
                <a:cs typeface="ＭＳ Ｐゴシック" charset="0"/>
              </a:rPr>
              <a:t>  implicit val timeout: Timeout = 2 seconds</a:t>
            </a:r>
          </a:p>
          <a:p>
            <a:pPr marL="0" indent="0">
              <a:buFontTx/>
              <a:buNone/>
            </a:pPr>
            <a:r>
              <a:rPr lang="pl-PL" sz="900" b="1">
                <a:latin typeface="Courier New" charset="0"/>
                <a:ea typeface="ＭＳ Ｐゴシック" charset="0"/>
                <a:cs typeface="ＭＳ Ｐゴシック" charset="0"/>
              </a:rPr>
              <a:t>  def receive = {</a:t>
            </a:r>
          </a:p>
          <a:p>
            <a:pPr marL="0" indent="0">
              <a:buFontTx/>
              <a:buNone/>
            </a:pPr>
            <a:r>
              <a:rPr lang="pl-PL" sz="900" b="1">
                <a:latin typeface="Courier New" charset="0"/>
                <a:ea typeface="ＭＳ Ｐゴシック" charset="0"/>
                <a:cs typeface="ＭＳ Ｐゴシック" charset="0"/>
              </a:rPr>
              <a:t>    case Start(worker) =&gt;</a:t>
            </a:r>
          </a:p>
          <a:p>
            <a:pPr marL="0" indent="0">
              <a:buFontTx/>
              <a:buNone/>
            </a:pPr>
            <a:r>
              <a:rPr lang="pl-PL" sz="900" b="1">
                <a:latin typeface="Courier New" charset="0"/>
                <a:ea typeface="ＭＳ Ｐゴシック" charset="0"/>
                <a:cs typeface="ＭＳ Ｐゴシック" charset="0"/>
              </a:rPr>
              <a:t>      val workFut = worker ? SumSequence(1 to 100)</a:t>
            </a:r>
          </a:p>
          <a:p>
            <a:pPr marL="0" indent="0">
              <a:buFontTx/>
              <a:buNone/>
            </a:pPr>
            <a:r>
              <a:rPr lang="pl-PL" sz="900" b="1">
                <a:latin typeface="Courier New" charset="0"/>
                <a:ea typeface="ＭＳ Ｐゴシック" charset="0"/>
                <a:cs typeface="ＭＳ Ｐゴシック" charset="0"/>
              </a:rPr>
              <a:t>      workFut.onComplete {</a:t>
            </a:r>
          </a:p>
          <a:p>
            <a:pPr marL="0" indent="0">
              <a:buFontTx/>
              <a:buNone/>
            </a:pPr>
            <a:r>
              <a:rPr lang="pl-PL" sz="900" b="1">
                <a:latin typeface="Courier New" charset="0"/>
                <a:ea typeface="ＭＳ Ｐゴシック" charset="0"/>
                <a:cs typeface="ＭＳ Ｐゴシック" charset="0"/>
              </a:rPr>
              <a:t>        case Left(x: Throwable) =&gt; {</a:t>
            </a:r>
          </a:p>
          <a:p>
            <a:pPr marL="0" indent="0">
              <a:buFontTx/>
              <a:buNone/>
            </a:pPr>
            <a:r>
              <a:rPr lang="pl-PL" sz="900" b="1">
                <a:latin typeface="Courier New" charset="0"/>
                <a:ea typeface="ＭＳ Ｐゴシック" charset="0"/>
                <a:cs typeface="ＭＳ Ｐゴシック" charset="0"/>
              </a:rPr>
              <a:t>          println("Exception: %s".format(x.getMessage))</a:t>
            </a:r>
          </a:p>
          <a:p>
            <a:pPr marL="0" indent="0">
              <a:buFontTx/>
              <a:buNone/>
            </a:pPr>
            <a:r>
              <a:rPr lang="en-US" sz="900" b="1">
                <a:latin typeface="Courier New" charset="0"/>
                <a:ea typeface="ＭＳ Ｐゴシック" charset="0"/>
                <a:cs typeface="ＭＳ Ｐゴシック" charset="0"/>
              </a:rPr>
              <a:t>          self ! Start(worker)</a:t>
            </a:r>
          </a:p>
          <a:p>
            <a:pPr marL="0" indent="0">
              <a:buFontTx/>
              <a:buNone/>
            </a:pPr>
            <a:r>
              <a:rPr lang="en-US" sz="900" b="1">
                <a:latin typeface="Courier New" charset="0"/>
                <a:ea typeface="ＭＳ Ｐゴシック" charset="0"/>
                <a:cs typeface="ＭＳ Ｐゴシック" charset="0"/>
              </a:rPr>
              <a:t>        }</a:t>
            </a:r>
          </a:p>
          <a:p>
            <a:pPr marL="0" indent="0">
              <a:buFontTx/>
              <a:buNone/>
            </a:pPr>
            <a:r>
              <a:rPr lang="en-US" sz="900" b="1">
                <a:latin typeface="Courier New" charset="0"/>
                <a:ea typeface="ＭＳ Ｐゴシック" charset="0"/>
                <a:cs typeface="ＭＳ Ｐゴシック" charset="0"/>
              </a:rPr>
              <a:t>        case Right(y) =&gt; println("Got a result: " + y)</a:t>
            </a:r>
          </a:p>
          <a:p>
            <a:pPr marL="0" indent="0">
              <a:buFontTx/>
              <a:buNone/>
            </a:pPr>
            <a:r>
              <a:rPr lang="en-US" sz="900" b="1">
                <a:latin typeface="Courier New" charset="0"/>
                <a:ea typeface="ＭＳ Ｐゴシック" charset="0"/>
                <a:cs typeface="ＭＳ Ｐゴシック" charset="0"/>
              </a:rPr>
              <a:t>      }</a:t>
            </a:r>
          </a:p>
          <a:p>
            <a:pPr marL="0" indent="0">
              <a:buFontTx/>
              <a:buNone/>
            </a:pPr>
            <a:r>
              <a:rPr lang="en-US" sz="900" b="1">
                <a:latin typeface="Courier New" charset="0"/>
                <a:ea typeface="ＭＳ Ｐゴシック" charset="0"/>
                <a:cs typeface="ＭＳ Ｐゴシック" charset="0"/>
              </a:rPr>
              <a:t>  }</a:t>
            </a:r>
          </a:p>
          <a:p>
            <a:pPr marL="0" indent="0">
              <a:buFontTx/>
              <a:buNone/>
            </a:pPr>
            <a:r>
              <a:rPr lang="en-US" sz="900" b="1">
                <a:latin typeface="Courier New" charset="0"/>
                <a:ea typeface="ＭＳ Ｐゴシック" charset="0"/>
                <a:cs typeface="ＭＳ Ｐゴシック" charset="0"/>
              </a:rPr>
              <a:t>}</a:t>
            </a:r>
          </a:p>
          <a:p>
            <a:pPr marL="0" indent="0">
              <a:buFontTx/>
              <a:buNone/>
            </a:pPr>
            <a:endParaRPr lang="en-US" sz="900" b="1">
              <a:latin typeface="Courier New" charset="0"/>
              <a:ea typeface="ＭＳ Ｐゴシック" charset="0"/>
              <a:cs typeface="ＭＳ Ｐゴシック" charset="0"/>
            </a:endParaRPr>
          </a:p>
          <a:p>
            <a:pPr marL="0" indent="0">
              <a:buFontTx/>
              <a:buNone/>
            </a:pPr>
            <a:r>
              <a:rPr lang="en-US" sz="900" b="1">
                <a:latin typeface="Courier New" charset="0"/>
                <a:ea typeface="ＭＳ Ｐゴシック" charset="0"/>
                <a:cs typeface="ＭＳ Ｐゴシック" charset="0"/>
              </a:rPr>
              <a:t>object Bootstrapper extends App {</a:t>
            </a:r>
          </a:p>
          <a:p>
            <a:pPr marL="0" indent="0">
              <a:buFontTx/>
              <a:buNone/>
            </a:pPr>
            <a:r>
              <a:rPr lang="en-US" sz="900" b="1">
                <a:latin typeface="Courier New" charset="0"/>
                <a:ea typeface="ＭＳ Ｐゴシック" charset="0"/>
                <a:cs typeface="ＭＳ Ｐゴシック" charset="0"/>
              </a:rPr>
              <a:t>  val system = ActorSystem()</a:t>
            </a:r>
          </a:p>
          <a:p>
            <a:pPr marL="0" indent="0">
              <a:buFontTx/>
              <a:buNone/>
            </a:pPr>
            <a:r>
              <a:rPr lang="en-US" sz="900" b="1">
                <a:latin typeface="Courier New" charset="0"/>
                <a:ea typeface="ＭＳ Ｐゴシック" charset="0"/>
                <a:cs typeface="ＭＳ Ｐゴシック" charset="0"/>
              </a:rPr>
              <a:t>  val worker = system.actorOf(Props[Worker], "my-worker")</a:t>
            </a:r>
          </a:p>
          <a:p>
            <a:pPr marL="0" indent="0">
              <a:buFontTx/>
              <a:buNone/>
            </a:pPr>
            <a:r>
              <a:rPr lang="en-US" sz="900" b="1">
                <a:latin typeface="Courier New" charset="0"/>
                <a:ea typeface="ＭＳ Ｐゴシック" charset="0"/>
                <a:cs typeface="ＭＳ Ｐゴシック" charset="0"/>
              </a:rPr>
              <a:t>  val delegator = system.actorOf(Props[Delegator], "my-delegator")</a:t>
            </a:r>
          </a:p>
          <a:p>
            <a:pPr marL="0" indent="0">
              <a:buFontTx/>
              <a:buNone/>
            </a:pPr>
            <a:endParaRPr lang="en-US" sz="900" b="1">
              <a:latin typeface="Courier New" charset="0"/>
              <a:ea typeface="ＭＳ Ｐゴシック" charset="0"/>
              <a:cs typeface="ＭＳ Ｐゴシック" charset="0"/>
            </a:endParaRPr>
          </a:p>
          <a:p>
            <a:pPr marL="0" indent="0">
              <a:buFontTx/>
              <a:buNone/>
            </a:pPr>
            <a:r>
              <a:rPr lang="en-US" sz="900" b="1">
                <a:latin typeface="Courier New" charset="0"/>
                <a:ea typeface="ＭＳ Ｐゴシック" charset="0"/>
                <a:cs typeface="ＭＳ Ｐゴシック" charset="0"/>
              </a:rPr>
              <a:t>  delegator ! Start(worker)</a:t>
            </a:r>
          </a:p>
          <a:p>
            <a:pPr marL="0" indent="0">
              <a:buFontTx/>
              <a:buNone/>
            </a:pPr>
            <a:r>
              <a:rPr lang="en-US" sz="900" b="1">
                <a:latin typeface="Courier New" charset="0"/>
                <a:ea typeface="ＭＳ Ｐゴシック" charset="0"/>
                <a:cs typeface="ＭＳ Ｐゴシック" charset="0"/>
              </a:rPr>
              <a:t>}</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pPr eaLnBrk="1" hangingPunct="1"/>
            <a:r>
              <a:rPr lang="en-US" sz="3600">
                <a:latin typeface="Arial" charset="0"/>
                <a:ea typeface="ＭＳ Ｐゴシック" charset="0"/>
                <a:cs typeface="ＭＳ Ｐゴシック" charset="0"/>
              </a:rPr>
              <a:t>Sequential vs Parallel Futures</a:t>
            </a:r>
          </a:p>
        </p:txBody>
      </p:sp>
      <p:sp>
        <p:nvSpPr>
          <p:cNvPr id="39938" name="Content Placeholder 2"/>
          <p:cNvSpPr>
            <a:spLocks noGrp="1"/>
          </p:cNvSpPr>
          <p:nvPr>
            <p:ph idx="1"/>
          </p:nvPr>
        </p:nvSpPr>
        <p:spPr>
          <a:xfrm>
            <a:off x="685800" y="1524000"/>
            <a:ext cx="7772400" cy="4724400"/>
          </a:xfrm>
        </p:spPr>
        <p:txBody>
          <a:bodyPr/>
          <a:lstStyle/>
          <a:p>
            <a:pPr marL="0" indent="0">
              <a:buFontTx/>
              <a:buNone/>
            </a:pPr>
            <a:r>
              <a:rPr lang="en-US" sz="1400" b="1" dirty="0">
                <a:latin typeface="Courier New" charset="0"/>
                <a:ea typeface="ＭＳ Ｐゴシック" charset="0"/>
                <a:cs typeface="ＭＳ Ｐゴシック" charset="0"/>
              </a:rPr>
              <a:t>// SEQUENTIAL</a:t>
            </a:r>
          </a:p>
          <a:p>
            <a:pPr marL="0" indent="0">
              <a:buFontTx/>
              <a:buNone/>
            </a:pPr>
            <a:r>
              <a:rPr lang="en-US" sz="1400" b="1" dirty="0" err="1">
                <a:latin typeface="Courier New" charset="0"/>
                <a:ea typeface="ＭＳ Ｐゴシック" charset="0"/>
                <a:cs typeface="ＭＳ Ｐゴシック" charset="0"/>
              </a:rPr>
              <a:t>val</a:t>
            </a:r>
            <a:r>
              <a:rPr lang="en-US" sz="1400" b="1" dirty="0">
                <a:latin typeface="Courier New" charset="0"/>
                <a:ea typeface="ＭＳ Ｐゴシック" charset="0"/>
                <a:cs typeface="ＭＳ Ｐゴシック" charset="0"/>
              </a:rPr>
              <a:t> r: Future[</a:t>
            </a:r>
            <a:r>
              <a:rPr lang="en-US" sz="1400" b="1" dirty="0" err="1">
                <a:latin typeface="Courier New" charset="0"/>
                <a:ea typeface="ＭＳ Ｐゴシック" charset="0"/>
                <a:cs typeface="ＭＳ Ｐゴシック" charset="0"/>
              </a:rPr>
              <a:t>Int</a:t>
            </a:r>
            <a:r>
              <a:rPr lang="en-US" sz="1400" b="1" dirty="0">
                <a:latin typeface="Courier New" charset="0"/>
                <a:ea typeface="ＭＳ Ｐゴシック" charset="0"/>
                <a:cs typeface="ＭＳ Ｐゴシック" charset="0"/>
              </a:rPr>
              <a:t>] = for { </a:t>
            </a:r>
          </a:p>
          <a:p>
            <a:pPr marL="0" indent="0">
              <a:buFontTx/>
              <a:buNone/>
            </a:pPr>
            <a:r>
              <a:rPr lang="en-US" sz="1400" b="1" dirty="0">
                <a:latin typeface="Courier New" charset="0"/>
                <a:ea typeface="ＭＳ Ｐゴシック" charset="0"/>
                <a:cs typeface="ＭＳ Ｐゴシック" charset="0"/>
              </a:rPr>
              <a:t>  a &lt;- (service1 ? </a:t>
            </a:r>
            <a:r>
              <a:rPr lang="en-US" sz="1400" b="1" dirty="0" err="1">
                <a:latin typeface="Courier New" charset="0"/>
                <a:ea typeface="ＭＳ Ｐゴシック" charset="0"/>
                <a:cs typeface="ＭＳ Ｐゴシック" charset="0"/>
              </a:rPr>
              <a:t>GetResult</a:t>
            </a:r>
            <a:r>
              <a:rPr lang="en-US" sz="1400" b="1" dirty="0">
                <a:latin typeface="Courier New" charset="0"/>
                <a:ea typeface="ＭＳ Ｐゴシック" charset="0"/>
                <a:cs typeface="ＭＳ Ｐゴシック" charset="0"/>
              </a:rPr>
              <a:t>).</a:t>
            </a:r>
            <a:r>
              <a:rPr lang="en-US" sz="1400" b="1" dirty="0" err="1">
                <a:latin typeface="Courier New" charset="0"/>
                <a:ea typeface="ＭＳ Ｐゴシック" charset="0"/>
                <a:cs typeface="ＭＳ Ｐゴシック" charset="0"/>
              </a:rPr>
              <a:t>mapTo</a:t>
            </a:r>
            <a:r>
              <a:rPr lang="en-US" sz="1400" b="1" dirty="0">
                <a:latin typeface="Courier New" charset="0"/>
                <a:ea typeface="ＭＳ Ｐゴシック" charset="0"/>
                <a:cs typeface="ＭＳ Ｐゴシック" charset="0"/>
              </a:rPr>
              <a:t>[</a:t>
            </a:r>
            <a:r>
              <a:rPr lang="en-US" sz="1400" b="1" dirty="0" err="1">
                <a:latin typeface="Courier New" charset="0"/>
                <a:ea typeface="ＭＳ Ｐゴシック" charset="0"/>
                <a:cs typeface="ＭＳ Ｐゴシック" charset="0"/>
              </a:rPr>
              <a:t>Int</a:t>
            </a:r>
            <a:r>
              <a:rPr lang="en-US" sz="1400" b="1" dirty="0">
                <a:latin typeface="Courier New" charset="0"/>
                <a:ea typeface="ＭＳ Ｐゴシック" charset="0"/>
                <a:cs typeface="ＭＳ Ｐゴシック" charset="0"/>
              </a:rPr>
              <a:t>] </a:t>
            </a:r>
          </a:p>
          <a:p>
            <a:pPr marL="0" indent="0">
              <a:buFontTx/>
              <a:buNone/>
            </a:pPr>
            <a:r>
              <a:rPr lang="en-US" sz="1400" b="1" dirty="0">
                <a:latin typeface="Courier New" charset="0"/>
                <a:ea typeface="ＭＳ Ｐゴシック" charset="0"/>
                <a:cs typeface="ＭＳ Ｐゴシック" charset="0"/>
              </a:rPr>
              <a:t>  b &lt;- (service2 ? </a:t>
            </a:r>
            <a:r>
              <a:rPr lang="en-US" sz="1400" b="1" dirty="0" err="1" smtClean="0">
                <a:latin typeface="Courier New" charset="0"/>
                <a:ea typeface="ＭＳ Ｐゴシック" charset="0"/>
                <a:cs typeface="ＭＳ Ｐゴシック" charset="0"/>
              </a:rPr>
              <a:t>GetResult</a:t>
            </a:r>
            <a:r>
              <a:rPr lang="en-US" sz="1400" b="1" dirty="0" smtClean="0">
                <a:latin typeface="Courier New" charset="0"/>
                <a:ea typeface="ＭＳ Ｐゴシック" charset="0"/>
                <a:cs typeface="ＭＳ Ｐゴシック" charset="0"/>
              </a:rPr>
              <a:t>(a))</a:t>
            </a:r>
            <a:r>
              <a:rPr lang="en-US" sz="1400" b="1" dirty="0">
                <a:latin typeface="Courier New" charset="0"/>
                <a:ea typeface="ＭＳ Ｐゴシック" charset="0"/>
                <a:cs typeface="ＭＳ Ｐゴシック" charset="0"/>
              </a:rPr>
              <a:t>.</a:t>
            </a:r>
            <a:r>
              <a:rPr lang="en-US" sz="1400" b="1" dirty="0" err="1">
                <a:latin typeface="Courier New" charset="0"/>
                <a:ea typeface="ＭＳ Ｐゴシック" charset="0"/>
                <a:cs typeface="ＭＳ Ｐゴシック" charset="0"/>
              </a:rPr>
              <a:t>mapTo</a:t>
            </a:r>
            <a:r>
              <a:rPr lang="en-US" sz="1400" b="1" dirty="0">
                <a:latin typeface="Courier New" charset="0"/>
                <a:ea typeface="ＭＳ Ｐゴシック" charset="0"/>
                <a:cs typeface="ＭＳ Ｐゴシック" charset="0"/>
              </a:rPr>
              <a:t>[</a:t>
            </a:r>
            <a:r>
              <a:rPr lang="en-US" sz="1400" b="1" dirty="0" err="1">
                <a:latin typeface="Courier New" charset="0"/>
                <a:ea typeface="ＭＳ Ｐゴシック" charset="0"/>
                <a:cs typeface="ＭＳ Ｐゴシック" charset="0"/>
              </a:rPr>
              <a:t>Int</a:t>
            </a:r>
            <a:r>
              <a:rPr lang="en-US" sz="1400" b="1" dirty="0">
                <a:latin typeface="Courier New" charset="0"/>
                <a:ea typeface="ＭＳ Ｐゴシック" charset="0"/>
                <a:cs typeface="ＭＳ Ｐゴシック" charset="0"/>
              </a:rPr>
              <a:t>] </a:t>
            </a:r>
          </a:p>
          <a:p>
            <a:pPr marL="0" indent="0">
              <a:buFontTx/>
              <a:buNone/>
            </a:pPr>
            <a:r>
              <a:rPr lang="en-US" sz="1400" b="1" dirty="0">
                <a:latin typeface="Courier New" charset="0"/>
                <a:ea typeface="ＭＳ Ｐゴシック" charset="0"/>
                <a:cs typeface="ＭＳ Ｐゴシック" charset="0"/>
              </a:rPr>
              <a:t>} yield a * b </a:t>
            </a:r>
          </a:p>
          <a:p>
            <a:pPr marL="0" indent="0">
              <a:buFontTx/>
              <a:buNone/>
            </a:pPr>
            <a:endParaRPr lang="en-US" sz="1400" b="1" dirty="0">
              <a:latin typeface="Courier New" charset="0"/>
              <a:ea typeface="ＭＳ Ｐゴシック" charset="0"/>
              <a:cs typeface="ＭＳ Ｐゴシック" charset="0"/>
            </a:endParaRPr>
          </a:p>
          <a:p>
            <a:pPr marL="0" indent="0">
              <a:buFontTx/>
              <a:buNone/>
            </a:pPr>
            <a:endParaRPr lang="en-US" sz="1400" b="1" dirty="0">
              <a:latin typeface="Courier New" charset="0"/>
              <a:ea typeface="ＭＳ Ｐゴシック" charset="0"/>
              <a:cs typeface="ＭＳ Ｐゴシック" charset="0"/>
            </a:endParaRPr>
          </a:p>
          <a:p>
            <a:pPr marL="0" indent="0">
              <a:buFontTx/>
              <a:buNone/>
            </a:pPr>
            <a:r>
              <a:rPr lang="en-US" sz="1400" b="1" dirty="0">
                <a:latin typeface="Courier New" charset="0"/>
                <a:ea typeface="ＭＳ Ｐゴシック" charset="0"/>
                <a:cs typeface="ＭＳ Ｐゴシック" charset="0"/>
              </a:rPr>
              <a:t>// PARALLEL</a:t>
            </a:r>
          </a:p>
          <a:p>
            <a:pPr marL="0" indent="0">
              <a:buFontTx/>
              <a:buNone/>
            </a:pPr>
            <a:r>
              <a:rPr lang="en-US" sz="1400" b="1" dirty="0" err="1">
                <a:latin typeface="Courier New" charset="0"/>
                <a:ea typeface="ＭＳ Ｐゴシック" charset="0"/>
                <a:cs typeface="ＭＳ Ｐゴシック" charset="0"/>
              </a:rPr>
              <a:t>val</a:t>
            </a:r>
            <a:r>
              <a:rPr lang="en-US" sz="1400" b="1" dirty="0">
                <a:latin typeface="Courier New" charset="0"/>
                <a:ea typeface="ＭＳ Ｐゴシック" charset="0"/>
                <a:cs typeface="ＭＳ Ｐゴシック" charset="0"/>
              </a:rPr>
              <a:t> r: Future[</a:t>
            </a:r>
            <a:r>
              <a:rPr lang="en-US" sz="1400" b="1" dirty="0" err="1">
                <a:latin typeface="Courier New" charset="0"/>
                <a:ea typeface="ＭＳ Ｐゴシック" charset="0"/>
                <a:cs typeface="ＭＳ Ｐゴシック" charset="0"/>
              </a:rPr>
              <a:t>Int</a:t>
            </a:r>
            <a:r>
              <a:rPr lang="en-US" sz="1400" b="1" dirty="0">
                <a:latin typeface="Courier New" charset="0"/>
                <a:ea typeface="ＭＳ Ｐゴシック" charset="0"/>
                <a:cs typeface="ＭＳ Ｐゴシック" charset="0"/>
              </a:rPr>
              <a:t>] = for {</a:t>
            </a:r>
          </a:p>
          <a:p>
            <a:pPr marL="0" indent="0">
              <a:buFontTx/>
              <a:buNone/>
            </a:pPr>
            <a:r>
              <a:rPr lang="en-US" sz="1400" b="1" dirty="0">
                <a:latin typeface="Courier New" charset="0"/>
                <a:ea typeface="ＭＳ Ｐゴシック" charset="0"/>
                <a:cs typeface="ＭＳ Ｐゴシック" charset="0"/>
              </a:rPr>
              <a:t>  (a: </a:t>
            </a:r>
            <a:r>
              <a:rPr lang="en-US" sz="1400" b="1" dirty="0" err="1">
                <a:latin typeface="Courier New" charset="0"/>
                <a:ea typeface="ＭＳ Ｐゴシック" charset="0"/>
                <a:cs typeface="ＭＳ Ｐゴシック" charset="0"/>
              </a:rPr>
              <a:t>Int</a:t>
            </a:r>
            <a:r>
              <a:rPr lang="en-US" sz="1400" b="1" dirty="0">
                <a:latin typeface="Courier New" charset="0"/>
                <a:ea typeface="ＭＳ Ｐゴシック" charset="0"/>
                <a:cs typeface="ＭＳ Ｐゴシック" charset="0"/>
              </a:rPr>
              <a:t>, b: </a:t>
            </a:r>
            <a:r>
              <a:rPr lang="en-US" sz="1400" b="1" dirty="0" err="1">
                <a:latin typeface="Courier New" charset="0"/>
                <a:ea typeface="ＭＳ Ｐゴシック" charset="0"/>
                <a:cs typeface="ＭＳ Ｐゴシック" charset="0"/>
              </a:rPr>
              <a:t>Int</a:t>
            </a:r>
            <a:r>
              <a:rPr lang="en-US" sz="1400" b="1" dirty="0">
                <a:latin typeface="Courier New" charset="0"/>
                <a:ea typeface="ＭＳ Ｐゴシック" charset="0"/>
                <a:cs typeface="ＭＳ Ｐゴシック" charset="0"/>
              </a:rPr>
              <a:t>) &lt;- (service1 ? </a:t>
            </a:r>
            <a:r>
              <a:rPr lang="en-US" sz="1400" b="1" dirty="0" err="1">
                <a:latin typeface="Courier New" charset="0"/>
                <a:ea typeface="ＭＳ Ｐゴシック" charset="0"/>
                <a:cs typeface="ＭＳ Ｐゴシック" charset="0"/>
              </a:rPr>
              <a:t>GetResult</a:t>
            </a:r>
            <a:r>
              <a:rPr lang="en-US" sz="1400" b="1" dirty="0">
                <a:latin typeface="Courier New" charset="0"/>
                <a:ea typeface="ＭＳ Ｐゴシック" charset="0"/>
                <a:cs typeface="ＭＳ Ｐゴシック" charset="0"/>
              </a:rPr>
              <a:t>) zip (service2 ? </a:t>
            </a:r>
            <a:r>
              <a:rPr lang="en-US" sz="1400" b="1" dirty="0" err="1">
                <a:latin typeface="Courier New" charset="0"/>
                <a:ea typeface="ＭＳ Ｐゴシック" charset="0"/>
                <a:cs typeface="ＭＳ Ｐゴシック" charset="0"/>
              </a:rPr>
              <a:t>GetResult</a:t>
            </a:r>
            <a:r>
              <a:rPr lang="en-US" sz="1400" b="1" dirty="0">
                <a:latin typeface="Courier New" charset="0"/>
                <a:ea typeface="ＭＳ Ｐゴシック" charset="0"/>
                <a:cs typeface="ＭＳ Ｐゴシック" charset="0"/>
              </a:rPr>
              <a:t>)</a:t>
            </a:r>
          </a:p>
          <a:p>
            <a:pPr marL="0" indent="0">
              <a:buFontTx/>
              <a:buNone/>
            </a:pPr>
            <a:r>
              <a:rPr lang="en-US" sz="1400" b="1" dirty="0">
                <a:latin typeface="Courier New" charset="0"/>
                <a:ea typeface="ＭＳ Ｐゴシック" charset="0"/>
                <a:cs typeface="ＭＳ Ｐゴシック" charset="0"/>
              </a:rPr>
              <a:t>} yield a * b </a:t>
            </a:r>
          </a:p>
          <a:p>
            <a:pPr marL="0" indent="0">
              <a:buFontTx/>
              <a:buNone/>
            </a:pPr>
            <a:endParaRPr lang="en-US" sz="1400" dirty="0">
              <a:latin typeface="Courier New" charset="0"/>
              <a:ea typeface="ＭＳ Ｐゴシック" charset="0"/>
              <a:cs typeface="ＭＳ Ｐゴシック" charset="0"/>
            </a:endParaRP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4"/>
          <p:cNvSpPr>
            <a:spLocks noGrp="1" noChangeArrowheads="1"/>
          </p:cNvSpPr>
          <p:nvPr>
            <p:ph type="title"/>
          </p:nvPr>
        </p:nvSpPr>
        <p:spPr/>
        <p:txBody>
          <a:bodyPr/>
          <a:lstStyle/>
          <a:p>
            <a:pPr eaLnBrk="1" hangingPunct="1"/>
            <a:r>
              <a:rPr lang="en-US" sz="3600">
                <a:latin typeface="Arial" charset="0"/>
                <a:ea typeface="ＭＳ Ｐゴシック" charset="0"/>
                <a:cs typeface="ＭＳ Ｐゴシック" charset="0"/>
              </a:rPr>
              <a:t>What If I Must Block?</a:t>
            </a:r>
          </a:p>
        </p:txBody>
      </p:sp>
      <p:sp>
        <p:nvSpPr>
          <p:cNvPr id="41986" name="Rectangle 5"/>
          <p:cNvSpPr>
            <a:spLocks noGrp="1" noChangeArrowheads="1"/>
          </p:cNvSpPr>
          <p:nvPr>
            <p:ph type="body" idx="1"/>
          </p:nvPr>
        </p:nvSpPr>
        <p:spPr/>
        <p:txBody>
          <a:bodyPr/>
          <a:lstStyle/>
          <a:p>
            <a:pPr eaLnBrk="1" hangingPunct="1"/>
            <a:r>
              <a:rPr lang="en-US" sz="2800">
                <a:latin typeface="Arial" charset="0"/>
                <a:ea typeface="ＭＳ Ｐゴシック" charset="0"/>
                <a:cs typeface="ＭＳ Ｐゴシック" charset="0"/>
              </a:rPr>
              <a:t>An example is database access</a:t>
            </a:r>
          </a:p>
          <a:p>
            <a:pPr eaLnBrk="1" hangingPunct="1"/>
            <a:r>
              <a:rPr lang="en-US" sz="2800">
                <a:latin typeface="Arial" charset="0"/>
                <a:ea typeface="ＭＳ Ｐゴシック" charset="0"/>
                <a:cs typeface="ＭＳ Ｐゴシック" charset="0"/>
              </a:rPr>
              <a:t>Use a specialized actor with its own dispatcher</a:t>
            </a:r>
          </a:p>
          <a:p>
            <a:pPr eaLnBrk="1" hangingPunct="1"/>
            <a:r>
              <a:rPr lang="en-US" sz="2800">
                <a:latin typeface="Arial" charset="0"/>
                <a:ea typeface="ＭＳ Ｐゴシック" charset="0"/>
                <a:cs typeface="ＭＳ Ｐゴシック" charset="0"/>
              </a:rPr>
              <a:t>Pass messages to other actors to handle</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4"/>
          <p:cNvSpPr>
            <a:spLocks noGrp="1" noChangeArrowheads="1"/>
          </p:cNvSpPr>
          <p:nvPr>
            <p:ph type="title"/>
          </p:nvPr>
        </p:nvSpPr>
        <p:spPr/>
        <p:txBody>
          <a:bodyPr/>
          <a:lstStyle/>
          <a:p>
            <a:pPr eaLnBrk="1" hangingPunct="1"/>
            <a:r>
              <a:rPr lang="en-US" sz="3600">
                <a:latin typeface="Arial" charset="0"/>
                <a:ea typeface="ＭＳ Ｐゴシック" charset="0"/>
                <a:cs typeface="ＭＳ Ｐゴシック" charset="0"/>
              </a:rPr>
              <a:t>Using Dispatchers</a:t>
            </a:r>
          </a:p>
        </p:txBody>
      </p:sp>
      <p:sp>
        <p:nvSpPr>
          <p:cNvPr id="44034" name="Content Placeholder 2"/>
          <p:cNvSpPr>
            <a:spLocks noGrp="1"/>
          </p:cNvSpPr>
          <p:nvPr>
            <p:ph idx="1"/>
          </p:nvPr>
        </p:nvSpPr>
        <p:spPr>
          <a:xfrm>
            <a:off x="685800" y="1676400"/>
            <a:ext cx="7772400" cy="4572000"/>
          </a:xfrm>
        </p:spPr>
        <p:txBody>
          <a:bodyPr/>
          <a:lstStyle/>
          <a:p>
            <a:pPr marL="0" indent="0" eaLnBrk="1" hangingPunct="1">
              <a:buFontTx/>
              <a:buNone/>
            </a:pPr>
            <a:r>
              <a:rPr lang="en-US" sz="900">
                <a:latin typeface="Courier New" charset="0"/>
                <a:ea typeface="ＭＳ Ｐゴシック" charset="0"/>
                <a:cs typeface="ＭＳ Ｐゴシック" charset="0"/>
              </a:rPr>
              <a:t>	</a:t>
            </a:r>
            <a:r>
              <a:rPr lang="en-US" sz="900" b="1">
                <a:latin typeface="Courier New" charset="0"/>
                <a:ea typeface="ＭＳ Ｐゴシック" charset="0"/>
                <a:cs typeface="ＭＳ Ｐゴシック" charset="0"/>
              </a:rPr>
              <a:t>case class SumSequence(ints: Seq[Int])</a:t>
            </a:r>
          </a:p>
          <a:p>
            <a:pPr marL="0" indent="0" eaLnBrk="1" hangingPunct="1">
              <a:buFontTx/>
              <a:buNone/>
            </a:pPr>
            <a:r>
              <a:rPr lang="en-US" sz="900" b="1">
                <a:latin typeface="Courier New" charset="0"/>
                <a:ea typeface="ＭＳ Ｐゴシック" charset="0"/>
                <a:cs typeface="ＭＳ Ｐゴシック" charset="0"/>
              </a:rPr>
              <a:t>	class Worker extends Actor {</a:t>
            </a:r>
          </a:p>
          <a:p>
            <a:pPr marL="0" indent="0" eaLnBrk="1" hangingPunct="1">
              <a:buFontTx/>
              <a:buNone/>
            </a:pPr>
            <a:r>
              <a:rPr lang="en-US" sz="900" b="1">
                <a:latin typeface="Courier New" charset="0"/>
                <a:ea typeface="ＭＳ Ｐゴシック" charset="0"/>
                <a:cs typeface="ＭＳ Ｐゴシック" charset="0"/>
              </a:rPr>
              <a:t>	  def receive = {</a:t>
            </a:r>
          </a:p>
          <a:p>
            <a:pPr marL="0" indent="0" eaLnBrk="1" hangingPunct="1">
              <a:buFontTx/>
              <a:buNone/>
            </a:pPr>
            <a:r>
              <a:rPr lang="en-US" sz="900" b="1">
                <a:latin typeface="Courier New" charset="0"/>
                <a:ea typeface="ＭＳ Ｐゴシック" charset="0"/>
                <a:cs typeface="ＭＳ Ｐゴシック" charset="0"/>
              </a:rPr>
              <a:t>	    case s: SumSequence =&gt; sender ! (</a:t>
            </a:r>
          </a:p>
          <a:p>
            <a:pPr marL="0" indent="0" eaLnBrk="1" hangingPunct="1">
              <a:buFontTx/>
              <a:buNone/>
            </a:pPr>
            <a:r>
              <a:rPr lang="en-US" sz="900" b="1">
                <a:latin typeface="Courier New" charset="0"/>
                <a:ea typeface="ＭＳ Ｐゴシック" charset="0"/>
                <a:cs typeface="ＭＳ Ｐゴシック" charset="0"/>
              </a:rPr>
              <a:t>	      try { s.ints.reduce(_ + _) }</a:t>
            </a:r>
          </a:p>
          <a:p>
            <a:pPr marL="0" indent="0" eaLnBrk="1" hangingPunct="1">
              <a:buFontTx/>
              <a:buNone/>
            </a:pPr>
            <a:r>
              <a:rPr lang="en-US" sz="900" b="1">
                <a:latin typeface="Courier New" charset="0"/>
                <a:ea typeface="ＭＳ Ｐゴシック" charset="0"/>
                <a:cs typeface="ＭＳ Ｐゴシック" charset="0"/>
              </a:rPr>
              <a:t>	      catch { case NonFatal(e) =&gt; log.error(e, "Non-fatal exception")</a:t>
            </a:r>
          </a:p>
          <a:p>
            <a:pPr marL="0" indent="0" eaLnBrk="1" hangingPunct="1">
              <a:buFontTx/>
              <a:buNone/>
            </a:pPr>
            <a:r>
              <a:rPr lang="en-US" sz="900" b="1">
                <a:latin typeface="Courier New" charset="0"/>
                <a:ea typeface="ＭＳ Ｐゴシック" charset="0"/>
                <a:cs typeface="ＭＳ Ｐゴシック" charset="0"/>
              </a:rPr>
              <a:t>	  }</a:t>
            </a:r>
          </a:p>
          <a:p>
            <a:pPr marL="0" indent="0" eaLnBrk="1" hangingPunct="1">
              <a:buFontTx/>
              <a:buNone/>
            </a:pPr>
            <a:r>
              <a:rPr lang="en-US" sz="900" b="1">
                <a:latin typeface="Courier New" charset="0"/>
                <a:ea typeface="ＭＳ Ｐゴシック" charset="0"/>
                <a:cs typeface="ＭＳ Ｐゴシック" charset="0"/>
              </a:rPr>
              <a:t>	}</a:t>
            </a:r>
          </a:p>
          <a:p>
            <a:pPr marL="0" indent="0" eaLnBrk="1" hangingPunct="1">
              <a:buFontTx/>
              <a:buNone/>
            </a:pPr>
            <a:endParaRPr lang="en-US" sz="900" b="1">
              <a:latin typeface="Courier New" charset="0"/>
              <a:ea typeface="ＭＳ Ｐゴシック" charset="0"/>
              <a:cs typeface="ＭＳ Ｐゴシック" charset="0"/>
            </a:endParaRPr>
          </a:p>
          <a:p>
            <a:pPr marL="0" indent="0" eaLnBrk="1" hangingPunct="1">
              <a:buFontTx/>
              <a:buNone/>
            </a:pPr>
            <a:r>
              <a:rPr lang="en-US" sz="900" b="1">
                <a:latin typeface="Courier New" charset="0"/>
                <a:ea typeface="ＭＳ Ｐゴシック" charset="0"/>
                <a:cs typeface="ＭＳ Ｐゴシック" charset="0"/>
              </a:rPr>
              <a:t>	object Bootstrapper extends App {</a:t>
            </a:r>
          </a:p>
          <a:p>
            <a:pPr marL="0" indent="0" eaLnBrk="1" hangingPunct="1">
              <a:buFontTx/>
              <a:buNone/>
            </a:pPr>
            <a:r>
              <a:rPr lang="en-US" sz="900" b="1">
                <a:latin typeface="Courier New" charset="0"/>
                <a:ea typeface="ＭＳ Ｐゴシック" charset="0"/>
                <a:cs typeface="ＭＳ Ｐゴシック" charset="0"/>
              </a:rPr>
              <a:t>	  val system = ActorSystem()</a:t>
            </a:r>
          </a:p>
          <a:p>
            <a:pPr marL="0" indent="0" eaLnBrk="1" hangingPunct="1">
              <a:buFontTx/>
              <a:buNone/>
            </a:pPr>
            <a:r>
              <a:rPr lang="en-US" sz="900" b="1">
                <a:latin typeface="Courier New" charset="0"/>
                <a:ea typeface="ＭＳ Ｐゴシック" charset="0"/>
                <a:cs typeface="ＭＳ Ｐゴシック" charset="0"/>
              </a:rPr>
              <a:t>	  val worker = system.actorOf(Props[Worker].withDispatcher(“my-dispatcher”), “my-actor1)</a:t>
            </a:r>
          </a:p>
          <a:p>
            <a:pPr marL="0" indent="0" eaLnBrk="1" hangingPunct="1">
              <a:buFontTx/>
              <a:buNone/>
            </a:pPr>
            <a:r>
              <a:rPr lang="en-US" sz="900" b="1">
                <a:latin typeface="Courier New" charset="0"/>
                <a:ea typeface="ＭＳ Ｐゴシック" charset="0"/>
                <a:cs typeface="ＭＳ Ｐゴシック" charset="0"/>
              </a:rPr>
              <a:t>	  implicit val timeout: Timeout = 2 seconds</a:t>
            </a:r>
          </a:p>
          <a:p>
            <a:pPr marL="0" indent="0" eaLnBrk="1" hangingPunct="1">
              <a:buFontTx/>
              <a:buNone/>
            </a:pPr>
            <a:endParaRPr lang="en-US" sz="900" b="1">
              <a:latin typeface="Courier New" charset="0"/>
              <a:ea typeface="ＭＳ Ｐゴシック" charset="0"/>
              <a:cs typeface="ＭＳ Ｐゴシック" charset="0"/>
            </a:endParaRPr>
          </a:p>
          <a:p>
            <a:pPr marL="0" indent="0" eaLnBrk="1" hangingPunct="1">
              <a:buFontTx/>
              <a:buNone/>
            </a:pPr>
            <a:r>
              <a:rPr lang="en-US" sz="900" b="1">
                <a:latin typeface="Courier New" charset="0"/>
                <a:ea typeface="ＭＳ Ｐゴシック" charset="0"/>
                <a:cs typeface="ＭＳ Ｐゴシック" charset="0"/>
              </a:rPr>
              <a:t>	  try {</a:t>
            </a:r>
          </a:p>
          <a:p>
            <a:pPr marL="0" indent="0" eaLnBrk="1" hangingPunct="1">
              <a:buFontTx/>
              <a:buNone/>
            </a:pPr>
            <a:r>
              <a:rPr lang="en-US" sz="900" b="1">
                <a:latin typeface="Courier New" charset="0"/>
                <a:ea typeface="ＭＳ Ｐゴシック" charset="0"/>
                <a:cs typeface="ＭＳ Ｐゴシック" charset="0"/>
              </a:rPr>
              <a:t>	    val workFut = worker ? SumSequence(1 to 100)</a:t>
            </a:r>
          </a:p>
          <a:p>
            <a:pPr marL="0" indent="0" eaLnBrk="1" hangingPunct="1">
              <a:buFontTx/>
              <a:buNone/>
            </a:pPr>
            <a:r>
              <a:rPr lang="en-US" sz="900" b="1">
                <a:latin typeface="Courier New" charset="0"/>
                <a:ea typeface="ＭＳ Ｐゴシック" charset="0"/>
                <a:cs typeface="ＭＳ Ｐゴシック" charset="0"/>
              </a:rPr>
              <a:t>	    workFut.onComplete {</a:t>
            </a:r>
          </a:p>
          <a:p>
            <a:pPr marL="0" indent="0" eaLnBrk="1" hangingPunct="1">
              <a:buFontTx/>
              <a:buNone/>
            </a:pPr>
            <a:r>
              <a:rPr lang="en-US" sz="900" b="1">
                <a:latin typeface="Courier New" charset="0"/>
                <a:ea typeface="ＭＳ Ｐゴシック" charset="0"/>
                <a:cs typeface="ＭＳ Ｐゴシック" charset="0"/>
              </a:rPr>
              <a:t>	      case Left(x: Throwable) =&gt; println("Exception: %s".format(x.getMessage))</a:t>
            </a:r>
          </a:p>
          <a:p>
            <a:pPr marL="0" indent="0" eaLnBrk="1" hangingPunct="1">
              <a:buFontTx/>
              <a:buNone/>
            </a:pPr>
            <a:r>
              <a:rPr lang="en-US" sz="900" b="1">
                <a:latin typeface="Courier New" charset="0"/>
                <a:ea typeface="ＭＳ Ｐゴシック" charset="0"/>
                <a:cs typeface="ＭＳ Ｐゴシック" charset="0"/>
              </a:rPr>
              <a:t>	      case Right(y) =&gt; println("Got a result: " + y)</a:t>
            </a:r>
          </a:p>
          <a:p>
            <a:pPr marL="0" indent="0" eaLnBrk="1" hangingPunct="1">
              <a:buFontTx/>
              <a:buNone/>
            </a:pPr>
            <a:r>
              <a:rPr lang="en-US" sz="900" b="1">
                <a:latin typeface="Courier New" charset="0"/>
                <a:ea typeface="ＭＳ Ｐゴシック" charset="0"/>
                <a:cs typeface="ＭＳ Ｐゴシック" charset="0"/>
              </a:rPr>
              <a:t>	    }</a:t>
            </a:r>
          </a:p>
          <a:p>
            <a:pPr marL="0" indent="0" eaLnBrk="1" hangingPunct="1">
              <a:buFontTx/>
              <a:buNone/>
            </a:pPr>
            <a:r>
              <a:rPr lang="en-US" sz="900" b="1">
                <a:latin typeface="Courier New" charset="0"/>
                <a:ea typeface="ＭＳ Ｐゴシック" charset="0"/>
                <a:cs typeface="ＭＳ Ｐゴシック" charset="0"/>
              </a:rPr>
              <a:t>	  } finally { system.shutdown }</a:t>
            </a:r>
          </a:p>
          <a:p>
            <a:pPr marL="0" indent="0" eaLnBrk="1" hangingPunct="1">
              <a:buFontTx/>
              <a:buNone/>
            </a:pPr>
            <a:r>
              <a:rPr lang="en-US" sz="900" b="1">
                <a:latin typeface="Courier New" charset="0"/>
                <a:ea typeface="ＭＳ Ｐゴシック" charset="0"/>
                <a:cs typeface="ＭＳ Ｐゴシック" charset="0"/>
              </a:rPr>
              <a:t>	}</a:t>
            </a:r>
          </a:p>
          <a:p>
            <a:pPr marL="0" indent="0" eaLnBrk="1" hangingPunct="1">
              <a:buFontTx/>
              <a:buNone/>
            </a:pPr>
            <a:endParaRPr lang="en-US" sz="900" b="1">
              <a:latin typeface="Courier New" charset="0"/>
              <a:ea typeface="ＭＳ Ｐゴシック" charset="0"/>
              <a:cs typeface="ＭＳ Ｐゴシック" charset="0"/>
            </a:endParaRPr>
          </a:p>
          <a:p>
            <a:pPr marL="0" indent="0" eaLnBrk="1" hangingPunct="1">
              <a:buFontTx/>
              <a:buNone/>
            </a:pPr>
            <a:r>
              <a:rPr lang="en-US" sz="900" b="1">
                <a:latin typeface="Courier New" charset="0"/>
                <a:ea typeface="ＭＳ Ｐゴシック" charset="0"/>
                <a:cs typeface="ＭＳ Ｐゴシック" charset="0"/>
              </a:rPr>
              <a:t>	my-dispatcher {</a:t>
            </a:r>
          </a:p>
          <a:p>
            <a:pPr marL="0" indent="0" eaLnBrk="1" hangingPunct="1">
              <a:buFontTx/>
              <a:buNone/>
            </a:pPr>
            <a:r>
              <a:rPr lang="en-US" sz="900" b="1">
                <a:latin typeface="Courier New" charset="0"/>
                <a:ea typeface="ＭＳ Ｐゴシック" charset="0"/>
                <a:cs typeface="ＭＳ Ｐゴシック" charset="0"/>
              </a:rPr>
              <a:t>	  executor = “thread-pool-executor”</a:t>
            </a:r>
          </a:p>
          <a:p>
            <a:pPr marL="0" indent="0" eaLnBrk="1" hangingPunct="1">
              <a:buFontTx/>
              <a:buNone/>
            </a:pPr>
            <a:r>
              <a:rPr lang="en-US" sz="900" b="1">
                <a:latin typeface="Courier New" charset="0"/>
                <a:ea typeface="ＭＳ Ｐゴシック" charset="0"/>
                <a:cs typeface="ＭＳ Ｐゴシック" charset="0"/>
              </a:rPr>
              <a:t>	  throughput = 100</a:t>
            </a:r>
          </a:p>
          <a:p>
            <a:pPr marL="0" indent="0" eaLnBrk="1" hangingPunct="1">
              <a:buFontTx/>
              <a:buNone/>
            </a:pPr>
            <a:r>
              <a:rPr lang="en-US" sz="900" b="1">
                <a:latin typeface="Courier New" charset="0"/>
                <a:ea typeface="ＭＳ Ｐゴシック" charset="0"/>
                <a:cs typeface="ＭＳ Ｐゴシック" charset="0"/>
              </a:rPr>
              <a:t>	}</a:t>
            </a: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4"/>
          <p:cNvSpPr>
            <a:spLocks noGrp="1" noChangeArrowheads="1"/>
          </p:cNvSpPr>
          <p:nvPr>
            <p:ph type="title"/>
          </p:nvPr>
        </p:nvSpPr>
        <p:spPr/>
        <p:txBody>
          <a:bodyPr/>
          <a:lstStyle/>
          <a:p>
            <a:pPr eaLnBrk="1" hangingPunct="1"/>
            <a:r>
              <a:rPr lang="en-US" sz="3600">
                <a:latin typeface="Arial" charset="0"/>
                <a:ea typeface="ＭＳ Ｐゴシック" charset="0"/>
                <a:cs typeface="ＭＳ Ｐゴシック" charset="0"/>
              </a:rPr>
              <a:t>Handling I/O</a:t>
            </a:r>
          </a:p>
        </p:txBody>
      </p:sp>
      <p:sp>
        <p:nvSpPr>
          <p:cNvPr id="46082" name="Rectangle 5"/>
          <p:cNvSpPr>
            <a:spLocks noGrp="1" noChangeArrowheads="1"/>
          </p:cNvSpPr>
          <p:nvPr>
            <p:ph type="body" idx="1"/>
          </p:nvPr>
        </p:nvSpPr>
        <p:spPr/>
        <p:txBody>
          <a:bodyPr/>
          <a:lstStyle/>
          <a:p>
            <a:pPr eaLnBrk="1" hangingPunct="1"/>
            <a:r>
              <a:rPr lang="en-US" sz="2800">
                <a:latin typeface="Arial" charset="0"/>
                <a:ea typeface="ＭＳ Ｐゴシック" charset="0"/>
                <a:cs typeface="ＭＳ Ｐゴシック" charset="0"/>
              </a:rPr>
              <a:t>Akka provides the IOManager</a:t>
            </a:r>
          </a:p>
          <a:p>
            <a:pPr eaLnBrk="1" hangingPunct="1"/>
            <a:r>
              <a:rPr lang="en-US" sz="2800">
                <a:latin typeface="Arial" charset="0"/>
                <a:ea typeface="ＭＳ Ｐゴシック" charset="0"/>
                <a:cs typeface="ＭＳ Ｐゴシック" charset="0"/>
              </a:rPr>
              <a:t>Uses an “</a:t>
            </a:r>
            <a:r>
              <a:rPr lang="en-US" altLang="ja-JP" sz="2800">
                <a:latin typeface="Arial" charset="0"/>
                <a:ea typeface="ＭＳ Ｐゴシック" charset="0"/>
                <a:cs typeface="ＭＳ Ｐゴシック" charset="0"/>
              </a:rPr>
              <a:t>Iteratee</a:t>
            </a:r>
            <a:r>
              <a:rPr lang="en-US" sz="2800">
                <a:latin typeface="Arial" charset="0"/>
                <a:ea typeface="ＭＳ Ｐゴシック" charset="0"/>
                <a:cs typeface="ＭＳ Ｐゴシック" charset="0"/>
              </a:rPr>
              <a:t>”</a:t>
            </a:r>
            <a:r>
              <a:rPr lang="en-US" altLang="ja-JP" sz="2800">
                <a:latin typeface="Arial" charset="0"/>
                <a:ea typeface="ＭＳ Ｐゴシック" charset="0"/>
                <a:cs typeface="ＭＳ Ｐゴシック" charset="0"/>
              </a:rPr>
              <a:t> for handling a stream of data without waiting for all of the data to arrive</a:t>
            </a:r>
          </a:p>
          <a:p>
            <a:pPr eaLnBrk="1" hangingPunct="1"/>
            <a:r>
              <a:rPr lang="en-US" sz="2800">
                <a:latin typeface="Arial" charset="0"/>
                <a:ea typeface="ＭＳ Ｐゴシック" charset="0"/>
                <a:cs typeface="ＭＳ Ｐゴシック" charset="0"/>
              </a:rPr>
              <a:t>Great for non-blocking I/O</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4"/>
          <p:cNvSpPr>
            <a:spLocks noGrp="1" noChangeArrowheads="1"/>
          </p:cNvSpPr>
          <p:nvPr>
            <p:ph type="title"/>
          </p:nvPr>
        </p:nvSpPr>
        <p:spPr/>
        <p:txBody>
          <a:bodyPr/>
          <a:lstStyle/>
          <a:p>
            <a:pPr eaLnBrk="1" hangingPunct="1"/>
            <a:r>
              <a:rPr lang="en-US" sz="3600" dirty="0" err="1" smtClean="0">
                <a:latin typeface="Arial" charset="0"/>
                <a:ea typeface="ＭＳ Ｐゴシック" charset="0"/>
                <a:cs typeface="ＭＳ Ｐゴシック" charset="0"/>
              </a:rPr>
              <a:t>IOManager</a:t>
            </a:r>
            <a:endParaRPr lang="en-US" sz="3600" dirty="0">
              <a:latin typeface="Arial" charset="0"/>
              <a:ea typeface="ＭＳ Ｐゴシック" charset="0"/>
              <a:cs typeface="ＭＳ Ｐゴシック" charset="0"/>
            </a:endParaRPr>
          </a:p>
        </p:txBody>
      </p:sp>
      <p:sp>
        <p:nvSpPr>
          <p:cNvPr id="44034" name="Content Placeholder 2"/>
          <p:cNvSpPr>
            <a:spLocks noGrp="1"/>
          </p:cNvSpPr>
          <p:nvPr>
            <p:ph idx="1"/>
          </p:nvPr>
        </p:nvSpPr>
        <p:spPr>
          <a:xfrm>
            <a:off x="685800" y="1676400"/>
            <a:ext cx="7772400" cy="4572000"/>
          </a:xfrm>
        </p:spPr>
        <p:txBody>
          <a:bodyPr/>
          <a:lstStyle/>
          <a:p>
            <a:pPr marL="0" indent="0">
              <a:buNone/>
            </a:pPr>
            <a:r>
              <a:rPr lang="en-US" sz="900" b="1" dirty="0" smtClean="0">
                <a:latin typeface="Courier New"/>
                <a:cs typeface="Courier New"/>
              </a:rPr>
              <a:t>class </a:t>
            </a:r>
            <a:r>
              <a:rPr lang="en-US" sz="900" b="1" dirty="0" err="1" smtClean="0">
                <a:latin typeface="Courier New"/>
                <a:cs typeface="Courier New"/>
              </a:rPr>
              <a:t>ServerActor</a:t>
            </a:r>
            <a:r>
              <a:rPr lang="en-US" sz="900" b="1" dirty="0" smtClean="0">
                <a:latin typeface="Courier New"/>
                <a:cs typeface="Courier New"/>
              </a:rPr>
              <a:t> extends Actor {</a:t>
            </a:r>
          </a:p>
          <a:p>
            <a:pPr marL="0" indent="0">
              <a:buNone/>
            </a:pPr>
            <a:r>
              <a:rPr lang="en-US" sz="900" b="1" dirty="0" smtClean="0">
                <a:latin typeface="Courier New"/>
                <a:cs typeface="Courier New"/>
              </a:rPr>
              <a:t>    </a:t>
            </a:r>
            <a:r>
              <a:rPr lang="en-US" sz="900" b="1" dirty="0" err="1" smtClean="0">
                <a:latin typeface="Courier New"/>
                <a:cs typeface="Courier New"/>
              </a:rPr>
              <a:t>val</a:t>
            </a:r>
            <a:r>
              <a:rPr lang="en-US" sz="900" b="1" dirty="0" smtClean="0">
                <a:latin typeface="Courier New"/>
                <a:cs typeface="Courier New"/>
              </a:rPr>
              <a:t> accumulator = </a:t>
            </a:r>
            <a:r>
              <a:rPr lang="en-US" sz="900" b="1" dirty="0" err="1" smtClean="0">
                <a:latin typeface="Courier New"/>
                <a:cs typeface="Courier New"/>
              </a:rPr>
              <a:t>context.actorOf</a:t>
            </a:r>
            <a:r>
              <a:rPr lang="en-US" sz="900" b="1" dirty="0" smtClean="0">
                <a:latin typeface="Courier New"/>
                <a:cs typeface="Courier New"/>
              </a:rPr>
              <a:t>(Props[Accumulator])</a:t>
            </a:r>
          </a:p>
          <a:p>
            <a:pPr marL="0" indent="0">
              <a:buNone/>
            </a:pPr>
            <a:r>
              <a:rPr lang="en-US" sz="900" b="1" dirty="0" smtClean="0">
                <a:latin typeface="Courier New"/>
                <a:cs typeface="Courier New"/>
              </a:rPr>
              <a:t>    </a:t>
            </a:r>
            <a:r>
              <a:rPr lang="en-US" sz="900" b="1" dirty="0" err="1" smtClean="0">
                <a:latin typeface="Courier New"/>
                <a:cs typeface="Courier New"/>
              </a:rPr>
              <a:t>def</a:t>
            </a:r>
            <a:r>
              <a:rPr lang="en-US" sz="900" b="1" dirty="0" smtClean="0">
                <a:latin typeface="Courier New"/>
                <a:cs typeface="Courier New"/>
              </a:rPr>
              <a:t> receive = {</a:t>
            </a:r>
          </a:p>
          <a:p>
            <a:pPr marL="0" indent="0">
              <a:buNone/>
            </a:pPr>
            <a:r>
              <a:rPr lang="en-US" sz="900" b="1" dirty="0" smtClean="0">
                <a:latin typeface="Courier New"/>
                <a:cs typeface="Courier New"/>
              </a:rPr>
              <a:t>      case </a:t>
            </a:r>
            <a:r>
              <a:rPr lang="en-US" sz="900" b="1" dirty="0" err="1" smtClean="0">
                <a:latin typeface="Courier New"/>
                <a:cs typeface="Courier New"/>
              </a:rPr>
              <a:t>IO.Listening</a:t>
            </a:r>
            <a:r>
              <a:rPr lang="en-US" sz="900" b="1" dirty="0" smtClean="0">
                <a:latin typeface="Courier New"/>
                <a:cs typeface="Courier New"/>
              </a:rPr>
              <a:t>(server, address) =&gt;</a:t>
            </a:r>
          </a:p>
          <a:p>
            <a:pPr marL="0" indent="0">
              <a:buNone/>
            </a:pPr>
            <a:r>
              <a:rPr lang="en-US" sz="900" b="1" dirty="0" smtClean="0">
                <a:latin typeface="Courier New"/>
                <a:cs typeface="Courier New"/>
              </a:rPr>
              <a:t>        </a:t>
            </a:r>
            <a:r>
              <a:rPr lang="en-US" sz="900" b="1" dirty="0" err="1" smtClean="0">
                <a:latin typeface="Courier New"/>
                <a:cs typeface="Courier New"/>
              </a:rPr>
              <a:t>println</a:t>
            </a:r>
            <a:r>
              <a:rPr lang="en-US" sz="900" b="1" dirty="0" smtClean="0">
                <a:latin typeface="Courier New"/>
                <a:cs typeface="Courier New"/>
              </a:rPr>
              <a:t>("The server is listening on socket " + address)</a:t>
            </a:r>
          </a:p>
          <a:p>
            <a:pPr marL="0" indent="0">
              <a:buNone/>
            </a:pPr>
            <a:r>
              <a:rPr lang="en-US" sz="900" b="1" dirty="0" smtClean="0">
                <a:latin typeface="Courier New"/>
                <a:cs typeface="Courier New"/>
              </a:rPr>
              <a:t>      case </a:t>
            </a:r>
            <a:r>
              <a:rPr lang="en-US" sz="900" b="1" dirty="0" err="1" smtClean="0">
                <a:latin typeface="Courier New"/>
                <a:cs typeface="Courier New"/>
              </a:rPr>
              <a:t>IO.Connected</a:t>
            </a:r>
            <a:r>
              <a:rPr lang="en-US" sz="900" b="1" dirty="0" smtClean="0">
                <a:latin typeface="Courier New"/>
                <a:cs typeface="Courier New"/>
              </a:rPr>
              <a:t>(socket, address) =&gt;</a:t>
            </a:r>
          </a:p>
          <a:p>
            <a:pPr marL="0" indent="0">
              <a:buNone/>
            </a:pPr>
            <a:r>
              <a:rPr lang="en-US" sz="900" b="1" dirty="0" smtClean="0">
                <a:latin typeface="Courier New"/>
                <a:cs typeface="Courier New"/>
              </a:rPr>
              <a:t>        </a:t>
            </a:r>
            <a:r>
              <a:rPr lang="en-US" sz="900" b="1" dirty="0" err="1" smtClean="0">
                <a:latin typeface="Courier New"/>
                <a:cs typeface="Courier New"/>
              </a:rPr>
              <a:t>println</a:t>
            </a:r>
            <a:r>
              <a:rPr lang="en-US" sz="900" b="1" dirty="0" smtClean="0">
                <a:latin typeface="Courier New"/>
                <a:cs typeface="Courier New"/>
              </a:rPr>
              <a:t>("Successfully connected to " + address)</a:t>
            </a:r>
          </a:p>
          <a:p>
            <a:pPr marL="0" indent="0">
              <a:buNone/>
            </a:pPr>
            <a:r>
              <a:rPr lang="en-US" sz="900" b="1" dirty="0" smtClean="0">
                <a:latin typeface="Courier New"/>
                <a:cs typeface="Courier New"/>
              </a:rPr>
              <a:t>      case </a:t>
            </a:r>
            <a:r>
              <a:rPr lang="en-US" sz="900" b="1" dirty="0" err="1" smtClean="0">
                <a:latin typeface="Courier New"/>
                <a:cs typeface="Courier New"/>
              </a:rPr>
              <a:t>IO.NewClient</a:t>
            </a:r>
            <a:r>
              <a:rPr lang="en-US" sz="900" b="1" dirty="0" smtClean="0">
                <a:latin typeface="Courier New"/>
                <a:cs typeface="Courier New"/>
              </a:rPr>
              <a:t>(server) =&gt;</a:t>
            </a:r>
          </a:p>
          <a:p>
            <a:pPr marL="0" indent="0">
              <a:buNone/>
            </a:pPr>
            <a:r>
              <a:rPr lang="en-US" sz="900" b="1" dirty="0" smtClean="0">
                <a:latin typeface="Courier New"/>
                <a:cs typeface="Courier New"/>
              </a:rPr>
              <a:t>        </a:t>
            </a:r>
            <a:r>
              <a:rPr lang="en-US" sz="900" b="1" dirty="0" err="1" smtClean="0">
                <a:latin typeface="Courier New"/>
                <a:cs typeface="Courier New"/>
              </a:rPr>
              <a:t>println</a:t>
            </a:r>
            <a:r>
              <a:rPr lang="en-US" sz="900" b="1" dirty="0" smtClean="0">
                <a:latin typeface="Courier New"/>
                <a:cs typeface="Courier New"/>
              </a:rPr>
              <a:t>("New incoming connection on server")</a:t>
            </a:r>
          </a:p>
          <a:p>
            <a:pPr marL="0" indent="0">
              <a:buNone/>
            </a:pPr>
            <a:r>
              <a:rPr lang="en-US" sz="900" b="1" dirty="0" smtClean="0">
                <a:latin typeface="Courier New"/>
                <a:cs typeface="Courier New"/>
              </a:rPr>
              <a:t>        </a:t>
            </a:r>
            <a:r>
              <a:rPr lang="en-US" sz="900" b="1" dirty="0" err="1" smtClean="0">
                <a:latin typeface="Courier New"/>
                <a:cs typeface="Courier New"/>
              </a:rPr>
              <a:t>val</a:t>
            </a:r>
            <a:r>
              <a:rPr lang="en-US" sz="900" b="1" dirty="0" smtClean="0">
                <a:latin typeface="Courier New"/>
                <a:cs typeface="Courier New"/>
              </a:rPr>
              <a:t> socket = </a:t>
            </a:r>
            <a:r>
              <a:rPr lang="en-US" sz="900" b="1" dirty="0" err="1" smtClean="0">
                <a:latin typeface="Courier New"/>
                <a:cs typeface="Courier New"/>
              </a:rPr>
              <a:t>server.accept</a:t>
            </a:r>
            <a:r>
              <a:rPr lang="en-US" sz="900" b="1" dirty="0" smtClean="0">
                <a:latin typeface="Courier New"/>
                <a:cs typeface="Courier New"/>
              </a:rPr>
              <a:t>()</a:t>
            </a:r>
          </a:p>
          <a:p>
            <a:pPr marL="0" indent="0">
              <a:buNone/>
            </a:pPr>
            <a:r>
              <a:rPr lang="en-US" sz="900" b="1" dirty="0" smtClean="0">
                <a:latin typeface="Courier New"/>
                <a:cs typeface="Courier New"/>
              </a:rPr>
              <a:t>      case </a:t>
            </a:r>
            <a:r>
              <a:rPr lang="en-US" sz="900" b="1" dirty="0" err="1" smtClean="0">
                <a:latin typeface="Courier New"/>
                <a:cs typeface="Courier New"/>
              </a:rPr>
              <a:t>IO.Read</a:t>
            </a:r>
            <a:r>
              <a:rPr lang="en-US" sz="900" b="1" dirty="0" smtClean="0">
                <a:latin typeface="Courier New"/>
                <a:cs typeface="Courier New"/>
              </a:rPr>
              <a:t>(socket, bytes) =&gt;</a:t>
            </a:r>
          </a:p>
          <a:p>
            <a:pPr marL="0" indent="0">
              <a:buNone/>
            </a:pPr>
            <a:r>
              <a:rPr lang="en-US" sz="900" b="1" dirty="0" smtClean="0">
                <a:latin typeface="Courier New"/>
                <a:cs typeface="Courier New"/>
              </a:rPr>
              <a:t>        implicit </a:t>
            </a:r>
            <a:r>
              <a:rPr lang="en-US" sz="900" b="1" dirty="0" err="1" smtClean="0">
                <a:latin typeface="Courier New"/>
                <a:cs typeface="Courier New"/>
              </a:rPr>
              <a:t>val</a:t>
            </a:r>
            <a:r>
              <a:rPr lang="en-US" sz="900" b="1" dirty="0" smtClean="0">
                <a:latin typeface="Courier New"/>
                <a:cs typeface="Courier New"/>
              </a:rPr>
              <a:t> timeout: Timeout = 2 seconds</a:t>
            </a:r>
          </a:p>
          <a:p>
            <a:pPr marL="0" indent="0">
              <a:buNone/>
            </a:pPr>
            <a:r>
              <a:rPr lang="en-US" sz="900" b="1" dirty="0" smtClean="0">
                <a:latin typeface="Courier New"/>
                <a:cs typeface="Courier New"/>
              </a:rPr>
              <a:t>        </a:t>
            </a:r>
            <a:r>
              <a:rPr lang="en-US" sz="900" b="1" dirty="0" err="1" smtClean="0">
                <a:latin typeface="Courier New"/>
                <a:cs typeface="Courier New"/>
              </a:rPr>
              <a:t>val</a:t>
            </a:r>
            <a:r>
              <a:rPr lang="en-US" sz="900" b="1" dirty="0" smtClean="0">
                <a:latin typeface="Courier New"/>
                <a:cs typeface="Courier New"/>
              </a:rPr>
              <a:t> </a:t>
            </a:r>
            <a:r>
              <a:rPr lang="en-US" sz="900" b="1" dirty="0" err="1" smtClean="0">
                <a:latin typeface="Courier New"/>
                <a:cs typeface="Courier New"/>
              </a:rPr>
              <a:t>futTotal</a:t>
            </a:r>
            <a:r>
              <a:rPr lang="en-US" sz="900" b="1" dirty="0" smtClean="0">
                <a:latin typeface="Courier New"/>
                <a:cs typeface="Courier New"/>
              </a:rPr>
              <a:t> = accumulator ? (catching(</a:t>
            </a:r>
            <a:r>
              <a:rPr lang="en-US" sz="900" b="1" dirty="0" err="1" smtClean="0">
                <a:latin typeface="Courier New"/>
                <a:cs typeface="Courier New"/>
              </a:rPr>
              <a:t>classOf</a:t>
            </a:r>
            <a:r>
              <a:rPr lang="en-US" sz="900" b="1" dirty="0" smtClean="0">
                <a:latin typeface="Courier New"/>
                <a:cs typeface="Courier New"/>
              </a:rPr>
              <a:t>[</a:t>
            </a:r>
            <a:r>
              <a:rPr lang="en-US" sz="900" b="1" dirty="0" err="1" smtClean="0">
                <a:latin typeface="Courier New"/>
                <a:cs typeface="Courier New"/>
              </a:rPr>
              <a:t>NumberFormatException</a:t>
            </a:r>
            <a:r>
              <a:rPr lang="en-US" sz="900" b="1" dirty="0" smtClean="0">
                <a:latin typeface="Courier New"/>
                <a:cs typeface="Courier New"/>
              </a:rPr>
              <a:t>]) </a:t>
            </a:r>
          </a:p>
          <a:p>
            <a:pPr marL="0" indent="0">
              <a:buNone/>
            </a:pPr>
            <a:r>
              <a:rPr lang="en-US" sz="900" b="1" dirty="0">
                <a:latin typeface="Courier New"/>
                <a:cs typeface="Courier New"/>
              </a:rPr>
              <a:t> </a:t>
            </a:r>
            <a:r>
              <a:rPr lang="en-US" sz="900" b="1" dirty="0" smtClean="0">
                <a:latin typeface="Courier New"/>
                <a:cs typeface="Courier New"/>
              </a:rPr>
              <a:t>         </a:t>
            </a:r>
            <a:r>
              <a:rPr lang="en-US" sz="900" b="1" dirty="0" smtClean="0">
                <a:latin typeface="Courier New"/>
                <a:cs typeface="Courier New"/>
              </a:rPr>
              <a:t>(bytes.utf8String.dropRight(2)).</a:t>
            </a:r>
            <a:r>
              <a:rPr lang="en-US" sz="900" b="1" dirty="0" err="1" smtClean="0">
                <a:latin typeface="Courier New"/>
                <a:cs typeface="Courier New"/>
              </a:rPr>
              <a:t>toInt</a:t>
            </a:r>
            <a:r>
              <a:rPr lang="en-US" sz="900" b="1" dirty="0" smtClean="0">
                <a:latin typeface="Courier New"/>
                <a:cs typeface="Courier New"/>
              </a:rPr>
              <a:t>)</a:t>
            </a:r>
          </a:p>
          <a:p>
            <a:pPr marL="0" indent="0">
              <a:buNone/>
            </a:pPr>
            <a:r>
              <a:rPr lang="en-US" sz="900" b="1" dirty="0" smtClean="0">
                <a:latin typeface="Courier New"/>
                <a:cs typeface="Courier New"/>
              </a:rPr>
              <a:t>        </a:t>
            </a:r>
            <a:r>
              <a:rPr lang="en-US" sz="900" b="1" dirty="0" err="1" smtClean="0">
                <a:latin typeface="Courier New"/>
                <a:cs typeface="Courier New"/>
              </a:rPr>
              <a:t>futTotal</a:t>
            </a:r>
            <a:r>
              <a:rPr lang="en-US" sz="900" b="1" dirty="0" smtClean="0">
                <a:latin typeface="Courier New"/>
                <a:cs typeface="Courier New"/>
              </a:rPr>
              <a:t> map { res =&gt; </a:t>
            </a:r>
            <a:r>
              <a:rPr lang="en-US" sz="900" b="1" dirty="0" err="1" smtClean="0">
                <a:latin typeface="Courier New"/>
                <a:cs typeface="Courier New"/>
              </a:rPr>
              <a:t>socket.asWritable.write</a:t>
            </a:r>
            <a:r>
              <a:rPr lang="en-US" sz="900" b="1" dirty="0" smtClean="0">
                <a:latin typeface="Courier New"/>
                <a:cs typeface="Courier New"/>
              </a:rPr>
              <a:t>(</a:t>
            </a:r>
            <a:r>
              <a:rPr lang="en-US" sz="900" b="1" dirty="0" err="1" smtClean="0">
                <a:latin typeface="Courier New"/>
                <a:cs typeface="Courier New"/>
              </a:rPr>
              <a:t>ByteString</a:t>
            </a:r>
            <a:r>
              <a:rPr lang="en-US" sz="900" b="1" dirty="0" smtClean="0">
                <a:latin typeface="Courier New"/>
                <a:cs typeface="Courier New"/>
              </a:rPr>
              <a:t>(</a:t>
            </a:r>
            <a:r>
              <a:rPr lang="en-US" sz="900" b="1" dirty="0" err="1" smtClean="0">
                <a:latin typeface="Courier New"/>
                <a:cs typeface="Courier New"/>
              </a:rPr>
              <a:t>res.toString</a:t>
            </a:r>
            <a:r>
              <a:rPr lang="en-US" sz="900" b="1" dirty="0" smtClean="0">
                <a:latin typeface="Courier New"/>
                <a:cs typeface="Courier New"/>
              </a:rPr>
              <a:t>) ++ </a:t>
            </a:r>
            <a:r>
              <a:rPr lang="en-US" sz="900" b="1" dirty="0" err="1" smtClean="0">
                <a:latin typeface="Courier New"/>
                <a:cs typeface="Courier New"/>
              </a:rPr>
              <a:t>ByteString</a:t>
            </a:r>
            <a:r>
              <a:rPr lang="en-US" sz="900" b="1" dirty="0" smtClean="0">
                <a:latin typeface="Courier New"/>
                <a:cs typeface="Courier New"/>
              </a:rPr>
              <a:t>(13, 10)) }</a:t>
            </a:r>
          </a:p>
          <a:p>
            <a:pPr marL="0" indent="0">
              <a:buNone/>
            </a:pPr>
            <a:r>
              <a:rPr lang="en-US" sz="900" b="1" dirty="0" smtClean="0">
                <a:latin typeface="Courier New"/>
                <a:cs typeface="Courier New"/>
              </a:rPr>
              <a:t>      case </a:t>
            </a:r>
            <a:r>
              <a:rPr lang="en-US" sz="900" b="1" dirty="0" err="1" smtClean="0">
                <a:latin typeface="Courier New"/>
                <a:cs typeface="Courier New"/>
              </a:rPr>
              <a:t>IO.Closed</a:t>
            </a:r>
            <a:r>
              <a:rPr lang="en-US" sz="900" b="1" dirty="0" smtClean="0">
                <a:latin typeface="Courier New"/>
                <a:cs typeface="Courier New"/>
              </a:rPr>
              <a:t>(socket: </a:t>
            </a:r>
            <a:r>
              <a:rPr lang="en-US" sz="900" b="1" dirty="0" err="1" smtClean="0">
                <a:latin typeface="Courier New"/>
                <a:cs typeface="Courier New"/>
              </a:rPr>
              <a:t>IO.SocketHandle</a:t>
            </a:r>
            <a:r>
              <a:rPr lang="en-US" sz="900" b="1" dirty="0" smtClean="0">
                <a:latin typeface="Courier New"/>
                <a:cs typeface="Courier New"/>
              </a:rPr>
              <a:t>, cause) =&gt;</a:t>
            </a:r>
          </a:p>
          <a:p>
            <a:pPr marL="0" indent="0">
              <a:buNone/>
            </a:pPr>
            <a:r>
              <a:rPr lang="en-US" sz="900" b="1" dirty="0" smtClean="0">
                <a:latin typeface="Courier New"/>
                <a:cs typeface="Courier New"/>
              </a:rPr>
              <a:t>        </a:t>
            </a:r>
            <a:r>
              <a:rPr lang="en-US" sz="900" b="1" dirty="0" err="1" smtClean="0">
                <a:latin typeface="Courier New"/>
                <a:cs typeface="Courier New"/>
              </a:rPr>
              <a:t>println</a:t>
            </a:r>
            <a:r>
              <a:rPr lang="en-US" sz="900" b="1" dirty="0" smtClean="0">
                <a:latin typeface="Courier New"/>
                <a:cs typeface="Courier New"/>
              </a:rPr>
              <a:t>("Socket has closed, cause: " + cause)</a:t>
            </a:r>
          </a:p>
          <a:p>
            <a:pPr marL="0" indent="0">
              <a:buNone/>
            </a:pPr>
            <a:r>
              <a:rPr lang="en-US" sz="900" b="1" dirty="0" smtClean="0">
                <a:latin typeface="Courier New"/>
                <a:cs typeface="Courier New"/>
              </a:rPr>
              <a:t>      case </a:t>
            </a:r>
            <a:r>
              <a:rPr lang="en-US" sz="900" b="1" dirty="0" err="1" smtClean="0">
                <a:latin typeface="Courier New"/>
                <a:cs typeface="Courier New"/>
              </a:rPr>
              <a:t>IO.Closed</a:t>
            </a:r>
            <a:r>
              <a:rPr lang="en-US" sz="900" b="1" dirty="0" smtClean="0">
                <a:latin typeface="Courier New"/>
                <a:cs typeface="Courier New"/>
              </a:rPr>
              <a:t>(server: </a:t>
            </a:r>
            <a:r>
              <a:rPr lang="en-US" sz="900" b="1" dirty="0" err="1" smtClean="0">
                <a:latin typeface="Courier New"/>
                <a:cs typeface="Courier New"/>
              </a:rPr>
              <a:t>IO.ServerHandle</a:t>
            </a:r>
            <a:r>
              <a:rPr lang="en-US" sz="900" b="1" dirty="0" smtClean="0">
                <a:latin typeface="Courier New"/>
                <a:cs typeface="Courier New"/>
              </a:rPr>
              <a:t>, cause) =&gt;</a:t>
            </a:r>
          </a:p>
          <a:p>
            <a:pPr marL="0" indent="0">
              <a:buNone/>
            </a:pPr>
            <a:r>
              <a:rPr lang="en-US" sz="900" b="1" dirty="0" smtClean="0">
                <a:latin typeface="Courier New"/>
                <a:cs typeface="Courier New"/>
              </a:rPr>
              <a:t>        </a:t>
            </a:r>
            <a:r>
              <a:rPr lang="en-US" sz="900" b="1" dirty="0" err="1" smtClean="0">
                <a:latin typeface="Courier New"/>
                <a:cs typeface="Courier New"/>
              </a:rPr>
              <a:t>println</a:t>
            </a:r>
            <a:r>
              <a:rPr lang="en-US" sz="900" b="1" dirty="0" smtClean="0">
                <a:latin typeface="Courier New"/>
                <a:cs typeface="Courier New"/>
              </a:rPr>
              <a:t>("Server socket has closed, cause: " + cause)</a:t>
            </a:r>
          </a:p>
          <a:p>
            <a:pPr marL="0" indent="0">
              <a:buNone/>
            </a:pPr>
            <a:r>
              <a:rPr lang="en-US" sz="900" b="1" dirty="0" smtClean="0">
                <a:latin typeface="Courier New"/>
                <a:cs typeface="Courier New"/>
              </a:rPr>
              <a:t>    }</a:t>
            </a:r>
          </a:p>
          <a:p>
            <a:pPr marL="0" indent="0">
              <a:buNone/>
            </a:pPr>
            <a:r>
              <a:rPr lang="en-US" sz="900" b="1" dirty="0" smtClean="0">
                <a:latin typeface="Courier New"/>
                <a:cs typeface="Courier New"/>
              </a:rPr>
              <a:t>  }</a:t>
            </a:r>
          </a:p>
          <a:p>
            <a:pPr marL="0" indent="0">
              <a:buNone/>
            </a:pPr>
            <a:r>
              <a:rPr lang="en-US" sz="900" b="1" dirty="0" smtClean="0">
                <a:latin typeface="Courier New"/>
                <a:cs typeface="Courier New"/>
              </a:rPr>
              <a:t>}</a:t>
            </a:r>
            <a:endParaRPr lang="en-US" sz="900" b="1" dirty="0">
              <a:latin typeface="Courier New"/>
              <a:cs typeface="Courier New"/>
            </a:endParaRPr>
          </a:p>
        </p:txBody>
      </p:sp>
    </p:spTree>
    <p:extLst>
      <p:ext uri="{BB962C8B-B14F-4D97-AF65-F5344CB8AC3E}">
        <p14:creationId xmlns:p14="http://schemas.microsoft.com/office/powerpoint/2010/main" val="157540518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4"/>
          <p:cNvSpPr>
            <a:spLocks noGrp="1" noChangeArrowheads="1"/>
          </p:cNvSpPr>
          <p:nvPr>
            <p:ph type="title"/>
          </p:nvPr>
        </p:nvSpPr>
        <p:spPr/>
        <p:txBody>
          <a:bodyPr/>
          <a:lstStyle/>
          <a:p>
            <a:pPr eaLnBrk="1" hangingPunct="1"/>
            <a:r>
              <a:rPr lang="en-US" sz="3600">
                <a:latin typeface="Arial" charset="0"/>
                <a:ea typeface="ＭＳ Ｐゴシック" charset="0"/>
                <a:cs typeface="ＭＳ Ｐゴシック" charset="0"/>
              </a:rPr>
              <a:t>Push, not Pull</a:t>
            </a:r>
          </a:p>
        </p:txBody>
      </p:sp>
      <p:sp>
        <p:nvSpPr>
          <p:cNvPr id="48130" name="Rectangle 5"/>
          <p:cNvSpPr>
            <a:spLocks noGrp="1" noChangeArrowheads="1"/>
          </p:cNvSpPr>
          <p:nvPr>
            <p:ph type="body" idx="1"/>
          </p:nvPr>
        </p:nvSpPr>
        <p:spPr/>
        <p:txBody>
          <a:bodyPr/>
          <a:lstStyle/>
          <a:p>
            <a:pPr eaLnBrk="1" hangingPunct="1"/>
            <a:r>
              <a:rPr lang="en-US" sz="2800">
                <a:latin typeface="Arial" charset="0"/>
                <a:ea typeface="ＭＳ Ｐゴシック" charset="0"/>
                <a:cs typeface="ＭＳ Ｐゴシック" charset="0"/>
              </a:rPr>
              <a:t>Start with no guarantees about delivery</a:t>
            </a:r>
          </a:p>
          <a:p>
            <a:pPr eaLnBrk="1" hangingPunct="1"/>
            <a:r>
              <a:rPr lang="en-US" sz="2800">
                <a:latin typeface="Arial" charset="0"/>
                <a:ea typeface="ＭＳ Ｐゴシック" charset="0"/>
                <a:cs typeface="ＭＳ Ｐゴシック" charset="0"/>
              </a:rPr>
              <a:t>Add guarantees only where you need them</a:t>
            </a:r>
          </a:p>
          <a:p>
            <a:pPr eaLnBrk="1" hangingPunct="1"/>
            <a:r>
              <a:rPr lang="en-US" sz="2800">
                <a:latin typeface="Arial" charset="0"/>
                <a:ea typeface="ＭＳ Ｐゴシック" charset="0"/>
                <a:cs typeface="ＭＳ Ｐゴシック" charset="0"/>
              </a:rPr>
              <a:t>Retry until you get the answer you expect</a:t>
            </a:r>
          </a:p>
          <a:p>
            <a:pPr eaLnBrk="1" hangingPunct="1"/>
            <a:r>
              <a:rPr lang="en-US" sz="2800">
                <a:latin typeface="Arial" charset="0"/>
                <a:ea typeface="ＭＳ Ｐゴシック" charset="0"/>
                <a:cs typeface="ＭＳ Ｐゴシック" charset="0"/>
              </a:rPr>
              <a:t>Switch your actor to a "nominal" state at that point</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p:cNvSpPr>
            <a:spLocks noGrp="1"/>
          </p:cNvSpPr>
          <p:nvPr>
            <p:ph type="title"/>
          </p:nvPr>
        </p:nvSpPr>
        <p:spPr/>
        <p:txBody>
          <a:bodyPr/>
          <a:lstStyle/>
          <a:p>
            <a:pPr eaLnBrk="1" hangingPunct="1"/>
            <a:r>
              <a:rPr lang="en-US" sz="3600">
                <a:latin typeface="Arial" charset="0"/>
                <a:ea typeface="ＭＳ Ｐゴシック" charset="0"/>
                <a:cs typeface="ＭＳ Ｐゴシック" charset="0"/>
              </a:rPr>
              <a:t>Groundwork: What Are Actors?</a:t>
            </a:r>
          </a:p>
        </p:txBody>
      </p:sp>
      <p:sp>
        <p:nvSpPr>
          <p:cNvPr id="6146" name="Content Placeholder 2"/>
          <p:cNvSpPr>
            <a:spLocks noGrp="1"/>
          </p:cNvSpPr>
          <p:nvPr>
            <p:ph sz="half" idx="1"/>
          </p:nvPr>
        </p:nvSpPr>
        <p:spPr/>
        <p:txBody>
          <a:bodyPr/>
          <a:lstStyle/>
          <a:p>
            <a:pPr eaLnBrk="1" hangingPunct="1"/>
            <a:r>
              <a:rPr lang="en-US">
                <a:latin typeface="Arial" charset="0"/>
                <a:ea typeface="ＭＳ Ｐゴシック" charset="0"/>
                <a:cs typeface="ＭＳ Ｐゴシック" charset="0"/>
              </a:rPr>
              <a:t>Concurrent, lightweight processes that communicate through asynchronous message passing</a:t>
            </a:r>
          </a:p>
          <a:p>
            <a:pPr eaLnBrk="1" hangingPunct="1"/>
            <a:r>
              <a:rPr lang="en-US">
                <a:latin typeface="Arial" charset="0"/>
                <a:ea typeface="ＭＳ Ｐゴシック" charset="0"/>
                <a:cs typeface="ＭＳ Ｐゴシック" charset="0"/>
              </a:rPr>
              <a:t>Isolation of state, no internal concurrency</a:t>
            </a:r>
          </a:p>
        </p:txBody>
      </p:sp>
      <p:pic>
        <p:nvPicPr>
          <p:cNvPr id="6147" name="Content Placeholder 1" descr="actors.png"/>
          <p:cNvPicPr preferRelativeResize="0">
            <a:picLocks noGrp="1"/>
          </p:cNvPicPr>
          <p:nvPr>
            <p:ph sz="half" idx="2"/>
          </p:nvPr>
        </p:nvPicPr>
        <p:blipFill>
          <a:blip r:embed="rId2">
            <a:extLst>
              <a:ext uri="{28A0092B-C50C-407E-A947-70E740481C1C}">
                <a14:useLocalDpi xmlns:a14="http://schemas.microsoft.com/office/drawing/2010/main" val="0"/>
              </a:ext>
            </a:extLst>
          </a:blip>
          <a:srcRect l="-8842" t="-46587" r="-4558" b="-60042"/>
          <a:stretch>
            <a:fillRect/>
          </a:stretch>
        </p:blipFill>
        <p:spPr>
          <a:xfrm rot="5400000">
            <a:off x="4228306" y="2089944"/>
            <a:ext cx="3979863" cy="3768725"/>
          </a:xfrm>
        </p:spPr>
      </p:pic>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4"/>
          <p:cNvSpPr>
            <a:spLocks noGrp="1" noChangeArrowheads="1"/>
          </p:cNvSpPr>
          <p:nvPr>
            <p:ph type="title"/>
          </p:nvPr>
        </p:nvSpPr>
        <p:spPr/>
        <p:txBody>
          <a:bodyPr/>
          <a:lstStyle/>
          <a:p>
            <a:pPr eaLnBrk="1" hangingPunct="1"/>
            <a:r>
              <a:rPr lang="en-US" sz="3600">
                <a:latin typeface="Arial" charset="0"/>
                <a:ea typeface="ＭＳ Ｐゴシック" charset="0"/>
                <a:cs typeface="ＭＳ Ｐゴシック" charset="0"/>
              </a:rPr>
              <a:t>Takeaway</a:t>
            </a:r>
          </a:p>
        </p:txBody>
      </p:sp>
      <p:sp>
        <p:nvSpPr>
          <p:cNvPr id="50178" name="Rectangle 5"/>
          <p:cNvSpPr>
            <a:spLocks noGrp="1" noChangeArrowheads="1"/>
          </p:cNvSpPr>
          <p:nvPr>
            <p:ph type="body" idx="1"/>
          </p:nvPr>
        </p:nvSpPr>
        <p:spPr/>
        <p:txBody>
          <a:bodyPr/>
          <a:lstStyle/>
          <a:p>
            <a:pPr eaLnBrk="1" hangingPunct="1"/>
            <a:r>
              <a:rPr lang="en-US" sz="2800">
                <a:latin typeface="Arial" charset="0"/>
                <a:ea typeface="ＭＳ Ｐゴシック" charset="0"/>
                <a:cs typeface="ＭＳ Ｐゴシック" charset="0"/>
              </a:rPr>
              <a:t>Find ways to ensure that your actors remain asynchronous and non-blocking</a:t>
            </a:r>
          </a:p>
          <a:p>
            <a:pPr eaLnBrk="1" hangingPunct="1"/>
            <a:r>
              <a:rPr lang="en-US" sz="2800">
                <a:latin typeface="Arial" charset="0"/>
                <a:ea typeface="ＭＳ Ｐゴシック" charset="0"/>
                <a:cs typeface="ＭＳ Ｐゴシック" charset="0"/>
              </a:rPr>
              <a:t>Avoid making your actors wait for anything while handling a message</a:t>
            </a: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4"/>
          <p:cNvSpPr>
            <a:spLocks noGrp="1" noChangeArrowheads="1"/>
          </p:cNvSpPr>
          <p:nvPr>
            <p:ph type="title"/>
          </p:nvPr>
        </p:nvSpPr>
        <p:spPr/>
        <p:txBody>
          <a:bodyPr/>
          <a:lstStyle/>
          <a:p>
            <a:pPr eaLnBrk="1" hangingPunct="1"/>
            <a:r>
              <a:rPr lang="en-US" sz="3600">
                <a:latin typeface="Arial" charset="0"/>
                <a:ea typeface="ＭＳ Ｐゴシック" charset="0"/>
                <a:cs typeface="ＭＳ Ｐゴシック" charset="0"/>
              </a:rPr>
              <a:t>RULE</a:t>
            </a:r>
          </a:p>
        </p:txBody>
      </p:sp>
      <p:sp>
        <p:nvSpPr>
          <p:cNvPr id="52226" name="Rectangle 5"/>
          <p:cNvSpPr>
            <a:spLocks noGrp="1" noChangeArrowheads="1"/>
          </p:cNvSpPr>
          <p:nvPr>
            <p:ph type="body" idx="1"/>
          </p:nvPr>
        </p:nvSpPr>
        <p:spPr/>
        <p:txBody>
          <a:bodyPr/>
          <a:lstStyle/>
          <a:p>
            <a:pPr marL="0" indent="0" algn="ctr" eaLnBrk="1" hangingPunct="1">
              <a:buFontTx/>
              <a:buNone/>
            </a:pPr>
            <a:endParaRPr lang="en-US" sz="2800">
              <a:latin typeface="Arial" charset="0"/>
              <a:ea typeface="ＭＳ Ｐゴシック" charset="0"/>
              <a:cs typeface="ＭＳ Ｐゴシック" charset="0"/>
            </a:endParaRPr>
          </a:p>
          <a:p>
            <a:pPr marL="0" indent="0" algn="ctr" eaLnBrk="1" hangingPunct="1">
              <a:buFontTx/>
              <a:buNone/>
            </a:pPr>
            <a:endParaRPr lang="en-US" sz="2800">
              <a:latin typeface="Arial" charset="0"/>
              <a:ea typeface="ＭＳ Ｐゴシック" charset="0"/>
              <a:cs typeface="ＭＳ Ｐゴシック" charset="0"/>
            </a:endParaRPr>
          </a:p>
          <a:p>
            <a:pPr marL="0" indent="0" algn="ctr" eaLnBrk="1" hangingPunct="1">
              <a:buFontTx/>
              <a:buNone/>
            </a:pPr>
            <a:endParaRPr lang="en-US" sz="2800">
              <a:latin typeface="Arial" charset="0"/>
              <a:ea typeface="ＭＳ Ｐゴシック" charset="0"/>
              <a:cs typeface="ＭＳ Ｐゴシック" charset="0"/>
            </a:endParaRPr>
          </a:p>
          <a:p>
            <a:pPr marL="0" indent="0" algn="ctr" eaLnBrk="1" hangingPunct="1">
              <a:buFontTx/>
              <a:buNone/>
            </a:pPr>
            <a:r>
              <a:rPr lang="en-US">
                <a:latin typeface="Engravers MT" charset="0"/>
                <a:ea typeface="ＭＳ Ｐゴシック" charset="0"/>
                <a:cs typeface="ＭＳ Ｐゴシック" charset="0"/>
              </a:rPr>
              <a:t>Thou Shalt Not Optimize Prematurely</a:t>
            </a: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4"/>
          <p:cNvSpPr>
            <a:spLocks noGrp="1" noChangeArrowheads="1"/>
          </p:cNvSpPr>
          <p:nvPr>
            <p:ph type="title"/>
          </p:nvPr>
        </p:nvSpPr>
        <p:spPr/>
        <p:txBody>
          <a:bodyPr/>
          <a:lstStyle/>
          <a:p>
            <a:pPr eaLnBrk="1" hangingPunct="1"/>
            <a:r>
              <a:rPr lang="en-US" sz="3600">
                <a:latin typeface="Arial" charset="0"/>
                <a:ea typeface="ＭＳ Ｐゴシック" charset="0"/>
                <a:cs typeface="ＭＳ Ｐゴシック" charset="0"/>
              </a:rPr>
              <a:t>Start Simple</a:t>
            </a:r>
          </a:p>
        </p:txBody>
      </p:sp>
      <p:sp>
        <p:nvSpPr>
          <p:cNvPr id="53250" name="Rectangle 5"/>
          <p:cNvSpPr>
            <a:spLocks noGrp="1" noChangeArrowheads="1"/>
          </p:cNvSpPr>
          <p:nvPr>
            <p:ph type="body" idx="1"/>
          </p:nvPr>
        </p:nvSpPr>
        <p:spPr/>
        <p:txBody>
          <a:bodyPr/>
          <a:lstStyle/>
          <a:p>
            <a:pPr eaLnBrk="1" hangingPunct="1"/>
            <a:r>
              <a:rPr lang="en-US" sz="2800">
                <a:latin typeface="Arial" charset="0"/>
                <a:ea typeface="ＭＳ Ｐゴシック" charset="0"/>
                <a:cs typeface="ＭＳ Ｐゴシック" charset="0"/>
              </a:rPr>
              <a:t>Make Donald Knuth happy</a:t>
            </a:r>
          </a:p>
          <a:p>
            <a:pPr eaLnBrk="1" hangingPunct="1"/>
            <a:r>
              <a:rPr lang="en-US" sz="2800">
                <a:latin typeface="Arial" charset="0"/>
                <a:ea typeface="ＭＳ Ｐゴシック" charset="0"/>
                <a:cs typeface="ＭＳ Ｐゴシック" charset="0"/>
              </a:rPr>
              <a:t>Start with a simple configuration and profile</a:t>
            </a:r>
          </a:p>
          <a:p>
            <a:pPr eaLnBrk="1" hangingPunct="1"/>
            <a:r>
              <a:rPr lang="en-US" sz="2800">
                <a:latin typeface="Arial" charset="0"/>
                <a:ea typeface="ＭＳ Ｐゴシック" charset="0"/>
                <a:cs typeface="ＭＳ Ｐゴシック" charset="0"/>
              </a:rPr>
              <a:t>Do not parallelize until you know you need to and where</a:t>
            </a: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4"/>
          <p:cNvSpPr>
            <a:spLocks noGrp="1" noChangeArrowheads="1"/>
          </p:cNvSpPr>
          <p:nvPr>
            <p:ph type="title"/>
          </p:nvPr>
        </p:nvSpPr>
        <p:spPr/>
        <p:txBody>
          <a:bodyPr/>
          <a:lstStyle/>
          <a:p>
            <a:pPr eaLnBrk="1" hangingPunct="1"/>
            <a:r>
              <a:rPr lang="en-US" sz="3600">
                <a:latin typeface="Arial" charset="0"/>
                <a:ea typeface="ＭＳ Ｐゴシック" charset="0"/>
                <a:cs typeface="ＭＳ Ｐゴシック" charset="0"/>
              </a:rPr>
              <a:t>Initial Focus</a:t>
            </a:r>
          </a:p>
        </p:txBody>
      </p:sp>
      <p:sp>
        <p:nvSpPr>
          <p:cNvPr id="55298" name="Rectangle 5"/>
          <p:cNvSpPr>
            <a:spLocks noGrp="1" noChangeArrowheads="1"/>
          </p:cNvSpPr>
          <p:nvPr>
            <p:ph type="body" idx="1"/>
          </p:nvPr>
        </p:nvSpPr>
        <p:spPr/>
        <p:txBody>
          <a:bodyPr/>
          <a:lstStyle/>
          <a:p>
            <a:pPr eaLnBrk="1" hangingPunct="1"/>
            <a:r>
              <a:rPr lang="en-US" sz="2800">
                <a:latin typeface="Arial" charset="0"/>
                <a:ea typeface="ＭＳ Ｐゴシック" charset="0"/>
                <a:cs typeface="ＭＳ Ｐゴシック" charset="0"/>
              </a:rPr>
              <a:t>Deterministic</a:t>
            </a:r>
          </a:p>
          <a:p>
            <a:pPr eaLnBrk="1" hangingPunct="1"/>
            <a:r>
              <a:rPr lang="en-US" sz="2800">
                <a:latin typeface="Arial" charset="0"/>
                <a:ea typeface="ＭＳ Ｐゴシック" charset="0"/>
                <a:cs typeface="ＭＳ Ｐゴシック" charset="0"/>
              </a:rPr>
              <a:t>Declarative</a:t>
            </a:r>
          </a:p>
          <a:p>
            <a:pPr eaLnBrk="1" hangingPunct="1"/>
            <a:r>
              <a:rPr lang="en-US" sz="2800">
                <a:latin typeface="Arial" charset="0"/>
                <a:ea typeface="ＭＳ Ｐゴシック" charset="0"/>
                <a:cs typeface="ＭＳ Ｐゴシック" charset="0"/>
              </a:rPr>
              <a:t>Immutable</a:t>
            </a: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4"/>
          <p:cNvSpPr>
            <a:spLocks noGrp="1" noChangeArrowheads="1"/>
          </p:cNvSpPr>
          <p:nvPr>
            <p:ph type="title"/>
          </p:nvPr>
        </p:nvSpPr>
        <p:spPr/>
        <p:txBody>
          <a:bodyPr/>
          <a:lstStyle/>
          <a:p>
            <a:pPr eaLnBrk="1" hangingPunct="1"/>
            <a:r>
              <a:rPr lang="en-US" sz="3600">
                <a:latin typeface="Arial" charset="0"/>
                <a:ea typeface="ＭＳ Ｐゴシック" charset="0"/>
                <a:cs typeface="ＭＳ Ｐゴシック" charset="0"/>
              </a:rPr>
              <a:t>Advice from Jonas Bonér</a:t>
            </a:r>
          </a:p>
        </p:txBody>
      </p:sp>
      <p:sp>
        <p:nvSpPr>
          <p:cNvPr id="57346" name="Rectangle 5"/>
          <p:cNvSpPr>
            <a:spLocks noGrp="1" noChangeArrowheads="1"/>
          </p:cNvSpPr>
          <p:nvPr>
            <p:ph type="body" idx="1"/>
          </p:nvPr>
        </p:nvSpPr>
        <p:spPr>
          <a:xfrm>
            <a:off x="685800" y="1981200"/>
            <a:ext cx="4343400" cy="4572000"/>
          </a:xfrm>
        </p:spPr>
        <p:txBody>
          <a:bodyPr/>
          <a:lstStyle/>
          <a:p>
            <a:pPr eaLnBrk="1" hangingPunct="1"/>
            <a:r>
              <a:rPr lang="en-US" sz="2800">
                <a:latin typeface="Arial" charset="0"/>
                <a:ea typeface="ＭＳ Ｐゴシック" charset="0"/>
                <a:cs typeface="ＭＳ Ｐゴシック" charset="0"/>
              </a:rPr>
              <a:t>Layer in complexity</a:t>
            </a:r>
          </a:p>
          <a:p>
            <a:pPr eaLnBrk="1" hangingPunct="1"/>
            <a:r>
              <a:rPr lang="en-US" sz="2800">
                <a:latin typeface="Arial" charset="0"/>
                <a:ea typeface="ＭＳ Ｐゴシック" charset="0"/>
                <a:cs typeface="ＭＳ Ｐゴシック" charset="0"/>
              </a:rPr>
              <a:t>Add indeterminism (actors and agents)</a:t>
            </a:r>
          </a:p>
          <a:p>
            <a:pPr eaLnBrk="1" hangingPunct="1"/>
            <a:r>
              <a:rPr lang="en-US" sz="2800">
                <a:latin typeface="Arial" charset="0"/>
                <a:ea typeface="ＭＳ Ｐゴシック" charset="0"/>
                <a:cs typeface="ＭＳ Ｐゴシック" charset="0"/>
              </a:rPr>
              <a:t>Add mutability in hot spots (CAS and STM)</a:t>
            </a:r>
          </a:p>
          <a:p>
            <a:pPr eaLnBrk="1" hangingPunct="1"/>
            <a:r>
              <a:rPr lang="en-US" sz="2800">
                <a:latin typeface="Arial" charset="0"/>
                <a:ea typeface="ＭＳ Ｐゴシック" charset="0"/>
                <a:cs typeface="ＭＳ Ｐゴシック" charset="0"/>
              </a:rPr>
              <a:t>Add explicit locking and threads</a:t>
            </a:r>
          </a:p>
        </p:txBody>
      </p:sp>
      <p:pic>
        <p:nvPicPr>
          <p:cNvPr id="57347" name="Picture 1" descr="jonas.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981200"/>
            <a:ext cx="274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8" name="TextBox 2"/>
          <p:cNvSpPr txBox="1">
            <a:spLocks noChangeArrowheads="1"/>
          </p:cNvSpPr>
          <p:nvPr/>
        </p:nvSpPr>
        <p:spPr bwMode="auto">
          <a:xfrm>
            <a:off x="5715000" y="6172200"/>
            <a:ext cx="29130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000"/>
              <a:t>Photo courtesy of Brian Clapper, NE Scala 2011</a:t>
            </a: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4"/>
          <p:cNvSpPr>
            <a:spLocks noGrp="1" noChangeArrowheads="1"/>
          </p:cNvSpPr>
          <p:nvPr>
            <p:ph type="title"/>
          </p:nvPr>
        </p:nvSpPr>
        <p:spPr/>
        <p:txBody>
          <a:bodyPr/>
          <a:lstStyle/>
          <a:p>
            <a:pPr eaLnBrk="1" hangingPunct="1"/>
            <a:r>
              <a:rPr lang="en-US" sz="3600">
                <a:latin typeface="Arial" charset="0"/>
                <a:ea typeface="ＭＳ Ｐゴシック" charset="0"/>
                <a:cs typeface="ＭＳ Ｐゴシック" charset="0"/>
              </a:rPr>
              <a:t>Prepare for Race Conditions</a:t>
            </a:r>
          </a:p>
        </p:txBody>
      </p:sp>
      <p:sp>
        <p:nvSpPr>
          <p:cNvPr id="59394" name="Rectangle 5"/>
          <p:cNvSpPr>
            <a:spLocks noGrp="1" noChangeArrowheads="1"/>
          </p:cNvSpPr>
          <p:nvPr>
            <p:ph type="body" idx="1"/>
          </p:nvPr>
        </p:nvSpPr>
        <p:spPr/>
        <p:txBody>
          <a:bodyPr/>
          <a:lstStyle/>
          <a:p>
            <a:pPr eaLnBrk="1" hangingPunct="1"/>
            <a:r>
              <a:rPr lang="en-US" sz="2800">
                <a:latin typeface="Arial" charset="0"/>
                <a:ea typeface="ＭＳ Ｐゴシック" charset="0"/>
                <a:cs typeface="ＭＳ Ｐゴシック" charset="0"/>
              </a:rPr>
              <a:t>Write actor code to be agnostic of time and order</a:t>
            </a:r>
          </a:p>
          <a:p>
            <a:pPr eaLnBrk="1" hangingPunct="1"/>
            <a:r>
              <a:rPr lang="en-US" sz="2800">
                <a:latin typeface="Arial" charset="0"/>
                <a:ea typeface="ＭＳ Ｐゴシック" charset="0"/>
                <a:cs typeface="ＭＳ Ｐゴシック" charset="0"/>
              </a:rPr>
              <a:t>Actors should only care about now, not that something happened before it</a:t>
            </a:r>
          </a:p>
          <a:p>
            <a:pPr eaLnBrk="1" hangingPunct="1"/>
            <a:r>
              <a:rPr lang="en-US" sz="2800">
                <a:latin typeface="Arial" charset="0"/>
                <a:ea typeface="ＭＳ Ｐゴシック" charset="0"/>
                <a:cs typeface="ＭＳ Ｐゴシック" charset="0"/>
              </a:rPr>
              <a:t>Actors can "become" or represent state machines to represent transitions</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4"/>
          <p:cNvSpPr>
            <a:spLocks noGrp="1" noChangeArrowheads="1"/>
          </p:cNvSpPr>
          <p:nvPr>
            <p:ph type="title"/>
          </p:nvPr>
        </p:nvSpPr>
        <p:spPr/>
        <p:txBody>
          <a:bodyPr/>
          <a:lstStyle/>
          <a:p>
            <a:pPr eaLnBrk="1" hangingPunct="1"/>
            <a:r>
              <a:rPr lang="en-US" sz="3600">
                <a:latin typeface="Arial" charset="0"/>
                <a:ea typeface="ＭＳ Ｐゴシック" charset="0"/>
                <a:cs typeface="ＭＳ Ｐゴシック" charset="0"/>
              </a:rPr>
              <a:t>Beware the Thundering Herd</a:t>
            </a:r>
          </a:p>
        </p:txBody>
      </p:sp>
      <p:sp>
        <p:nvSpPr>
          <p:cNvPr id="61442" name="Rectangle 5"/>
          <p:cNvSpPr>
            <a:spLocks noGrp="1" noChangeArrowheads="1"/>
          </p:cNvSpPr>
          <p:nvPr>
            <p:ph type="body" idx="1"/>
          </p:nvPr>
        </p:nvSpPr>
        <p:spPr/>
        <p:txBody>
          <a:bodyPr/>
          <a:lstStyle/>
          <a:p>
            <a:pPr eaLnBrk="1" hangingPunct="1"/>
            <a:r>
              <a:rPr lang="en-US" sz="2800">
                <a:latin typeface="Arial" charset="0"/>
                <a:ea typeface="ＭＳ Ｐゴシック" charset="0"/>
                <a:cs typeface="ＭＳ Ｐゴシック" charset="0"/>
              </a:rPr>
              <a:t>Actor systems can be overwhelmed by "storms" of messages flying about</a:t>
            </a:r>
          </a:p>
          <a:p>
            <a:pPr eaLnBrk="1" hangingPunct="1"/>
            <a:r>
              <a:rPr lang="en-US" sz="2800">
                <a:latin typeface="Arial" charset="0"/>
                <a:ea typeface="ＭＳ Ｐゴシック" charset="0"/>
                <a:cs typeface="ＭＳ Ｐゴシック" charset="0"/>
              </a:rPr>
              <a:t>Do not pass generic messages that apply to many actors, be specific</a:t>
            </a:r>
          </a:p>
          <a:p>
            <a:pPr eaLnBrk="1" hangingPunct="1"/>
            <a:r>
              <a:rPr lang="en-US" sz="2800">
                <a:latin typeface="Arial" charset="0"/>
                <a:ea typeface="ＭＳ Ｐゴシック" charset="0"/>
                <a:cs typeface="ＭＳ Ｐゴシック" charset="0"/>
              </a:rPr>
              <a:t>Dampen actor messages if the exact same message is being handled repeatedly within a certain timeframe</a:t>
            </a:r>
          </a:p>
          <a:p>
            <a:pPr eaLnBrk="1" hangingPunct="1"/>
            <a:r>
              <a:rPr lang="en-US" sz="2800">
                <a:latin typeface="Arial" charset="0"/>
                <a:ea typeface="ＭＳ Ｐゴシック" charset="0"/>
                <a:cs typeface="ＭＳ Ｐゴシック" charset="0"/>
              </a:rPr>
              <a:t>Tune your dispatchers and mailboxes</a:t>
            </a:r>
          </a:p>
          <a:p>
            <a:pPr lvl="1" eaLnBrk="1" hangingPunct="1"/>
            <a:r>
              <a:rPr lang="en-US" sz="2400">
                <a:latin typeface="Arial" charset="0"/>
                <a:ea typeface="ＭＳ Ｐゴシック" charset="0"/>
                <a:cs typeface="ＭＳ Ｐゴシック" charset="0"/>
              </a:rPr>
              <a:t>Back-off policies</a:t>
            </a:r>
          </a:p>
          <a:p>
            <a:pPr lvl="1" eaLnBrk="1" hangingPunct="1"/>
            <a:r>
              <a:rPr lang="en-US" sz="2400">
                <a:latin typeface="Arial" charset="0"/>
                <a:ea typeface="ＭＳ Ｐゴシック" charset="0"/>
                <a:cs typeface="ＭＳ Ｐゴシック" charset="0"/>
              </a:rPr>
              <a:t>Queue sizes</a:t>
            </a: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4"/>
          <p:cNvSpPr>
            <a:spLocks noGrp="1" noChangeArrowheads="1"/>
          </p:cNvSpPr>
          <p:nvPr>
            <p:ph type="title"/>
          </p:nvPr>
        </p:nvSpPr>
        <p:spPr/>
        <p:txBody>
          <a:bodyPr/>
          <a:lstStyle/>
          <a:p>
            <a:pPr eaLnBrk="1" hangingPunct="1"/>
            <a:r>
              <a:rPr lang="en-US" sz="3600">
                <a:latin typeface="Arial" charset="0"/>
                <a:ea typeface="ＭＳ Ｐゴシック" charset="0"/>
                <a:cs typeface="ＭＳ Ｐゴシック" charset="0"/>
              </a:rPr>
              <a:t>Takeaway</a:t>
            </a:r>
          </a:p>
        </p:txBody>
      </p:sp>
      <p:sp>
        <p:nvSpPr>
          <p:cNvPr id="63490" name="Rectangle 5"/>
          <p:cNvSpPr>
            <a:spLocks noGrp="1" noChangeArrowheads="1"/>
          </p:cNvSpPr>
          <p:nvPr>
            <p:ph type="body" idx="1"/>
          </p:nvPr>
        </p:nvSpPr>
        <p:spPr/>
        <p:txBody>
          <a:bodyPr/>
          <a:lstStyle/>
          <a:p>
            <a:pPr eaLnBrk="1" hangingPunct="1"/>
            <a:r>
              <a:rPr lang="en-US" sz="2800">
                <a:latin typeface="Arial" charset="0"/>
                <a:ea typeface="ＭＳ Ｐゴシック" charset="0"/>
                <a:cs typeface="ＭＳ Ｐゴシック" charset="0"/>
              </a:rPr>
              <a:t>Start by creating code that is not actor based</a:t>
            </a:r>
          </a:p>
          <a:p>
            <a:pPr eaLnBrk="1" hangingPunct="1"/>
            <a:r>
              <a:rPr lang="en-US" sz="2800">
                <a:latin typeface="Arial" charset="0"/>
                <a:ea typeface="ＭＳ Ｐゴシック" charset="0"/>
                <a:cs typeface="ＭＳ Ｐゴシック" charset="0"/>
              </a:rPr>
              <a:t>Layer in complexity as you go</a:t>
            </a: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4"/>
          <p:cNvSpPr>
            <a:spLocks noGrp="1" noChangeArrowheads="1"/>
          </p:cNvSpPr>
          <p:nvPr>
            <p:ph type="title"/>
          </p:nvPr>
        </p:nvSpPr>
        <p:spPr/>
        <p:txBody>
          <a:bodyPr/>
          <a:lstStyle/>
          <a:p>
            <a:pPr eaLnBrk="1" hangingPunct="1"/>
            <a:r>
              <a:rPr lang="en-US" sz="3600">
                <a:latin typeface="Arial" charset="0"/>
                <a:ea typeface="ＭＳ Ｐゴシック" charset="0"/>
                <a:cs typeface="ＭＳ Ｐゴシック" charset="0"/>
              </a:rPr>
              <a:t>RULE</a:t>
            </a:r>
          </a:p>
        </p:txBody>
      </p:sp>
      <p:sp>
        <p:nvSpPr>
          <p:cNvPr id="65538" name="Rectangle 5"/>
          <p:cNvSpPr>
            <a:spLocks noGrp="1" noChangeArrowheads="1"/>
          </p:cNvSpPr>
          <p:nvPr>
            <p:ph type="body" idx="1"/>
          </p:nvPr>
        </p:nvSpPr>
        <p:spPr/>
        <p:txBody>
          <a:bodyPr/>
          <a:lstStyle/>
          <a:p>
            <a:pPr marL="0" indent="0" algn="ctr" eaLnBrk="1" hangingPunct="1">
              <a:buFontTx/>
              <a:buNone/>
            </a:pPr>
            <a:endParaRPr lang="en-US" sz="2800">
              <a:latin typeface="Arial" charset="0"/>
              <a:ea typeface="ＭＳ Ｐゴシック" charset="0"/>
              <a:cs typeface="ＭＳ Ｐゴシック" charset="0"/>
            </a:endParaRPr>
          </a:p>
          <a:p>
            <a:pPr marL="0" indent="0" algn="ctr" eaLnBrk="1" hangingPunct="1">
              <a:buFontTx/>
              <a:buNone/>
            </a:pPr>
            <a:endParaRPr lang="en-US" sz="2800">
              <a:latin typeface="Arial" charset="0"/>
              <a:ea typeface="ＭＳ Ｐゴシック" charset="0"/>
              <a:cs typeface="ＭＳ Ｐゴシック" charset="0"/>
            </a:endParaRPr>
          </a:p>
          <a:p>
            <a:pPr marL="0" indent="0" algn="ctr" eaLnBrk="1" hangingPunct="1">
              <a:buFontTx/>
              <a:buNone/>
            </a:pPr>
            <a:endParaRPr lang="en-US" sz="2800">
              <a:latin typeface="Arial" charset="0"/>
              <a:ea typeface="ＭＳ Ｐゴシック" charset="0"/>
              <a:cs typeface="ＭＳ Ｐゴシック" charset="0"/>
            </a:endParaRPr>
          </a:p>
          <a:p>
            <a:pPr marL="0" indent="0" algn="ctr" eaLnBrk="1" hangingPunct="1">
              <a:buFontTx/>
              <a:buNone/>
            </a:pPr>
            <a:r>
              <a:rPr lang="en-US">
                <a:latin typeface="Engravers MT" charset="0"/>
                <a:ea typeface="ＭＳ Ｐゴシック" charset="0"/>
                <a:cs typeface="ＭＳ Ｐゴシック" charset="0"/>
              </a:rPr>
              <a:t>Be Explicit in your intent</a:t>
            </a: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4"/>
          <p:cNvSpPr>
            <a:spLocks noGrp="1" noChangeArrowheads="1"/>
          </p:cNvSpPr>
          <p:nvPr>
            <p:ph type="title"/>
          </p:nvPr>
        </p:nvSpPr>
        <p:spPr/>
        <p:txBody>
          <a:bodyPr/>
          <a:lstStyle/>
          <a:p>
            <a:pPr eaLnBrk="1" hangingPunct="1"/>
            <a:r>
              <a:rPr lang="en-US" sz="3600">
                <a:latin typeface="Arial" charset="0"/>
                <a:ea typeface="ＭＳ Ｐゴシック" charset="0"/>
                <a:cs typeface="ＭＳ Ｐゴシック" charset="0"/>
              </a:rPr>
              <a:t>Name Your Actors</a:t>
            </a:r>
          </a:p>
        </p:txBody>
      </p:sp>
      <p:sp>
        <p:nvSpPr>
          <p:cNvPr id="66562" name="Rectangle 5"/>
          <p:cNvSpPr>
            <a:spLocks noGrp="1" noChangeArrowheads="1"/>
          </p:cNvSpPr>
          <p:nvPr>
            <p:ph type="body" idx="1"/>
          </p:nvPr>
        </p:nvSpPr>
        <p:spPr/>
        <p:txBody>
          <a:bodyPr/>
          <a:lstStyle/>
          <a:p>
            <a:pPr eaLnBrk="1" hangingPunct="1"/>
            <a:r>
              <a:rPr lang="en-US" sz="2800">
                <a:latin typeface="Arial" charset="0"/>
                <a:ea typeface="ＭＳ Ｐゴシック" charset="0"/>
                <a:cs typeface="ＭＳ Ｐゴシック" charset="0"/>
              </a:rPr>
              <a:t>Allows for external configuration</a:t>
            </a:r>
          </a:p>
          <a:p>
            <a:pPr eaLnBrk="1" hangingPunct="1"/>
            <a:r>
              <a:rPr lang="en-US" sz="2800">
                <a:latin typeface="Arial" charset="0"/>
                <a:ea typeface="ＭＳ Ｐゴシック" charset="0"/>
                <a:cs typeface="ＭＳ Ｐゴシック" charset="0"/>
              </a:rPr>
              <a:t>Allows for lookup</a:t>
            </a:r>
          </a:p>
          <a:p>
            <a:pPr eaLnBrk="1" hangingPunct="1"/>
            <a:r>
              <a:rPr lang="en-US" sz="2800">
                <a:latin typeface="Arial" charset="0"/>
                <a:ea typeface="ＭＳ Ｐゴシック" charset="0"/>
                <a:cs typeface="ＭＳ Ｐゴシック" charset="0"/>
              </a:rPr>
              <a:t>Better semantic logging</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p:txBody>
          <a:bodyPr/>
          <a:lstStyle/>
          <a:p>
            <a:pPr eaLnBrk="1" hangingPunct="1"/>
            <a:r>
              <a:rPr lang="en-US" sz="3600">
                <a:latin typeface="Arial" charset="0"/>
                <a:ea typeface="ＭＳ Ｐゴシック" charset="0"/>
                <a:cs typeface="ＭＳ Ｐゴシック" charset="0"/>
              </a:rPr>
              <a:t>Akka Actor Code</a:t>
            </a:r>
          </a:p>
        </p:txBody>
      </p:sp>
      <p:sp>
        <p:nvSpPr>
          <p:cNvPr id="7170" name="Content Placeholder 2"/>
          <p:cNvSpPr>
            <a:spLocks noGrp="1"/>
          </p:cNvSpPr>
          <p:nvPr>
            <p:ph idx="1"/>
          </p:nvPr>
        </p:nvSpPr>
        <p:spPr/>
        <p:txBody>
          <a:bodyPr/>
          <a:lstStyle/>
          <a:p>
            <a:pPr marL="0" indent="0" eaLnBrk="1" hangingPunct="1">
              <a:buFontTx/>
              <a:buNone/>
            </a:pPr>
            <a:r>
              <a:rPr lang="en-US" sz="1300">
                <a:latin typeface="Courier New" charset="0"/>
                <a:ea typeface="ＭＳ Ｐゴシック" charset="0"/>
                <a:cs typeface="ＭＳ Ｐゴシック" charset="0"/>
              </a:rPr>
              <a:t>	</a:t>
            </a:r>
            <a:r>
              <a:rPr lang="en-US" sz="1300" b="1">
                <a:latin typeface="Courier New" charset="0"/>
                <a:ea typeface="ＭＳ Ｐゴシック" charset="0"/>
                <a:cs typeface="ＭＳ Ｐゴシック" charset="0"/>
              </a:rPr>
              <a:t>// Definitions</a:t>
            </a:r>
          </a:p>
          <a:p>
            <a:pPr marL="0" indent="0" eaLnBrk="1" hangingPunct="1">
              <a:buFontTx/>
              <a:buNone/>
            </a:pPr>
            <a:r>
              <a:rPr lang="en-US" sz="1300" b="1">
                <a:latin typeface="Courier New" charset="0"/>
                <a:ea typeface="ＭＳ Ｐゴシック" charset="0"/>
                <a:cs typeface="ＭＳ Ｐゴシック" charset="0"/>
              </a:rPr>
              <a:t>	case class Start(thePonger: ActorRef)</a:t>
            </a:r>
          </a:p>
          <a:p>
            <a:pPr marL="0" indent="0" eaLnBrk="1" hangingPunct="1">
              <a:buFontTx/>
              <a:buNone/>
            </a:pPr>
            <a:r>
              <a:rPr lang="en-US" sz="1300" b="1">
                <a:latin typeface="Courier New" charset="0"/>
                <a:ea typeface="ＭＳ Ｐゴシック" charset="0"/>
                <a:cs typeface="ＭＳ Ｐゴシック" charset="0"/>
              </a:rPr>
              <a:t>	class Pinger extends Actor {</a:t>
            </a:r>
          </a:p>
          <a:p>
            <a:pPr marL="0" indent="0" eaLnBrk="1" hangingPunct="1">
              <a:buFontTx/>
              <a:buNone/>
            </a:pPr>
            <a:r>
              <a:rPr lang="en-US" sz="1300" b="1">
                <a:latin typeface="Courier New" charset="0"/>
                <a:ea typeface="ＭＳ Ｐゴシック" charset="0"/>
                <a:cs typeface="ＭＳ Ｐゴシック" charset="0"/>
              </a:rPr>
              <a:t>	    def receive = {</a:t>
            </a:r>
          </a:p>
          <a:p>
            <a:pPr marL="0" indent="0" eaLnBrk="1" hangingPunct="1">
              <a:buFontTx/>
              <a:buNone/>
            </a:pPr>
            <a:r>
              <a:rPr lang="en-US" sz="1300" b="1">
                <a:latin typeface="Courier New" charset="0"/>
                <a:ea typeface="ＭＳ Ｐゴシック" charset="0"/>
                <a:cs typeface="ＭＳ Ｐゴシック" charset="0"/>
              </a:rPr>
              <a:t>	      case Start(x) =&gt; x ! "Ping!"</a:t>
            </a:r>
          </a:p>
          <a:p>
            <a:pPr marL="0" indent="0" eaLnBrk="1" hangingPunct="1">
              <a:buFontTx/>
              <a:buNone/>
            </a:pPr>
            <a:r>
              <a:rPr lang="en-US" sz="1300" b="1">
                <a:latin typeface="Courier New" charset="0"/>
                <a:ea typeface="ＭＳ Ｐゴシック" charset="0"/>
                <a:cs typeface="ＭＳ Ｐゴシック" charset="0"/>
              </a:rPr>
              <a:t>	      case x =&gt; println("Pinger: " + x); sender ! "Ping!"</a:t>
            </a:r>
          </a:p>
          <a:p>
            <a:pPr marL="0" indent="0" eaLnBrk="1" hangingPunct="1">
              <a:buFontTx/>
              <a:buNone/>
            </a:pPr>
            <a:r>
              <a:rPr lang="en-US" sz="1300" b="1">
                <a:latin typeface="Courier New" charset="0"/>
                <a:ea typeface="ＭＳ Ｐゴシック" charset="0"/>
                <a:cs typeface="ＭＳ Ｐゴシック" charset="0"/>
              </a:rPr>
              <a:t>	    }</a:t>
            </a:r>
          </a:p>
          <a:p>
            <a:pPr marL="0" indent="0" eaLnBrk="1" hangingPunct="1">
              <a:buFontTx/>
              <a:buNone/>
            </a:pPr>
            <a:r>
              <a:rPr lang="en-US" sz="1300" b="1">
                <a:latin typeface="Courier New" charset="0"/>
                <a:ea typeface="ＭＳ Ｐゴシック" charset="0"/>
                <a:cs typeface="ＭＳ Ｐゴシック" charset="0"/>
              </a:rPr>
              <a:t>	}</a:t>
            </a:r>
          </a:p>
          <a:p>
            <a:pPr marL="0" indent="0" eaLnBrk="1" hangingPunct="1">
              <a:buFontTx/>
              <a:buNone/>
            </a:pPr>
            <a:r>
              <a:rPr lang="en-US" sz="1300" b="1">
                <a:latin typeface="Courier New" charset="0"/>
                <a:ea typeface="ＭＳ Ｐゴシック" charset="0"/>
                <a:cs typeface="ＭＳ Ｐゴシック" charset="0"/>
              </a:rPr>
              <a:t>	class Ponger extends Actor { </a:t>
            </a:r>
          </a:p>
          <a:p>
            <a:pPr marL="0" indent="0" eaLnBrk="1" hangingPunct="1">
              <a:buFontTx/>
              <a:buNone/>
            </a:pPr>
            <a:r>
              <a:rPr lang="en-US" sz="1300" b="1">
                <a:latin typeface="Courier New" charset="0"/>
                <a:ea typeface="ＭＳ Ｐゴシック" charset="0"/>
                <a:cs typeface="ＭＳ Ｐゴシック" charset="0"/>
              </a:rPr>
              <a:t>	  def receive = { case x =&gt; println("Ponger: " + x); sender ! "Pong!" } </a:t>
            </a:r>
          </a:p>
          <a:p>
            <a:pPr marL="0" indent="0" eaLnBrk="1" hangingPunct="1">
              <a:buFontTx/>
              <a:buNone/>
            </a:pPr>
            <a:r>
              <a:rPr lang="en-US" sz="1300" b="1">
                <a:latin typeface="Courier New" charset="0"/>
                <a:ea typeface="ＭＳ Ｐゴシック" charset="0"/>
                <a:cs typeface="ＭＳ Ｐゴシック" charset="0"/>
              </a:rPr>
              <a:t>	}</a:t>
            </a:r>
          </a:p>
          <a:p>
            <a:pPr marL="0" indent="0" eaLnBrk="1" hangingPunct="1">
              <a:buFontTx/>
              <a:buNone/>
            </a:pPr>
            <a:endParaRPr lang="en-US" sz="1300" b="1">
              <a:latin typeface="Courier New" charset="0"/>
              <a:ea typeface="ＭＳ Ｐゴシック" charset="0"/>
              <a:cs typeface="ＭＳ Ｐゴシック" charset="0"/>
            </a:endParaRPr>
          </a:p>
          <a:p>
            <a:pPr marL="0" indent="0" eaLnBrk="1" hangingPunct="1">
              <a:buFontTx/>
              <a:buNone/>
            </a:pPr>
            <a:r>
              <a:rPr lang="en-US" sz="1300" b="1">
                <a:latin typeface="Courier New" charset="0"/>
                <a:ea typeface="ＭＳ Ｐゴシック" charset="0"/>
                <a:cs typeface="ＭＳ Ｐゴシック" charset="0"/>
              </a:rPr>
              <a:t>	// Execution</a:t>
            </a:r>
          </a:p>
          <a:p>
            <a:pPr marL="0" indent="0" eaLnBrk="1" hangingPunct="1">
              <a:buFontTx/>
              <a:buNone/>
            </a:pPr>
            <a:r>
              <a:rPr lang="en-US" sz="1300" b="1">
                <a:latin typeface="Courier New" charset="0"/>
                <a:ea typeface="ＭＳ Ｐゴシック" charset="0"/>
                <a:cs typeface="ＭＳ Ｐゴシック" charset="0"/>
              </a:rPr>
              <a:t>	object PingPong extends App {</a:t>
            </a:r>
          </a:p>
          <a:p>
            <a:pPr marL="0" indent="0" eaLnBrk="1" hangingPunct="1">
              <a:buFontTx/>
              <a:buNone/>
            </a:pPr>
            <a:r>
              <a:rPr lang="en-US" sz="1300" b="1">
                <a:latin typeface="Courier New" charset="0"/>
                <a:ea typeface="ＭＳ Ｐゴシック" charset="0"/>
                <a:cs typeface="ＭＳ Ｐゴシック" charset="0"/>
              </a:rPr>
              <a:t>	  val system = ActorSystem()</a:t>
            </a:r>
          </a:p>
          <a:p>
            <a:pPr marL="0" indent="0" eaLnBrk="1" hangingPunct="1">
              <a:buFontTx/>
              <a:buNone/>
            </a:pPr>
            <a:r>
              <a:rPr lang="en-US" sz="1300" b="1">
                <a:latin typeface="Courier New" charset="0"/>
                <a:ea typeface="ＭＳ Ｐゴシック" charset="0"/>
                <a:cs typeface="ＭＳ Ｐゴシック" charset="0"/>
              </a:rPr>
              <a:t>	  val ponger = system.actorOf(Props[Ponger], “</a:t>
            </a:r>
            <a:r>
              <a:rPr lang="en-US" altLang="ja-JP" sz="1300" b="1">
                <a:latin typeface="Courier New" charset="0"/>
                <a:ea typeface="ＭＳ Ｐゴシック" charset="0"/>
                <a:cs typeface="ＭＳ Ｐゴシック" charset="0"/>
              </a:rPr>
              <a:t>pinger</a:t>
            </a:r>
            <a:r>
              <a:rPr lang="en-US" sz="1300" b="1">
                <a:latin typeface="Courier New" charset="0"/>
                <a:ea typeface="ＭＳ Ｐゴシック" charset="0"/>
                <a:cs typeface="ＭＳ Ｐゴシック" charset="0"/>
              </a:rPr>
              <a:t>”</a:t>
            </a:r>
            <a:r>
              <a:rPr lang="en-US" altLang="ja-JP" sz="1300" b="1">
                <a:latin typeface="Courier New" charset="0"/>
                <a:ea typeface="ＭＳ Ｐゴシック" charset="0"/>
                <a:cs typeface="ＭＳ Ｐゴシック" charset="0"/>
              </a:rPr>
              <a:t>)</a:t>
            </a:r>
          </a:p>
          <a:p>
            <a:pPr marL="0" indent="0" eaLnBrk="1" hangingPunct="1">
              <a:buFontTx/>
              <a:buNone/>
            </a:pPr>
            <a:r>
              <a:rPr lang="en-US" sz="1300" b="1">
                <a:latin typeface="Courier New" charset="0"/>
                <a:ea typeface="ＭＳ Ｐゴシック" charset="0"/>
                <a:cs typeface="ＭＳ Ｐゴシック" charset="0"/>
              </a:rPr>
              <a:t>	  val pinger = system.actorOf(Props[Pinger], “</a:t>
            </a:r>
            <a:r>
              <a:rPr lang="en-US" altLang="ja-JP" sz="1300" b="1">
                <a:latin typeface="Courier New" charset="0"/>
                <a:ea typeface="ＭＳ Ｐゴシック" charset="0"/>
                <a:cs typeface="ＭＳ Ｐゴシック" charset="0"/>
              </a:rPr>
              <a:t>ponger</a:t>
            </a:r>
            <a:r>
              <a:rPr lang="en-US" sz="1300" b="1">
                <a:latin typeface="Courier New" charset="0"/>
                <a:ea typeface="ＭＳ Ｐゴシック" charset="0"/>
                <a:cs typeface="ＭＳ Ｐゴシック" charset="0"/>
              </a:rPr>
              <a:t>”</a:t>
            </a:r>
            <a:r>
              <a:rPr lang="en-US" altLang="ja-JP" sz="1300" b="1">
                <a:latin typeface="Courier New" charset="0"/>
                <a:ea typeface="ＭＳ Ｐゴシック" charset="0"/>
                <a:cs typeface="ＭＳ Ｐゴシック" charset="0"/>
              </a:rPr>
              <a:t>)</a:t>
            </a:r>
          </a:p>
          <a:p>
            <a:pPr marL="0" indent="0" eaLnBrk="1" hangingPunct="1">
              <a:buFontTx/>
              <a:buNone/>
            </a:pPr>
            <a:r>
              <a:rPr lang="en-US" sz="1300" b="1">
                <a:latin typeface="Courier New" charset="0"/>
                <a:ea typeface="ＭＳ Ｐゴシック" charset="0"/>
                <a:cs typeface="ＭＳ Ｐゴシック" charset="0"/>
              </a:rPr>
              <a:t>	  pinger ! Start(ponger)</a:t>
            </a:r>
          </a:p>
          <a:p>
            <a:pPr marL="0" indent="0" eaLnBrk="1" hangingPunct="1">
              <a:buFontTx/>
              <a:buNone/>
            </a:pPr>
            <a:r>
              <a:rPr lang="en-US" sz="1300" b="1">
                <a:latin typeface="Courier New" charset="0"/>
                <a:ea typeface="ＭＳ Ｐゴシック" charset="0"/>
                <a:cs typeface="ＭＳ Ｐゴシック" charset="0"/>
              </a:rPr>
              <a:t>	}</a:t>
            </a:r>
          </a:p>
          <a:p>
            <a:pPr marL="0" indent="0" eaLnBrk="1" hangingPunct="1">
              <a:buFontTx/>
              <a:buNone/>
            </a:pPr>
            <a:endParaRPr lang="en-US">
              <a:latin typeface="Arial" charset="0"/>
              <a:ea typeface="ＭＳ Ｐゴシック" charset="0"/>
              <a:cs typeface="ＭＳ Ｐゴシック" charset="0"/>
            </a:endParaRP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4"/>
          <p:cNvSpPr>
            <a:spLocks noGrp="1" noChangeArrowheads="1"/>
          </p:cNvSpPr>
          <p:nvPr>
            <p:ph type="title"/>
          </p:nvPr>
        </p:nvSpPr>
        <p:spPr/>
        <p:txBody>
          <a:bodyPr/>
          <a:lstStyle/>
          <a:p>
            <a:pPr eaLnBrk="1" hangingPunct="1"/>
            <a:r>
              <a:rPr lang="en-US" sz="3600">
                <a:latin typeface="Arial" charset="0"/>
                <a:ea typeface="ＭＳ Ｐゴシック" charset="0"/>
                <a:cs typeface="ＭＳ Ｐゴシック" charset="0"/>
              </a:rPr>
              <a:t>Create Specialized Messages</a:t>
            </a:r>
          </a:p>
        </p:txBody>
      </p:sp>
      <p:sp>
        <p:nvSpPr>
          <p:cNvPr id="5122" name="Rectangle 5"/>
          <p:cNvSpPr>
            <a:spLocks noGrp="1" noChangeArrowheads="1"/>
          </p:cNvSpPr>
          <p:nvPr>
            <p:ph type="body" idx="1"/>
          </p:nvPr>
        </p:nvSpPr>
        <p:spPr/>
        <p:txBody>
          <a:bodyPr/>
          <a:lstStyle/>
          <a:p>
            <a:pPr eaLnBrk="1" hangingPunct="1">
              <a:defRPr/>
            </a:pPr>
            <a:r>
              <a:rPr lang="en-US" sz="2800" dirty="0" smtClean="0">
                <a:latin typeface="Arial" charset="0"/>
                <a:ea typeface="ＭＳ Ｐゴシック" charset="0"/>
                <a:cs typeface="ＭＳ Ｐゴシック" charset="0"/>
              </a:rPr>
              <a:t>Non-specific messages about general events are dangerous</a:t>
            </a:r>
          </a:p>
          <a:p>
            <a:pPr marL="0" indent="0" eaLnBrk="1" hangingPunct="1">
              <a:buFontTx/>
              <a:buNone/>
              <a:defRPr/>
            </a:pPr>
            <a:r>
              <a:rPr lang="en-US" sz="2800" dirty="0" smtClean="0">
                <a:latin typeface="Arial" charset="0"/>
                <a:ea typeface="ＭＳ Ｐゴシック" charset="0"/>
                <a:cs typeface="ＭＳ Ｐゴシック" charset="0"/>
              </a:rPr>
              <a:t>	</a:t>
            </a:r>
            <a:r>
              <a:rPr lang="en-US" sz="1800" dirty="0" smtClean="0">
                <a:latin typeface="Arial" charset="0"/>
                <a:ea typeface="ＭＳ Ｐゴシック" charset="0"/>
                <a:cs typeface="ＭＳ Ｐゴシック" charset="0"/>
              </a:rPr>
              <a:t>Example: </a:t>
            </a:r>
            <a:r>
              <a:rPr lang="en-US" sz="1800" dirty="0" err="1" smtClean="0">
                <a:latin typeface="Courier New"/>
                <a:ea typeface="ＭＳ Ｐゴシック" charset="0"/>
                <a:cs typeface="ＭＳ Ｐゴシック" charset="0"/>
              </a:rPr>
              <a:t>AccountsUpdated</a:t>
            </a:r>
            <a:endParaRPr lang="en-US" sz="1800" dirty="0" smtClean="0">
              <a:latin typeface="Arial" charset="0"/>
              <a:ea typeface="ＭＳ Ｐゴシック" charset="0"/>
              <a:cs typeface="ＭＳ Ｐゴシック" charset="0"/>
            </a:endParaRPr>
          </a:p>
          <a:p>
            <a:pPr eaLnBrk="1" hangingPunct="1">
              <a:defRPr/>
            </a:pPr>
            <a:r>
              <a:rPr lang="en-US" sz="2800" dirty="0" smtClean="0">
                <a:latin typeface="Arial" charset="0"/>
                <a:ea typeface="ＭＳ Ｐゴシック" charset="0"/>
                <a:cs typeface="ＭＳ Ｐゴシック" charset="0"/>
              </a:rPr>
              <a:t>Can result in "event storms" as all actors react to them</a:t>
            </a:r>
          </a:p>
          <a:p>
            <a:pPr eaLnBrk="1" hangingPunct="1">
              <a:defRPr/>
            </a:pPr>
            <a:r>
              <a:rPr lang="en-US" sz="2800" dirty="0" smtClean="0">
                <a:latin typeface="Arial" charset="0"/>
                <a:ea typeface="ＭＳ Ｐゴシック" charset="0"/>
                <a:cs typeface="ＭＳ Ｐゴシック" charset="0"/>
              </a:rPr>
              <a:t>Use specific messages forwarded to actors for handling</a:t>
            </a:r>
          </a:p>
          <a:p>
            <a:pPr marL="0" indent="0" eaLnBrk="1" hangingPunct="1">
              <a:buFontTx/>
              <a:buNone/>
              <a:defRPr/>
            </a:pPr>
            <a:r>
              <a:rPr lang="en-US" sz="2800" dirty="0" smtClean="0">
                <a:latin typeface="Arial" charset="0"/>
                <a:ea typeface="ＭＳ Ｐゴシック" charset="0"/>
                <a:cs typeface="ＭＳ Ｐゴシック" charset="0"/>
              </a:rPr>
              <a:t>	</a:t>
            </a:r>
            <a:r>
              <a:rPr lang="en-US" sz="1800" dirty="0" smtClean="0">
                <a:latin typeface="Arial" charset="0"/>
                <a:ea typeface="ＭＳ Ｐゴシック" charset="0"/>
                <a:cs typeface="ＭＳ Ｐゴシック" charset="0"/>
              </a:rPr>
              <a:t>Example: </a:t>
            </a:r>
            <a:r>
              <a:rPr lang="en-US" sz="1800" dirty="0" err="1" smtClean="0">
                <a:latin typeface="Courier New"/>
                <a:ea typeface="ＭＳ Ｐゴシック" charset="0"/>
                <a:cs typeface="ＭＳ Ｐゴシック" charset="0"/>
              </a:rPr>
              <a:t>AccountDeviceAdded</a:t>
            </a:r>
            <a:r>
              <a:rPr lang="en-US" sz="1800" dirty="0" smtClean="0">
                <a:latin typeface="Courier New"/>
                <a:ea typeface="ＭＳ Ｐゴシック" charset="0"/>
                <a:cs typeface="ＭＳ Ｐゴシック" charset="0"/>
              </a:rPr>
              <a:t>(</a:t>
            </a:r>
            <a:r>
              <a:rPr lang="en-US" sz="1800" dirty="0" err="1" smtClean="0">
                <a:latin typeface="Courier New"/>
                <a:ea typeface="ＭＳ Ｐゴシック" charset="0"/>
                <a:cs typeface="ＭＳ Ｐゴシック" charset="0"/>
              </a:rPr>
              <a:t>acctNum</a:t>
            </a:r>
            <a:r>
              <a:rPr lang="en-US" sz="1800" dirty="0" smtClean="0">
                <a:latin typeface="Courier New"/>
                <a:ea typeface="ＭＳ Ｐゴシック" charset="0"/>
                <a:cs typeface="ＭＳ Ｐゴシック" charset="0"/>
              </a:rPr>
              <a:t>, </a:t>
            </a:r>
            <a:r>
              <a:rPr lang="en-US" sz="1800" dirty="0" err="1" smtClean="0">
                <a:latin typeface="Courier New"/>
                <a:ea typeface="ＭＳ Ｐゴシック" charset="0"/>
                <a:cs typeface="ＭＳ Ｐゴシック" charset="0"/>
              </a:rPr>
              <a:t>deviceNum</a:t>
            </a:r>
            <a:r>
              <a:rPr lang="en-US" sz="1800" dirty="0" smtClean="0">
                <a:latin typeface="Courier New"/>
                <a:ea typeface="ＭＳ Ｐゴシック" charset="0"/>
                <a:cs typeface="ＭＳ Ｐゴシック" charset="0"/>
              </a:rPr>
              <a:t>)</a:t>
            </a: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4"/>
          <p:cNvSpPr>
            <a:spLocks noGrp="1" noChangeArrowheads="1"/>
          </p:cNvSpPr>
          <p:nvPr>
            <p:ph type="title"/>
          </p:nvPr>
        </p:nvSpPr>
        <p:spPr/>
        <p:txBody>
          <a:bodyPr/>
          <a:lstStyle/>
          <a:p>
            <a:pPr eaLnBrk="1" hangingPunct="1"/>
            <a:r>
              <a:rPr lang="en-US" sz="3600">
                <a:latin typeface="Arial" charset="0"/>
                <a:ea typeface="ＭＳ Ｐゴシック" charset="0"/>
                <a:cs typeface="ＭＳ Ｐゴシック" charset="0"/>
              </a:rPr>
              <a:t>Create Specialized Exceptions</a:t>
            </a:r>
          </a:p>
        </p:txBody>
      </p:sp>
      <p:sp>
        <p:nvSpPr>
          <p:cNvPr id="70658" name="Rectangle 5"/>
          <p:cNvSpPr>
            <a:spLocks noGrp="1" noChangeArrowheads="1"/>
          </p:cNvSpPr>
          <p:nvPr>
            <p:ph type="body" idx="1"/>
          </p:nvPr>
        </p:nvSpPr>
        <p:spPr/>
        <p:txBody>
          <a:bodyPr/>
          <a:lstStyle/>
          <a:p>
            <a:pPr eaLnBrk="1" hangingPunct="1"/>
            <a:r>
              <a:rPr lang="en-US" sz="2800">
                <a:latin typeface="Arial" charset="0"/>
                <a:ea typeface="ＭＳ Ｐゴシック" charset="0"/>
                <a:cs typeface="ＭＳ Ｐゴシック" charset="0"/>
              </a:rPr>
              <a:t>Don't use Exception to represent failure in an actor</a:t>
            </a:r>
          </a:p>
          <a:p>
            <a:pPr eaLnBrk="1" hangingPunct="1"/>
            <a:r>
              <a:rPr lang="en-US" sz="2800">
                <a:latin typeface="Arial" charset="0"/>
                <a:ea typeface="ＭＳ Ｐゴシック" charset="0"/>
                <a:cs typeface="ＭＳ Ｐゴシック" charset="0"/>
              </a:rPr>
              <a:t>Specific exceptions can be handled explicitly</a:t>
            </a:r>
          </a:p>
          <a:p>
            <a:pPr eaLnBrk="1" hangingPunct="1"/>
            <a:r>
              <a:rPr lang="en-US" sz="2800">
                <a:latin typeface="Arial" charset="0"/>
                <a:ea typeface="ＭＳ Ｐゴシック" charset="0"/>
                <a:cs typeface="ＭＳ Ｐゴシック" charset="0"/>
              </a:rPr>
              <a:t>State can be transferred between actor incarnations in Akka (if need be)</a:t>
            </a: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4"/>
          <p:cNvSpPr>
            <a:spLocks noGrp="1" noChangeArrowheads="1"/>
          </p:cNvSpPr>
          <p:nvPr>
            <p:ph type="title"/>
          </p:nvPr>
        </p:nvSpPr>
        <p:spPr/>
        <p:txBody>
          <a:bodyPr/>
          <a:lstStyle/>
          <a:p>
            <a:pPr eaLnBrk="1" hangingPunct="1"/>
            <a:r>
              <a:rPr lang="en-US" sz="3600">
                <a:latin typeface="Arial" charset="0"/>
                <a:ea typeface="ＭＳ Ｐゴシック" charset="0"/>
                <a:cs typeface="ＭＳ Ｐゴシック" charset="0"/>
              </a:rPr>
              <a:t>Takeaway</a:t>
            </a:r>
          </a:p>
        </p:txBody>
      </p:sp>
      <p:sp>
        <p:nvSpPr>
          <p:cNvPr id="72706" name="Rectangle 5"/>
          <p:cNvSpPr>
            <a:spLocks noGrp="1" noChangeArrowheads="1"/>
          </p:cNvSpPr>
          <p:nvPr>
            <p:ph type="body" idx="1"/>
          </p:nvPr>
        </p:nvSpPr>
        <p:spPr/>
        <p:txBody>
          <a:bodyPr/>
          <a:lstStyle/>
          <a:p>
            <a:pPr eaLnBrk="1" hangingPunct="1"/>
            <a:r>
              <a:rPr lang="en-US" sz="2800">
                <a:latin typeface="Arial" charset="0"/>
                <a:ea typeface="ＭＳ Ｐゴシック" charset="0"/>
                <a:cs typeface="ＭＳ Ｐゴシック" charset="0"/>
              </a:rPr>
              <a:t>Be specific in everything you do</a:t>
            </a:r>
          </a:p>
          <a:p>
            <a:pPr eaLnBrk="1" hangingPunct="1"/>
            <a:r>
              <a:rPr lang="en-US" sz="2800">
                <a:latin typeface="Arial" charset="0"/>
                <a:ea typeface="ＭＳ Ｐゴシック" charset="0"/>
                <a:cs typeface="ＭＳ Ｐゴシック" charset="0"/>
              </a:rPr>
              <a:t>Makes everything that occurs in your actor system more clear to other developers and at runtime</a:t>
            </a: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4"/>
          <p:cNvSpPr>
            <a:spLocks noGrp="1" noChangeArrowheads="1"/>
          </p:cNvSpPr>
          <p:nvPr>
            <p:ph type="title"/>
          </p:nvPr>
        </p:nvSpPr>
        <p:spPr/>
        <p:txBody>
          <a:bodyPr/>
          <a:lstStyle/>
          <a:p>
            <a:pPr eaLnBrk="1" hangingPunct="1"/>
            <a:r>
              <a:rPr lang="en-US" sz="3600">
                <a:latin typeface="Arial" charset="0"/>
                <a:ea typeface="ＭＳ Ｐゴシック" charset="0"/>
                <a:cs typeface="ＭＳ Ｐゴシック" charset="0"/>
              </a:rPr>
              <a:t>RULE</a:t>
            </a:r>
          </a:p>
        </p:txBody>
      </p:sp>
      <p:sp>
        <p:nvSpPr>
          <p:cNvPr id="74754" name="Rectangle 5"/>
          <p:cNvSpPr>
            <a:spLocks noGrp="1" noChangeArrowheads="1"/>
          </p:cNvSpPr>
          <p:nvPr>
            <p:ph type="body" idx="1"/>
          </p:nvPr>
        </p:nvSpPr>
        <p:spPr/>
        <p:txBody>
          <a:bodyPr/>
          <a:lstStyle/>
          <a:p>
            <a:pPr marL="0" indent="0" algn="ctr" eaLnBrk="1" hangingPunct="1">
              <a:buFontTx/>
              <a:buNone/>
            </a:pPr>
            <a:endParaRPr lang="en-US" sz="2800">
              <a:latin typeface="Arial" charset="0"/>
              <a:ea typeface="ＭＳ Ｐゴシック" charset="0"/>
              <a:cs typeface="ＭＳ Ｐゴシック" charset="0"/>
            </a:endParaRPr>
          </a:p>
          <a:p>
            <a:pPr marL="0" indent="0" algn="ctr" eaLnBrk="1" hangingPunct="1">
              <a:buFontTx/>
              <a:buNone/>
            </a:pPr>
            <a:endParaRPr lang="en-US" sz="2800">
              <a:latin typeface="Arial" charset="0"/>
              <a:ea typeface="ＭＳ Ｐゴシック" charset="0"/>
              <a:cs typeface="ＭＳ Ｐゴシック" charset="0"/>
            </a:endParaRPr>
          </a:p>
          <a:p>
            <a:pPr marL="0" indent="0" algn="ctr" eaLnBrk="1" hangingPunct="1">
              <a:buFontTx/>
              <a:buNone/>
            </a:pPr>
            <a:endParaRPr lang="en-US" sz="2800">
              <a:latin typeface="Arial" charset="0"/>
              <a:ea typeface="ＭＳ Ｐゴシック" charset="0"/>
              <a:cs typeface="ＭＳ Ｐゴシック" charset="0"/>
            </a:endParaRPr>
          </a:p>
          <a:p>
            <a:pPr marL="0" indent="0" algn="ctr" eaLnBrk="1" hangingPunct="1">
              <a:buFontTx/>
              <a:buNone/>
            </a:pPr>
            <a:r>
              <a:rPr lang="en-US">
                <a:latin typeface="Engravers MT" charset="0"/>
                <a:ea typeface="ＭＳ Ｐゴシック" charset="0"/>
                <a:cs typeface="ＭＳ Ｐゴシック" charset="0"/>
              </a:rPr>
              <a:t>Thou shalt Not Expose Your Actors</a:t>
            </a:r>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4"/>
          <p:cNvSpPr>
            <a:spLocks noGrp="1" noChangeArrowheads="1"/>
          </p:cNvSpPr>
          <p:nvPr>
            <p:ph type="title"/>
          </p:nvPr>
        </p:nvSpPr>
        <p:spPr/>
        <p:txBody>
          <a:bodyPr/>
          <a:lstStyle/>
          <a:p>
            <a:pPr eaLnBrk="1" hangingPunct="1"/>
            <a:r>
              <a:rPr lang="en-US" sz="3600">
                <a:latin typeface="Arial" charset="0"/>
                <a:ea typeface="ＭＳ Ｐゴシック" charset="0"/>
                <a:cs typeface="ＭＳ Ｐゴシック" charset="0"/>
              </a:rPr>
              <a:t>No Direct References to Other Actors</a:t>
            </a:r>
          </a:p>
        </p:txBody>
      </p:sp>
      <p:sp>
        <p:nvSpPr>
          <p:cNvPr id="75778" name="Rectangle 5"/>
          <p:cNvSpPr>
            <a:spLocks noGrp="1" noChangeArrowheads="1"/>
          </p:cNvSpPr>
          <p:nvPr>
            <p:ph type="body" idx="1"/>
          </p:nvPr>
        </p:nvSpPr>
        <p:spPr/>
        <p:txBody>
          <a:bodyPr/>
          <a:lstStyle/>
          <a:p>
            <a:pPr eaLnBrk="1" hangingPunct="1"/>
            <a:r>
              <a:rPr lang="en-US" sz="2800">
                <a:latin typeface="Arial" charset="0"/>
                <a:ea typeface="ＭＳ Ｐゴシック" charset="0"/>
                <a:cs typeface="ＭＳ Ｐゴシック" charset="0"/>
              </a:rPr>
              <a:t>Actors die</a:t>
            </a:r>
          </a:p>
          <a:p>
            <a:pPr eaLnBrk="1" hangingPunct="1"/>
            <a:r>
              <a:rPr lang="en-US" sz="2800">
                <a:latin typeface="Arial" charset="0"/>
                <a:ea typeface="ＭＳ Ｐゴシック" charset="0"/>
                <a:cs typeface="ＭＳ Ｐゴシック" charset="0"/>
              </a:rPr>
              <a:t>Doesn't prevent someone from calling into an actor with another thread</a:t>
            </a:r>
          </a:p>
          <a:p>
            <a:pPr eaLnBrk="1" hangingPunct="1"/>
            <a:r>
              <a:rPr lang="en-US" sz="2800">
                <a:latin typeface="Arial" charset="0"/>
                <a:ea typeface="ＭＳ Ｐゴシック" charset="0"/>
                <a:cs typeface="ＭＳ Ｐゴシック" charset="0"/>
              </a:rPr>
              <a:t>Akka solves this with the ActorRef abstraction</a:t>
            </a:r>
          </a:p>
          <a:p>
            <a:pPr eaLnBrk="1" hangingPunct="1"/>
            <a:r>
              <a:rPr lang="en-US" sz="2800">
                <a:latin typeface="Arial" charset="0"/>
                <a:ea typeface="ＭＳ Ｐゴシック" charset="0"/>
                <a:cs typeface="ＭＳ Ｐゴシック" charset="0"/>
              </a:rPr>
              <a:t>Erlang solves this with PIDs</a:t>
            </a:r>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4"/>
          <p:cNvSpPr>
            <a:spLocks noGrp="1" noChangeArrowheads="1"/>
          </p:cNvSpPr>
          <p:nvPr>
            <p:ph type="title"/>
          </p:nvPr>
        </p:nvSpPr>
        <p:spPr/>
        <p:txBody>
          <a:bodyPr/>
          <a:lstStyle/>
          <a:p>
            <a:pPr eaLnBrk="1" hangingPunct="1"/>
            <a:r>
              <a:rPr lang="en-US" sz="3600">
                <a:latin typeface="Arial" charset="0"/>
                <a:ea typeface="ＭＳ Ｐゴシック" charset="0"/>
                <a:cs typeface="ＭＳ Ｐゴシック" charset="0"/>
              </a:rPr>
              <a:t>Never Publish "this"</a:t>
            </a:r>
          </a:p>
        </p:txBody>
      </p:sp>
      <p:sp>
        <p:nvSpPr>
          <p:cNvPr id="77826" name="Rectangle 5"/>
          <p:cNvSpPr>
            <a:spLocks noGrp="1" noChangeArrowheads="1"/>
          </p:cNvSpPr>
          <p:nvPr>
            <p:ph type="body" idx="1"/>
          </p:nvPr>
        </p:nvSpPr>
        <p:spPr/>
        <p:txBody>
          <a:bodyPr/>
          <a:lstStyle/>
          <a:p>
            <a:pPr eaLnBrk="1" hangingPunct="1"/>
            <a:r>
              <a:rPr lang="en-US" sz="2800">
                <a:latin typeface="Arial" charset="0"/>
                <a:ea typeface="ＭＳ Ｐゴシック" charset="0"/>
                <a:cs typeface="ＭＳ Ｐゴシック" charset="0"/>
              </a:rPr>
              <a:t>Don't send it anywhere</a:t>
            </a:r>
          </a:p>
          <a:p>
            <a:pPr eaLnBrk="1" hangingPunct="1"/>
            <a:r>
              <a:rPr lang="en-US" sz="2800">
                <a:latin typeface="Arial" charset="0"/>
                <a:ea typeface="ＭＳ Ｐゴシック" charset="0"/>
                <a:cs typeface="ＭＳ Ｐゴシック" charset="0"/>
              </a:rPr>
              <a:t>Don't register it anywhere</a:t>
            </a:r>
          </a:p>
          <a:p>
            <a:pPr eaLnBrk="1" hangingPunct="1"/>
            <a:r>
              <a:rPr lang="en-US" sz="2800">
                <a:latin typeface="Arial" charset="0"/>
                <a:ea typeface="ＭＳ Ｐゴシック" charset="0"/>
                <a:cs typeface="ＭＳ Ｐゴシック" charset="0"/>
              </a:rPr>
              <a:t>Particularly with future callbacks</a:t>
            </a:r>
          </a:p>
          <a:p>
            <a:pPr eaLnBrk="1" hangingPunct="1"/>
            <a:r>
              <a:rPr lang="en-US" sz="2800">
                <a:latin typeface="Arial" charset="0"/>
                <a:ea typeface="ＭＳ Ｐゴシック" charset="0"/>
                <a:cs typeface="ＭＳ Ｐゴシック" charset="0"/>
              </a:rPr>
              <a:t>Avoid closing over "sender" in Akka, it will change with the next message</a:t>
            </a:r>
          </a:p>
          <a:p>
            <a:pPr eaLnBrk="1" hangingPunct="1"/>
            <a:endParaRPr lang="en-US" sz="2800">
              <a:latin typeface="Arial" charset="0"/>
              <a:ea typeface="ＭＳ Ｐゴシック" charset="0"/>
              <a:cs typeface="ＭＳ Ｐゴシック" charset="0"/>
            </a:endParaRP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4"/>
          <p:cNvSpPr>
            <a:spLocks noGrp="1" noChangeArrowheads="1"/>
          </p:cNvSpPr>
          <p:nvPr>
            <p:ph type="title"/>
          </p:nvPr>
        </p:nvSpPr>
        <p:spPr/>
        <p:txBody>
          <a:bodyPr/>
          <a:lstStyle/>
          <a:p>
            <a:pPr eaLnBrk="1" hangingPunct="1"/>
            <a:r>
              <a:rPr lang="en-US" sz="3600">
                <a:latin typeface="Arial" charset="0"/>
                <a:ea typeface="ＭＳ Ｐゴシック" charset="0"/>
                <a:cs typeface="ＭＳ Ｐゴシック" charset="0"/>
              </a:rPr>
              <a:t>Use Immutable Messages</a:t>
            </a:r>
          </a:p>
        </p:txBody>
      </p:sp>
      <p:sp>
        <p:nvSpPr>
          <p:cNvPr id="79874" name="Rectangle 5"/>
          <p:cNvSpPr>
            <a:spLocks noGrp="1" noChangeArrowheads="1"/>
          </p:cNvSpPr>
          <p:nvPr>
            <p:ph type="body" idx="1"/>
          </p:nvPr>
        </p:nvSpPr>
        <p:spPr/>
        <p:txBody>
          <a:bodyPr/>
          <a:lstStyle/>
          <a:p>
            <a:pPr eaLnBrk="1" hangingPunct="1"/>
            <a:r>
              <a:rPr lang="en-US" sz="2800">
                <a:latin typeface="Arial" charset="0"/>
                <a:ea typeface="ＭＳ Ｐゴシック" charset="0"/>
                <a:cs typeface="ＭＳ Ｐゴシック" charset="0"/>
              </a:rPr>
              <a:t>Enforces which actor owns the data</a:t>
            </a:r>
          </a:p>
          <a:p>
            <a:pPr eaLnBrk="1" hangingPunct="1"/>
            <a:r>
              <a:rPr lang="en-US" sz="2800">
                <a:latin typeface="Arial" charset="0"/>
                <a:ea typeface="ＭＳ Ｐゴシック" charset="0"/>
                <a:cs typeface="ＭＳ Ｐゴシック" charset="0"/>
              </a:rPr>
              <a:t>If mutable state can escape, what is the point of using an actor?</a:t>
            </a:r>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4"/>
          <p:cNvSpPr>
            <a:spLocks noGrp="1" noChangeArrowheads="1"/>
          </p:cNvSpPr>
          <p:nvPr>
            <p:ph type="title"/>
          </p:nvPr>
        </p:nvSpPr>
        <p:spPr/>
        <p:txBody>
          <a:bodyPr/>
          <a:lstStyle/>
          <a:p>
            <a:pPr eaLnBrk="1" hangingPunct="1"/>
            <a:r>
              <a:rPr lang="en-US" sz="3600">
                <a:latin typeface="Arial" charset="0"/>
                <a:ea typeface="ＭＳ Ｐゴシック" charset="0"/>
                <a:cs typeface="ＭＳ Ｐゴシック" charset="0"/>
              </a:rPr>
              <a:t>Pass Copies of Mutable Data</a:t>
            </a:r>
          </a:p>
        </p:txBody>
      </p:sp>
      <p:sp>
        <p:nvSpPr>
          <p:cNvPr id="81922" name="Rectangle 5"/>
          <p:cNvSpPr>
            <a:spLocks noGrp="1" noChangeArrowheads="1"/>
          </p:cNvSpPr>
          <p:nvPr>
            <p:ph type="body" idx="1"/>
          </p:nvPr>
        </p:nvSpPr>
        <p:spPr/>
        <p:txBody>
          <a:bodyPr/>
          <a:lstStyle/>
          <a:p>
            <a:pPr eaLnBrk="1" hangingPunct="1"/>
            <a:r>
              <a:rPr lang="en-US" sz="2800">
                <a:latin typeface="Arial" charset="0"/>
                <a:ea typeface="ＭＳ Ｐゴシック" charset="0"/>
                <a:cs typeface="ＭＳ Ｐゴシック" charset="0"/>
              </a:rPr>
              <a:t>Mutable data in actors is fine</a:t>
            </a:r>
          </a:p>
          <a:p>
            <a:pPr eaLnBrk="1" hangingPunct="1"/>
            <a:r>
              <a:rPr lang="en-US" sz="2800">
                <a:latin typeface="Arial" charset="0"/>
                <a:ea typeface="ＭＳ Ｐゴシック" charset="0"/>
                <a:cs typeface="ＭＳ Ｐゴシック" charset="0"/>
              </a:rPr>
              <a:t>But data can escape your scope</a:t>
            </a:r>
          </a:p>
          <a:p>
            <a:pPr eaLnBrk="1" hangingPunct="1"/>
            <a:r>
              <a:rPr lang="en-US" sz="2800">
                <a:latin typeface="Arial" charset="0"/>
                <a:ea typeface="ＭＳ Ｐゴシック" charset="0"/>
                <a:cs typeface="ＭＳ Ｐゴシック" charset="0"/>
              </a:rPr>
              <a:t>Copy the data and pass that, as Erlang does (COW)</a:t>
            </a:r>
          </a:p>
          <a:p>
            <a:pPr eaLnBrk="1" hangingPunct="1"/>
            <a:r>
              <a:rPr lang="en-US" sz="2800">
                <a:latin typeface="Arial" charset="0"/>
                <a:ea typeface="ＭＳ Ｐゴシック" charset="0"/>
                <a:cs typeface="ＭＳ Ｐゴシック" charset="0"/>
              </a:rPr>
              <a:t>Akka has STM references</a:t>
            </a:r>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4"/>
          <p:cNvSpPr>
            <a:spLocks noGrp="1" noChangeArrowheads="1"/>
          </p:cNvSpPr>
          <p:nvPr>
            <p:ph type="title"/>
          </p:nvPr>
        </p:nvSpPr>
        <p:spPr/>
        <p:txBody>
          <a:bodyPr/>
          <a:lstStyle/>
          <a:p>
            <a:pPr eaLnBrk="1" hangingPunct="1"/>
            <a:r>
              <a:rPr lang="en-US" sz="3600">
                <a:latin typeface="Arial" charset="0"/>
                <a:ea typeface="ＭＳ Ｐゴシック" charset="0"/>
                <a:cs typeface="ＭＳ Ｐゴシック" charset="0"/>
              </a:rPr>
              <a:t>Avoid Sending Behavior</a:t>
            </a:r>
          </a:p>
        </p:txBody>
      </p:sp>
      <p:sp>
        <p:nvSpPr>
          <p:cNvPr id="83970" name="Rectangle 5"/>
          <p:cNvSpPr>
            <a:spLocks noGrp="1" noChangeArrowheads="1"/>
          </p:cNvSpPr>
          <p:nvPr>
            <p:ph type="body" idx="1"/>
          </p:nvPr>
        </p:nvSpPr>
        <p:spPr/>
        <p:txBody>
          <a:bodyPr/>
          <a:lstStyle/>
          <a:p>
            <a:pPr eaLnBrk="1" hangingPunct="1"/>
            <a:r>
              <a:rPr lang="en-US" sz="2800">
                <a:latin typeface="Arial" charset="0"/>
                <a:ea typeface="ＭＳ Ｐゴシック" charset="0"/>
                <a:cs typeface="ＭＳ Ｐゴシック" charset="0"/>
              </a:rPr>
              <a:t>Unless using Agents, of course</a:t>
            </a:r>
          </a:p>
          <a:p>
            <a:pPr eaLnBrk="1" hangingPunct="1"/>
            <a:r>
              <a:rPr lang="en-US" sz="2800">
                <a:latin typeface="Arial" charset="0"/>
                <a:ea typeface="ＭＳ Ｐゴシック" charset="0"/>
                <a:cs typeface="ＭＳ Ｐゴシック" charset="0"/>
              </a:rPr>
              <a:t>Closures make this possible (and easy)</a:t>
            </a:r>
          </a:p>
          <a:p>
            <a:pPr eaLnBrk="1" hangingPunct="1"/>
            <a:r>
              <a:rPr lang="en-US" sz="2800">
                <a:latin typeface="Arial" charset="0"/>
                <a:ea typeface="ＭＳ Ｐゴシック" charset="0"/>
                <a:cs typeface="ＭＳ Ｐゴシック" charset="0"/>
              </a:rPr>
              <a:t>Also makes it easy for state to escape</a:t>
            </a:r>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4"/>
          <p:cNvSpPr>
            <a:spLocks noGrp="1" noChangeArrowheads="1"/>
          </p:cNvSpPr>
          <p:nvPr>
            <p:ph type="title"/>
          </p:nvPr>
        </p:nvSpPr>
        <p:spPr/>
        <p:txBody>
          <a:bodyPr/>
          <a:lstStyle/>
          <a:p>
            <a:pPr eaLnBrk="1" hangingPunct="1"/>
            <a:r>
              <a:rPr lang="en-US" sz="3600">
                <a:latin typeface="Arial" charset="0"/>
                <a:ea typeface="ＭＳ Ｐゴシック" charset="0"/>
                <a:cs typeface="ＭＳ Ｐゴシック" charset="0"/>
              </a:rPr>
              <a:t>Takeaway</a:t>
            </a:r>
          </a:p>
        </p:txBody>
      </p:sp>
      <p:sp>
        <p:nvSpPr>
          <p:cNvPr id="86018" name="Rectangle 5"/>
          <p:cNvSpPr>
            <a:spLocks noGrp="1" noChangeArrowheads="1"/>
          </p:cNvSpPr>
          <p:nvPr>
            <p:ph type="body" idx="1"/>
          </p:nvPr>
        </p:nvSpPr>
        <p:spPr/>
        <p:txBody>
          <a:bodyPr/>
          <a:lstStyle/>
          <a:p>
            <a:pPr eaLnBrk="1" hangingPunct="1"/>
            <a:r>
              <a:rPr lang="en-US" sz="2800">
                <a:latin typeface="Arial" charset="0"/>
                <a:ea typeface="ＭＳ Ｐゴシック" charset="0"/>
                <a:cs typeface="ＭＳ Ｐゴシック" charset="0"/>
              </a:rPr>
              <a:t>Keep everything about an actor internal to that actor</a:t>
            </a:r>
          </a:p>
          <a:p>
            <a:pPr eaLnBrk="1" hangingPunct="1"/>
            <a:r>
              <a:rPr lang="en-US" sz="2800">
                <a:latin typeface="Arial" charset="0"/>
                <a:ea typeface="ＭＳ Ｐゴシック" charset="0"/>
                <a:cs typeface="ＭＳ Ｐゴシック" charset="0"/>
              </a:rPr>
              <a:t>Be vary wary of data passed in closures to anyone else</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4"/>
          <p:cNvSpPr>
            <a:spLocks noGrp="1" noChangeArrowheads="1"/>
          </p:cNvSpPr>
          <p:nvPr>
            <p:ph type="title"/>
          </p:nvPr>
        </p:nvSpPr>
        <p:spPr/>
        <p:txBody>
          <a:bodyPr/>
          <a:lstStyle/>
          <a:p>
            <a:pPr eaLnBrk="1" hangingPunct="1"/>
            <a:r>
              <a:rPr lang="en-US" sz="3600">
                <a:latin typeface="Arial" charset="0"/>
                <a:ea typeface="ＭＳ Ｐゴシック" charset="0"/>
                <a:cs typeface="ＭＳ Ｐゴシック" charset="0"/>
              </a:rPr>
              <a:t>Groundwork: Supervisor Hierarchy</a:t>
            </a:r>
          </a:p>
        </p:txBody>
      </p:sp>
      <p:sp>
        <p:nvSpPr>
          <p:cNvPr id="8194" name="Rectangle 5"/>
          <p:cNvSpPr>
            <a:spLocks noGrp="1" noChangeArrowheads="1"/>
          </p:cNvSpPr>
          <p:nvPr>
            <p:ph type="body" idx="1"/>
          </p:nvPr>
        </p:nvSpPr>
        <p:spPr>
          <a:xfrm>
            <a:off x="685800" y="1981200"/>
            <a:ext cx="3962400" cy="4572000"/>
          </a:xfrm>
        </p:spPr>
        <p:txBody>
          <a:bodyPr/>
          <a:lstStyle/>
          <a:p>
            <a:pPr eaLnBrk="1" hangingPunct="1"/>
            <a:r>
              <a:rPr lang="en-US" sz="2800">
                <a:latin typeface="Arial" charset="0"/>
                <a:ea typeface="ＭＳ Ｐゴシック" charset="0"/>
                <a:cs typeface="ＭＳ Ｐゴシック" charset="0"/>
              </a:rPr>
              <a:t>Specifies handling mechanisms for groupings of actors in parent/child relationship </a:t>
            </a:r>
          </a:p>
          <a:p>
            <a:pPr eaLnBrk="1" hangingPunct="1"/>
            <a:endParaRPr lang="en-US" sz="4800">
              <a:latin typeface="Arial" charset="0"/>
              <a:ea typeface="ＭＳ Ｐゴシック" charset="0"/>
              <a:cs typeface="ＭＳ Ｐゴシック" charset="0"/>
            </a:endParaRPr>
          </a:p>
        </p:txBody>
      </p:sp>
      <p:pic>
        <p:nvPicPr>
          <p:cNvPr id="8195" name="Picture 1" descr="supervisor_hierarchy.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4953001" y="2743200"/>
            <a:ext cx="3517900"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4"/>
          <p:cNvSpPr>
            <a:spLocks noGrp="1" noChangeArrowheads="1"/>
          </p:cNvSpPr>
          <p:nvPr>
            <p:ph type="title"/>
          </p:nvPr>
        </p:nvSpPr>
        <p:spPr/>
        <p:txBody>
          <a:bodyPr/>
          <a:lstStyle/>
          <a:p>
            <a:pPr eaLnBrk="1" hangingPunct="1"/>
            <a:r>
              <a:rPr lang="en-US" sz="3600">
                <a:latin typeface="Arial" charset="0"/>
                <a:ea typeface="ＭＳ Ｐゴシック" charset="0"/>
                <a:cs typeface="ＭＳ Ｐゴシック" charset="0"/>
              </a:rPr>
              <a:t>RULE</a:t>
            </a:r>
          </a:p>
        </p:txBody>
      </p:sp>
      <p:sp>
        <p:nvSpPr>
          <p:cNvPr id="88066" name="Rectangle 5"/>
          <p:cNvSpPr>
            <a:spLocks noGrp="1" noChangeArrowheads="1"/>
          </p:cNvSpPr>
          <p:nvPr>
            <p:ph type="body" idx="1"/>
          </p:nvPr>
        </p:nvSpPr>
        <p:spPr/>
        <p:txBody>
          <a:bodyPr/>
          <a:lstStyle/>
          <a:p>
            <a:pPr marL="0" indent="0" algn="ctr" eaLnBrk="1" hangingPunct="1">
              <a:buFontTx/>
              <a:buNone/>
            </a:pPr>
            <a:endParaRPr lang="en-US" sz="2800">
              <a:latin typeface="Arial" charset="0"/>
              <a:ea typeface="ＭＳ Ｐゴシック" charset="0"/>
              <a:cs typeface="ＭＳ Ｐゴシック" charset="0"/>
            </a:endParaRPr>
          </a:p>
          <a:p>
            <a:pPr marL="0" indent="0" algn="ctr" eaLnBrk="1" hangingPunct="1">
              <a:buFontTx/>
              <a:buNone/>
            </a:pPr>
            <a:endParaRPr lang="en-US" sz="2800">
              <a:latin typeface="Arial" charset="0"/>
              <a:ea typeface="ＭＳ Ｐゴシック" charset="0"/>
              <a:cs typeface="ＭＳ Ｐゴシック" charset="0"/>
            </a:endParaRPr>
          </a:p>
          <a:p>
            <a:pPr marL="0" indent="0" algn="ctr" eaLnBrk="1" hangingPunct="1">
              <a:buFontTx/>
              <a:buNone/>
            </a:pPr>
            <a:endParaRPr lang="en-US" sz="2800">
              <a:latin typeface="Arial" charset="0"/>
              <a:ea typeface="ＭＳ Ｐゴシック" charset="0"/>
              <a:cs typeface="ＭＳ Ｐゴシック" charset="0"/>
            </a:endParaRPr>
          </a:p>
          <a:p>
            <a:pPr marL="0" indent="0" algn="ctr" eaLnBrk="1" hangingPunct="1">
              <a:buFontTx/>
              <a:buNone/>
            </a:pPr>
            <a:r>
              <a:rPr lang="en-US">
                <a:latin typeface="Engravers MT" charset="0"/>
                <a:ea typeface="ＭＳ Ｐゴシック" charset="0"/>
                <a:cs typeface="ＭＳ Ｐゴシック" charset="0"/>
              </a:rPr>
              <a:t>Maketh Debugging Easier On thyself</a:t>
            </a:r>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4"/>
          <p:cNvSpPr>
            <a:spLocks noGrp="1" noChangeArrowheads="1"/>
          </p:cNvSpPr>
          <p:nvPr>
            <p:ph type="title"/>
          </p:nvPr>
        </p:nvSpPr>
        <p:spPr/>
        <p:txBody>
          <a:bodyPr/>
          <a:lstStyle/>
          <a:p>
            <a:pPr eaLnBrk="1" hangingPunct="1"/>
            <a:r>
              <a:rPr lang="en-US" sz="3600">
                <a:latin typeface="Arial" charset="0"/>
                <a:ea typeface="ＭＳ Ｐゴシック" charset="0"/>
                <a:cs typeface="ＭＳ Ｐゴシック" charset="0"/>
              </a:rPr>
              <a:t>Externalize Business Logic</a:t>
            </a:r>
          </a:p>
        </p:txBody>
      </p:sp>
      <p:sp>
        <p:nvSpPr>
          <p:cNvPr id="89090" name="Rectangle 5"/>
          <p:cNvSpPr>
            <a:spLocks noGrp="1" noChangeArrowheads="1"/>
          </p:cNvSpPr>
          <p:nvPr>
            <p:ph type="body" idx="1"/>
          </p:nvPr>
        </p:nvSpPr>
        <p:spPr/>
        <p:txBody>
          <a:bodyPr/>
          <a:lstStyle/>
          <a:p>
            <a:pPr eaLnBrk="1" hangingPunct="1"/>
            <a:r>
              <a:rPr lang="en-US" sz="2800">
                <a:latin typeface="Arial" charset="0"/>
                <a:ea typeface="ＭＳ Ｐゴシック" charset="0"/>
                <a:cs typeface="ＭＳ Ｐゴシック" charset="0"/>
              </a:rPr>
              <a:t>Consider using external functions to encapsulate complex business logic</a:t>
            </a:r>
          </a:p>
          <a:p>
            <a:pPr eaLnBrk="1" hangingPunct="1"/>
            <a:r>
              <a:rPr lang="en-US" sz="2800">
                <a:latin typeface="Arial" charset="0"/>
                <a:ea typeface="ＭＳ Ｐゴシック" charset="0"/>
                <a:cs typeface="ＭＳ Ｐゴシック" charset="0"/>
              </a:rPr>
              <a:t>Easier to unit test outside of actor context</a:t>
            </a:r>
          </a:p>
          <a:p>
            <a:pPr eaLnBrk="1" hangingPunct="1"/>
            <a:r>
              <a:rPr lang="en-US" sz="2800">
                <a:latin typeface="Arial" charset="0"/>
                <a:ea typeface="ＭＳ Ｐゴシック" charset="0"/>
                <a:cs typeface="ＭＳ Ｐゴシック" charset="0"/>
              </a:rPr>
              <a:t>Not a rule of thumb, but something to consider as complexity increases</a:t>
            </a:r>
          </a:p>
          <a:p>
            <a:pPr eaLnBrk="1" hangingPunct="1"/>
            <a:r>
              <a:rPr lang="en-US" sz="2800">
                <a:latin typeface="Arial" charset="0"/>
                <a:ea typeface="ＭＳ Ｐゴシック" charset="0"/>
                <a:cs typeface="ＭＳ Ｐゴシック" charset="0"/>
              </a:rPr>
              <a:t>Not as big of an issue with Akka's TestKit</a:t>
            </a:r>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4"/>
          <p:cNvSpPr>
            <a:spLocks noGrp="1" noChangeArrowheads="1"/>
          </p:cNvSpPr>
          <p:nvPr>
            <p:ph type="title"/>
          </p:nvPr>
        </p:nvSpPr>
        <p:spPr/>
        <p:txBody>
          <a:bodyPr/>
          <a:lstStyle/>
          <a:p>
            <a:pPr eaLnBrk="1" hangingPunct="1"/>
            <a:r>
              <a:rPr lang="en-US" sz="3600">
                <a:latin typeface="Arial" charset="0"/>
                <a:ea typeface="ＭＳ Ｐゴシック" charset="0"/>
                <a:cs typeface="ＭＳ Ｐゴシック" charset="0"/>
              </a:rPr>
              <a:t>Use Semantically Useful Logging</a:t>
            </a:r>
          </a:p>
        </p:txBody>
      </p:sp>
      <p:sp>
        <p:nvSpPr>
          <p:cNvPr id="91138" name="Rectangle 5"/>
          <p:cNvSpPr>
            <a:spLocks noGrp="1" noChangeArrowheads="1"/>
          </p:cNvSpPr>
          <p:nvPr>
            <p:ph type="body" idx="1"/>
          </p:nvPr>
        </p:nvSpPr>
        <p:spPr/>
        <p:txBody>
          <a:bodyPr/>
          <a:lstStyle/>
          <a:p>
            <a:pPr eaLnBrk="1" hangingPunct="1"/>
            <a:r>
              <a:rPr lang="en-US" sz="2800">
                <a:latin typeface="Arial" charset="0"/>
                <a:ea typeface="ＭＳ Ｐゴシック" charset="0"/>
                <a:cs typeface="ＭＳ Ｐゴシック" charset="0"/>
              </a:rPr>
              <a:t>Trace-level logs should have output that you can read easily</a:t>
            </a:r>
          </a:p>
          <a:p>
            <a:pPr eaLnBrk="1" hangingPunct="1"/>
            <a:r>
              <a:rPr lang="en-US" sz="2800">
                <a:latin typeface="Arial" charset="0"/>
                <a:ea typeface="ＭＳ Ｐゴシック" charset="0"/>
                <a:cs typeface="ＭＳ Ｐゴシック" charset="0"/>
              </a:rPr>
              <a:t>Use line-breaks and indentation</a:t>
            </a:r>
          </a:p>
          <a:p>
            <a:pPr eaLnBrk="1" hangingPunct="1"/>
            <a:r>
              <a:rPr lang="en-US" sz="2800">
                <a:latin typeface="Arial" charset="0"/>
                <a:ea typeface="ＭＳ Ｐゴシック" charset="0"/>
                <a:cs typeface="ＭＳ Ｐゴシック" charset="0"/>
              </a:rPr>
              <a:t>Both Akka and Erlang support hooking in multiple listeners to the event log stream</a:t>
            </a:r>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4"/>
          <p:cNvSpPr>
            <a:spLocks noGrp="1" noChangeArrowheads="1"/>
          </p:cNvSpPr>
          <p:nvPr>
            <p:ph type="title"/>
          </p:nvPr>
        </p:nvSpPr>
        <p:spPr/>
        <p:txBody>
          <a:bodyPr/>
          <a:lstStyle/>
          <a:p>
            <a:pPr eaLnBrk="1" hangingPunct="1"/>
            <a:r>
              <a:rPr lang="en-US" sz="3600">
                <a:latin typeface="Arial" charset="0"/>
                <a:ea typeface="ＭＳ Ｐゴシック" charset="0"/>
                <a:cs typeface="ＭＳ Ｐゴシック" charset="0"/>
              </a:rPr>
              <a:t>Unique IDs for Messages</a:t>
            </a:r>
          </a:p>
        </p:txBody>
      </p:sp>
      <p:sp>
        <p:nvSpPr>
          <p:cNvPr id="93186" name="Rectangle 5"/>
          <p:cNvSpPr>
            <a:spLocks noGrp="1" noChangeArrowheads="1"/>
          </p:cNvSpPr>
          <p:nvPr>
            <p:ph type="body" idx="1"/>
          </p:nvPr>
        </p:nvSpPr>
        <p:spPr/>
        <p:txBody>
          <a:bodyPr/>
          <a:lstStyle/>
          <a:p>
            <a:pPr eaLnBrk="1" hangingPunct="1"/>
            <a:r>
              <a:rPr lang="en-US" sz="2800">
                <a:latin typeface="Arial" charset="0"/>
                <a:ea typeface="ＭＳ Ｐゴシック" charset="0"/>
                <a:cs typeface="ＭＳ Ｐゴシック" charset="0"/>
              </a:rPr>
              <a:t>Allows you to track message flow</a:t>
            </a:r>
          </a:p>
          <a:p>
            <a:pPr eaLnBrk="1" hangingPunct="1"/>
            <a:r>
              <a:rPr lang="en-US" sz="2800">
                <a:latin typeface="Arial" charset="0"/>
                <a:ea typeface="ＭＳ Ｐゴシック" charset="0"/>
                <a:cs typeface="ＭＳ Ｐゴシック" charset="0"/>
              </a:rPr>
              <a:t>When you find a problem, get the ID of the message that led to it</a:t>
            </a:r>
          </a:p>
          <a:p>
            <a:pPr eaLnBrk="1" hangingPunct="1"/>
            <a:r>
              <a:rPr lang="en-US" sz="2800">
                <a:latin typeface="Arial" charset="0"/>
                <a:ea typeface="ＭＳ Ｐゴシック" charset="0"/>
                <a:cs typeface="ＭＳ Ｐゴシック" charset="0"/>
              </a:rPr>
              <a:t>Use the ID to grep your logs and display output just for that message flow</a:t>
            </a:r>
          </a:p>
          <a:p>
            <a:pPr eaLnBrk="1" hangingPunct="1"/>
            <a:r>
              <a:rPr lang="en-US" sz="2800">
                <a:latin typeface="Arial" charset="0"/>
                <a:ea typeface="ＭＳ Ｐゴシック" charset="0"/>
                <a:cs typeface="ＭＳ Ｐゴシック" charset="0"/>
              </a:rPr>
              <a:t>Akka ensures ordering on a per actor basis, also in logging</a:t>
            </a:r>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4"/>
          <p:cNvSpPr>
            <a:spLocks noGrp="1" noChangeArrowheads="1"/>
          </p:cNvSpPr>
          <p:nvPr>
            <p:ph type="title"/>
          </p:nvPr>
        </p:nvSpPr>
        <p:spPr/>
        <p:txBody>
          <a:bodyPr/>
          <a:lstStyle/>
          <a:p>
            <a:pPr eaLnBrk="1" hangingPunct="1"/>
            <a:r>
              <a:rPr lang="en-US" sz="3600">
                <a:latin typeface="Arial" charset="0"/>
                <a:ea typeface="ＭＳ Ｐゴシック" charset="0"/>
                <a:cs typeface="ＭＳ Ｐゴシック" charset="0"/>
              </a:rPr>
              <a:t>Monitor Everything</a:t>
            </a:r>
          </a:p>
        </p:txBody>
      </p:sp>
      <p:sp>
        <p:nvSpPr>
          <p:cNvPr id="95234" name="Rectangle 5"/>
          <p:cNvSpPr>
            <a:spLocks noGrp="1" noChangeArrowheads="1"/>
          </p:cNvSpPr>
          <p:nvPr>
            <p:ph type="body" idx="1"/>
          </p:nvPr>
        </p:nvSpPr>
        <p:spPr/>
        <p:txBody>
          <a:bodyPr/>
          <a:lstStyle/>
          <a:p>
            <a:pPr eaLnBrk="1" hangingPunct="1"/>
            <a:r>
              <a:rPr lang="en-US" sz="2800">
                <a:latin typeface="Arial" charset="0"/>
                <a:ea typeface="ＭＳ Ｐゴシック" charset="0"/>
                <a:cs typeface="ＭＳ Ｐゴシック" charset="0"/>
              </a:rPr>
              <a:t>Do it from the start</a:t>
            </a:r>
          </a:p>
          <a:p>
            <a:pPr eaLnBrk="1" hangingPunct="1"/>
            <a:r>
              <a:rPr lang="en-US" sz="2800">
                <a:latin typeface="Arial" charset="0"/>
                <a:ea typeface="ＭＳ Ｐゴシック" charset="0"/>
                <a:cs typeface="ＭＳ Ｐゴシック" charset="0"/>
              </a:rPr>
              <a:t>Use tools like JMX MBeans to visualize actor realization</a:t>
            </a:r>
          </a:p>
          <a:p>
            <a:pPr eaLnBrk="1" hangingPunct="1"/>
            <a:r>
              <a:rPr lang="en-US" sz="2800">
                <a:latin typeface="Arial" charset="0"/>
                <a:ea typeface="ＭＳ Ｐゴシック" charset="0"/>
                <a:cs typeface="ＭＳ Ｐゴシック" charset="0"/>
              </a:rPr>
              <a:t>The Atmos/Typesafe Console is a great tool to visualize actor systems, doesn't require you to do anything up front</a:t>
            </a:r>
          </a:p>
          <a:p>
            <a:pPr eaLnBrk="1" hangingPunct="1"/>
            <a:r>
              <a:rPr lang="en-US" sz="2800">
                <a:latin typeface="Arial" charset="0"/>
                <a:ea typeface="ＭＳ Ｐゴシック" charset="0"/>
                <a:cs typeface="ＭＳ Ｐゴシック" charset="0"/>
              </a:rPr>
              <a:t>Visual representations of actor systems at runtime are invaluable</a:t>
            </a:r>
          </a:p>
        </p:txBody>
      </p:sp>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4"/>
          <p:cNvSpPr>
            <a:spLocks noGrp="1" noChangeArrowheads="1"/>
          </p:cNvSpPr>
          <p:nvPr>
            <p:ph type="title"/>
          </p:nvPr>
        </p:nvSpPr>
        <p:spPr/>
        <p:txBody>
          <a:bodyPr/>
          <a:lstStyle/>
          <a:p>
            <a:pPr eaLnBrk="1" hangingPunct="1"/>
            <a:r>
              <a:rPr lang="en-US" sz="3600">
                <a:latin typeface="Arial" charset="0"/>
                <a:ea typeface="ＭＳ Ｐゴシック" charset="0"/>
                <a:cs typeface="ＭＳ Ｐゴシック" charset="0"/>
              </a:rPr>
              <a:t>Typesafe Console</a:t>
            </a:r>
          </a:p>
        </p:txBody>
      </p:sp>
      <p:pic>
        <p:nvPicPr>
          <p:cNvPr id="97282" name="Picture 6" descr="typesafe_conso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371600"/>
            <a:ext cx="73152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4"/>
          <p:cNvSpPr>
            <a:spLocks noGrp="1" noChangeArrowheads="1"/>
          </p:cNvSpPr>
          <p:nvPr>
            <p:ph type="title"/>
          </p:nvPr>
        </p:nvSpPr>
        <p:spPr/>
        <p:txBody>
          <a:bodyPr/>
          <a:lstStyle/>
          <a:p>
            <a:pPr eaLnBrk="1" hangingPunct="1"/>
            <a:r>
              <a:rPr lang="en-US" sz="3600">
                <a:latin typeface="Arial" charset="0"/>
                <a:ea typeface="ＭＳ Ｐゴシック" charset="0"/>
                <a:cs typeface="ＭＳ Ｐゴシック" charset="0"/>
              </a:rPr>
              <a:t>Takeaway</a:t>
            </a:r>
          </a:p>
        </p:txBody>
      </p:sp>
      <p:sp>
        <p:nvSpPr>
          <p:cNvPr id="99330" name="Rectangle 5"/>
          <p:cNvSpPr>
            <a:spLocks noGrp="1" noChangeArrowheads="1"/>
          </p:cNvSpPr>
          <p:nvPr>
            <p:ph type="body" idx="1"/>
          </p:nvPr>
        </p:nvSpPr>
        <p:spPr/>
        <p:txBody>
          <a:bodyPr/>
          <a:lstStyle/>
          <a:p>
            <a:pPr eaLnBrk="1" hangingPunct="1"/>
            <a:r>
              <a:rPr lang="en-US" sz="2800">
                <a:latin typeface="Arial" charset="0"/>
                <a:ea typeface="ＭＳ Ｐゴシック" charset="0"/>
                <a:cs typeface="ＭＳ Ｐゴシック" charset="0"/>
              </a:rPr>
              <a:t>Build your actor system to be maintainable from the outset</a:t>
            </a:r>
          </a:p>
          <a:p>
            <a:pPr eaLnBrk="1" hangingPunct="1"/>
            <a:r>
              <a:rPr lang="en-US" sz="2800">
                <a:latin typeface="Arial" charset="0"/>
                <a:ea typeface="ＭＳ Ｐゴシック" charset="0"/>
                <a:cs typeface="ＭＳ Ｐゴシック" charset="0"/>
              </a:rPr>
              <a:t>Utilize all of the tools at your disposal</a:t>
            </a:r>
          </a:p>
        </p:txBody>
      </p:sp>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4"/>
          <p:cNvSpPr>
            <a:spLocks noGrp="1" noChangeArrowheads="1"/>
          </p:cNvSpPr>
          <p:nvPr>
            <p:ph type="title"/>
          </p:nvPr>
        </p:nvSpPr>
        <p:spPr/>
        <p:txBody>
          <a:bodyPr/>
          <a:lstStyle/>
          <a:p>
            <a:pPr eaLnBrk="1" hangingPunct="1"/>
            <a:r>
              <a:rPr lang="en-US" sz="3600">
                <a:latin typeface="Arial" charset="0"/>
                <a:ea typeface="ＭＳ Ｐゴシック" charset="0"/>
                <a:cs typeface="ＭＳ Ｐゴシック" charset="0"/>
              </a:rPr>
              <a:t>Thank You!</a:t>
            </a:r>
          </a:p>
        </p:txBody>
      </p:sp>
      <p:sp>
        <p:nvSpPr>
          <p:cNvPr id="101378" name="Rectangle 5"/>
          <p:cNvSpPr>
            <a:spLocks noGrp="1" noChangeArrowheads="1"/>
          </p:cNvSpPr>
          <p:nvPr>
            <p:ph type="body" idx="1"/>
          </p:nvPr>
        </p:nvSpPr>
        <p:spPr/>
        <p:txBody>
          <a:bodyPr/>
          <a:lstStyle/>
          <a:p>
            <a:pPr eaLnBrk="1" hangingPunct="1"/>
            <a:r>
              <a:rPr lang="en-US" sz="2800">
                <a:latin typeface="Arial" charset="0"/>
                <a:ea typeface="ＭＳ Ｐゴシック" charset="0"/>
                <a:cs typeface="ＭＳ Ｐゴシック" charset="0"/>
              </a:rPr>
              <a:t>Some content provided by members of the Typesafe team, including:</a:t>
            </a:r>
          </a:p>
          <a:p>
            <a:pPr lvl="1" eaLnBrk="1" hangingPunct="1"/>
            <a:r>
              <a:rPr lang="en-US" sz="2400">
                <a:latin typeface="Arial" charset="0"/>
                <a:ea typeface="ＭＳ Ｐゴシック" charset="0"/>
                <a:cs typeface="ＭＳ Ｐゴシック" charset="0"/>
              </a:rPr>
              <a:t>Jonas Bonér</a:t>
            </a:r>
          </a:p>
          <a:p>
            <a:pPr lvl="1" eaLnBrk="1" hangingPunct="1"/>
            <a:r>
              <a:rPr lang="en-US" sz="2400">
                <a:latin typeface="Arial" charset="0"/>
                <a:ea typeface="ＭＳ Ｐゴシック" charset="0"/>
                <a:cs typeface="ＭＳ Ｐゴシック" charset="0"/>
              </a:rPr>
              <a:t>Viktor Klang</a:t>
            </a:r>
          </a:p>
          <a:p>
            <a:pPr lvl="1" eaLnBrk="1" hangingPunct="1"/>
            <a:r>
              <a:rPr lang="en-US" sz="2400">
                <a:latin typeface="Arial" charset="0"/>
                <a:ea typeface="ＭＳ Ｐゴシック" charset="0"/>
                <a:cs typeface="ＭＳ Ｐゴシック" charset="0"/>
              </a:rPr>
              <a:t>Roland Kuhn</a:t>
            </a:r>
          </a:p>
          <a:p>
            <a:pPr lvl="1" eaLnBrk="1" hangingPunct="1"/>
            <a:r>
              <a:rPr lang="en-US" sz="2400">
                <a:latin typeface="Arial" charset="0"/>
                <a:ea typeface="ＭＳ Ｐゴシック" charset="0"/>
                <a:cs typeface="ＭＳ Ｐゴシック" charset="0"/>
              </a:rPr>
              <a:t>Havoc Pennington</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pPr eaLnBrk="1" hangingPunct="1"/>
            <a:r>
              <a:rPr lang="en-US" sz="3600">
                <a:latin typeface="Arial" charset="0"/>
                <a:ea typeface="ＭＳ Ｐゴシック" charset="0"/>
                <a:cs typeface="ＭＳ Ｐゴシック" charset="0"/>
              </a:rPr>
              <a:t>Akka Supervision Code</a:t>
            </a:r>
          </a:p>
        </p:txBody>
      </p:sp>
      <p:sp>
        <p:nvSpPr>
          <p:cNvPr id="10242" name="Content Placeholder 2"/>
          <p:cNvSpPr>
            <a:spLocks noGrp="1"/>
          </p:cNvSpPr>
          <p:nvPr>
            <p:ph idx="1"/>
          </p:nvPr>
        </p:nvSpPr>
        <p:spPr/>
        <p:txBody>
          <a:bodyPr/>
          <a:lstStyle/>
          <a:p>
            <a:pPr marL="0" indent="0" eaLnBrk="1" hangingPunct="1">
              <a:buFontTx/>
              <a:buNone/>
            </a:pPr>
            <a:r>
              <a:rPr lang="en-US" sz="1300">
                <a:latin typeface="Courier New" charset="0"/>
                <a:ea typeface="ＭＳ Ｐゴシック" charset="0"/>
                <a:cs typeface="ＭＳ Ｐゴシック" charset="0"/>
              </a:rPr>
              <a:t>	</a:t>
            </a:r>
            <a:r>
              <a:rPr lang="en-US" sz="1300" b="1">
                <a:latin typeface="Courier New" charset="0"/>
                <a:ea typeface="ＭＳ Ｐゴシック" charset="0"/>
                <a:cs typeface="ＭＳ Ｐゴシック" charset="0"/>
              </a:rPr>
              <a:t>class MySupervisor extends Actor {</a:t>
            </a:r>
          </a:p>
          <a:p>
            <a:pPr marL="0" indent="0" eaLnBrk="1" hangingPunct="1">
              <a:buFontTx/>
              <a:buNone/>
            </a:pPr>
            <a:r>
              <a:rPr lang="en-US" sz="1300" b="1">
                <a:latin typeface="Courier New" charset="0"/>
                <a:ea typeface="ＭＳ Ｐゴシック" charset="0"/>
                <a:cs typeface="ＭＳ Ｐゴシック" charset="0"/>
              </a:rPr>
              <a:t>	  override val supervisorStrategy = </a:t>
            </a:r>
          </a:p>
          <a:p>
            <a:pPr marL="0" indent="0" eaLnBrk="1" hangingPunct="1">
              <a:buFontTx/>
              <a:buNone/>
            </a:pPr>
            <a:r>
              <a:rPr lang="en-US" sz="1300" b="1">
                <a:latin typeface="Courier New" charset="0"/>
                <a:ea typeface="ＭＳ Ｐゴシック" charset="0"/>
                <a:cs typeface="ＭＳ Ｐゴシック" charset="0"/>
              </a:rPr>
              <a:t>	    OneForOneStrategy(maxNrOfRetries = 10, withinTimeRange = 1 minute) {</a:t>
            </a:r>
          </a:p>
          <a:p>
            <a:pPr marL="0" indent="0" eaLnBrk="1" hangingPunct="1">
              <a:buFontTx/>
              <a:buNone/>
            </a:pPr>
            <a:r>
              <a:rPr lang="en-US" sz="1300" b="1">
                <a:latin typeface="Courier New" charset="0"/>
                <a:ea typeface="ＭＳ Ｐゴシック" charset="0"/>
                <a:cs typeface="ＭＳ Ｐゴシック" charset="0"/>
              </a:rPr>
              <a:t>	     case ae: ArithmeticException =&gt; Resume</a:t>
            </a:r>
          </a:p>
          <a:p>
            <a:pPr marL="0" indent="0" eaLnBrk="1" hangingPunct="1">
              <a:buFontTx/>
              <a:buNone/>
            </a:pPr>
            <a:r>
              <a:rPr lang="en-US" sz="1300" b="1">
                <a:latin typeface="Courier New" charset="0"/>
                <a:ea typeface="ＭＳ Ｐゴシック" charset="0"/>
                <a:cs typeface="ＭＳ Ｐゴシック" charset="0"/>
              </a:rPr>
              <a:t>	     case np: NullPointerException =&gt; Restart</a:t>
            </a:r>
          </a:p>
          <a:p>
            <a:pPr marL="0" indent="0" eaLnBrk="1" hangingPunct="1">
              <a:buFontTx/>
              <a:buNone/>
            </a:pPr>
            <a:r>
              <a:rPr lang="en-US" sz="1300" b="1">
                <a:latin typeface="Courier New" charset="0"/>
                <a:ea typeface="ＭＳ Ｐゴシック" charset="0"/>
                <a:cs typeface="ＭＳ Ｐゴシック" charset="0"/>
              </a:rPr>
              <a:t>	    }</a:t>
            </a:r>
          </a:p>
          <a:p>
            <a:pPr marL="0" indent="0" eaLnBrk="1" hangingPunct="1">
              <a:buFontTx/>
              <a:buNone/>
            </a:pPr>
            <a:endParaRPr lang="en-US" sz="1300" b="1">
              <a:latin typeface="Courier New" charset="0"/>
              <a:ea typeface="ＭＳ Ｐゴシック" charset="0"/>
              <a:cs typeface="ＭＳ Ｐゴシック" charset="0"/>
            </a:endParaRPr>
          </a:p>
          <a:p>
            <a:pPr marL="0" indent="0" eaLnBrk="1" hangingPunct="1">
              <a:buFontTx/>
              <a:buNone/>
            </a:pPr>
            <a:r>
              <a:rPr lang="en-US" sz="1300" b="1">
                <a:latin typeface="Courier New" charset="0"/>
                <a:ea typeface="ＭＳ Ｐゴシック" charset="0"/>
                <a:cs typeface="ＭＳ Ｐゴシック" charset="0"/>
              </a:rPr>
              <a:t>	  context.actorOf(Props[MyActor], “my-actor”)</a:t>
            </a:r>
          </a:p>
          <a:p>
            <a:pPr marL="0" indent="0" eaLnBrk="1" hangingPunct="1">
              <a:buFontTx/>
              <a:buNone/>
            </a:pPr>
            <a:r>
              <a:rPr lang="en-US" sz="1300" b="1">
                <a:latin typeface="Courier New" charset="0"/>
                <a:ea typeface="ＭＳ Ｐゴシック" charset="0"/>
                <a:cs typeface="ＭＳ Ｐゴシック" charset="0"/>
              </a:rPr>
              <a:t>    	}</a:t>
            </a:r>
          </a:p>
          <a:p>
            <a:pPr marL="0" indent="0" eaLnBrk="1" hangingPunct="1">
              <a:buFontTx/>
              <a:buNone/>
            </a:pPr>
            <a:endParaRPr lang="en-US">
              <a:latin typeface="Arial" charset="0"/>
              <a:ea typeface="ＭＳ Ｐゴシック" charset="0"/>
              <a:cs typeface="ＭＳ Ｐゴシック" charset="0"/>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4"/>
          <p:cNvSpPr>
            <a:spLocks noGrp="1" noChangeArrowheads="1"/>
          </p:cNvSpPr>
          <p:nvPr>
            <p:ph type="title"/>
          </p:nvPr>
        </p:nvSpPr>
        <p:spPr/>
        <p:txBody>
          <a:bodyPr/>
          <a:lstStyle/>
          <a:p>
            <a:pPr eaLnBrk="1" hangingPunct="1"/>
            <a:r>
              <a:rPr lang="en-US" sz="3600">
                <a:latin typeface="Arial" charset="0"/>
                <a:ea typeface="ＭＳ Ｐゴシック" charset="0"/>
                <a:cs typeface="ＭＳ Ｐゴシック" charset="0"/>
              </a:rPr>
              <a:t>Groundwork - Parallelism</a:t>
            </a:r>
          </a:p>
        </p:txBody>
      </p:sp>
      <p:sp>
        <p:nvSpPr>
          <p:cNvPr id="11266" name="Rectangle 5"/>
          <p:cNvSpPr>
            <a:spLocks noGrp="1" noChangeArrowheads="1"/>
          </p:cNvSpPr>
          <p:nvPr>
            <p:ph type="body" idx="1"/>
          </p:nvPr>
        </p:nvSpPr>
        <p:spPr/>
        <p:txBody>
          <a:bodyPr/>
          <a:lstStyle/>
          <a:p>
            <a:pPr eaLnBrk="1" hangingPunct="1"/>
            <a:r>
              <a:rPr lang="en-US" sz="2800">
                <a:latin typeface="Arial" charset="0"/>
                <a:ea typeface="ＭＳ Ｐゴシック" charset="0"/>
                <a:cs typeface="ＭＳ Ｐゴシック" charset="0"/>
              </a:rPr>
              <a:t>Easily scale a task by creating multiple instances of an actor and applying work using various strategies</a:t>
            </a:r>
          </a:p>
          <a:p>
            <a:pPr eaLnBrk="1" hangingPunct="1"/>
            <a:r>
              <a:rPr lang="en-US" sz="2800">
                <a:latin typeface="Arial" charset="0"/>
                <a:ea typeface="ＭＳ Ｐゴシック" charset="0"/>
                <a:cs typeface="ＭＳ Ｐゴシック" charset="0"/>
              </a:rPr>
              <a:t>Order is not guaranteed, nor should it be</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p:txBody>
          <a:bodyPr/>
          <a:lstStyle/>
          <a:p>
            <a:pPr eaLnBrk="1" hangingPunct="1"/>
            <a:r>
              <a:rPr lang="en-US" sz="3600">
                <a:latin typeface="Arial" charset="0"/>
                <a:ea typeface="ＭＳ Ｐゴシック" charset="0"/>
                <a:cs typeface="ＭＳ Ｐゴシック" charset="0"/>
              </a:rPr>
              <a:t>Akka Routing</a:t>
            </a:r>
          </a:p>
        </p:txBody>
      </p:sp>
      <p:sp>
        <p:nvSpPr>
          <p:cNvPr id="12290" name="Content Placeholder 2"/>
          <p:cNvSpPr>
            <a:spLocks noGrp="1"/>
          </p:cNvSpPr>
          <p:nvPr>
            <p:ph idx="1"/>
          </p:nvPr>
        </p:nvSpPr>
        <p:spPr/>
        <p:txBody>
          <a:bodyPr/>
          <a:lstStyle/>
          <a:p>
            <a:pPr marL="0" indent="0" eaLnBrk="1" hangingPunct="1">
              <a:buFontTx/>
              <a:buNone/>
            </a:pPr>
            <a:r>
              <a:rPr lang="en-US" sz="1300">
                <a:latin typeface="Courier New" charset="0"/>
                <a:ea typeface="ＭＳ Ｐゴシック" charset="0"/>
                <a:cs typeface="ＭＳ Ｐゴシック" charset="0"/>
              </a:rPr>
              <a:t>	</a:t>
            </a:r>
            <a:r>
              <a:rPr lang="en-US" sz="1300" b="1">
                <a:latin typeface="Courier New" charset="0"/>
                <a:ea typeface="ＭＳ Ｐゴシック" charset="0"/>
                <a:cs typeface="ＭＳ Ｐゴシック" charset="0"/>
              </a:rPr>
              <a:t>object Parallelizer extends App {</a:t>
            </a:r>
          </a:p>
          <a:p>
            <a:pPr marL="0" indent="0" eaLnBrk="1" hangingPunct="1">
              <a:buFontTx/>
              <a:buNone/>
            </a:pPr>
            <a:r>
              <a:rPr lang="en-US" sz="1300" b="1">
                <a:latin typeface="Courier New" charset="0"/>
                <a:ea typeface="ＭＳ Ｐゴシック" charset="0"/>
                <a:cs typeface="ＭＳ Ｐゴシック" charset="0"/>
              </a:rPr>
              <a:t>	  class MyActor extends Actor { </a:t>
            </a:r>
          </a:p>
          <a:p>
            <a:pPr marL="0" indent="0" eaLnBrk="1" hangingPunct="1">
              <a:buFontTx/>
              <a:buNone/>
            </a:pPr>
            <a:r>
              <a:rPr lang="en-US" sz="1300" b="1">
                <a:latin typeface="Courier New" charset="0"/>
                <a:ea typeface="ＭＳ Ｐゴシック" charset="0"/>
                <a:cs typeface="ＭＳ Ｐゴシック" charset="0"/>
              </a:rPr>
              <a:t>	  	def receive = { case x =&gt; println(x) }</a:t>
            </a:r>
          </a:p>
          <a:p>
            <a:pPr marL="0" indent="0" eaLnBrk="1" hangingPunct="1">
              <a:buFontTx/>
              <a:buNone/>
            </a:pPr>
            <a:r>
              <a:rPr lang="en-US" sz="1300" b="1">
                <a:latin typeface="Courier New" charset="0"/>
                <a:ea typeface="ＭＳ Ｐゴシック" charset="0"/>
                <a:cs typeface="ＭＳ Ｐゴシック" charset="0"/>
              </a:rPr>
              <a:t>	  }</a:t>
            </a:r>
          </a:p>
          <a:p>
            <a:pPr marL="0" indent="0" eaLnBrk="1" hangingPunct="1">
              <a:buFontTx/>
              <a:buNone/>
            </a:pPr>
            <a:endParaRPr lang="en-US" sz="1300" b="1">
              <a:latin typeface="Courier New" charset="0"/>
              <a:ea typeface="ＭＳ Ｐゴシック" charset="0"/>
              <a:cs typeface="ＭＳ Ｐゴシック" charset="0"/>
            </a:endParaRPr>
          </a:p>
          <a:p>
            <a:pPr marL="0" indent="0" eaLnBrk="1" hangingPunct="1">
              <a:buFontTx/>
              <a:buNone/>
            </a:pPr>
            <a:r>
              <a:rPr lang="en-US" sz="1300" b="1">
                <a:latin typeface="Courier New" charset="0"/>
                <a:ea typeface="ＭＳ Ｐゴシック" charset="0"/>
                <a:cs typeface="ＭＳ Ｐゴシック" charset="0"/>
              </a:rPr>
              <a:t>	  val system = ActorSystem()</a:t>
            </a:r>
          </a:p>
          <a:p>
            <a:pPr marL="0" indent="0" eaLnBrk="1" hangingPunct="1">
              <a:buFontTx/>
              <a:buNone/>
            </a:pPr>
            <a:r>
              <a:rPr lang="en-US" sz="1300" b="1">
                <a:latin typeface="Courier New" charset="0"/>
                <a:ea typeface="ＭＳ Ｐゴシック" charset="0"/>
                <a:cs typeface="ＭＳ Ｐゴシック" charset="0"/>
              </a:rPr>
              <a:t>	  val router: ActorRef = system.actorOf(Props[MyActor].</a:t>
            </a:r>
          </a:p>
          <a:p>
            <a:pPr marL="0" indent="0" eaLnBrk="1" hangingPunct="1">
              <a:buFontTx/>
              <a:buNone/>
            </a:pPr>
            <a:r>
              <a:rPr lang="en-US" sz="1300" b="1">
                <a:latin typeface="Courier New" charset="0"/>
                <a:ea typeface="ＭＳ Ｐゴシック" charset="0"/>
                <a:cs typeface="ＭＳ Ｐゴシック" charset="0"/>
              </a:rPr>
              <a:t>	  	withRouter(RoundRobinRouter(nrOfInstances = 5)), “my-router”)</a:t>
            </a:r>
          </a:p>
          <a:p>
            <a:pPr marL="0" indent="0" eaLnBrk="1" hangingPunct="1">
              <a:buFontTx/>
              <a:buNone/>
            </a:pPr>
            <a:endParaRPr lang="en-US" sz="1300" b="1">
              <a:latin typeface="Courier New" charset="0"/>
              <a:ea typeface="ＭＳ Ｐゴシック" charset="0"/>
              <a:cs typeface="ＭＳ Ｐゴシック" charset="0"/>
            </a:endParaRPr>
          </a:p>
          <a:p>
            <a:pPr marL="0" indent="0" eaLnBrk="1" hangingPunct="1">
              <a:buFontTx/>
              <a:buNone/>
            </a:pPr>
            <a:r>
              <a:rPr lang="en-US" sz="1300" b="1">
                <a:latin typeface="Courier New" charset="0"/>
                <a:ea typeface="ＭＳ Ｐゴシック" charset="0"/>
                <a:cs typeface="ＭＳ Ｐゴシック" charset="0"/>
              </a:rPr>
              <a:t>	  for (i &lt;- 1 to 10) router ! i</a:t>
            </a:r>
          </a:p>
          <a:p>
            <a:pPr marL="0" indent="0" eaLnBrk="1" hangingPunct="1">
              <a:buFontTx/>
              <a:buNone/>
            </a:pPr>
            <a:r>
              <a:rPr lang="en-US" sz="1300" b="1">
                <a:latin typeface="Courier New" charset="0"/>
                <a:ea typeface="ＭＳ Ｐゴシック" charset="0"/>
                <a:cs typeface="ＭＳ Ｐゴシック" charset="0"/>
              </a:rPr>
              <a:t>	}</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4"/>
          <p:cNvSpPr>
            <a:spLocks noGrp="1" noChangeArrowheads="1"/>
          </p:cNvSpPr>
          <p:nvPr>
            <p:ph type="title"/>
          </p:nvPr>
        </p:nvSpPr>
        <p:spPr/>
        <p:txBody>
          <a:bodyPr/>
          <a:lstStyle/>
          <a:p>
            <a:pPr eaLnBrk="1" hangingPunct="1"/>
            <a:r>
              <a:rPr lang="en-US" sz="3600">
                <a:latin typeface="Arial" charset="0"/>
                <a:ea typeface="ＭＳ Ｐゴシック" charset="0"/>
                <a:cs typeface="ＭＳ Ｐゴシック" charset="0"/>
              </a:rPr>
              <a:t>Effective Actors</a:t>
            </a:r>
          </a:p>
        </p:txBody>
      </p:sp>
      <p:sp>
        <p:nvSpPr>
          <p:cNvPr id="14338" name="Rectangle 5"/>
          <p:cNvSpPr>
            <a:spLocks noGrp="1" noChangeArrowheads="1"/>
          </p:cNvSpPr>
          <p:nvPr>
            <p:ph type="body" idx="1"/>
          </p:nvPr>
        </p:nvSpPr>
        <p:spPr/>
        <p:txBody>
          <a:bodyPr/>
          <a:lstStyle/>
          <a:p>
            <a:pPr eaLnBrk="1" hangingPunct="1"/>
            <a:r>
              <a:rPr lang="en-US" sz="2800">
                <a:latin typeface="Arial" charset="0"/>
                <a:ea typeface="ＭＳ Ｐゴシック" charset="0"/>
                <a:cs typeface="ＭＳ Ｐゴシック" charset="0"/>
              </a:rPr>
              <a:t>Best practices based on several years of actor development</a:t>
            </a:r>
          </a:p>
          <a:p>
            <a:pPr eaLnBrk="1" hangingPunct="1"/>
            <a:r>
              <a:rPr lang="en-US" sz="2800">
                <a:latin typeface="Arial" charset="0"/>
                <a:ea typeface="ＭＳ Ｐゴシック" charset="0"/>
                <a:cs typeface="ＭＳ Ｐゴシック" charset="0"/>
              </a:rPr>
              <a:t>Helpful hints for reasoning about actors at runtime</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Jax_usa_neu">
  <a:themeElements>
    <a:clrScheme name="Jax_usa_neu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Jax_usa_neu">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Jax_usa_neu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Jax_usa_neu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Jax_usa_neu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Jax_usa_neu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Jax_usa_neu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Jax_usa_neu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Jax_usa_neu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Jax_usa_neu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Jax_usa_neu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Jax_usa_neu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Jax_usa_neu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Jax_usa_neu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DATA:GRAFIK:Grafik1:Sonderjobs:Präsentationsvorlagen_Speaker:Präsentationsvorlagen:2011:JAX US:Jax_usa_neu.pot</Template>
  <TotalTime>5286</TotalTime>
  <Words>2756</Words>
  <Application>Microsoft Macintosh PowerPoint</Application>
  <PresentationFormat>On-screen Show (4:3)</PresentationFormat>
  <Paragraphs>464</Paragraphs>
  <Slides>57</Slides>
  <Notes>43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ＭＳ Ｐゴシック</vt:lpstr>
      <vt:lpstr>Calibri</vt:lpstr>
      <vt:lpstr>Courier New</vt:lpstr>
      <vt:lpstr>Engravers MT</vt:lpstr>
      <vt:lpstr>Jax_usa_neu</vt:lpstr>
      <vt:lpstr>Jamie Allen</vt:lpstr>
      <vt:lpstr>Who Am I?</vt:lpstr>
      <vt:lpstr>Groundwork: What Are Actors?</vt:lpstr>
      <vt:lpstr>Akka Actor Code</vt:lpstr>
      <vt:lpstr>Groundwork: Supervisor Hierarchy</vt:lpstr>
      <vt:lpstr>Akka Supervision Code</vt:lpstr>
      <vt:lpstr>Groundwork - Parallelism</vt:lpstr>
      <vt:lpstr>Akka Routing</vt:lpstr>
      <vt:lpstr>Effective Actors</vt:lpstr>
      <vt:lpstr>RULE</vt:lpstr>
      <vt:lpstr>Single Responsibility Principle</vt:lpstr>
      <vt:lpstr>Actor Behavior</vt:lpstr>
      <vt:lpstr>Supervision</vt:lpstr>
      <vt:lpstr>Conflated Supervisors</vt:lpstr>
      <vt:lpstr>Explicit Supervisors</vt:lpstr>
      <vt:lpstr>Keep the Error Kernel Simple</vt:lpstr>
      <vt:lpstr>Failure Zones</vt:lpstr>
      <vt:lpstr>Failure Zones</vt:lpstr>
      <vt:lpstr>Takeaway</vt:lpstr>
      <vt:lpstr>RULE</vt:lpstr>
      <vt:lpstr>Consequences of Blocking</vt:lpstr>
      <vt:lpstr>Futures and Timeouts</vt:lpstr>
      <vt:lpstr>Futures</vt:lpstr>
      <vt:lpstr>Sequential vs Parallel Futures</vt:lpstr>
      <vt:lpstr>What If I Must Block?</vt:lpstr>
      <vt:lpstr>Using Dispatchers</vt:lpstr>
      <vt:lpstr>Handling I/O</vt:lpstr>
      <vt:lpstr>IOManager</vt:lpstr>
      <vt:lpstr>Push, not Pull</vt:lpstr>
      <vt:lpstr>Takeaway</vt:lpstr>
      <vt:lpstr>RULE</vt:lpstr>
      <vt:lpstr>Start Simple</vt:lpstr>
      <vt:lpstr>Initial Focus</vt:lpstr>
      <vt:lpstr>Advice from Jonas Bonér</vt:lpstr>
      <vt:lpstr>Prepare for Race Conditions</vt:lpstr>
      <vt:lpstr>Beware the Thundering Herd</vt:lpstr>
      <vt:lpstr>Takeaway</vt:lpstr>
      <vt:lpstr>RULE</vt:lpstr>
      <vt:lpstr>Name Your Actors</vt:lpstr>
      <vt:lpstr>Create Specialized Messages</vt:lpstr>
      <vt:lpstr>Create Specialized Exceptions</vt:lpstr>
      <vt:lpstr>Takeaway</vt:lpstr>
      <vt:lpstr>RULE</vt:lpstr>
      <vt:lpstr>No Direct References to Other Actors</vt:lpstr>
      <vt:lpstr>Never Publish "this"</vt:lpstr>
      <vt:lpstr>Use Immutable Messages</vt:lpstr>
      <vt:lpstr>Pass Copies of Mutable Data</vt:lpstr>
      <vt:lpstr>Avoid Sending Behavior</vt:lpstr>
      <vt:lpstr>Takeaway</vt:lpstr>
      <vt:lpstr>RULE</vt:lpstr>
      <vt:lpstr>Externalize Business Logic</vt:lpstr>
      <vt:lpstr>Use Semantically Useful Logging</vt:lpstr>
      <vt:lpstr>Unique IDs for Messages</vt:lpstr>
      <vt:lpstr>Monitor Everything</vt:lpstr>
      <vt:lpstr>Typesafe Console</vt:lpstr>
      <vt:lpstr>Takeaway</vt:lpstr>
      <vt:lpstr>Thank You!</vt:lpstr>
    </vt:vector>
  </TitlesOfParts>
  <Manager/>
  <Company>Heinz Strunk</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speaker | company</dc:title>
  <dc:subject/>
  <dc:creator>Heinz Strunk</dc:creator>
  <cp:keywords/>
  <dc:description/>
  <cp:lastModifiedBy>James Allen</cp:lastModifiedBy>
  <cp:revision>90</cp:revision>
  <dcterms:created xsi:type="dcterms:W3CDTF">2011-05-11T08:15:39Z</dcterms:created>
  <dcterms:modified xsi:type="dcterms:W3CDTF">2012-09-26T17:52:04Z</dcterms:modified>
  <cp:category/>
</cp:coreProperties>
</file>