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9" r:id="rId18"/>
    <p:sldId id="272" r:id="rId19"/>
    <p:sldId id="274" r:id="rId20"/>
    <p:sldId id="278" r:id="rId21"/>
    <p:sldId id="280" r:id="rId22"/>
    <p:sldId id="271" r:id="rId23"/>
    <p:sldId id="258" r:id="rId24"/>
    <p:sldId id="27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ingonHP/RoslynTal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mealive.io/" TargetMode="External"/><Relationship Id="rId2" Type="http://schemas.openxmlformats.org/officeDocument/2006/relationships/hyperlink" Target="https://github.com/oleg-shilo/cs-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ingonHP/SyntaxTreeVisualize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tree/master/docs" TargetMode="External"/><Relationship Id="rId7" Type="http://schemas.openxmlformats.org/officeDocument/2006/relationships/hyperlink" Target="https://pluralsight.com/" TargetMode="External"/><Relationship Id="rId2" Type="http://schemas.openxmlformats.org/officeDocument/2006/relationships/hyperlink" Target="https://msdn.microsoft.com/en-us/vstudio/hh500769#Toc3060156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magazine/dn879356" TargetMode="External"/><Relationship Id="rId5" Type="http://schemas.openxmlformats.org/officeDocument/2006/relationships/hyperlink" Target="https://github.com/dotnet/roslyn/wiki/How-To-Write-a-C#-Analyzer-and-Code-Fix" TargetMode="External"/><Relationship Id="rId4" Type="http://schemas.openxmlformats.org/officeDocument/2006/relationships/hyperlink" Target="https://github.com/dotnet/roslyn/wiki/Getting-Started-C#-Syntax-Analysi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ingonHP/RoslynTal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</a:rPr>
              <a:t>Roslyn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Vishal Anand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github.com/codingonHP/RoslynTalk</a:t>
            </a:r>
            <a:r>
              <a:rPr lang="en-US" sz="2400" dirty="0" smtClean="0"/>
              <a:t> (26/11/2016)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98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CONCEPTS : </a:t>
            </a:r>
            <a:r>
              <a:rPr lang="en-US" b="1" dirty="0" smtClean="0">
                <a:solidFill>
                  <a:schemeClr val="accent1"/>
                </a:solidFill>
              </a:rPr>
              <a:t>SYNTAX TOKENS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Syntax tokens are the terminals of the language grammar, representing the smallest </a:t>
            </a:r>
            <a:r>
              <a:rPr lang="en-US" sz="4000" dirty="0" smtClean="0"/>
              <a:t>syntactic </a:t>
            </a:r>
            <a:r>
              <a:rPr lang="en-US" sz="4000" dirty="0"/>
              <a:t>fragments of the code</a:t>
            </a:r>
            <a:r>
              <a:rPr lang="en-US" sz="4000" dirty="0" smtClean="0"/>
              <a:t>.</a:t>
            </a:r>
          </a:p>
          <a:p>
            <a:r>
              <a:rPr lang="en-US" sz="4000" dirty="0"/>
              <a:t>Syntax tokens consist of keywords, identifiers, literals, and punctuation. </a:t>
            </a:r>
          </a:p>
        </p:txBody>
      </p:sp>
    </p:spTree>
    <p:extLst>
      <p:ext uri="{BB962C8B-B14F-4D97-AF65-F5344CB8AC3E}">
        <p14:creationId xmlns:p14="http://schemas.microsoft.com/office/powerpoint/2010/main" val="406843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CONCEPTS : </a:t>
            </a:r>
            <a:r>
              <a:rPr lang="en-US" b="1" dirty="0" smtClean="0">
                <a:solidFill>
                  <a:schemeClr val="accent1"/>
                </a:solidFill>
              </a:rPr>
              <a:t>SYNTAX TRIVIA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Syntax trivia represent the parts of the source text that are largely insignificant for normal understanding of the code, such as </a:t>
            </a:r>
            <a:r>
              <a:rPr lang="en-US" sz="3600" i="1" dirty="0"/>
              <a:t>whitespace</a:t>
            </a:r>
            <a:r>
              <a:rPr lang="en-US" sz="3600" dirty="0"/>
              <a:t>, </a:t>
            </a:r>
            <a:r>
              <a:rPr lang="en-US" sz="3600" i="1" dirty="0" smtClean="0"/>
              <a:t>comments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804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CONCEPTS : </a:t>
            </a:r>
            <a:r>
              <a:rPr lang="en-US" b="1" dirty="0" smtClean="0">
                <a:solidFill>
                  <a:schemeClr val="accent1"/>
                </a:solidFill>
              </a:rPr>
              <a:t>SPANS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node, token, or trivia knows its position within the source text and the number of characters it </a:t>
            </a:r>
            <a:r>
              <a:rPr lang="en-US" sz="3600" dirty="0" smtClean="0"/>
              <a:t>consists </a:t>
            </a:r>
            <a:r>
              <a:rPr lang="en-US" sz="3600" dirty="0"/>
              <a:t>of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R</a:t>
            </a:r>
            <a:r>
              <a:rPr lang="en-US" sz="3600" dirty="0" smtClean="0"/>
              <a:t>epresented </a:t>
            </a:r>
            <a:r>
              <a:rPr lang="en-US" sz="3600" dirty="0"/>
              <a:t>as a 32-bit </a:t>
            </a:r>
            <a:r>
              <a:rPr lang="en-US" sz="3600" dirty="0" smtClean="0"/>
              <a:t>integer</a:t>
            </a:r>
            <a:r>
              <a:rPr lang="en-US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120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CONCEPTS : </a:t>
            </a:r>
            <a:r>
              <a:rPr lang="en-US" b="1" dirty="0" smtClean="0">
                <a:solidFill>
                  <a:schemeClr val="accent1"/>
                </a:solidFill>
              </a:rPr>
              <a:t>KINDS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Identifies what kind of node, token or trivia is it.</a:t>
            </a:r>
          </a:p>
          <a:p>
            <a:r>
              <a:rPr lang="en-US" sz="3600" dirty="0" smtClean="0"/>
              <a:t>Example : Add Expression, Int, String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470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CONCEPTS : </a:t>
            </a:r>
            <a:r>
              <a:rPr lang="en-US" b="1" dirty="0" smtClean="0">
                <a:solidFill>
                  <a:schemeClr val="accent1"/>
                </a:solidFill>
              </a:rPr>
              <a:t>ERRORS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Even when the source text contains syntax errors, a full syntax tree that is round-trippable to the source is exposed. </a:t>
            </a:r>
          </a:p>
        </p:txBody>
      </p:sp>
    </p:spTree>
    <p:extLst>
      <p:ext uri="{BB962C8B-B14F-4D97-AF65-F5344CB8AC3E}">
        <p14:creationId xmlns:p14="http://schemas.microsoft.com/office/powerpoint/2010/main" val="269950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DEMO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Syntax Tree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Syntax Tree Analyzer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279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Semantic analysis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14" y="2237090"/>
            <a:ext cx="10820400" cy="4024125"/>
          </a:xfrm>
        </p:spPr>
        <p:txBody>
          <a:bodyPr/>
          <a:lstStyle/>
          <a:p>
            <a:r>
              <a:rPr lang="en-US" sz="3600" dirty="0" smtClean="0"/>
              <a:t>Semantic Model</a:t>
            </a:r>
          </a:p>
          <a:p>
            <a:pPr marL="0" indent="0">
              <a:buNone/>
            </a:pPr>
            <a:endParaRPr lang="en-US" sz="3600" dirty="0" smtClean="0"/>
          </a:p>
          <a:p>
            <a:pPr lvl="1"/>
            <a:r>
              <a:rPr lang="en-US" sz="2800" dirty="0" smtClean="0"/>
              <a:t>We can use Semantic model to ask questions such as –</a:t>
            </a:r>
          </a:p>
          <a:p>
            <a:pPr lvl="2"/>
            <a:r>
              <a:rPr lang="en-US" sz="2800" dirty="0" smtClean="0"/>
              <a:t>What are the symbols available ?</a:t>
            </a:r>
          </a:p>
          <a:p>
            <a:pPr lvl="2"/>
            <a:r>
              <a:rPr lang="en-US" sz="2800" dirty="0" smtClean="0"/>
              <a:t>Get us the Diagnostic information available. (Error , warnings …)</a:t>
            </a: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4169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91" y="2894510"/>
            <a:ext cx="8825346" cy="1293028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Syntactic </a:t>
            </a:r>
            <a:r>
              <a:rPr lang="en-US" b="1" dirty="0" smtClean="0">
                <a:solidFill>
                  <a:srgbClr val="FFFF00"/>
                </a:solidFill>
              </a:rPr>
              <a:t>vs</a:t>
            </a:r>
            <a:r>
              <a:rPr lang="en-US" dirty="0" smtClean="0">
                <a:solidFill>
                  <a:srgbClr val="00B050"/>
                </a:solidFill>
              </a:rPr>
              <a:t> semantic analysis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9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Brief API Walkthrough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900" i="1" dirty="0" smtClean="0"/>
              <a:t>Syntax Tree related API</a:t>
            </a:r>
          </a:p>
          <a:p>
            <a:endParaRPr lang="en-US" sz="3900" dirty="0" smtClean="0"/>
          </a:p>
          <a:p>
            <a:pPr lvl="1"/>
            <a:r>
              <a:rPr lang="en-US" sz="2800" dirty="0" smtClean="0"/>
              <a:t>CompliationUnitSyntax</a:t>
            </a:r>
          </a:p>
          <a:p>
            <a:pPr lvl="1"/>
            <a:r>
              <a:rPr lang="en-US" sz="2800" dirty="0" smtClean="0"/>
              <a:t>CSharpSyntaxTree</a:t>
            </a:r>
          </a:p>
          <a:p>
            <a:pPr lvl="1"/>
            <a:r>
              <a:rPr lang="en-US" sz="2800" dirty="0" smtClean="0"/>
              <a:t>SyntaxFactory</a:t>
            </a:r>
            <a:r>
              <a:rPr lang="en-US" sz="2800" dirty="0" smtClean="0">
                <a:solidFill>
                  <a:srgbClr val="FFFF00"/>
                </a:solidFill>
              </a:rPr>
              <a:t>*</a:t>
            </a:r>
          </a:p>
          <a:p>
            <a:pPr lvl="1"/>
            <a:r>
              <a:rPr lang="en-US" sz="2800" dirty="0" smtClean="0"/>
              <a:t>SyntaxKind</a:t>
            </a:r>
          </a:p>
          <a:p>
            <a:pPr lvl="1"/>
            <a:r>
              <a:rPr lang="en-US" sz="2800" dirty="0" smtClean="0"/>
              <a:t>SyntaxVisitors</a:t>
            </a:r>
          </a:p>
          <a:p>
            <a:pPr lvl="1"/>
            <a:r>
              <a:rPr lang="en-US" sz="2800" dirty="0" smtClean="0"/>
              <a:t>SyntaxWalkers</a:t>
            </a:r>
            <a:r>
              <a:rPr lang="en-US" sz="2800" dirty="0" smtClean="0">
                <a:solidFill>
                  <a:srgbClr val="FFFF00"/>
                </a:solidFill>
              </a:rPr>
              <a:t>*</a:t>
            </a:r>
          </a:p>
          <a:p>
            <a:pPr lvl="1"/>
            <a:r>
              <a:rPr lang="en-US" sz="2800" dirty="0" smtClean="0"/>
              <a:t>SyntaxVisitorRewriter</a:t>
            </a:r>
            <a:r>
              <a:rPr lang="en-US" sz="2800" dirty="0" smtClean="0">
                <a:solidFill>
                  <a:srgbClr val="FFFF00"/>
                </a:solidFill>
              </a:rPr>
              <a:t>*</a:t>
            </a:r>
          </a:p>
          <a:p>
            <a:pPr marL="457200" lvl="1" indent="0">
              <a:buNone/>
            </a:pPr>
            <a:r>
              <a:rPr lang="en-US" sz="2800" dirty="0" smtClean="0"/>
              <a:t>--------------------------------------------------------------------------------</a:t>
            </a:r>
          </a:p>
          <a:p>
            <a:pPr lvl="1"/>
            <a:r>
              <a:rPr lang="en-US" sz="2800" dirty="0" smtClean="0"/>
              <a:t>Ancestors, Parent, AncestorsAndSelf, ChildNodes, DescendantNodesAndSelf functions similar to jQuery style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15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Compilation API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Compilation</a:t>
            </a:r>
            <a:endParaRPr lang="en-US" sz="3600" dirty="0" smtClean="0"/>
          </a:p>
          <a:p>
            <a:r>
              <a:rPr lang="en-US" sz="3600" dirty="0" smtClean="0"/>
              <a:t>CSharpCompilation</a:t>
            </a:r>
          </a:p>
          <a:p>
            <a:pPr lvl="1"/>
            <a:r>
              <a:rPr lang="en-US" sz="3400" dirty="0" smtClean="0"/>
              <a:t>Used to compile and output the result of compiling </a:t>
            </a:r>
            <a:r>
              <a:rPr lang="en-US" sz="3400" smtClean="0"/>
              <a:t>code tree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57805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Agenda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Compiler : Roslyn</a:t>
            </a:r>
          </a:p>
          <a:p>
            <a:r>
              <a:rPr lang="en-US" sz="3600" dirty="0" smtClean="0"/>
              <a:t>Environment Setup</a:t>
            </a:r>
          </a:p>
          <a:p>
            <a:r>
              <a:rPr lang="en-US" sz="3600" dirty="0" smtClean="0"/>
              <a:t>Key Concepts in Compilation of source code</a:t>
            </a:r>
          </a:p>
          <a:p>
            <a:r>
              <a:rPr lang="en-US" sz="3600" dirty="0" smtClean="0"/>
              <a:t>Brief look at API</a:t>
            </a:r>
          </a:p>
          <a:p>
            <a:r>
              <a:rPr lang="en-US" sz="3600" dirty="0" smtClean="0"/>
              <a:t>Analyzers </a:t>
            </a:r>
          </a:p>
          <a:p>
            <a:r>
              <a:rPr lang="en-US" sz="3600" dirty="0" smtClean="0"/>
              <a:t>Fixers</a:t>
            </a:r>
          </a:p>
          <a:p>
            <a:r>
              <a:rPr lang="en-US" sz="3600" dirty="0" smtClean="0"/>
              <a:t>What cool things people have built </a:t>
            </a:r>
            <a:r>
              <a:rPr lang="en-US" sz="3600" dirty="0" smtClean="0">
                <a:sym typeface="Wingdings" panose="05000000000000000000" pitchFamily="2" charset="2"/>
              </a:rPr>
              <a:t>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1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518" y="3258192"/>
            <a:ext cx="7512626" cy="1293028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Writing a simple analyzer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50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54727" y="3008810"/>
            <a:ext cx="8593282" cy="1293028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Writing a </a:t>
            </a:r>
            <a:r>
              <a:rPr lang="en-US" dirty="0" smtClean="0">
                <a:solidFill>
                  <a:srgbClr val="00B050"/>
                </a:solidFill>
              </a:rPr>
              <a:t>SIMPLE CODE FIXER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9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Real world examples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github.com/oleg-shilo/cs-script</a:t>
            </a:r>
            <a:endParaRPr lang="en-US" dirty="0" smtClean="0"/>
          </a:p>
          <a:p>
            <a:r>
              <a:rPr lang="en-US" dirty="0">
                <a:hlinkClick r:id="rId3"/>
              </a:rPr>
              <a:t>http://comealive.io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github.com/codingonHP/SyntaxTreeVisualizer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github.com/dotnet/roslyn</a:t>
            </a:r>
          </a:p>
          <a:p>
            <a:r>
              <a:rPr lang="en-US" dirty="0">
                <a:hlinkClick r:id="rId2"/>
              </a:rPr>
              <a:t>https://msdn.microsoft.com/en-us/vstudio/hh500769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github.com/dotnet/roslyn/wiki/Roslyn-Overview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github.com/dotnet/roslyn-analyzers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msdn.microsoft.com/en-us/vstudio/hh500769#Toc306015663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github.com/dotnet/roslyn/tree/master/docs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github.com/dotnet/roslyn/wiki/Getting-Started-C%23-Syntax-Analysis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github.com/dotnet/roslyn/wiki/How-To-Write-a-C%23-Analyzer-and-Code-Fix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msdn.microsoft.com/en-us/magazine/dn879356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https://pluralsight.com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1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027" y="764373"/>
            <a:ext cx="9937173" cy="129302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Download presentation &amp;&amp; code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github.com/codingonHP/RoslynTalk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33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					</a:t>
            </a:r>
          </a:p>
          <a:p>
            <a:pPr marL="0" indent="0">
              <a:buNone/>
            </a:pPr>
            <a:r>
              <a:rPr lang="en-US" sz="7200" dirty="0"/>
              <a:t>	</a:t>
            </a:r>
            <a:r>
              <a:rPr lang="en-US" sz="7200" dirty="0" smtClean="0"/>
              <a:t>			</a:t>
            </a:r>
            <a:r>
              <a:rPr lang="en-US" sz="7200" u="sng" dirty="0" smtClean="0">
                <a:solidFill>
                  <a:schemeClr val="accent1"/>
                </a:solidFill>
              </a:rPr>
              <a:t>Thanks</a:t>
            </a:r>
            <a:endParaRPr lang="en-US" sz="72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Compiler – Black box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Till now </a:t>
            </a:r>
            <a:r>
              <a:rPr lang="en-US" sz="3600" b="1" dirty="0" smtClean="0"/>
              <a:t>Compiler</a:t>
            </a:r>
            <a:r>
              <a:rPr lang="en-US" sz="3600" dirty="0" smtClean="0"/>
              <a:t> was a big </a:t>
            </a:r>
            <a:r>
              <a:rPr lang="en-US" sz="3600" b="1" dirty="0" smtClean="0"/>
              <a:t>BLACK BOX</a:t>
            </a:r>
          </a:p>
          <a:p>
            <a:endParaRPr lang="en-US" sz="3600" b="1" dirty="0" smtClean="0"/>
          </a:p>
          <a:p>
            <a:r>
              <a:rPr lang="en-US" sz="3600" dirty="0"/>
              <a:t>S</a:t>
            </a:r>
            <a:r>
              <a:rPr lang="en-US" sz="3600" dirty="0" smtClean="0"/>
              <a:t>ource </a:t>
            </a:r>
            <a:r>
              <a:rPr lang="en-US" sz="3600" dirty="0"/>
              <a:t>C</a:t>
            </a:r>
            <a:r>
              <a:rPr lang="en-US" sz="3600" dirty="0" smtClean="0"/>
              <a:t>ode </a:t>
            </a:r>
            <a:r>
              <a:rPr lang="en-US" sz="3600" dirty="0"/>
              <a:t>goes in one end, </a:t>
            </a:r>
            <a:r>
              <a:rPr lang="en-US" sz="3600" dirty="0" smtClean="0"/>
              <a:t>magic* </a:t>
            </a:r>
            <a:r>
              <a:rPr lang="en-US" sz="3600" dirty="0"/>
              <a:t>happens in the middle, and </a:t>
            </a:r>
            <a:r>
              <a:rPr lang="en-US" sz="3600" b="1" i="1" u="sng" dirty="0"/>
              <a:t>object files </a:t>
            </a:r>
            <a:r>
              <a:rPr lang="en-US" sz="3600" dirty="0"/>
              <a:t>or </a:t>
            </a:r>
            <a:r>
              <a:rPr lang="en-US" sz="3600" b="1" i="1" u="sng" dirty="0"/>
              <a:t>assemblies</a:t>
            </a:r>
            <a:r>
              <a:rPr lang="en-US" sz="3600" dirty="0"/>
              <a:t> come out the other end.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4941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Exposing the Core </a:t>
            </a:r>
            <a:r>
              <a:rPr lang="en-US" dirty="0" smtClean="0">
                <a:solidFill>
                  <a:schemeClr val="accent1"/>
                </a:solidFill>
              </a:rPr>
              <a:t>API: </a:t>
            </a:r>
            <a:r>
              <a:rPr lang="en-US" b="1" dirty="0" smtClean="0">
                <a:solidFill>
                  <a:schemeClr val="accent1"/>
                </a:solidFill>
              </a:rPr>
              <a:t>Pipeline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718" y="2390703"/>
            <a:ext cx="9812482" cy="18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6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Exposing the core api : </a:t>
            </a:r>
            <a:r>
              <a:rPr lang="en-US" b="1" dirty="0" smtClean="0">
                <a:solidFill>
                  <a:schemeClr val="accent1"/>
                </a:solidFill>
              </a:rPr>
              <a:t>Compiler API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852664"/>
            <a:ext cx="7695936" cy="234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7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Exposing the core api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229" y="2442658"/>
            <a:ext cx="8491971" cy="40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ENVIRONMENT SETUP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Roslyn SDK</a:t>
            </a:r>
          </a:p>
          <a:p>
            <a:r>
              <a:rPr lang="en-US" sz="4000" dirty="0" smtClean="0"/>
              <a:t>Visual Studio SDK</a:t>
            </a:r>
          </a:p>
          <a:p>
            <a:pPr lvl="1"/>
            <a:r>
              <a:rPr lang="en-US" sz="3800" dirty="0" smtClean="0"/>
              <a:t>Available in Nuget </a:t>
            </a:r>
            <a:r>
              <a:rPr lang="en-US" sz="3800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3800" dirty="0" smtClean="0">
                <a:sym typeface="Wingdings" panose="05000000000000000000" pitchFamily="2" charset="2"/>
              </a:rPr>
              <a:t>Visual Studio -&gt; New Project -&gt; </a:t>
            </a:r>
            <a:r>
              <a:rPr lang="en-US" sz="38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Extensibility</a:t>
            </a:r>
            <a:endParaRPr lang="en-US" sz="3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7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KEY CONCEPTS : </a:t>
            </a:r>
            <a:r>
              <a:rPr lang="en-US" b="1" dirty="0">
                <a:solidFill>
                  <a:schemeClr val="accent1"/>
                </a:solidFill>
              </a:rPr>
              <a:t>SYNTAX </a:t>
            </a:r>
            <a:r>
              <a:rPr lang="en-US" b="1" dirty="0" smtClean="0">
                <a:solidFill>
                  <a:schemeClr val="accent1"/>
                </a:solidFill>
              </a:rPr>
              <a:t>TREES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The </a:t>
            </a:r>
            <a:r>
              <a:rPr lang="en-US" sz="4000" dirty="0"/>
              <a:t>primary structure used for compilation, code analysis, binding, refactoring, IDE features, and code generation</a:t>
            </a:r>
            <a:r>
              <a:rPr lang="en-US" sz="4000" dirty="0" smtClean="0"/>
              <a:t>.</a:t>
            </a:r>
          </a:p>
          <a:p>
            <a:pPr marL="742950" indent="-742950">
              <a:buAutoNum type="alphaLcPeriod"/>
            </a:pPr>
            <a:r>
              <a:rPr lang="en-US" sz="4000" i="1" dirty="0"/>
              <a:t>F</a:t>
            </a:r>
            <a:r>
              <a:rPr lang="en-US" sz="4000" i="1" dirty="0" smtClean="0"/>
              <a:t>ull fidelity</a:t>
            </a:r>
          </a:p>
          <a:p>
            <a:pPr marL="742950" indent="-742950">
              <a:buAutoNum type="alphaLcPeriod"/>
            </a:pPr>
            <a:r>
              <a:rPr lang="en-US" sz="4000" i="1" dirty="0" smtClean="0"/>
              <a:t>Round trippable</a:t>
            </a:r>
          </a:p>
          <a:p>
            <a:pPr marL="742950" indent="-742950">
              <a:buAutoNum type="alphaLcPeriod"/>
            </a:pPr>
            <a:r>
              <a:rPr lang="en-US" sz="4000" i="1" dirty="0" smtClean="0"/>
              <a:t>Mutable</a:t>
            </a:r>
            <a:r>
              <a:rPr lang="en-US" sz="4000" dirty="0"/>
              <a:t> 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160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CONCEPTS : </a:t>
            </a:r>
            <a:r>
              <a:rPr lang="en-US" b="1" dirty="0">
                <a:solidFill>
                  <a:schemeClr val="accent1"/>
                </a:solidFill>
              </a:rPr>
              <a:t>SYNTAX </a:t>
            </a:r>
            <a:r>
              <a:rPr lang="en-US" b="1" dirty="0" smtClean="0">
                <a:solidFill>
                  <a:schemeClr val="accent1"/>
                </a:solidFill>
              </a:rPr>
              <a:t>NODES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</a:t>
            </a:r>
            <a:r>
              <a:rPr lang="en-US" sz="3600" dirty="0" smtClean="0"/>
              <a:t>epresent </a:t>
            </a:r>
            <a:r>
              <a:rPr lang="en-US" sz="3600" dirty="0"/>
              <a:t>syntactic constructs such as declarations, statements, clauses, and expressions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All syntax nodes are non-terminal nodes in the syntax </a:t>
            </a:r>
            <a:r>
              <a:rPr lang="en-US" sz="3600" dirty="0" smtClean="0"/>
              <a:t>tree</a:t>
            </a:r>
          </a:p>
          <a:p>
            <a:r>
              <a:rPr lang="en-US" sz="3600" dirty="0"/>
              <a:t>Each category of syntax nodes is represented by a separate </a:t>
            </a:r>
            <a:r>
              <a:rPr lang="en-US" sz="3600" i="1" dirty="0"/>
              <a:t>class</a:t>
            </a:r>
            <a:r>
              <a:rPr lang="en-US" sz="3600" dirty="0"/>
              <a:t> derived from </a:t>
            </a:r>
            <a:r>
              <a:rPr lang="en-US" sz="3600" i="1" u="sng" dirty="0"/>
              <a:t>SyntaxNode</a:t>
            </a:r>
            <a:r>
              <a:rPr lang="en-US" sz="36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7241188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955</TotalTime>
  <Words>480</Words>
  <Application>Microsoft Office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</vt:lpstr>
      <vt:lpstr>Vapor Trail</vt:lpstr>
      <vt:lpstr>Roslyn</vt:lpstr>
      <vt:lpstr>Agenda</vt:lpstr>
      <vt:lpstr>Compiler – Black box</vt:lpstr>
      <vt:lpstr>Exposing the Core API: Pipeline </vt:lpstr>
      <vt:lpstr>Exposing the core api : Compiler API</vt:lpstr>
      <vt:lpstr>Exposing the core api</vt:lpstr>
      <vt:lpstr>ENVIRONMENT SETUP</vt:lpstr>
      <vt:lpstr>KEY CONCEPTS : SYNTAX TREES</vt:lpstr>
      <vt:lpstr>KEY CONCEPTS : SYNTAX NODES</vt:lpstr>
      <vt:lpstr>KEY CONCEPTS : SYNTAX TOKENS</vt:lpstr>
      <vt:lpstr>KEY CONCEPTS : SYNTAX TRIVIA</vt:lpstr>
      <vt:lpstr>KEY CONCEPTS : SPANS</vt:lpstr>
      <vt:lpstr>KEY CONCEPTS : KINDS</vt:lpstr>
      <vt:lpstr>KEY CONCEPTS : ERRORS</vt:lpstr>
      <vt:lpstr>DEMO</vt:lpstr>
      <vt:lpstr>Semantic analysis</vt:lpstr>
      <vt:lpstr>Syntactic vs semantic analysis</vt:lpstr>
      <vt:lpstr>Brief API Walkthrough</vt:lpstr>
      <vt:lpstr>Compilation API</vt:lpstr>
      <vt:lpstr>Writing a simple analyzer</vt:lpstr>
      <vt:lpstr>Writing a SIMPLE CODE FIXER</vt:lpstr>
      <vt:lpstr>Real world examples</vt:lpstr>
      <vt:lpstr>References</vt:lpstr>
      <vt:lpstr>Download presentation &amp;&amp; code</vt:lpstr>
      <vt:lpstr>PowerPoint Presentation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 API</dc:title>
  <dc:creator>Anand, Vishal</dc:creator>
  <cp:lastModifiedBy>Anand, Vishal</cp:lastModifiedBy>
  <cp:revision>149</cp:revision>
  <dcterms:created xsi:type="dcterms:W3CDTF">2016-11-02T11:41:07Z</dcterms:created>
  <dcterms:modified xsi:type="dcterms:W3CDTF">2016-11-26T04:27:26Z</dcterms:modified>
</cp:coreProperties>
</file>