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70" r:id="rId2"/>
  </p:sldMasterIdLst>
  <p:notesMasterIdLst>
    <p:notesMasterId r:id="rId12"/>
  </p:notesMasterIdLst>
  <p:sldIdLst>
    <p:sldId id="256" r:id="rId3"/>
    <p:sldId id="291" r:id="rId4"/>
    <p:sldId id="278" r:id="rId5"/>
    <p:sldId id="294" r:id="rId6"/>
    <p:sldId id="292" r:id="rId7"/>
    <p:sldId id="272" r:id="rId8"/>
    <p:sldId id="295" r:id="rId9"/>
    <p:sldId id="293" r:id="rId10"/>
    <p:sldId id="296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絨淳" initials="姚絨淳" lastIdx="1" clrIdx="0">
    <p:extLst>
      <p:ext uri="{19B8F6BF-5375-455C-9EA6-DF929625EA0E}">
        <p15:presenceInfo xmlns:p15="http://schemas.microsoft.com/office/powerpoint/2012/main" userId="S::609460042@o365.tku.edu.tw::b4f78dde-a7ca-46ce-ad66-43bd52c5d3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656" autoAdjust="0"/>
  </p:normalViewPr>
  <p:slideViewPr>
    <p:cSldViewPr>
      <p:cViewPr varScale="1">
        <p:scale>
          <a:sx n="107" d="100"/>
          <a:sy n="107" d="100"/>
        </p:scale>
        <p:origin x="18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3B0E-EA08-489C-A8AD-816E22CF2C5B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12BE0-B5AF-4A10-B11B-2FE7074FA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6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nel_logo_20100219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304800" y="37338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pSp>
        <p:nvGrpSpPr>
          <p:cNvPr id="6" name="Group 20"/>
          <p:cNvGrpSpPr>
            <a:grpSpLocks/>
          </p:cNvGrpSpPr>
          <p:nvPr userDrawn="1"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7" name="Line 21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Line 22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10" name="Group 31"/>
          <p:cNvGrpSpPr>
            <a:grpSpLocks/>
          </p:cNvGrpSpPr>
          <p:nvPr userDrawn="1"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1" name="Line 3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" name="Line 3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6" name="Line 3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7" name="Picture 38" descr="index_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18" name="Picture 7" descr="tku_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745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745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7" descr="panel_logo_20100219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42" name="Line 8"/>
          <p:cNvSpPr>
            <a:spLocks noChangeShapeType="1"/>
          </p:cNvSpPr>
          <p:nvPr userDrawn="1"/>
        </p:nvSpPr>
        <p:spPr bwMode="auto">
          <a:xfrm>
            <a:off x="304800" y="37338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grpSp>
        <p:nvGrpSpPr>
          <p:cNvPr id="56" name="Group 20"/>
          <p:cNvGrpSpPr/>
          <p:nvPr userDrawn="1"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1048643" name="Line 21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44" name="Line 22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048645" name="Rectangle 2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grpSp>
        <p:nvGrpSpPr>
          <p:cNvPr id="57" name="Group 31"/>
          <p:cNvGrpSpPr/>
          <p:nvPr userDrawn="1"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048646" name="Line 3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47" name="Line 3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48" name="Line 3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49" name="Line 3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50" name="Line 3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51" name="Line 3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pic>
        <p:nvPicPr>
          <p:cNvPr id="2097171" name="Picture 38" descr="index_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486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2057400"/>
          </a:xfrm>
        </p:spPr>
        <p:txBody>
          <a:bodyPr/>
          <a:lstStyle>
            <a:lvl1pPr marL="0" indent="0" algn="ctr">
              <a:buFontTx/>
              <a:buNone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2097172" name="Picture 7" descr="tku_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173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769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6883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65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8666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67000" y="6381750"/>
            <a:ext cx="39624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pic>
        <p:nvPicPr>
          <p:cNvPr id="2097175" name="Picture 38" descr="index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97176" name="Picture 7" descr="tku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17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53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62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48663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209717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142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72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8673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48674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8675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14273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209717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5733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0687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68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4866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52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55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1048656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6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58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80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745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60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745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594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67000" y="6381750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9" name="Picture 38" descr="index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" name="Picture 7" descr="tku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2" name="Picture 7" descr="panel_logo_20100219_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pSp>
        <p:nvGrpSpPr>
          <p:cNvPr id="1036" name="Group 70"/>
          <p:cNvGrpSpPr>
            <a:grpSpLocks/>
          </p:cNvGrpSpPr>
          <p:nvPr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1092" name="Line 68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93" name="Line 69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037" name="Group 71"/>
          <p:cNvGrpSpPr>
            <a:grpSpLocks/>
          </p:cNvGrpSpPr>
          <p:nvPr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096" name="Line 7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97" name="Line 7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98" name="Line 7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99" name="Line 7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00" name="Line 7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22" name="Picture 38" descr="index_tit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3" name="Picture 7" descr="tku_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486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2097165" name="Picture 7" descr="panel_logo_20100219_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25" name="Rectangle 1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48626" name="Line 20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48627" name="Line 21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48628" name="Line 27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48629" name="Line 28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grpSp>
        <p:nvGrpSpPr>
          <p:cNvPr id="39" name="Group 70"/>
          <p:cNvGrpSpPr/>
          <p:nvPr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1048630" name="Line 68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31" name="Line 69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40" name="Group 71"/>
          <p:cNvGrpSpPr/>
          <p:nvPr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048632" name="Line 7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33" name="Line 7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34" name="Line 7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35" name="Line 7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36" name="Line 7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8637" name="Line 7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pic>
        <p:nvPicPr>
          <p:cNvPr id="2097166" name="Picture 38" descr="index_tit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97167" name="Picture 7" descr="tku_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90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組合語言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_HW1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3356992"/>
            <a:ext cx="7416824" cy="2366392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繳交期限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10/5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word</a:t>
            </a:r>
            <a:r>
              <a:rPr lang="zh-TW" altLang="en-US" dirty="0"/>
              <a:t>檔上傳至</a:t>
            </a:r>
            <a:r>
              <a:rPr lang="en-US" altLang="zh-TW" dirty="0" err="1"/>
              <a:t>iclass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請提前上傳，以免</a:t>
            </a:r>
            <a:r>
              <a:rPr lang="en-US" altLang="zh-TW" dirty="0" err="1"/>
              <a:t>iclass</a:t>
            </a:r>
            <a:r>
              <a:rPr lang="zh-TW" altLang="en-US" dirty="0"/>
              <a:t>塞車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Keil</a:t>
            </a:r>
            <a:r>
              <a:rPr lang="en-US" altLang="zh-TW" dirty="0"/>
              <a:t>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4800" dirty="0"/>
          </a:p>
          <a:p>
            <a:r>
              <a:rPr lang="zh-TW" altLang="en-US" sz="4800" dirty="0"/>
              <a:t>執行步驟請搭配</a:t>
            </a:r>
            <a:r>
              <a:rPr lang="en-US" altLang="zh-TW" sz="4800" dirty="0" err="1"/>
              <a:t>iClass</a:t>
            </a:r>
            <a:r>
              <a:rPr lang="zh-TW" altLang="en-US" sz="4800" dirty="0"/>
              <a:t>上的</a:t>
            </a:r>
            <a:r>
              <a:rPr lang="en-US" altLang="zh-TW" sz="4800" dirty="0" err="1"/>
              <a:t>Keil</a:t>
            </a:r>
            <a:r>
              <a:rPr lang="en-US" altLang="zh-TW" sz="4800" dirty="0"/>
              <a:t> Tool</a:t>
            </a:r>
            <a:r>
              <a:rPr lang="zh-TW" altLang="en-US" sz="4800" dirty="0"/>
              <a:t>執行步驟</a:t>
            </a:r>
          </a:p>
        </p:txBody>
      </p:sp>
    </p:spTree>
    <p:extLst>
      <p:ext uri="{BB962C8B-B14F-4D97-AF65-F5344CB8AC3E}">
        <p14:creationId xmlns:p14="http://schemas.microsoft.com/office/powerpoint/2010/main" val="1258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</a:t>
            </a:r>
            <a:r>
              <a:rPr lang="zh-TW" altLang="zh-TW" dirty="0"/>
              <a:t>紅色框框的內容一定要有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94DF0C-6FF8-467E-A16A-7A141DEE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09" b="3334"/>
          <a:stretch/>
        </p:blipFill>
        <p:spPr>
          <a:xfrm>
            <a:off x="364899" y="1268760"/>
            <a:ext cx="8566602" cy="48965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F23896-EAE2-4291-BA2B-6ECD63B4FE06}"/>
              </a:ext>
            </a:extLst>
          </p:cNvPr>
          <p:cNvSpPr/>
          <p:nvPr/>
        </p:nvSpPr>
        <p:spPr>
          <a:xfrm>
            <a:off x="395536" y="1772816"/>
            <a:ext cx="1038749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F656FC-DA28-4D85-9BFF-B141A3CB348D}"/>
              </a:ext>
            </a:extLst>
          </p:cNvPr>
          <p:cNvSpPr/>
          <p:nvPr/>
        </p:nvSpPr>
        <p:spPr>
          <a:xfrm>
            <a:off x="1464922" y="2528900"/>
            <a:ext cx="217097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B5463-9EE8-49DA-9F87-3FE8A51ED5E5}"/>
              </a:ext>
            </a:extLst>
          </p:cNvPr>
          <p:cNvSpPr/>
          <p:nvPr/>
        </p:nvSpPr>
        <p:spPr>
          <a:xfrm>
            <a:off x="4682990" y="5373216"/>
            <a:ext cx="4248511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45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請一定要按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單步執行</a:t>
            </a:r>
            <a:r>
              <a:rPr lang="en-US" altLang="zh-TW" b="1" dirty="0">
                <a:solidFill>
                  <a:srgbClr val="FF0000"/>
                </a:solidFill>
              </a:rPr>
              <a:t>(F11)”</a:t>
            </a:r>
            <a:r>
              <a:rPr lang="zh-TW" altLang="en-US" b="1" dirty="0">
                <a:solidFill>
                  <a:srgbClr val="FF0000"/>
                </a:solidFill>
              </a:rPr>
              <a:t>直到結束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截圖要把整個暫存器完整秀出來，</a:t>
            </a:r>
            <a:r>
              <a:rPr lang="en-US" altLang="zh-TW" b="1" dirty="0">
                <a:solidFill>
                  <a:srgbClr val="FF0000"/>
                </a:solidFill>
              </a:rPr>
              <a:t>Value</a:t>
            </a:r>
            <a:r>
              <a:rPr lang="zh-TW" altLang="en-US" b="1" dirty="0">
                <a:solidFill>
                  <a:srgbClr val="FF0000"/>
                </a:solidFill>
              </a:rPr>
              <a:t>必須要清楚看到</a:t>
            </a:r>
            <a:r>
              <a:rPr lang="zh-TW" altLang="en-US" dirty="0"/>
              <a:t>，不然會扣分。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3"/>
            <a:ext cx="4991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566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第一部分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47700" y="1332677"/>
            <a:ext cx="81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照著圖片程式碼編寫，使用</a:t>
            </a:r>
            <a:r>
              <a:rPr lang="en-US" altLang="zh-TW" sz="3200" dirty="0" err="1">
                <a:latin typeface="+mj-ea"/>
                <a:ea typeface="+mj-ea"/>
              </a:rPr>
              <a:t>Keil</a:t>
            </a:r>
            <a:r>
              <a:rPr lang="en-US" altLang="zh-TW" sz="3200" dirty="0">
                <a:latin typeface="+mj-ea"/>
                <a:ea typeface="+mj-ea"/>
              </a:rPr>
              <a:t> Tools</a:t>
            </a:r>
            <a:r>
              <a:rPr lang="zh-TW" altLang="en-US" sz="3200" dirty="0">
                <a:latin typeface="+mj-ea"/>
                <a:ea typeface="+mj-ea"/>
              </a:rPr>
              <a:t>執行範例程式截圖，並附上程式碼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3A696A5-AD1A-4973-8E29-469BB3CBC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4" b="1"/>
          <a:stretch/>
        </p:blipFill>
        <p:spPr>
          <a:xfrm>
            <a:off x="1271127" y="2568256"/>
            <a:ext cx="6601746" cy="29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1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第二部分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8733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照著圖片程式碼編寫，使用</a:t>
            </a:r>
            <a:r>
              <a:rPr lang="en-US" altLang="zh-TW" dirty="0" err="1"/>
              <a:t>Keil</a:t>
            </a:r>
            <a:r>
              <a:rPr lang="en-US" altLang="zh-TW" dirty="0"/>
              <a:t> Tools</a:t>
            </a:r>
            <a:r>
              <a:rPr lang="zh-TW" altLang="en-US" dirty="0"/>
              <a:t>執行範例程式並截圖</a:t>
            </a:r>
            <a:r>
              <a:rPr lang="zh-TW" altLang="en-US" dirty="0">
                <a:latin typeface="+mj-ea"/>
              </a:rPr>
              <a:t>，並附上程式碼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266113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46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340768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照著圖片程式碼編寫，使用</a:t>
            </a:r>
            <a:r>
              <a:rPr lang="en-US" altLang="zh-TW" sz="3200" dirty="0" err="1">
                <a:latin typeface="+mj-ea"/>
                <a:ea typeface="+mj-ea"/>
              </a:rPr>
              <a:t>Keil</a:t>
            </a:r>
            <a:r>
              <a:rPr lang="en-US" altLang="zh-TW" sz="3200" dirty="0">
                <a:latin typeface="+mj-ea"/>
                <a:ea typeface="+mj-ea"/>
              </a:rPr>
              <a:t> Tools</a:t>
            </a:r>
            <a:r>
              <a:rPr lang="zh-TW" altLang="en-US" sz="3200" dirty="0">
                <a:latin typeface="+mj-ea"/>
                <a:ea typeface="+mj-ea"/>
              </a:rPr>
              <a:t>執行範例程式並截圖，並附上程式碼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5B2DBC-501B-49B5-B809-BA830D44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08" y="2795209"/>
            <a:ext cx="613817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此次作業一共有三部分，每部分截圖必須要有</a:t>
            </a:r>
            <a:r>
              <a:rPr lang="en-US" altLang="zh-TW" sz="2800" dirty="0"/>
              <a:t>register</a:t>
            </a:r>
            <a:r>
              <a:rPr lang="zh-TW" altLang="en-US" sz="2800" dirty="0"/>
              <a:t>變化。</a:t>
            </a:r>
            <a:endParaRPr lang="en-US" altLang="zh-TW" sz="2800" dirty="0"/>
          </a:p>
          <a:p>
            <a:r>
              <a:rPr lang="zh-TW" altLang="en-US" sz="2800" dirty="0"/>
              <a:t>第一部分至少</a:t>
            </a:r>
            <a:r>
              <a:rPr lang="en-US" altLang="zh-TW" sz="2800" dirty="0"/>
              <a:t>2</a:t>
            </a:r>
            <a:r>
              <a:rPr lang="zh-TW" altLang="en-US" sz="2800" dirty="0"/>
              <a:t>張截圖</a:t>
            </a:r>
            <a:r>
              <a:rPr lang="en-US" altLang="zh-TW" sz="2800" dirty="0"/>
              <a:t>(</a:t>
            </a:r>
            <a:r>
              <a:rPr lang="zh-TW" altLang="en-US" sz="2800" dirty="0"/>
              <a:t>執行一次</a:t>
            </a:r>
            <a:r>
              <a:rPr lang="en-US" altLang="zh-TW" sz="2800" dirty="0"/>
              <a:t>LSL</a:t>
            </a:r>
            <a:r>
              <a:rPr lang="zh-TW" altLang="en-US" sz="2800" dirty="0"/>
              <a:t>一張截圖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第二部分至少</a:t>
            </a:r>
            <a:r>
              <a:rPr lang="en-US" altLang="zh-TW" sz="2800" dirty="0"/>
              <a:t>2</a:t>
            </a:r>
            <a:r>
              <a:rPr lang="zh-TW" altLang="en-US" sz="2800" dirty="0"/>
              <a:t>張截圖</a:t>
            </a:r>
            <a:r>
              <a:rPr lang="en-US" altLang="zh-TW" sz="2800" dirty="0"/>
              <a:t>(</a:t>
            </a:r>
            <a:r>
              <a:rPr lang="zh-TW" altLang="en-US" sz="2800" dirty="0"/>
              <a:t>執行第一次迴圈結束時一張截圖，程式執行結束一張截圖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第三部分至少</a:t>
            </a:r>
            <a:r>
              <a:rPr lang="en-US" altLang="zh-TW" sz="2800" dirty="0"/>
              <a:t>3</a:t>
            </a:r>
            <a:r>
              <a:rPr lang="zh-TW" altLang="en-US" sz="2800" dirty="0"/>
              <a:t>張截圖</a:t>
            </a:r>
            <a:r>
              <a:rPr lang="en-US" altLang="zh-TW" sz="2800" dirty="0"/>
              <a:t>(</a:t>
            </a:r>
            <a:r>
              <a:rPr lang="zh-TW" altLang="en-US" sz="2800" dirty="0"/>
              <a:t>執行一次</a:t>
            </a:r>
            <a:r>
              <a:rPr lang="en-US" altLang="zh-TW" sz="2800" dirty="0"/>
              <a:t>EOR</a:t>
            </a:r>
            <a:r>
              <a:rPr lang="zh-TW" altLang="en-US" sz="2800" dirty="0"/>
              <a:t>一張截圖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心得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704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4864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繳交內容：按照結報格式寫完整，把結報</a:t>
            </a:r>
            <a:r>
              <a:rPr lang="en-US" altLang="zh-TW" dirty="0"/>
              <a:t>word</a:t>
            </a:r>
            <a:r>
              <a:rPr lang="zh-TW" altLang="en-US" dirty="0"/>
              <a:t>上傳</a:t>
            </a:r>
            <a:r>
              <a:rPr lang="en-US" altLang="zh-TW" dirty="0" err="1"/>
              <a:t>iclass</a:t>
            </a:r>
            <a:r>
              <a:rPr lang="zh-TW" altLang="en-US" dirty="0"/>
              <a:t>對應作業位置。</a:t>
            </a:r>
            <a:endParaRPr lang="en-US" altLang="zh-TW" dirty="0"/>
          </a:p>
          <a:p>
            <a:r>
              <a:rPr lang="zh-TW" altLang="en-US" dirty="0"/>
              <a:t>繳交期限：</a:t>
            </a:r>
            <a:r>
              <a:rPr lang="en-US" altLang="zh-TW" b="1" dirty="0">
                <a:solidFill>
                  <a:srgbClr val="FF0000"/>
                </a:solidFill>
              </a:rPr>
              <a:t>10/5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23:59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en-US" altLang="zh-TW" dirty="0"/>
              <a:t>Word</a:t>
            </a:r>
            <a:r>
              <a:rPr lang="zh-TW" altLang="en-US" dirty="0"/>
              <a:t>檔名：</a:t>
            </a:r>
            <a:r>
              <a:rPr lang="zh-TW" altLang="en-US" b="1" dirty="0">
                <a:solidFill>
                  <a:srgbClr val="FF0000"/>
                </a:solidFill>
              </a:rPr>
              <a:t>組合語言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  <a:r>
              <a:rPr lang="zh-TW" altLang="en-US" b="1" dirty="0">
                <a:solidFill>
                  <a:srgbClr val="FF0000"/>
                </a:solidFill>
              </a:rPr>
              <a:t>學號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  <a:r>
              <a:rPr lang="zh-TW" altLang="en-US" b="1" dirty="0">
                <a:solidFill>
                  <a:srgbClr val="FF0000"/>
                </a:solidFill>
              </a:rPr>
              <a:t>姓名</a:t>
            </a:r>
            <a:r>
              <a:rPr lang="en-US" altLang="zh-TW" b="1" dirty="0">
                <a:solidFill>
                  <a:srgbClr val="FF0000"/>
                </a:solidFill>
              </a:rPr>
              <a:t>_HW1</a:t>
            </a:r>
          </a:p>
          <a:p>
            <a:r>
              <a:rPr lang="zh-TW" altLang="en-US" sz="3200" dirty="0"/>
              <a:t>程式</a:t>
            </a:r>
            <a:r>
              <a:rPr lang="zh-TW" altLang="en-US" sz="3200" b="1" dirty="0">
                <a:solidFill>
                  <a:srgbClr val="FF0000"/>
                </a:solidFill>
              </a:rPr>
              <a:t>需在</a:t>
            </a:r>
            <a:r>
              <a:rPr lang="en-US" altLang="zh-TW" sz="3200" b="1" dirty="0">
                <a:solidFill>
                  <a:srgbClr val="FF0000"/>
                </a:solidFill>
              </a:rPr>
              <a:t>Keil Tool</a:t>
            </a:r>
            <a:r>
              <a:rPr lang="zh-TW" altLang="en-US" sz="3200" b="1" dirty="0">
                <a:solidFill>
                  <a:srgbClr val="FF0000"/>
                </a:solidFill>
              </a:rPr>
              <a:t>程式視窗內展示</a:t>
            </a:r>
            <a:r>
              <a:rPr lang="zh-TW" altLang="en-US" sz="3200" dirty="0"/>
              <a:t>且展示程式與執行結果的</a:t>
            </a:r>
            <a:r>
              <a:rPr lang="zh-TW" altLang="en-US" sz="3200" b="1" dirty="0">
                <a:solidFill>
                  <a:srgbClr val="FF0000"/>
                </a:solidFill>
              </a:rPr>
              <a:t>每一截圖需看的到學號姓名</a:t>
            </a:r>
            <a:r>
              <a:rPr lang="zh-TW" altLang="en-US" sz="3200" dirty="0"/>
              <a:t>否则不計分。</a:t>
            </a:r>
            <a:endParaRPr lang="en-US" altLang="zh-TW" sz="32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885434"/>
      </p:ext>
    </p:extLst>
  </p:cSld>
  <p:clrMapOvr>
    <a:masterClrMapping/>
  </p:clrMapOvr>
</p:sld>
</file>

<file path=ppt/theme/theme1.xml><?xml version="1.0" encoding="utf-8"?>
<a:theme xmlns:a="http://schemas.openxmlformats.org/drawingml/2006/main" name="實驗室投影片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實驗室投影片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實驗室投影片</Template>
  <TotalTime>366</TotalTime>
  <Words>291</Words>
  <Application>Microsoft Office PowerPoint</Application>
  <PresentationFormat>如螢幕大小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Wingdings</vt:lpstr>
      <vt:lpstr>實驗室投影片</vt:lpstr>
      <vt:lpstr>1_實驗室投影片</vt:lpstr>
      <vt:lpstr>組合語言_HW1</vt:lpstr>
      <vt:lpstr>Keil Tool</vt:lpstr>
      <vt:lpstr>截圖紅色框框的內容一定要有</vt:lpstr>
      <vt:lpstr>PowerPoint 簡報</vt:lpstr>
      <vt:lpstr>第一部分</vt:lpstr>
      <vt:lpstr>第二部分</vt:lpstr>
      <vt:lpstr>第三部分</vt:lpstr>
      <vt:lpstr>繳交內容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Sample1 – 執行步驟</dc:title>
  <dc:creator>jainjain</dc:creator>
  <cp:lastModifiedBy>user</cp:lastModifiedBy>
  <cp:revision>55</cp:revision>
  <dcterms:created xsi:type="dcterms:W3CDTF">2015-09-14T06:31:09Z</dcterms:created>
  <dcterms:modified xsi:type="dcterms:W3CDTF">2023-09-21T01:17:05Z</dcterms:modified>
</cp:coreProperties>
</file>