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86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7" descr="panel_logo_20100219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99150"/>
            <a:ext cx="21336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91" name="Line 8"/>
          <p:cNvSpPr>
            <a:spLocks noChangeShapeType="1"/>
          </p:cNvSpPr>
          <p:nvPr userDrawn="1"/>
        </p:nvSpPr>
        <p:spPr bwMode="auto">
          <a:xfrm>
            <a:off x="304800" y="37338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27" name="Group 20"/>
          <p:cNvGrpSpPr/>
          <p:nvPr userDrawn="1"/>
        </p:nvGrpSpPr>
        <p:grpSpPr bwMode="auto">
          <a:xfrm>
            <a:off x="1981200" y="6324600"/>
            <a:ext cx="6705600" cy="76200"/>
            <a:chOff x="1248" y="3984"/>
            <a:chExt cx="4224" cy="48"/>
          </a:xfrm>
        </p:grpSpPr>
        <p:sp>
          <p:nvSpPr>
            <p:cNvPr id="1048592" name="Line 21"/>
            <p:cNvSpPr>
              <a:spLocks noChangeShapeType="1"/>
            </p:cNvSpPr>
            <p:nvPr userDrawn="1"/>
          </p:nvSpPr>
          <p:spPr bwMode="auto">
            <a:xfrm>
              <a:off x="1248" y="3984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93" name="Line 22"/>
            <p:cNvSpPr>
              <a:spLocks noChangeShapeType="1"/>
            </p:cNvSpPr>
            <p:nvPr userDrawn="1"/>
          </p:nvSpPr>
          <p:spPr bwMode="auto">
            <a:xfrm>
              <a:off x="1440" y="4032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8594" name="Rectangle 2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28" name="Group 31"/>
          <p:cNvGrpSpPr/>
          <p:nvPr userDrawn="1"/>
        </p:nvGrpSpPr>
        <p:grpSpPr bwMode="auto">
          <a:xfrm>
            <a:off x="0" y="0"/>
            <a:ext cx="8915400" cy="5791200"/>
            <a:chOff x="0" y="0"/>
            <a:chExt cx="5616" cy="3648"/>
          </a:xfrm>
        </p:grpSpPr>
        <p:sp>
          <p:nvSpPr>
            <p:cNvPr id="1048595" name="Line 32"/>
            <p:cNvSpPr>
              <a:spLocks noChangeShapeType="1"/>
            </p:cNvSpPr>
            <p:nvPr userDrawn="1"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96" name="Line 33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97" name="Line 34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98" name="Line 35"/>
            <p:cNvSpPr>
              <a:spLocks noChangeShapeType="1"/>
            </p:cNvSpPr>
            <p:nvPr userDrawn="1"/>
          </p:nvSpPr>
          <p:spPr bwMode="auto">
            <a:xfrm flipH="1" flipV="1">
              <a:off x="0" y="5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99" name="Line 36"/>
            <p:cNvSpPr>
              <a:spLocks noChangeShapeType="1"/>
            </p:cNvSpPr>
            <p:nvPr userDrawn="1"/>
          </p:nvSpPr>
          <p:spPr bwMode="auto">
            <a:xfrm>
              <a:off x="192" y="76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600" name="Line 37"/>
            <p:cNvSpPr>
              <a:spLocks noChangeShapeType="1"/>
            </p:cNvSpPr>
            <p:nvPr userDrawn="1"/>
          </p:nvSpPr>
          <p:spPr bwMode="auto">
            <a:xfrm flipH="1">
              <a:off x="0" y="768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2097157" name="Picture 38" descr="index_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104860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104860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2057400"/>
          </a:xfrm>
        </p:spPr>
        <p:txBody>
          <a:bodyPr/>
          <a:lstStyle>
            <a:lvl1pPr marL="0" indent="0" algn="ctr">
              <a:buFontTx/>
              <a:buNone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pic>
        <p:nvPicPr>
          <p:cNvPr id="2097158" name="Picture 7" descr="tku_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159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48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745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4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745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1">
            <a:alpha val="3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anel_logo_20100219_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899150"/>
            <a:ext cx="21336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304800" y="3733800"/>
            <a:ext cx="8610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grpSp>
        <p:nvGrpSpPr>
          <p:cNvPr id="6" name="Group 20"/>
          <p:cNvGrpSpPr>
            <a:grpSpLocks/>
          </p:cNvGrpSpPr>
          <p:nvPr userDrawn="1"/>
        </p:nvGrpSpPr>
        <p:grpSpPr bwMode="auto">
          <a:xfrm>
            <a:off x="1981200" y="6324600"/>
            <a:ext cx="6705600" cy="76200"/>
            <a:chOff x="1248" y="3984"/>
            <a:chExt cx="4224" cy="48"/>
          </a:xfrm>
        </p:grpSpPr>
        <p:sp>
          <p:nvSpPr>
            <p:cNvPr id="7" name="Line 21"/>
            <p:cNvSpPr>
              <a:spLocks noChangeShapeType="1"/>
            </p:cNvSpPr>
            <p:nvPr userDrawn="1"/>
          </p:nvSpPr>
          <p:spPr bwMode="auto">
            <a:xfrm>
              <a:off x="1248" y="3984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8" name="Line 22"/>
            <p:cNvSpPr>
              <a:spLocks noChangeShapeType="1"/>
            </p:cNvSpPr>
            <p:nvPr userDrawn="1"/>
          </p:nvSpPr>
          <p:spPr bwMode="auto">
            <a:xfrm>
              <a:off x="1440" y="4032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</p:grpSp>
      <p:sp>
        <p:nvSpPr>
          <p:cNvPr id="9" name="Rectangle 23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grpSp>
        <p:nvGrpSpPr>
          <p:cNvPr id="10" name="Group 31"/>
          <p:cNvGrpSpPr>
            <a:grpSpLocks/>
          </p:cNvGrpSpPr>
          <p:nvPr userDrawn="1"/>
        </p:nvGrpSpPr>
        <p:grpSpPr bwMode="auto">
          <a:xfrm>
            <a:off x="0" y="0"/>
            <a:ext cx="8915400" cy="5791200"/>
            <a:chOff x="0" y="0"/>
            <a:chExt cx="5616" cy="3648"/>
          </a:xfrm>
        </p:grpSpPr>
        <p:sp>
          <p:nvSpPr>
            <p:cNvPr id="11" name="Line 32"/>
            <p:cNvSpPr>
              <a:spLocks noChangeShapeType="1"/>
            </p:cNvSpPr>
            <p:nvPr userDrawn="1"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2" name="Line 33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3" name="Line 34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4" name="Line 35"/>
            <p:cNvSpPr>
              <a:spLocks noChangeShapeType="1"/>
            </p:cNvSpPr>
            <p:nvPr userDrawn="1"/>
          </p:nvSpPr>
          <p:spPr bwMode="auto">
            <a:xfrm flipH="1" flipV="1">
              <a:off x="0" y="5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5" name="Line 36"/>
            <p:cNvSpPr>
              <a:spLocks noChangeShapeType="1"/>
            </p:cNvSpPr>
            <p:nvPr userDrawn="1"/>
          </p:nvSpPr>
          <p:spPr bwMode="auto">
            <a:xfrm>
              <a:off x="192" y="76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6" name="Line 37"/>
            <p:cNvSpPr>
              <a:spLocks noChangeShapeType="1"/>
            </p:cNvSpPr>
            <p:nvPr userDrawn="1"/>
          </p:nvSpPr>
          <p:spPr bwMode="auto">
            <a:xfrm flipH="1">
              <a:off x="0" y="768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</p:grpSp>
      <p:pic>
        <p:nvPicPr>
          <p:cNvPr id="17" name="Picture 38" descr="index_title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360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20574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pic>
        <p:nvPicPr>
          <p:cNvPr id="18" name="Picture 7" descr="tku_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79652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70143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667000" y="6381750"/>
            <a:ext cx="39624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pic>
        <p:nvPicPr>
          <p:cNvPr id="9" name="Picture 38" descr="index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10" name="Picture 7" descr="tku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2323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98361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240270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8419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42391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25931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0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8343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122520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86550" y="304800"/>
            <a:ext cx="2076450" cy="57451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76950" cy="57451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4132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50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8651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2667000" y="6381750"/>
            <a:ext cx="3962400" cy="476250"/>
          </a:xfrm>
          <a:prstGeom prst="rect">
            <a:avLst/>
          </a:prstGeom>
        </p:spPr>
        <p:txBody>
          <a:bodyPr/>
          <a:lstStyle/>
          <a:p>
            <a:endParaRPr lang="en-US" altLang="zh-TW" dirty="0">
              <a:solidFill>
                <a:schemeClr val="tx1"/>
              </a:solidFill>
            </a:endParaRPr>
          </a:p>
        </p:txBody>
      </p:sp>
      <p:pic>
        <p:nvPicPr>
          <p:cNvPr id="2097161" name="Picture 38" descr="index_titl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97162" name="Picture 7" descr="tku_logo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163" name="Picture 3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5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4865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7545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pic>
        <p:nvPicPr>
          <p:cNvPr id="2097164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56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8657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48658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8659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pic>
        <p:nvPicPr>
          <p:cNvPr id="2097160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61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48662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48645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1048646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485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2097152" name="Picture 7" descr="panel_logo_20100219_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99150"/>
            <a:ext cx="21336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48578" name="Rectangle 1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48579" name="Line 20"/>
          <p:cNvSpPr>
            <a:spLocks noChangeShapeType="1"/>
          </p:cNvSpPr>
          <p:nvPr/>
        </p:nvSpPr>
        <p:spPr bwMode="auto">
          <a:xfrm>
            <a:off x="1981200" y="6324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8580" name="Line 21"/>
          <p:cNvSpPr>
            <a:spLocks noChangeShapeType="1"/>
          </p:cNvSpPr>
          <p:nvPr/>
        </p:nvSpPr>
        <p:spPr bwMode="auto">
          <a:xfrm>
            <a:off x="2286000" y="6400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8581" name="Line 27"/>
          <p:cNvSpPr>
            <a:spLocks noChangeShapeType="1"/>
          </p:cNvSpPr>
          <p:nvPr/>
        </p:nvSpPr>
        <p:spPr bwMode="auto">
          <a:xfrm>
            <a:off x="1981200" y="6324600"/>
            <a:ext cx="670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sp>
        <p:nvSpPr>
          <p:cNvPr id="1048582" name="Line 28"/>
          <p:cNvSpPr>
            <a:spLocks noChangeShapeType="1"/>
          </p:cNvSpPr>
          <p:nvPr/>
        </p:nvSpPr>
        <p:spPr bwMode="auto">
          <a:xfrm>
            <a:off x="2286000" y="64008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TW" altLang="en-US"/>
          </a:p>
        </p:txBody>
      </p:sp>
      <p:grpSp>
        <p:nvGrpSpPr>
          <p:cNvPr id="13" name="Group 70"/>
          <p:cNvGrpSpPr/>
          <p:nvPr/>
        </p:nvGrpSpPr>
        <p:grpSpPr bwMode="auto">
          <a:xfrm>
            <a:off x="1981200" y="6324600"/>
            <a:ext cx="6705600" cy="76200"/>
            <a:chOff x="1248" y="3984"/>
            <a:chExt cx="4224" cy="48"/>
          </a:xfrm>
        </p:grpSpPr>
        <p:sp>
          <p:nvSpPr>
            <p:cNvPr id="1048583" name="Line 68"/>
            <p:cNvSpPr>
              <a:spLocks noChangeShapeType="1"/>
            </p:cNvSpPr>
            <p:nvPr userDrawn="1"/>
          </p:nvSpPr>
          <p:spPr bwMode="auto">
            <a:xfrm>
              <a:off x="1248" y="3984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84" name="Line 69"/>
            <p:cNvSpPr>
              <a:spLocks noChangeShapeType="1"/>
            </p:cNvSpPr>
            <p:nvPr userDrawn="1"/>
          </p:nvSpPr>
          <p:spPr bwMode="auto">
            <a:xfrm>
              <a:off x="1440" y="4032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14" name="Group 71"/>
          <p:cNvGrpSpPr/>
          <p:nvPr/>
        </p:nvGrpSpPr>
        <p:grpSpPr bwMode="auto">
          <a:xfrm>
            <a:off x="0" y="0"/>
            <a:ext cx="8915400" cy="5791200"/>
            <a:chOff x="0" y="0"/>
            <a:chExt cx="5616" cy="3648"/>
          </a:xfrm>
        </p:grpSpPr>
        <p:sp>
          <p:nvSpPr>
            <p:cNvPr id="1048585" name="Line 72"/>
            <p:cNvSpPr>
              <a:spLocks noChangeShapeType="1"/>
            </p:cNvSpPr>
            <p:nvPr userDrawn="1"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86" name="Line 73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87" name="Line 74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88" name="Line 75"/>
            <p:cNvSpPr>
              <a:spLocks noChangeShapeType="1"/>
            </p:cNvSpPr>
            <p:nvPr userDrawn="1"/>
          </p:nvSpPr>
          <p:spPr bwMode="auto">
            <a:xfrm flipH="1" flipV="1">
              <a:off x="0" y="5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89" name="Line 76"/>
            <p:cNvSpPr>
              <a:spLocks noChangeShapeType="1"/>
            </p:cNvSpPr>
            <p:nvPr userDrawn="1"/>
          </p:nvSpPr>
          <p:spPr bwMode="auto">
            <a:xfrm>
              <a:off x="192" y="76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48590" name="Line 77"/>
            <p:cNvSpPr>
              <a:spLocks noChangeShapeType="1"/>
            </p:cNvSpPr>
            <p:nvPr userDrawn="1"/>
          </p:nvSpPr>
          <p:spPr bwMode="auto">
            <a:xfrm flipH="1">
              <a:off x="0" y="768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TW" altLang="en-US"/>
            </a:p>
          </p:txBody>
        </p:sp>
      </p:grpSp>
      <p:pic>
        <p:nvPicPr>
          <p:cNvPr id="2097153" name="Picture 38" descr="index_tit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097154" name="Picture 7" descr="tku_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97155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75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pic>
        <p:nvPicPr>
          <p:cNvPr id="2" name="Picture 7" descr="panel_logo_20100219_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899150"/>
            <a:ext cx="2133600" cy="95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1044" name="Line 20"/>
          <p:cNvSpPr>
            <a:spLocks noChangeShapeType="1"/>
          </p:cNvSpPr>
          <p:nvPr/>
        </p:nvSpPr>
        <p:spPr bwMode="auto">
          <a:xfrm>
            <a:off x="1981200" y="63246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2286000" y="6400800"/>
            <a:ext cx="640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1051" name="Line 27"/>
          <p:cNvSpPr>
            <a:spLocks noChangeShapeType="1"/>
          </p:cNvSpPr>
          <p:nvPr/>
        </p:nvSpPr>
        <p:spPr bwMode="auto">
          <a:xfrm>
            <a:off x="1981200" y="6324600"/>
            <a:ext cx="6705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2286000" y="6400800"/>
            <a:ext cx="6400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新細明體" pitchFamily="18" charset="-120"/>
            </a:endParaRPr>
          </a:p>
        </p:txBody>
      </p:sp>
      <p:grpSp>
        <p:nvGrpSpPr>
          <p:cNvPr id="1036" name="Group 70"/>
          <p:cNvGrpSpPr>
            <a:grpSpLocks/>
          </p:cNvGrpSpPr>
          <p:nvPr/>
        </p:nvGrpSpPr>
        <p:grpSpPr bwMode="auto">
          <a:xfrm>
            <a:off x="1981200" y="6324600"/>
            <a:ext cx="6705600" cy="76200"/>
            <a:chOff x="1248" y="3984"/>
            <a:chExt cx="4224" cy="48"/>
          </a:xfrm>
        </p:grpSpPr>
        <p:sp>
          <p:nvSpPr>
            <p:cNvPr id="1092" name="Line 68"/>
            <p:cNvSpPr>
              <a:spLocks noChangeShapeType="1"/>
            </p:cNvSpPr>
            <p:nvPr userDrawn="1"/>
          </p:nvSpPr>
          <p:spPr bwMode="auto">
            <a:xfrm>
              <a:off x="1248" y="3984"/>
              <a:ext cx="42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93" name="Line 69"/>
            <p:cNvSpPr>
              <a:spLocks noChangeShapeType="1"/>
            </p:cNvSpPr>
            <p:nvPr userDrawn="1"/>
          </p:nvSpPr>
          <p:spPr bwMode="auto">
            <a:xfrm>
              <a:off x="1440" y="4032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</p:grpSp>
      <p:grpSp>
        <p:nvGrpSpPr>
          <p:cNvPr id="1037" name="Group 71"/>
          <p:cNvGrpSpPr>
            <a:grpSpLocks/>
          </p:cNvGrpSpPr>
          <p:nvPr/>
        </p:nvGrpSpPr>
        <p:grpSpPr bwMode="auto">
          <a:xfrm>
            <a:off x="0" y="0"/>
            <a:ext cx="8915400" cy="5791200"/>
            <a:chOff x="0" y="0"/>
            <a:chExt cx="5616" cy="3648"/>
          </a:xfrm>
        </p:grpSpPr>
        <p:sp>
          <p:nvSpPr>
            <p:cNvPr id="1096" name="Line 72"/>
            <p:cNvSpPr>
              <a:spLocks noChangeShapeType="1"/>
            </p:cNvSpPr>
            <p:nvPr userDrawn="1"/>
          </p:nvSpPr>
          <p:spPr bwMode="auto">
            <a:xfrm>
              <a:off x="192" y="768"/>
              <a:ext cx="54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97" name="Line 73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768" cy="7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98" name="Line 74"/>
            <p:cNvSpPr>
              <a:spLocks noChangeShapeType="1"/>
            </p:cNvSpPr>
            <p:nvPr userDrawn="1"/>
          </p:nvSpPr>
          <p:spPr bwMode="auto">
            <a:xfrm flipV="1">
              <a:off x="192" y="0"/>
              <a:ext cx="0" cy="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099" name="Line 75"/>
            <p:cNvSpPr>
              <a:spLocks noChangeShapeType="1"/>
            </p:cNvSpPr>
            <p:nvPr userDrawn="1"/>
          </p:nvSpPr>
          <p:spPr bwMode="auto">
            <a:xfrm flipH="1" flipV="1">
              <a:off x="0" y="576"/>
              <a:ext cx="192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00" name="Line 76"/>
            <p:cNvSpPr>
              <a:spLocks noChangeShapeType="1"/>
            </p:cNvSpPr>
            <p:nvPr userDrawn="1"/>
          </p:nvSpPr>
          <p:spPr bwMode="auto">
            <a:xfrm>
              <a:off x="192" y="768"/>
              <a:ext cx="0" cy="2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  <p:sp>
          <p:nvSpPr>
            <p:cNvPr id="1101" name="Line 77"/>
            <p:cNvSpPr>
              <a:spLocks noChangeShapeType="1"/>
            </p:cNvSpPr>
            <p:nvPr userDrawn="1"/>
          </p:nvSpPr>
          <p:spPr bwMode="auto">
            <a:xfrm flipH="1">
              <a:off x="0" y="768"/>
              <a:ext cx="192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新細明體" pitchFamily="18" charset="-120"/>
              </a:endParaRPr>
            </a:p>
          </p:txBody>
        </p:sp>
      </p:grpSp>
      <p:pic>
        <p:nvPicPr>
          <p:cNvPr id="22" name="Picture 38" descr="index_title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514600" y="6424613"/>
            <a:ext cx="4565650" cy="433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</p:pic>
      <p:pic>
        <p:nvPicPr>
          <p:cNvPr id="23" name="Picture 7" descr="tku_logo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704000" y="5465473"/>
            <a:ext cx="1440000" cy="13925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704000" y="0"/>
            <a:ext cx="1440000" cy="1225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0182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標楷體" pitchFamily="65" charset="-120"/>
          <a:cs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7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8"/>
        </a:buBlip>
        <a:defRPr kumimoji="1"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9"/>
        </a:buBlip>
        <a:defRPr kumimoji="1"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組合語言 </a:t>
            </a:r>
            <a:r>
              <a:rPr lang="en-US" altLang="zh-TW" dirty="0"/>
              <a:t>– HW3</a:t>
            </a:r>
            <a:br>
              <a:rPr lang="en-US" altLang="zh-TW" dirty="0"/>
            </a:br>
            <a:r>
              <a:rPr lang="en-US" altLang="zh-TW" dirty="0"/>
              <a:t>Hamming Codes - Part I</a:t>
            </a:r>
            <a:endParaRPr lang="zh-TW" altLang="en-US" dirty="0"/>
          </a:p>
        </p:txBody>
      </p:sp>
      <p:sp>
        <p:nvSpPr>
          <p:cNvPr id="1048604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繳交期限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11/28</a:t>
            </a:r>
            <a:r>
              <a:rPr lang="zh-TW" altLang="en-US" dirty="0"/>
              <a:t> </a:t>
            </a:r>
            <a:r>
              <a:rPr lang="en-US" altLang="zh-TW" dirty="0"/>
              <a:t>23:59</a:t>
            </a:r>
          </a:p>
          <a:p>
            <a:r>
              <a:rPr lang="en-US" altLang="zh-TW" dirty="0"/>
              <a:t>(</a:t>
            </a:r>
            <a:r>
              <a:rPr lang="zh-TW" altLang="en-US" dirty="0"/>
              <a:t>用</a:t>
            </a:r>
            <a:r>
              <a:rPr lang="en-US" altLang="zh-TW" dirty="0"/>
              <a:t>word</a:t>
            </a:r>
            <a:r>
              <a:rPr lang="zh-TW" altLang="en-US" dirty="0"/>
              <a:t>檔上傳至</a:t>
            </a:r>
            <a:r>
              <a:rPr lang="en-US" altLang="zh-TW" dirty="0" err="1"/>
              <a:t>iclass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請提前上傳，以免</a:t>
            </a:r>
            <a:r>
              <a:rPr lang="en-US" altLang="zh-TW" dirty="0" err="1"/>
              <a:t>iclass</a:t>
            </a:r>
            <a:r>
              <a:rPr lang="zh-TW" altLang="en-US" dirty="0"/>
              <a:t>塞車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104860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題目：執行課本</a:t>
            </a:r>
            <a:r>
              <a:rPr lang="en-US" altLang="zh-TW" dirty="0"/>
              <a:t>p.129~p.133</a:t>
            </a:r>
            <a:r>
              <a:rPr lang="zh-TW" altLang="en-US" dirty="0"/>
              <a:t>的</a:t>
            </a:r>
            <a:r>
              <a:rPr lang="en-US" altLang="zh-TW" dirty="0"/>
              <a:t>Example7.7</a:t>
            </a:r>
            <a:r>
              <a:rPr lang="zh-TW" altLang="en-US" dirty="0"/>
              <a:t>的程式，寫出迴圈依序讓</a:t>
            </a:r>
            <a:r>
              <a:rPr lang="en-US" altLang="zh-TW" dirty="0" err="1"/>
              <a:t>arraya</a:t>
            </a:r>
            <a:r>
              <a:rPr lang="zh-TW" altLang="en-US" dirty="0"/>
              <a:t>的四個</a:t>
            </a:r>
            <a:r>
              <a:rPr lang="en-US" altLang="zh-TW" dirty="0"/>
              <a:t>8-bit data value</a:t>
            </a:r>
            <a:r>
              <a:rPr lang="zh-TW" altLang="en-US" dirty="0"/>
              <a:t>轉換成包含</a:t>
            </a:r>
            <a:r>
              <a:rPr lang="en-US" altLang="zh-TW" dirty="0"/>
              <a:t>checksums</a:t>
            </a:r>
            <a:r>
              <a:rPr lang="zh-TW" altLang="en-US" dirty="0"/>
              <a:t>的</a:t>
            </a:r>
            <a:r>
              <a:rPr lang="en-US" altLang="zh-TW" dirty="0"/>
              <a:t>12-bit</a:t>
            </a:r>
            <a:r>
              <a:rPr lang="zh-TW" altLang="en-US" dirty="0"/>
              <a:t> </a:t>
            </a:r>
            <a:r>
              <a:rPr lang="en-US" altLang="zh-TW" dirty="0"/>
              <a:t>value</a:t>
            </a:r>
            <a:r>
              <a:rPr lang="zh-TW" altLang="en-US" dirty="0"/>
              <a:t>，並將其存入</a:t>
            </a:r>
            <a:r>
              <a:rPr lang="zh-TW" altLang="en-US" dirty="0">
                <a:solidFill>
                  <a:srgbClr val="000000"/>
                </a:solidFill>
              </a:rPr>
              <a:t>記憶體開始</a:t>
            </a:r>
            <a:r>
              <a:rPr lang="zh-TW" altLang="en-US" dirty="0"/>
              <a:t>位址為</a:t>
            </a:r>
            <a:r>
              <a:rPr lang="en-US" altLang="zh-TW" dirty="0">
                <a:solidFill>
                  <a:srgbClr val="000000"/>
                </a:solidFill>
              </a:rPr>
              <a:t>0x40000000</a:t>
            </a:r>
            <a:r>
              <a:rPr lang="zh-TW" altLang="en-US" dirty="0">
                <a:solidFill>
                  <a:srgbClr val="000000"/>
                </a:solidFill>
              </a:rPr>
              <a:t>的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WORD</a:t>
            </a:r>
            <a:r>
              <a:rPr lang="zh-TW" altLang="en-US" dirty="0"/>
              <a:t>中。</a:t>
            </a:r>
            <a:endParaRPr lang="en-US" altLang="zh-TW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作業說明</a:t>
            </a:r>
          </a:p>
        </p:txBody>
      </p:sp>
      <p:sp>
        <p:nvSpPr>
          <p:cNvPr id="104861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至少需有八個結果截圖如下所列：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第一次迴圈展示五個截圖，分別為計算</a:t>
            </a:r>
            <a:r>
              <a:rPr lang="en-US" altLang="zh-TW" dirty="0"/>
              <a:t>C</a:t>
            </a:r>
            <a:r>
              <a:rPr lang="en-US" altLang="zh-TW" baseline="-25000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en-US" altLang="zh-TW" baseline="-25000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en-US" altLang="zh-TW" baseline="-25000" dirty="0"/>
              <a:t>2</a:t>
            </a:r>
            <a:r>
              <a:rPr lang="zh-TW" altLang="en-US" dirty="0"/>
              <a:t>、</a:t>
            </a:r>
            <a:r>
              <a:rPr lang="en-US" altLang="zh-TW" dirty="0"/>
              <a:t>C</a:t>
            </a:r>
            <a:r>
              <a:rPr lang="en-US" altLang="zh-TW" baseline="-25000" dirty="0"/>
              <a:t>3</a:t>
            </a:r>
            <a:r>
              <a:rPr lang="zh-TW" altLang="en-US" dirty="0"/>
              <a:t>、及記憶體中</a:t>
            </a:r>
            <a:r>
              <a:rPr lang="en-US" altLang="zh-TW" dirty="0"/>
              <a:t>final 12-bit result</a:t>
            </a:r>
            <a:r>
              <a:rPr lang="zh-TW" altLang="en-US" dirty="0"/>
              <a:t>的結果，並於每一截圖後展示手算過程及結果以驗算程式結果。</a:t>
            </a:r>
            <a:endParaRPr lang="en-US" altLang="zh-TW" dirty="0"/>
          </a:p>
          <a:p>
            <a:pPr lvl="0"/>
            <a:r>
              <a:rPr lang="zh-TW" altLang="en-US" dirty="0"/>
              <a:t>第二～四次迴圈則各用一個截圖展示</a:t>
            </a:r>
            <a:r>
              <a:rPr lang="zh-TW" altLang="en-US" dirty="0">
                <a:solidFill>
                  <a:srgbClr val="000000"/>
                </a:solidFill>
              </a:rPr>
              <a:t>記憶體中</a:t>
            </a:r>
            <a:r>
              <a:rPr lang="en-US" altLang="zh-TW" dirty="0">
                <a:solidFill>
                  <a:srgbClr val="000000"/>
                </a:solidFill>
              </a:rPr>
              <a:t>final 12-bit result</a:t>
            </a:r>
            <a:r>
              <a:rPr lang="zh-TW" altLang="en-US" dirty="0">
                <a:solidFill>
                  <a:srgbClr val="000000"/>
                </a:solidFill>
              </a:rPr>
              <a:t>的結果即可，並於每一截圖後展示手算過程及結果以驗算程式結果。</a:t>
            </a:r>
            <a:endParaRPr lang="en-US" altLang="zh-TW" dirty="0">
              <a:solidFill>
                <a:srgbClr val="000000"/>
              </a:solidFill>
            </a:endParaRPr>
          </a:p>
          <a:p>
            <a:endParaRPr lang="en-US" altLang="zh-TW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繳交內容：按照結報格式寫完整，把結報</a:t>
            </a:r>
            <a:r>
              <a:rPr lang="en-US" altLang="zh-TW" dirty="0"/>
              <a:t>word</a:t>
            </a:r>
            <a:r>
              <a:rPr lang="zh-TW" altLang="en-US" dirty="0"/>
              <a:t>上傳</a:t>
            </a:r>
            <a:r>
              <a:rPr lang="en-US" altLang="zh-TW" dirty="0" err="1"/>
              <a:t>iclass</a:t>
            </a:r>
            <a:r>
              <a:rPr lang="zh-TW" altLang="en-US" dirty="0"/>
              <a:t>對應作業位置。</a:t>
            </a:r>
            <a:endParaRPr lang="en-US" altLang="zh-TW" dirty="0"/>
          </a:p>
          <a:p>
            <a:r>
              <a:rPr lang="zh-TW" altLang="en-US" dirty="0"/>
              <a:t>程式</a:t>
            </a:r>
            <a:r>
              <a:rPr lang="zh-TW" altLang="en-US" b="1" dirty="0">
                <a:solidFill>
                  <a:srgbClr val="FF0000"/>
                </a:solidFill>
              </a:rPr>
              <a:t>需在</a:t>
            </a:r>
            <a:r>
              <a:rPr lang="en-US" altLang="zh-TW" b="1" dirty="0" err="1">
                <a:solidFill>
                  <a:srgbClr val="FF0000"/>
                </a:solidFill>
              </a:rPr>
              <a:t>Keil</a:t>
            </a:r>
            <a:r>
              <a:rPr lang="en-US" altLang="zh-TW" b="1" dirty="0">
                <a:solidFill>
                  <a:srgbClr val="FF0000"/>
                </a:solidFill>
              </a:rPr>
              <a:t> Tool</a:t>
            </a:r>
            <a:r>
              <a:rPr lang="zh-TW" altLang="en-US" b="1" dirty="0">
                <a:solidFill>
                  <a:srgbClr val="FF0000"/>
                </a:solidFill>
              </a:rPr>
              <a:t>程式視窗內展示</a:t>
            </a:r>
            <a:r>
              <a:rPr lang="zh-TW" altLang="en-US" dirty="0"/>
              <a:t>且展示程式與執行結果的</a:t>
            </a:r>
            <a:r>
              <a:rPr lang="zh-TW" altLang="en-US" b="1" dirty="0">
                <a:solidFill>
                  <a:srgbClr val="FF0000"/>
                </a:solidFill>
              </a:rPr>
              <a:t>每一截圖需看的到學號姓名</a:t>
            </a:r>
            <a:r>
              <a:rPr lang="zh-TW" altLang="en-US" dirty="0"/>
              <a:t>否则不計分。</a:t>
            </a:r>
            <a:endParaRPr lang="en-US" altLang="zh-TW" dirty="0"/>
          </a:p>
          <a:p>
            <a:r>
              <a:rPr lang="zh-TW" altLang="en-US" dirty="0"/>
              <a:t>繳交期限：</a:t>
            </a:r>
            <a:r>
              <a:rPr lang="en-US" altLang="zh-TW">
                <a:solidFill>
                  <a:srgbClr val="000000"/>
                </a:solidFill>
              </a:rPr>
              <a:t> 11/28 </a:t>
            </a:r>
            <a:r>
              <a:rPr lang="en-US" altLang="zh-TW" dirty="0">
                <a:solidFill>
                  <a:srgbClr val="000000"/>
                </a:solidFill>
              </a:rPr>
              <a:t>23:59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/>
              <a:t>Word</a:t>
            </a:r>
            <a:r>
              <a:rPr lang="zh-TW" altLang="en-US" dirty="0"/>
              <a:t>檔名：</a:t>
            </a:r>
            <a:r>
              <a:rPr lang="zh-TW" altLang="en-US" b="1" dirty="0">
                <a:solidFill>
                  <a:srgbClr val="FF0000"/>
                </a:solidFill>
              </a:rPr>
              <a:t>組合語言</a:t>
            </a:r>
            <a:r>
              <a:rPr lang="en-US" altLang="zh-TW" b="1" dirty="0">
                <a:solidFill>
                  <a:srgbClr val="FF0000"/>
                </a:solidFill>
              </a:rPr>
              <a:t>_</a:t>
            </a:r>
            <a:r>
              <a:rPr lang="zh-TW" altLang="en-US" b="1" dirty="0">
                <a:solidFill>
                  <a:srgbClr val="FF0000"/>
                </a:solidFill>
              </a:rPr>
              <a:t>學號</a:t>
            </a:r>
            <a:r>
              <a:rPr lang="en-US" altLang="zh-TW" b="1" dirty="0">
                <a:solidFill>
                  <a:srgbClr val="FF0000"/>
                </a:solidFill>
              </a:rPr>
              <a:t>_</a:t>
            </a:r>
            <a:r>
              <a:rPr lang="zh-TW" altLang="en-US" b="1" dirty="0">
                <a:solidFill>
                  <a:srgbClr val="FF0000"/>
                </a:solidFill>
              </a:rPr>
              <a:t>姓名</a:t>
            </a:r>
            <a:r>
              <a:rPr lang="en-US" altLang="zh-TW" b="1" dirty="0">
                <a:solidFill>
                  <a:srgbClr val="FF0000"/>
                </a:solidFill>
              </a:rPr>
              <a:t>_HW3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5175523"/>
      </p:ext>
    </p:extLst>
  </p:cSld>
  <p:clrMapOvr>
    <a:masterClrMapping/>
  </p:clrMapOvr>
</p:sld>
</file>

<file path=ppt/theme/theme1.xml><?xml version="1.0" encoding="utf-8"?>
<a:theme xmlns:a="http://schemas.openxmlformats.org/drawingml/2006/main" name="實驗室投影片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實驗室投影片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新細明體"/>
      </a:majorFont>
      <a:minorFont>
        <a:latin typeface="Times New Roman"/>
        <a:ea typeface="標楷體"/>
        <a:cs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240</Words>
  <Application>Microsoft Office PowerPoint</Application>
  <PresentationFormat>如螢幕大小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標楷體</vt:lpstr>
      <vt:lpstr>Arial</vt:lpstr>
      <vt:lpstr>Times New Roman</vt:lpstr>
      <vt:lpstr>Wingdings</vt:lpstr>
      <vt:lpstr>實驗室投影片</vt:lpstr>
      <vt:lpstr>1_實驗室投影片</vt:lpstr>
      <vt:lpstr>組合語言 – HW3 Hamming Codes - Part I</vt:lpstr>
      <vt:lpstr>作業說明</vt:lpstr>
      <vt:lpstr>作業說明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jainjain</dc:creator>
  <cp:lastModifiedBy>USER</cp:lastModifiedBy>
  <cp:revision>21</cp:revision>
  <dcterms:created xsi:type="dcterms:W3CDTF">2015-10-22T00:16:11Z</dcterms:created>
  <dcterms:modified xsi:type="dcterms:W3CDTF">2023-11-15T07:26:27Z</dcterms:modified>
</cp:coreProperties>
</file>